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91" r:id="rId2"/>
    <p:sldId id="290" r:id="rId3"/>
    <p:sldId id="256" r:id="rId4"/>
    <p:sldId id="287" r:id="rId5"/>
    <p:sldId id="257" r:id="rId6"/>
    <p:sldId id="278" r:id="rId7"/>
    <p:sldId id="266" r:id="rId8"/>
    <p:sldId id="258" r:id="rId9"/>
    <p:sldId id="259" r:id="rId10"/>
    <p:sldId id="260" r:id="rId11"/>
    <p:sldId id="261" r:id="rId12"/>
    <p:sldId id="281" r:id="rId13"/>
    <p:sldId id="268" r:id="rId14"/>
    <p:sldId id="271" r:id="rId15"/>
    <p:sldId id="283" r:id="rId16"/>
    <p:sldId id="269" r:id="rId17"/>
    <p:sldId id="282" r:id="rId18"/>
    <p:sldId id="289" r:id="rId19"/>
    <p:sldId id="270" r:id="rId20"/>
    <p:sldId id="277" r:id="rId21"/>
    <p:sldId id="262" r:id="rId22"/>
    <p:sldId id="263" r:id="rId23"/>
    <p:sldId id="288" r:id="rId24"/>
    <p:sldId id="275" r:id="rId25"/>
    <p:sldId id="285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Expansion Project NPV Profile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Sheet1!$A$5:$A$11</c:f>
              <c:numCache>
                <c:formatCode>0%</c:formatCode>
                <c:ptCount val="7"/>
                <c:pt idx="0">
                  <c:v>0.03</c:v>
                </c:pt>
                <c:pt idx="1">
                  <c:v>0.06</c:v>
                </c:pt>
                <c:pt idx="2">
                  <c:v>0.09</c:v>
                </c:pt>
                <c:pt idx="3">
                  <c:v>0.1</c:v>
                </c:pt>
                <c:pt idx="4">
                  <c:v>0.11295695653914506</c:v>
                </c:pt>
                <c:pt idx="5">
                  <c:v>0.12</c:v>
                </c:pt>
                <c:pt idx="6">
                  <c:v>0.15</c:v>
                </c:pt>
              </c:numCache>
            </c:numRef>
          </c:xVal>
          <c:yVal>
            <c:numRef>
              <c:f>Sheet1!$B$5:$B$11</c:f>
              <c:numCache>
                <c:formatCode>_("$"* #,##0.00_);_("$"* \(#,##0.00\);_("$"* "-"??_);_(@_)</c:formatCode>
                <c:ptCount val="7"/>
                <c:pt idx="0">
                  <c:v>7485.9703799898925</c:v>
                </c:pt>
                <c:pt idx="1">
                  <c:v>4444.0432910165218</c:v>
                </c:pt>
                <c:pt idx="2">
                  <c:v>1797.4785578323717</c:v>
                </c:pt>
                <c:pt idx="3">
                  <c:v>992.01495178545156</c:v>
                </c:pt>
                <c:pt idx="4">
                  <c:v>5.5297277867794037E-10</c:v>
                </c:pt>
                <c:pt idx="5">
                  <c:v>-516.10459462575818</c:v>
                </c:pt>
                <c:pt idx="6">
                  <c:v>-2547.7347928784948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196-472D-8342-A0D12E6BC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8294344"/>
        <c:axId val="388296696"/>
      </c:scatterChart>
      <c:valAx>
        <c:axId val="388294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WACC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296696"/>
        <c:crosses val="autoZero"/>
        <c:crossBetween val="midCat"/>
      </c:valAx>
      <c:valAx>
        <c:axId val="388296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NPV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2943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0.56383</cdr:x>
      <cdr:y>0.26316</cdr:y>
    </cdr:from>
    <cdr:to>
      <cdr:x>0.74468</cdr:x>
      <cdr:y>0.40351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8600" y="1143000"/>
          <a:ext cx="1295400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90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At WACC = 10%, </a:t>
          </a:r>
        </a:p>
        <a:p xmlns:a="http://schemas.openxmlformats.org/drawingml/2006/main">
          <a:r>
            <a:rPr lang="en-US" sz="1100" dirty="0" smtClean="0"/>
            <a:t>NPV &gt; 0 </a:t>
          </a:r>
        </a:p>
        <a:p xmlns:a="http://schemas.openxmlformats.org/drawingml/2006/main">
          <a:r>
            <a:rPr lang="en-US" sz="1100" dirty="0" smtClean="0"/>
            <a:t>so accept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0.65957</cdr:x>
      <cdr:y>0.40351</cdr:y>
    </cdr:from>
    <cdr:to>
      <cdr:x>0.65957</cdr:x>
      <cdr:y>0.5614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4724400" y="1752600"/>
          <a:ext cx="0" cy="6858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0.68085</cdr:x>
      <cdr:y>0.42105</cdr:y>
    </cdr:from>
    <cdr:to>
      <cdr:x>0.82979</cdr:x>
      <cdr:y>0.61404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76800" y="1828800"/>
          <a:ext cx="1066800" cy="8382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90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NPV = 0</a:t>
          </a:r>
        </a:p>
        <a:p xmlns:a="http://schemas.openxmlformats.org/drawingml/2006/main">
          <a:r>
            <a:rPr lang="en-US" dirty="0" smtClean="0"/>
            <a:t>so IRR = 11%,</a:t>
          </a:r>
        </a:p>
        <a:p xmlns:a="http://schemas.openxmlformats.org/drawingml/2006/main">
          <a:r>
            <a:rPr lang="en-US" sz="1100" dirty="0" smtClean="0"/>
            <a:t>IRR &gt; WACC</a:t>
          </a:r>
        </a:p>
        <a:p xmlns:a="http://schemas.openxmlformats.org/drawingml/2006/main">
          <a:r>
            <a:rPr lang="en-US" dirty="0" smtClean="0"/>
            <a:t>so accept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0.7234</cdr:x>
      <cdr:y>0.61404</cdr:y>
    </cdr:from>
    <cdr:to>
      <cdr:x>0.7234</cdr:x>
      <cdr:y>0.64912</cdr:y>
    </cdr:to>
    <cdr:cxnSp macro="">
      <cdr:nvCxnSpPr>
        <cdr:cNvPr id="10" name="Straight Arrow Connector 9"/>
        <cdr:cNvCxnSpPr/>
      </cdr:nvCxnSpPr>
      <cdr:spPr>
        <a:xfrm xmlns:a="http://schemas.openxmlformats.org/drawingml/2006/main">
          <a:off x="5181600" y="2667000"/>
          <a:ext cx="0" cy="1524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E8244-340F-46BF-9512-B618242B37B1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BE278-9E75-4995-A306-0C82FB9F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9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1396A-9B9C-4AC2-8580-80722EDDDA4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1601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ahoma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ahoma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ahoma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ahoma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88C0828-0F99-4609-8E6D-9C4330C2F571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01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ahoma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ahoma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ahoma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ahoma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D8DEED5-1A36-4F06-A600-CC7183C0DC0E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43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ahoma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ahoma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ahoma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ahoma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88C0828-0F99-4609-8E6D-9C4330C2F571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14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211C9-1A6E-469C-A791-59045647672F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433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ahoma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ahoma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ahoma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ahoma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5888DD2-4120-4F2C-9FED-8BBA8E7C0CD5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7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ahoma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ahoma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ahoma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ahoma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1B364A6-8747-46A1-A2CB-D3F9C56E1190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ahoma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ahoma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ahoma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ahoma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1A81EA8-9129-402D-9A41-947362F092F4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83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ahoma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ahoma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ahoma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ahoma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F591863-8D45-4909-9A6C-C43FEA5595CA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94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ahoma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ahoma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ahoma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ahoma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443D667-689E-4AAC-A1B3-6F4150B458C2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98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AFB60A-2577-4967-A7EB-B0133844F7B6}" type="slidenum">
              <a:rPr lang="en-US" smtClean="0">
                <a:latin typeface="Arial" charset="0"/>
              </a:rPr>
              <a:pPr/>
              <a:t>12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26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ahoma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ahoma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ahoma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ahoma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1A81EA8-9129-402D-9A41-947362F092F4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14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171AB0-8DF2-4166-8298-0F73FEAA82A0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01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capital structure</a:t>
            </a:r>
          </a:p>
          <a:p>
            <a:endParaRPr lang="en-US" dirty="0"/>
          </a:p>
          <a:p>
            <a:r>
              <a:rPr lang="en-US" dirty="0" smtClean="0"/>
              <a:t>List the different types of capital a company can use to finance their assets</a:t>
            </a:r>
          </a:p>
          <a:p>
            <a:endParaRPr lang="en-US" dirty="0"/>
          </a:p>
          <a:p>
            <a:r>
              <a:rPr lang="en-US" dirty="0" smtClean="0"/>
              <a:t>Which is the cheapest type of capital and why is it the cheapest?</a:t>
            </a:r>
          </a:p>
          <a:p>
            <a:endParaRPr lang="en-US" dirty="0"/>
          </a:p>
          <a:p>
            <a:r>
              <a:rPr lang="en-US" dirty="0" smtClean="0"/>
              <a:t>Which is the most expensive type of capital?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WACC Review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899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726" y="304800"/>
            <a:ext cx="7536873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NPV of Replacement Project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1825" y="2225675"/>
            <a:ext cx="6448425" cy="4937125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>
                <a:latin typeface="Courier" pitchFamily="49" charset="0"/>
              </a:rPr>
              <a:t>		</a:t>
            </a:r>
            <a:r>
              <a:rPr lang="en-US" sz="2800" dirty="0" smtClean="0"/>
              <a:t>CASH		PRESENT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u="sng" dirty="0" smtClean="0"/>
              <a:t>YR</a:t>
            </a:r>
            <a:r>
              <a:rPr lang="en-US" sz="2800" dirty="0" smtClean="0"/>
              <a:t>	</a:t>
            </a:r>
            <a:r>
              <a:rPr lang="en-US" sz="2800" u="sng" dirty="0" smtClean="0"/>
              <a:t>FLOW </a:t>
            </a:r>
            <a:r>
              <a:rPr lang="en-US" sz="2800" dirty="0" smtClean="0"/>
              <a:t> 	</a:t>
            </a:r>
            <a:r>
              <a:rPr lang="en-US" sz="2800" u="sng" dirty="0" smtClean="0"/>
              <a:t>N   </a:t>
            </a:r>
            <a:r>
              <a:rPr lang="en-US" sz="2800" dirty="0" smtClean="0"/>
              <a:t>	</a:t>
            </a:r>
            <a:r>
              <a:rPr lang="en-US" sz="2800" u="sng" dirty="0" smtClean="0"/>
              <a:t>VALUE</a:t>
            </a:r>
            <a:r>
              <a:rPr lang="en-US" sz="2800" dirty="0" smtClean="0"/>
              <a:t>	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0	   –$20,000 	0   	–$20,000	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1-5	   5,800	5       	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     Net Present Value =$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497797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Cost of capital (WACC)= 10%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736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68580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NPV of Expansion Project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51816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	CASH			  PRESENT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u="sng" dirty="0" smtClean="0"/>
              <a:t>YR</a:t>
            </a:r>
            <a:r>
              <a:rPr lang="en-US" sz="2800" dirty="0" smtClean="0"/>
              <a:t>	</a:t>
            </a:r>
            <a:r>
              <a:rPr lang="en-US" sz="2800" u="sng" dirty="0" smtClean="0"/>
              <a:t>FLOW</a:t>
            </a:r>
            <a:r>
              <a:rPr lang="en-US" sz="2800" dirty="0" smtClean="0"/>
              <a:t>  	</a:t>
            </a:r>
            <a:r>
              <a:rPr lang="en-US" sz="2800" u="sng" dirty="0" smtClean="0"/>
              <a:t>N	</a:t>
            </a:r>
            <a:r>
              <a:rPr lang="en-US" sz="2800" dirty="0" smtClean="0"/>
              <a:t> 	</a:t>
            </a:r>
            <a:r>
              <a:rPr lang="en-US" sz="2800" u="sng" dirty="0" smtClean="0"/>
              <a:t>VALUE	</a:t>
            </a:r>
            <a:endParaRPr lang="en-US" sz="2800" dirty="0" smtClean="0"/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0	   -$25,000	0		-$25,000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1	 	  4,000	1		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2	  	  4,000	2		 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3	   	  8,000	3		 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4	  	10,000	4		 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5	  	10,000	5		 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	Net Present Value =      $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102693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Cost of capital (WACC) = 10%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569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Net Present Value</a:t>
            </a:r>
          </a:p>
        </p:txBody>
      </p:sp>
      <p:pic>
        <p:nvPicPr>
          <p:cNvPr id="4710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16632" y="1905000"/>
            <a:ext cx="8910736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998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 discount rate or “cost of capital” at which NPV = </a:t>
            </a:r>
            <a:r>
              <a:rPr lang="en-US" sz="2800" dirty="0" smtClean="0"/>
              <a:t>zero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IRR = WACC; NPV = 0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IRR &gt; WACC; NPV positive (&gt; 0)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IRR &lt; WACC; NPV negative (&lt; 0)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800" dirty="0"/>
              <a:t>Compute the IRR by: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Trial and error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Financial calculator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Spreadsheet software</a:t>
            </a:r>
          </a:p>
          <a:p>
            <a:pPr>
              <a:lnSpc>
                <a:spcPct val="90000"/>
              </a:lnSpc>
            </a:pPr>
            <a:r>
              <a:rPr lang="en-US" dirty="0"/>
              <a:t>Easier to compute for annuity cash </a:t>
            </a:r>
            <a:r>
              <a:rPr lang="en-US" dirty="0" smtClean="0"/>
              <a:t>flows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Decision Rule: Accept if </a:t>
            </a:r>
            <a:r>
              <a:rPr lang="en-US" sz="2800" b="1" dirty="0"/>
              <a:t>IRR &gt; </a:t>
            </a:r>
            <a:r>
              <a:rPr lang="en-US" sz="2800" b="1" dirty="0" smtClean="0"/>
              <a:t>WACC (required </a:t>
            </a:r>
            <a:r>
              <a:rPr lang="en-US" sz="2800" b="1" dirty="0"/>
              <a:t>return on the </a:t>
            </a:r>
            <a:r>
              <a:rPr lang="en-US" sz="2800" b="1" dirty="0" smtClean="0"/>
              <a:t>project or cost of capital)</a:t>
            </a:r>
            <a:endParaRPr lang="en-US" sz="2800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Internal Rate of Return</a:t>
            </a:r>
          </a:p>
        </p:txBody>
      </p:sp>
    </p:spTree>
    <p:extLst>
      <p:ext uri="{BB962C8B-B14F-4D97-AF65-F5344CB8AC3E}">
        <p14:creationId xmlns:p14="http://schemas.microsoft.com/office/powerpoint/2010/main" val="36202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Cash Flow Data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YEAR		</a:t>
            </a:r>
            <a:r>
              <a:rPr lang="en-US" sz="2800" u="sng" dirty="0" smtClean="0"/>
              <a:t>Replacement</a:t>
            </a:r>
            <a:r>
              <a:rPr lang="en-US" sz="2800" dirty="0" smtClean="0"/>
              <a:t>	</a:t>
            </a:r>
            <a:r>
              <a:rPr lang="en-US" sz="2800" u="sng" dirty="0" smtClean="0"/>
              <a:t>Expansion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   0 (today)      -20,000	-25,000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1			5,800	 	  4,000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2			5,800	 	  4,000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3			5,800	 	  8,000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4			5,800		10,000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5			</a:t>
            </a:r>
            <a:r>
              <a:rPr lang="en-US" sz="2800" u="sng" dirty="0" smtClean="0"/>
              <a:t>5,800	</a:t>
            </a:r>
            <a:r>
              <a:rPr lang="en-US" sz="2800" dirty="0" smtClean="0"/>
              <a:t>	</a:t>
            </a:r>
            <a:r>
              <a:rPr lang="en-US" sz="2800" u="sng" dirty="0" smtClean="0"/>
              <a:t>10,000</a:t>
            </a:r>
          </a:p>
          <a:p>
            <a:pPr eaLnBrk="1" hangingPunct="1">
              <a:buFont typeface="Wingdings" charset="2"/>
              <a:buNone/>
            </a:pPr>
            <a:r>
              <a:rPr lang="en-US" sz="2800" dirty="0" smtClean="0"/>
              <a:t>IRR =</a:t>
            </a:r>
          </a:p>
          <a:p>
            <a:pPr eaLnBrk="1" hangingPunct="1">
              <a:buFont typeface="Wingdings" charset="2"/>
              <a:buNone/>
            </a:pPr>
            <a:endParaRPr lang="en-US" sz="2800" dirty="0" smtClean="0"/>
          </a:p>
          <a:p>
            <a:pPr eaLnBrk="1" hangingPunct="1">
              <a:buFont typeface="Wingdings" charset="2"/>
              <a:buNone/>
            </a:pPr>
            <a:r>
              <a:rPr lang="en-US" sz="2800" dirty="0" smtClean="0"/>
              <a:t>Which project should we accept? 					</a:t>
            </a:r>
          </a:p>
        </p:txBody>
      </p:sp>
    </p:spTree>
    <p:extLst>
      <p:ext uri="{BB962C8B-B14F-4D97-AF65-F5344CB8AC3E}">
        <p14:creationId xmlns:p14="http://schemas.microsoft.com/office/powerpoint/2010/main" val="64115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IRR: A Final Comment</a:t>
            </a:r>
            <a:endParaRPr lang="en-US" dirty="0"/>
          </a:p>
        </p:txBody>
      </p:sp>
      <p:pic>
        <p:nvPicPr>
          <p:cNvPr id="962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6054" y="1905000"/>
            <a:ext cx="8571892" cy="4024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56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agree on whether to accept or reject a project</a:t>
            </a:r>
          </a:p>
          <a:p>
            <a:r>
              <a:rPr lang="en-US" dirty="0"/>
              <a:t>If projects are independent: either method is acceptable </a:t>
            </a:r>
          </a:p>
          <a:p>
            <a:r>
              <a:rPr lang="en-US" dirty="0"/>
              <a:t>Problem: they may rank projects differently</a:t>
            </a:r>
          </a:p>
          <a:p>
            <a:r>
              <a:rPr lang="en-US" dirty="0"/>
              <a:t>What if projects are mutually exclusive and the rankings conflict?</a:t>
            </a:r>
          </a:p>
          <a:p>
            <a:pPr lvl="1"/>
            <a:r>
              <a:rPr lang="en-US" dirty="0"/>
              <a:t>Answer: use NPV as it measures the change in shareholder wealth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NPV vs. IRR</a:t>
            </a:r>
          </a:p>
        </p:txBody>
      </p:sp>
    </p:spTree>
    <p:extLst>
      <p:ext uri="{BB962C8B-B14F-4D97-AF65-F5344CB8AC3E}">
        <p14:creationId xmlns:p14="http://schemas.microsoft.com/office/powerpoint/2010/main" val="274939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NPV Profile for the </a:t>
            </a:r>
            <a:r>
              <a:rPr lang="en-US" dirty="0" smtClean="0">
                <a:solidFill>
                  <a:schemeClr val="tx2"/>
                </a:solidFill>
              </a:rPr>
              <a:t>Expansion </a:t>
            </a:r>
            <a:r>
              <a:rPr lang="en-US" dirty="0">
                <a:solidFill>
                  <a:schemeClr val="tx2"/>
                </a:solidFill>
              </a:rPr>
              <a:t>Project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513204"/>
              </p:ext>
            </p:extLst>
          </p:nvPr>
        </p:nvGraphicFramePr>
        <p:xfrm>
          <a:off x="990600" y="1524000"/>
          <a:ext cx="7162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5146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Reinvestment Rate Assumptions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NPV assumes CFs are reinvested at WACC.</a:t>
            </a:r>
          </a:p>
          <a:p>
            <a:pPr lvl="1">
              <a:defRPr/>
            </a:pPr>
            <a:r>
              <a:rPr lang="en-US" dirty="0" smtClean="0"/>
              <a:t>Realistic assumption!</a:t>
            </a:r>
          </a:p>
          <a:p>
            <a:pPr eaLnBrk="1" hangingPunct="1">
              <a:defRPr/>
            </a:pPr>
            <a:r>
              <a:rPr lang="en-US" dirty="0" smtClean="0"/>
              <a:t>IRR assumes CFs are reinvested at IRR.</a:t>
            </a:r>
          </a:p>
          <a:p>
            <a:pPr eaLnBrk="1" hangingPunct="1">
              <a:defRPr/>
            </a:pPr>
            <a:r>
              <a:rPr lang="en-US" dirty="0" smtClean="0"/>
              <a:t>NPV method should be used to choose between mutually exclusive projects.</a:t>
            </a:r>
          </a:p>
          <a:p>
            <a:pPr eaLnBrk="1" hangingPunct="1">
              <a:defRPr/>
            </a:pPr>
            <a:r>
              <a:rPr lang="en-US" b="1" dirty="0" smtClean="0"/>
              <a:t>Is there a hybrid of the IRR that assumes WACC reinvestment?</a:t>
            </a:r>
          </a:p>
        </p:txBody>
      </p:sp>
    </p:spTree>
    <p:extLst>
      <p:ext uri="{BB962C8B-B14F-4D97-AF65-F5344CB8AC3E}">
        <p14:creationId xmlns:p14="http://schemas.microsoft.com/office/powerpoint/2010/main" val="35552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400" dirty="0" smtClean="0"/>
              <a:t>Find the FV (Terminal Value) all future cash inflows at project’s end</a:t>
            </a:r>
          </a:p>
          <a:p>
            <a:pPr>
              <a:lnSpc>
                <a:spcPct val="90000"/>
              </a:lnSpc>
            </a:pPr>
            <a:r>
              <a:rPr lang="en-US" sz="3400" dirty="0"/>
              <a:t>F</a:t>
            </a:r>
            <a:r>
              <a:rPr lang="en-US" sz="3400" dirty="0" smtClean="0"/>
              <a:t>ind the PV of all cash outflows.</a:t>
            </a:r>
          </a:p>
          <a:p>
            <a:pPr>
              <a:lnSpc>
                <a:spcPct val="90000"/>
              </a:lnSpc>
            </a:pPr>
            <a:r>
              <a:rPr lang="en-US" sz="3400" dirty="0" smtClean="0"/>
              <a:t>Use TVM to determine I/Y (the return; MIRR)</a:t>
            </a:r>
          </a:p>
          <a:p>
            <a:pPr>
              <a:lnSpc>
                <a:spcPct val="90000"/>
              </a:lnSpc>
            </a:pPr>
            <a:r>
              <a:rPr lang="en-US" sz="3400" dirty="0" smtClean="0"/>
              <a:t>MIRR is the return earned when the PV of CIF = PV of COF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MIRR &lt; IRR when NPV positive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MIRR &gt; IRR when NPV negative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MIRR always closer to WACC</a:t>
            </a:r>
          </a:p>
          <a:p>
            <a:pPr>
              <a:lnSpc>
                <a:spcPct val="90000"/>
              </a:lnSpc>
            </a:pPr>
            <a:r>
              <a:rPr lang="en-US" sz="3400" b="1" dirty="0" smtClean="0">
                <a:solidFill>
                  <a:schemeClr val="tx1"/>
                </a:solidFill>
              </a:rPr>
              <a:t>Decision Rule: Accept if MIRR &gt; WACC</a:t>
            </a:r>
          </a:p>
          <a:p>
            <a:pPr lvl="1">
              <a:lnSpc>
                <a:spcPct val="90000"/>
              </a:lnSpc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MIRR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6571" y="1143000"/>
            <a:ext cx="83820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 look at my annual budgets for everything and anything, and I look to see where I can save the most money on those items. Saving 30% to 50% buying in bulk -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replenishable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items from toothpaste to soup, or whatever I use a lot of - is the best guaranteed return on investment you can get anywhere. </a:t>
            </a: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~Mark </a:t>
            </a:r>
            <a:r>
              <a:rPr lang="en-US" dirty="0">
                <a:solidFill>
                  <a:srgbClr val="FFC000"/>
                </a:solidFill>
              </a:rPr>
              <a:t>Cuban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7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002060"/>
                </a:solidFill>
              </a:rPr>
              <a:t>Project: Expansion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MIRR Example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Investment: $25,000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33600"/>
            <a:ext cx="44196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    Cash 	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u="sng" dirty="0" smtClean="0"/>
              <a:t>YR</a:t>
            </a:r>
            <a:r>
              <a:rPr lang="en-US" sz="2800" dirty="0" smtClean="0"/>
              <a:t>	</a:t>
            </a:r>
            <a:r>
              <a:rPr lang="en-US" sz="2800" u="sng" dirty="0" smtClean="0"/>
              <a:t>Flow </a:t>
            </a:r>
            <a:r>
              <a:rPr lang="en-US" sz="2800" dirty="0" smtClean="0"/>
              <a:t>   	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1		  4,000 	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2		  4,000    </a:t>
            </a:r>
          </a:p>
          <a:p>
            <a:pPr marL="0" indent="0" eaLnBrk="1" hangingPunct="1">
              <a:lnSpc>
                <a:spcPct val="105000"/>
              </a:lnSpc>
              <a:buNone/>
            </a:pPr>
            <a:r>
              <a:rPr lang="en-US" sz="2800" dirty="0" smtClean="0"/>
              <a:t>3	  8,000    	 	  </a:t>
            </a:r>
          </a:p>
          <a:p>
            <a:pPr marL="0" indent="0" eaLnBrk="1" hangingPunct="1">
              <a:lnSpc>
                <a:spcPct val="105000"/>
              </a:lnSpc>
              <a:buNone/>
            </a:pPr>
            <a:r>
              <a:rPr lang="en-US" sz="2800" dirty="0" smtClean="0"/>
              <a:t>4	10,000 </a:t>
            </a:r>
          </a:p>
          <a:p>
            <a:pPr marL="0" indent="0" eaLnBrk="1" hangingPunct="1">
              <a:lnSpc>
                <a:spcPct val="105000"/>
              </a:lnSpc>
              <a:buNone/>
            </a:pPr>
            <a:r>
              <a:rPr lang="en-US" sz="2800" dirty="0" smtClean="0"/>
              <a:t>5	10,000 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400" dirty="0" smtClean="0">
                <a:latin typeface="Courier" pitchFamily="49" charset="0"/>
              </a:rPr>
              <a:t>	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endParaRPr lang="en-US" sz="2400" dirty="0" smtClean="0">
              <a:latin typeface="Courier" pitchFamily="49" charset="0"/>
            </a:endParaRP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endParaRPr lang="en-US" sz="2400" dirty="0" smtClean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305800" cy="441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 smtClean="0"/>
              <a:t>Number of years until the cash flows from a project equal the project’s cost</a:t>
            </a:r>
          </a:p>
          <a:p>
            <a:pPr lvl="1" eaLnBrk="1" hangingPunct="1"/>
            <a:r>
              <a:rPr lang="en-US" sz="2800" dirty="0" smtClean="0">
                <a:cs typeface="Times New Roman" charset="0"/>
              </a:rPr>
              <a:t>Time to recoup an investment</a:t>
            </a:r>
            <a:r>
              <a:rPr lang="en-US" sz="2800" dirty="0" smtClean="0">
                <a:latin typeface="Arial" charset="0"/>
                <a:cs typeface="Times New Roman" charset="0"/>
              </a:rPr>
              <a:t>’</a:t>
            </a:r>
            <a:r>
              <a:rPr lang="en-US" sz="2800" dirty="0" smtClean="0">
                <a:cs typeface="Times New Roman" charset="0"/>
              </a:rPr>
              <a:t>s cost</a:t>
            </a:r>
            <a:endParaRPr lang="en-US" sz="2800" dirty="0" smtClean="0"/>
          </a:p>
          <a:p>
            <a:pPr lvl="1" eaLnBrk="1" hangingPunct="1"/>
            <a:endParaRPr lang="en-US" sz="2800" dirty="0" smtClean="0"/>
          </a:p>
          <a:p>
            <a:pPr eaLnBrk="1" hangingPunct="1"/>
            <a:r>
              <a:rPr lang="en-US" sz="3200" b="1" dirty="0" smtClean="0"/>
              <a:t>Decision Rule:  Accept if payback period is less than a maximum desired time period</a:t>
            </a:r>
          </a:p>
          <a:p>
            <a:pPr lvl="1" eaLnBrk="1" hangingPunct="1"/>
            <a:r>
              <a:rPr lang="en-US" sz="2800" dirty="0" smtClean="0"/>
              <a:t>Management determines the required time period (subjective)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33400" y="4572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sz="4400" dirty="0" smtClean="0">
                <a:solidFill>
                  <a:schemeClr val="tx2"/>
                </a:solidFill>
                <a:cs typeface="Times New Roman" charset="0"/>
              </a:rPr>
              <a:t>Payback Period</a:t>
            </a:r>
            <a:endParaRPr lang="en-US" sz="4400" dirty="0">
              <a:solidFill>
                <a:schemeClr val="tx2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30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002060"/>
                </a:solidFill>
              </a:rPr>
              <a:t>Project: Replacement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Payback Example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Investment: $20,000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    Cash   Cumulative    	Dollars Needed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u="sng" dirty="0" smtClean="0"/>
              <a:t>YR</a:t>
            </a:r>
            <a:r>
              <a:rPr lang="en-US" sz="2800" dirty="0" smtClean="0"/>
              <a:t>	</a:t>
            </a:r>
            <a:r>
              <a:rPr lang="en-US" sz="2800" u="sng" dirty="0" smtClean="0"/>
              <a:t>Flow </a:t>
            </a:r>
            <a:r>
              <a:rPr lang="en-US" sz="2800" dirty="0" smtClean="0"/>
              <a:t>   </a:t>
            </a:r>
            <a:r>
              <a:rPr lang="en-US" sz="2800" u="sng" dirty="0" smtClean="0"/>
              <a:t>Cash flow</a:t>
            </a:r>
            <a:r>
              <a:rPr lang="en-US" sz="2800" dirty="0" smtClean="0"/>
              <a:t>	</a:t>
            </a:r>
            <a:r>
              <a:rPr lang="en-US" sz="2800" u="sng" dirty="0" smtClean="0"/>
              <a:t>To recoup costs</a:t>
            </a:r>
            <a:endParaRPr lang="en-US" sz="2800" dirty="0" smtClean="0"/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1		5,800 	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2		5,800    </a:t>
            </a:r>
          </a:p>
          <a:p>
            <a:pPr marL="0" indent="0" eaLnBrk="1" hangingPunct="1">
              <a:lnSpc>
                <a:spcPct val="105000"/>
              </a:lnSpc>
              <a:buNone/>
            </a:pPr>
            <a:r>
              <a:rPr lang="en-US" sz="2800" dirty="0" smtClean="0"/>
              <a:t>3	5,800    	 	  </a:t>
            </a:r>
          </a:p>
          <a:p>
            <a:pPr marL="0" indent="0" eaLnBrk="1" hangingPunct="1">
              <a:lnSpc>
                <a:spcPct val="105000"/>
              </a:lnSpc>
              <a:buNone/>
            </a:pPr>
            <a:r>
              <a:rPr lang="en-US" sz="2800" dirty="0" smtClean="0"/>
              <a:t>4	5,800 </a:t>
            </a:r>
          </a:p>
          <a:p>
            <a:pPr marL="0" indent="0" eaLnBrk="1" hangingPunct="1">
              <a:lnSpc>
                <a:spcPct val="105000"/>
              </a:lnSpc>
              <a:buNone/>
            </a:pPr>
            <a:r>
              <a:rPr lang="en-US" sz="2800" dirty="0" smtClean="0"/>
              <a:t>5	5,800 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Fraction of year: ________/5,800 = 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Payback = _______ years	</a:t>
            </a:r>
            <a:r>
              <a:rPr lang="en-US" sz="2400" dirty="0" smtClean="0">
                <a:latin typeface="Courier" pitchFamily="49" charset="0"/>
              </a:rPr>
              <a:t>	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endParaRPr lang="en-US" sz="2400" dirty="0" smtClean="0">
              <a:latin typeface="Courier" pitchFamily="49" charset="0"/>
            </a:endParaRP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endParaRPr lang="en-US" sz="2400" dirty="0" smtClean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1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9331"/>
            <a:ext cx="87630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Strengths and Weaknesses of Payback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Strengths</a:t>
            </a:r>
          </a:p>
          <a:p>
            <a:pPr lvl="1" eaLnBrk="1" hangingPunct="1">
              <a:defRPr/>
            </a:pPr>
            <a:r>
              <a:rPr lang="en-US" dirty="0" smtClean="0"/>
              <a:t>Provides an indication of a project’s risk and liquidity.</a:t>
            </a:r>
          </a:p>
          <a:p>
            <a:pPr lvl="1" eaLnBrk="1" hangingPunct="1">
              <a:defRPr/>
            </a:pPr>
            <a:r>
              <a:rPr lang="en-US" dirty="0" smtClean="0"/>
              <a:t>Easy to calculate and understand.</a:t>
            </a:r>
          </a:p>
          <a:p>
            <a:pPr eaLnBrk="1" hangingPunct="1">
              <a:defRPr/>
            </a:pPr>
            <a:r>
              <a:rPr lang="en-US" dirty="0" smtClean="0"/>
              <a:t>Weaknesses</a:t>
            </a:r>
          </a:p>
          <a:p>
            <a:pPr lvl="1" eaLnBrk="1" hangingPunct="1">
              <a:defRPr/>
            </a:pPr>
            <a:r>
              <a:rPr lang="en-US" dirty="0" smtClean="0"/>
              <a:t>Ignores the time value of money (TVM).</a:t>
            </a:r>
          </a:p>
          <a:p>
            <a:pPr lvl="1" eaLnBrk="1" hangingPunct="1">
              <a:defRPr/>
            </a:pPr>
            <a:r>
              <a:rPr lang="en-US" dirty="0" smtClean="0"/>
              <a:t>Ignores CFs occurring after the payback period.</a:t>
            </a:r>
          </a:p>
          <a:p>
            <a:pPr lvl="1" eaLnBrk="1" hangingPunct="1">
              <a:defRPr/>
            </a:pPr>
            <a:r>
              <a:rPr lang="en-US" dirty="0" smtClean="0"/>
              <a:t>No relationship between a given payback and investor wealth maximization.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Discounted payback considers TVM, but other 2 flaws remain.</a:t>
            </a:r>
          </a:p>
        </p:txBody>
      </p:sp>
    </p:spTree>
    <p:extLst>
      <p:ext uri="{BB962C8B-B14F-4D97-AF65-F5344CB8AC3E}">
        <p14:creationId xmlns:p14="http://schemas.microsoft.com/office/powerpoint/2010/main" val="350100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Same idea as Payback period</a:t>
            </a:r>
          </a:p>
          <a:p>
            <a:pPr lvl="1"/>
            <a:r>
              <a:rPr lang="en-US" dirty="0" smtClean="0"/>
              <a:t>Find PV of cash inflows</a:t>
            </a:r>
          </a:p>
          <a:p>
            <a:pPr lvl="1"/>
            <a:r>
              <a:rPr lang="en-US" dirty="0" smtClean="0"/>
              <a:t>Determine payback of initial investment using PV of inflows </a:t>
            </a:r>
          </a:p>
          <a:p>
            <a:r>
              <a:rPr lang="en-US" dirty="0" smtClean="0"/>
              <a:t>Considerations</a:t>
            </a:r>
          </a:p>
          <a:p>
            <a:pPr lvl="1"/>
            <a:r>
              <a:rPr lang="en-US" dirty="0" smtClean="0"/>
              <a:t>TVM</a:t>
            </a:r>
          </a:p>
          <a:p>
            <a:pPr lvl="1"/>
            <a:r>
              <a:rPr lang="en-US" dirty="0" smtClean="0"/>
              <a:t>Liquidity of project</a:t>
            </a:r>
          </a:p>
          <a:p>
            <a:r>
              <a:rPr lang="en-US" dirty="0" smtClean="0"/>
              <a:t>Vermeer Equipment uses this method with NPV</a:t>
            </a:r>
          </a:p>
          <a:p>
            <a:r>
              <a:rPr lang="en-US" b="1" dirty="0" smtClean="0"/>
              <a:t>Decision Rule:  Accept if DPB Period &lt; Project’s Useful Life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Discounted Payback Period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9" y="304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Capital-Budgeting Techniques Used by Business Firms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2" descr="C:\Users\kbrown\Desktop\Projects_Current\BH_FFMC8e\FFMC8e_JPEGs\ch11\Table_11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2" y="1905000"/>
            <a:ext cx="8940973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04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2"/>
                </a:solidFill>
              </a:rPr>
              <a:t>Assignment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49019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Chapter 11 MindTap </a:t>
            </a:r>
            <a:r>
              <a:rPr lang="en-US" sz="400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due </a:t>
            </a:r>
            <a:r>
              <a:rPr lang="en-US" sz="40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Mon</a:t>
            </a:r>
            <a:r>
              <a:rPr lang="en-US" sz="40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day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November 12</a:t>
            </a:r>
            <a:r>
              <a:rPr lang="en-US" sz="4000" b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 BbLearn by 11:59 pm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Read Chapter 12 for Tuesday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n-US" sz="4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n-US" sz="4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Chapter 11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Capital Budgeting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722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4913" y="2971800"/>
            <a:ext cx="7010400" cy="1219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7200" dirty="0" smtClean="0">
                <a:solidFill>
                  <a:schemeClr val="accent1"/>
                </a:solidFill>
              </a:rPr>
              <a:t>What is capital budgeting?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A9335B97-1192-4CD4-AE72-DE3D11DF768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2192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002060"/>
                </a:solidFill>
              </a:rPr>
              <a:t>Capital Budgeting Projects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56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Investment opportunities</a:t>
            </a:r>
          </a:p>
          <a:p>
            <a:pPr lvl="1"/>
            <a:r>
              <a:rPr lang="en-US" sz="2800" dirty="0" smtClean="0"/>
              <a:t>Enhance a firm’s competitive advantage</a:t>
            </a:r>
          </a:p>
          <a:p>
            <a:pPr lvl="2"/>
            <a:r>
              <a:rPr lang="en-US" sz="2400" dirty="0" smtClean="0"/>
              <a:t>Ideas often generated by employees </a:t>
            </a:r>
          </a:p>
          <a:p>
            <a:pPr lvl="1" eaLnBrk="1" hangingPunct="1"/>
            <a:r>
              <a:rPr lang="en-US" sz="2800" dirty="0" smtClean="0"/>
              <a:t>Typically long-term projects</a:t>
            </a:r>
          </a:p>
          <a:p>
            <a:pPr lvl="1" eaLnBrk="1" hangingPunct="1"/>
            <a:r>
              <a:rPr lang="en-US" sz="2800" dirty="0" smtClean="0"/>
              <a:t>Large investment</a:t>
            </a:r>
          </a:p>
          <a:p>
            <a:pPr lvl="1"/>
            <a:r>
              <a:rPr lang="en-US" sz="2800" dirty="0"/>
              <a:t>Should be evaluated by time value of money techniques</a:t>
            </a:r>
          </a:p>
          <a:p>
            <a:pPr lvl="1"/>
            <a:r>
              <a:rPr lang="en-US" sz="2800" dirty="0" smtClean="0"/>
              <a:t>Increase </a:t>
            </a:r>
            <a:r>
              <a:rPr lang="en-US" sz="2800" dirty="0"/>
              <a:t>shareholder wealth</a:t>
            </a:r>
          </a:p>
          <a:p>
            <a:pPr lvl="1" eaLnBrk="1" hangingPunct="1"/>
            <a:r>
              <a:rPr lang="en-US" sz="2800" dirty="0" smtClean="0"/>
              <a:t>Very important to a firm’s future!</a:t>
            </a:r>
          </a:p>
          <a:p>
            <a:pPr lvl="1" eaLnBrk="1" hangingPunct="1"/>
            <a:endParaRPr lang="en-US" sz="2800" dirty="0" smtClean="0"/>
          </a:p>
          <a:p>
            <a:pPr lvl="1"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2460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</a:rPr>
              <a:t>Classification of Investment </a:t>
            </a:r>
            <a:r>
              <a:rPr lang="en-US" dirty="0" smtClean="0">
                <a:solidFill>
                  <a:schemeClr val="tx2"/>
                </a:solidFill>
              </a:rPr>
              <a:t>Projects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1. Independent projects</a:t>
            </a:r>
          </a:p>
          <a:p>
            <a:pPr lvl="1">
              <a:defRPr/>
            </a:pPr>
            <a:r>
              <a:rPr lang="en-US" dirty="0" smtClean="0"/>
              <a:t>Accepting or rejecting one project has no effect on other projects</a:t>
            </a:r>
          </a:p>
          <a:p>
            <a:pPr lvl="2">
              <a:defRPr/>
            </a:pPr>
            <a:r>
              <a:rPr lang="en-US" dirty="0" smtClean="0"/>
              <a:t>Cash flows are unrelated</a:t>
            </a:r>
          </a:p>
          <a:p>
            <a:pPr lvl="1">
              <a:defRPr/>
            </a:pPr>
            <a:r>
              <a:rPr lang="en-US" dirty="0" smtClean="0"/>
              <a:t>Ex:  Expand warehouse and/or buy a new service vehicle</a:t>
            </a:r>
          </a:p>
          <a:p>
            <a:pPr lvl="3">
              <a:defRPr/>
            </a:pPr>
            <a:endParaRPr lang="en-US" dirty="0" smtClean="0"/>
          </a:p>
          <a:p>
            <a:pPr marL="0" lvl="1">
              <a:buNone/>
              <a:defRPr/>
            </a:pPr>
            <a:r>
              <a:rPr lang="en-US" dirty="0" smtClean="0"/>
              <a:t>2. Mutually exclusive projects</a:t>
            </a:r>
          </a:p>
          <a:p>
            <a:pPr lvl="1">
              <a:defRPr/>
            </a:pPr>
            <a:r>
              <a:rPr lang="en-US" dirty="0" smtClean="0"/>
              <a:t>Accepting </a:t>
            </a:r>
            <a:r>
              <a:rPr lang="en-US" dirty="0"/>
              <a:t>one project is </a:t>
            </a:r>
            <a:r>
              <a:rPr lang="en-US" dirty="0" smtClean="0"/>
              <a:t>a simultaneous decision </a:t>
            </a:r>
            <a:r>
              <a:rPr lang="en-US" dirty="0"/>
              <a:t>to reject  another </a:t>
            </a:r>
            <a:r>
              <a:rPr lang="en-US" dirty="0" smtClean="0"/>
              <a:t>project</a:t>
            </a:r>
            <a:endParaRPr lang="en-US" dirty="0"/>
          </a:p>
          <a:p>
            <a:pPr lvl="1">
              <a:defRPr/>
            </a:pPr>
            <a:r>
              <a:rPr lang="en-US" dirty="0"/>
              <a:t>These projects </a:t>
            </a:r>
            <a:r>
              <a:rPr lang="en-US" dirty="0" smtClean="0"/>
              <a:t>perform </a:t>
            </a:r>
            <a:r>
              <a:rPr lang="en-US" dirty="0"/>
              <a:t>the same </a:t>
            </a:r>
            <a:r>
              <a:rPr lang="en-US" dirty="0" smtClean="0"/>
              <a:t>function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Ex:  Expand a warehouse OR sell it and buy a bigger warehouse</a:t>
            </a:r>
          </a:p>
          <a:p>
            <a:pPr lvl="3">
              <a:defRPr/>
            </a:pPr>
            <a:endParaRPr lang="en-US" dirty="0" smtClean="0"/>
          </a:p>
          <a:p>
            <a:pPr marL="0" lvl="1">
              <a:spcBef>
                <a:spcPts val="0"/>
              </a:spcBef>
              <a:buNone/>
              <a:defRPr/>
            </a:pPr>
            <a:endParaRPr lang="en-US" dirty="0"/>
          </a:p>
          <a:p>
            <a:pPr lvl="2">
              <a:defRPr/>
            </a:pPr>
            <a:endParaRPr lang="en-US" dirty="0"/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32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Proposal Generation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Find opportunities; replacement and/or </a:t>
            </a:r>
            <a:r>
              <a:rPr lang="en-US" dirty="0" smtClean="0"/>
              <a:t>expansion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Reviewed by Finance personnel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Review and Analysis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Estimate cash flows (in and out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Determine WACC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capital budgeting techniques for evaluation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Decision making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Which projects will be accepted/rejected?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Implementation – make it happen!</a:t>
            </a:r>
            <a:r>
              <a:rPr lang="en-US" dirty="0"/>
              <a:t>	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Ongoing Review and Post Audit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Track, review, analyze or audit decisions/projects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Capital Budgeting Process</a:t>
            </a:r>
          </a:p>
        </p:txBody>
      </p:sp>
    </p:spTree>
    <p:extLst>
      <p:ext uri="{BB962C8B-B14F-4D97-AF65-F5344CB8AC3E}">
        <p14:creationId xmlns:p14="http://schemas.microsoft.com/office/powerpoint/2010/main" val="14241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Net Present Value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05400"/>
          </a:xfrm>
        </p:spPr>
        <p:txBody>
          <a:bodyPr/>
          <a:lstStyle/>
          <a:p>
            <a:r>
              <a:rPr lang="en-US" sz="2600" dirty="0" smtClean="0"/>
              <a:t>Best method to evaluate capital projects</a:t>
            </a:r>
          </a:p>
          <a:p>
            <a:r>
              <a:rPr lang="en-US" sz="2600" b="1" dirty="0" smtClean="0"/>
              <a:t>Considers time value of money</a:t>
            </a:r>
          </a:p>
          <a:p>
            <a:r>
              <a:rPr lang="en-US" sz="2600" b="1" dirty="0" smtClean="0"/>
              <a:t>Includes all project cash flows</a:t>
            </a:r>
          </a:p>
          <a:p>
            <a:r>
              <a:rPr lang="en-US" sz="2600" dirty="0" smtClean="0"/>
              <a:t>Value measures dollar impact on shareholder wealth</a:t>
            </a:r>
          </a:p>
          <a:p>
            <a:r>
              <a:rPr lang="en-US" sz="2800" dirty="0"/>
              <a:t>NPV inputs</a:t>
            </a:r>
          </a:p>
          <a:p>
            <a:pPr lvl="1"/>
            <a:r>
              <a:rPr lang="en-US" dirty="0"/>
              <a:t>cash in/outflows</a:t>
            </a:r>
          </a:p>
          <a:p>
            <a:pPr lvl="1"/>
            <a:r>
              <a:rPr lang="en-US" dirty="0"/>
              <a:t>cost of capital </a:t>
            </a:r>
            <a:r>
              <a:rPr lang="en-US" sz="2800" dirty="0"/>
              <a:t>(</a:t>
            </a:r>
            <a:r>
              <a:rPr lang="en-US" dirty="0"/>
              <a:t>the firm’s required rate of return</a:t>
            </a:r>
            <a:r>
              <a:rPr lang="en-US" dirty="0" smtClean="0"/>
              <a:t>)</a:t>
            </a:r>
          </a:p>
          <a:p>
            <a:r>
              <a:rPr lang="en-US" sz="2800" b="1" dirty="0" smtClean="0"/>
              <a:t>Decision Rule: Accept projects with NPV &gt; $0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4564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Cash Flow Data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YEAR		</a:t>
            </a:r>
            <a:r>
              <a:rPr lang="en-US" sz="2800" u="sng" dirty="0" smtClean="0"/>
              <a:t>Replacement</a:t>
            </a:r>
            <a:r>
              <a:rPr lang="en-US" sz="2800" dirty="0" smtClean="0"/>
              <a:t>	</a:t>
            </a:r>
            <a:r>
              <a:rPr lang="en-US" sz="2800" u="sng" dirty="0" smtClean="0"/>
              <a:t>Expansion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   0 (today)      -20,000	-25,000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1			5,800	 	  4,000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2			5,800	 	  4,000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3			5,800	 	  8,000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4			5,800		10,000</a:t>
            </a:r>
          </a:p>
          <a:p>
            <a:pPr eaLnBrk="1" hangingPunct="1">
              <a:lnSpc>
                <a:spcPct val="105000"/>
              </a:lnSpc>
              <a:buFont typeface="Wingdings" charset="2"/>
              <a:buNone/>
            </a:pPr>
            <a:r>
              <a:rPr lang="en-US" sz="2800" dirty="0" smtClean="0"/>
              <a:t>	5			5,800		10,000</a:t>
            </a:r>
          </a:p>
          <a:p>
            <a:pPr eaLnBrk="1" hangingPunct="1">
              <a:buFont typeface="Wingdings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1958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">
      <a:dk1>
        <a:sysClr val="windowText" lastClr="000000"/>
      </a:dk1>
      <a:lt1>
        <a:srgbClr val="17365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1292</TotalTime>
  <Words>851</Words>
  <Application>Microsoft Office PowerPoint</Application>
  <PresentationFormat>On-screen Show (4:3)</PresentationFormat>
  <Paragraphs>204</Paragraphs>
  <Slides>26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Century Gothic</vt:lpstr>
      <vt:lpstr>Courier</vt:lpstr>
      <vt:lpstr>Tahoma</vt:lpstr>
      <vt:lpstr>Times New Roman</vt:lpstr>
      <vt:lpstr>Wingdings</vt:lpstr>
      <vt:lpstr>Wingdings 2</vt:lpstr>
      <vt:lpstr>Paper</vt:lpstr>
      <vt:lpstr>WACC Review</vt:lpstr>
      <vt:lpstr>PowerPoint Presentation</vt:lpstr>
      <vt:lpstr>Capital Budgeting</vt:lpstr>
      <vt:lpstr>What is capital budgeting?</vt:lpstr>
      <vt:lpstr>Capital Budgeting Projects</vt:lpstr>
      <vt:lpstr>Classification of Investment Projects</vt:lpstr>
      <vt:lpstr>Capital Budgeting Process</vt:lpstr>
      <vt:lpstr>Net Present Value</vt:lpstr>
      <vt:lpstr>Cash Flow Data</vt:lpstr>
      <vt:lpstr>NPV of Replacement Project</vt:lpstr>
      <vt:lpstr>NPV of Expansion Project </vt:lpstr>
      <vt:lpstr>Net Present Value</vt:lpstr>
      <vt:lpstr>Internal Rate of Return</vt:lpstr>
      <vt:lpstr>Cash Flow Data</vt:lpstr>
      <vt:lpstr>IRR: A Final Comment</vt:lpstr>
      <vt:lpstr>NPV vs. IRR</vt:lpstr>
      <vt:lpstr>NPV Profile for the Expansion Project</vt:lpstr>
      <vt:lpstr>Reinvestment Rate Assumptions</vt:lpstr>
      <vt:lpstr>MIRR</vt:lpstr>
      <vt:lpstr>Project: Expansion MIRR Example Investment: $25,000</vt:lpstr>
      <vt:lpstr>PowerPoint Presentation</vt:lpstr>
      <vt:lpstr>Project: Replacement Payback Example Investment: $20,000</vt:lpstr>
      <vt:lpstr>Strengths and Weaknesses of Payback</vt:lpstr>
      <vt:lpstr>Discounted Payback Period</vt:lpstr>
      <vt:lpstr>Capital-Budgeting Techniques Used by Business Firms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Budgeting</dc:title>
  <dc:creator>fcb</dc:creator>
  <cp:lastModifiedBy>Andrew Parkes</cp:lastModifiedBy>
  <cp:revision>72</cp:revision>
  <dcterms:created xsi:type="dcterms:W3CDTF">2011-11-23T21:41:14Z</dcterms:created>
  <dcterms:modified xsi:type="dcterms:W3CDTF">2018-11-04T21:02:03Z</dcterms:modified>
</cp:coreProperties>
</file>