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16" r:id="rId4"/>
  </p:sldMasterIdLst>
  <p:notesMasterIdLst>
    <p:notesMasterId r:id="rId22"/>
  </p:notesMasterIdLst>
  <p:handoutMasterIdLst>
    <p:handoutMasterId r:id="rId23"/>
  </p:handoutMasterIdLst>
  <p:sldIdLst>
    <p:sldId id="420" r:id="rId5"/>
    <p:sldId id="421" r:id="rId6"/>
    <p:sldId id="422" r:id="rId7"/>
    <p:sldId id="423" r:id="rId8"/>
    <p:sldId id="424" r:id="rId9"/>
    <p:sldId id="425" r:id="rId10"/>
    <p:sldId id="426" r:id="rId11"/>
    <p:sldId id="427" r:id="rId12"/>
    <p:sldId id="428" r:id="rId13"/>
    <p:sldId id="429" r:id="rId14"/>
    <p:sldId id="430" r:id="rId15"/>
    <p:sldId id="431" r:id="rId16"/>
    <p:sldId id="432" r:id="rId17"/>
    <p:sldId id="433" r:id="rId18"/>
    <p:sldId id="434" r:id="rId19"/>
    <p:sldId id="435" r:id="rId20"/>
    <p:sldId id="436" r:id="rId21"/>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50000"/>
    <a:srgbClr val="7C0019"/>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2" autoAdjust="0"/>
  </p:normalViewPr>
  <p:slideViewPr>
    <p:cSldViewPr snapToGrid="0" showGuides="1">
      <p:cViewPr varScale="1">
        <p:scale>
          <a:sx n="111" d="100"/>
          <a:sy n="111" d="100"/>
        </p:scale>
        <p:origin x="1536" y="11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F893CB-EA86-42AA-A197-A41C38079E1E}" type="doc">
      <dgm:prSet loTypeId="urn:microsoft.com/office/officeart/2005/8/layout/vList3" loCatId="list" qsTypeId="urn:microsoft.com/office/officeart/2005/8/quickstyle/simple1" qsCatId="simple" csTypeId="urn:microsoft.com/office/officeart/2005/8/colors/accent1_2" csCatId="accent1"/>
      <dgm:spPr/>
      <dgm:t>
        <a:bodyPr/>
        <a:lstStyle/>
        <a:p>
          <a:endParaRPr lang="en-US"/>
        </a:p>
      </dgm:t>
    </dgm:pt>
    <dgm:pt modelId="{7D9F0754-68E2-4474-9052-A31E6EB41F84}">
      <dgm:prSet/>
      <dgm:spPr/>
      <dgm:t>
        <a:bodyPr/>
        <a:lstStyle/>
        <a:p>
          <a:pPr algn="l" rtl="0"/>
          <a:r>
            <a:rPr lang="en-US" b="0" dirty="0" smtClean="0"/>
            <a:t>The Capital Allocation Process</a:t>
          </a:r>
          <a:endParaRPr lang="en-US" b="0" dirty="0"/>
        </a:p>
      </dgm:t>
    </dgm:pt>
    <dgm:pt modelId="{61E94BB5-D9AA-4DFB-8C8F-B088BB550619}" type="parTrans" cxnId="{33831438-5A0A-4522-BE24-5E1102FDA211}">
      <dgm:prSet/>
      <dgm:spPr/>
      <dgm:t>
        <a:bodyPr/>
        <a:lstStyle/>
        <a:p>
          <a:endParaRPr lang="en-US"/>
        </a:p>
      </dgm:t>
    </dgm:pt>
    <dgm:pt modelId="{01AA4B9E-632A-47D8-A9AC-E5C3C65E8FEE}" type="sibTrans" cxnId="{33831438-5A0A-4522-BE24-5E1102FDA211}">
      <dgm:prSet/>
      <dgm:spPr/>
      <dgm:t>
        <a:bodyPr/>
        <a:lstStyle/>
        <a:p>
          <a:endParaRPr lang="en-US"/>
        </a:p>
      </dgm:t>
    </dgm:pt>
    <dgm:pt modelId="{B0C38AE4-E776-4363-BB84-36EFF1EB1401}">
      <dgm:prSet/>
      <dgm:spPr/>
      <dgm:t>
        <a:bodyPr/>
        <a:lstStyle/>
        <a:p>
          <a:pPr algn="l" rtl="0"/>
          <a:r>
            <a:rPr lang="en-US" b="0" dirty="0" smtClean="0"/>
            <a:t>Financial Markets</a:t>
          </a:r>
          <a:endParaRPr lang="en-US" b="0" dirty="0"/>
        </a:p>
      </dgm:t>
    </dgm:pt>
    <dgm:pt modelId="{EA0F0337-75FB-403B-8820-8ADF12BC5167}" type="parTrans" cxnId="{8D4E46C5-5B96-448E-B127-290B8606170E}">
      <dgm:prSet/>
      <dgm:spPr/>
      <dgm:t>
        <a:bodyPr/>
        <a:lstStyle/>
        <a:p>
          <a:endParaRPr lang="en-US"/>
        </a:p>
      </dgm:t>
    </dgm:pt>
    <dgm:pt modelId="{71E82BBB-0987-4CA0-8357-08EBA278EAD5}" type="sibTrans" cxnId="{8D4E46C5-5B96-448E-B127-290B8606170E}">
      <dgm:prSet/>
      <dgm:spPr/>
      <dgm:t>
        <a:bodyPr/>
        <a:lstStyle/>
        <a:p>
          <a:endParaRPr lang="en-US"/>
        </a:p>
      </dgm:t>
    </dgm:pt>
    <dgm:pt modelId="{97E09E86-84A6-4787-A30D-021B0D401932}">
      <dgm:prSet/>
      <dgm:spPr/>
      <dgm:t>
        <a:bodyPr/>
        <a:lstStyle/>
        <a:p>
          <a:pPr algn="l" rtl="0"/>
          <a:r>
            <a:rPr lang="en-US" b="0" smtClean="0"/>
            <a:t>Financial Institutions</a:t>
          </a:r>
          <a:endParaRPr lang="en-US" b="0"/>
        </a:p>
      </dgm:t>
    </dgm:pt>
    <dgm:pt modelId="{FB22B060-FEE0-4F29-B196-A2D29C2149A0}" type="parTrans" cxnId="{EB051123-EFF0-4E53-9421-6E0BE9BD5703}">
      <dgm:prSet/>
      <dgm:spPr/>
      <dgm:t>
        <a:bodyPr/>
        <a:lstStyle/>
        <a:p>
          <a:endParaRPr lang="en-US"/>
        </a:p>
      </dgm:t>
    </dgm:pt>
    <dgm:pt modelId="{EAB0EA35-C925-4F34-897B-DA7F4288B5DE}" type="sibTrans" cxnId="{EB051123-EFF0-4E53-9421-6E0BE9BD5703}">
      <dgm:prSet/>
      <dgm:spPr/>
      <dgm:t>
        <a:bodyPr/>
        <a:lstStyle/>
        <a:p>
          <a:endParaRPr lang="en-US"/>
        </a:p>
      </dgm:t>
    </dgm:pt>
    <dgm:pt modelId="{EAED8D09-D913-4660-955B-30A2391F73A1}">
      <dgm:prSet/>
      <dgm:spPr/>
      <dgm:t>
        <a:bodyPr/>
        <a:lstStyle/>
        <a:p>
          <a:pPr algn="l" rtl="0"/>
          <a:r>
            <a:rPr lang="en-US" b="0" smtClean="0"/>
            <a:t>Stock Markets and Returns</a:t>
          </a:r>
          <a:endParaRPr lang="en-US" b="0"/>
        </a:p>
      </dgm:t>
    </dgm:pt>
    <dgm:pt modelId="{DB379AD0-3F01-4789-997C-862303D1BBF4}" type="parTrans" cxnId="{713A100D-6D6F-4CAE-AE19-714FD848767B}">
      <dgm:prSet/>
      <dgm:spPr/>
      <dgm:t>
        <a:bodyPr/>
        <a:lstStyle/>
        <a:p>
          <a:endParaRPr lang="en-US"/>
        </a:p>
      </dgm:t>
    </dgm:pt>
    <dgm:pt modelId="{CA1914D3-BC1C-4877-A79A-28DFDD22DA2F}" type="sibTrans" cxnId="{713A100D-6D6F-4CAE-AE19-714FD848767B}">
      <dgm:prSet/>
      <dgm:spPr/>
      <dgm:t>
        <a:bodyPr/>
        <a:lstStyle/>
        <a:p>
          <a:endParaRPr lang="en-US"/>
        </a:p>
      </dgm:t>
    </dgm:pt>
    <dgm:pt modelId="{55EA6321-88AE-4D4E-8B65-F175A7D88D5E}">
      <dgm:prSet/>
      <dgm:spPr/>
      <dgm:t>
        <a:bodyPr/>
        <a:lstStyle/>
        <a:p>
          <a:pPr algn="l" rtl="0"/>
          <a:r>
            <a:rPr lang="en-US" b="0" smtClean="0"/>
            <a:t>Stock Market Efficiency</a:t>
          </a:r>
          <a:endParaRPr lang="en-US" b="0"/>
        </a:p>
      </dgm:t>
    </dgm:pt>
    <dgm:pt modelId="{D0A0240E-113C-47A1-AB49-5E28A3430367}" type="parTrans" cxnId="{D4311426-ACBB-4185-9790-FA67446BF3D7}">
      <dgm:prSet/>
      <dgm:spPr/>
      <dgm:t>
        <a:bodyPr/>
        <a:lstStyle/>
        <a:p>
          <a:endParaRPr lang="en-US"/>
        </a:p>
      </dgm:t>
    </dgm:pt>
    <dgm:pt modelId="{5992FB71-163A-4F53-A8D2-8D3A5107D2BE}" type="sibTrans" cxnId="{D4311426-ACBB-4185-9790-FA67446BF3D7}">
      <dgm:prSet/>
      <dgm:spPr/>
      <dgm:t>
        <a:bodyPr/>
        <a:lstStyle/>
        <a:p>
          <a:endParaRPr lang="en-US"/>
        </a:p>
      </dgm:t>
    </dgm:pt>
    <dgm:pt modelId="{280602EC-0B35-44A9-8CCC-5B59E92EAD27}" type="pres">
      <dgm:prSet presAssocID="{89F893CB-EA86-42AA-A197-A41C38079E1E}" presName="linearFlow" presStyleCnt="0">
        <dgm:presLayoutVars>
          <dgm:dir/>
          <dgm:resizeHandles val="exact"/>
        </dgm:presLayoutVars>
      </dgm:prSet>
      <dgm:spPr/>
      <dgm:t>
        <a:bodyPr/>
        <a:lstStyle/>
        <a:p>
          <a:endParaRPr lang="en-US"/>
        </a:p>
      </dgm:t>
    </dgm:pt>
    <dgm:pt modelId="{BAECDC85-ABA4-488F-8B35-B41EB885BB08}" type="pres">
      <dgm:prSet presAssocID="{7D9F0754-68E2-4474-9052-A31E6EB41F84}" presName="composite" presStyleCnt="0"/>
      <dgm:spPr/>
    </dgm:pt>
    <dgm:pt modelId="{BA4A2BFA-AB0C-4707-B900-C286EEF3CFCF}" type="pres">
      <dgm:prSet presAssocID="{7D9F0754-68E2-4474-9052-A31E6EB41F84}" presName="imgShp" presStyleLbl="fgImgPlace1" presStyleIdx="0" presStyleCnt="5"/>
      <dgm:spPr/>
    </dgm:pt>
    <dgm:pt modelId="{90D58F1E-8EEC-42CA-8AB4-0A4996358945}" type="pres">
      <dgm:prSet presAssocID="{7D9F0754-68E2-4474-9052-A31E6EB41F84}" presName="txShp" presStyleLbl="node1" presStyleIdx="0" presStyleCnt="5">
        <dgm:presLayoutVars>
          <dgm:bulletEnabled val="1"/>
        </dgm:presLayoutVars>
      </dgm:prSet>
      <dgm:spPr/>
      <dgm:t>
        <a:bodyPr/>
        <a:lstStyle/>
        <a:p>
          <a:endParaRPr lang="en-US"/>
        </a:p>
      </dgm:t>
    </dgm:pt>
    <dgm:pt modelId="{1D83CCC4-8AED-416D-9835-FC053F8DBC1F}" type="pres">
      <dgm:prSet presAssocID="{01AA4B9E-632A-47D8-A9AC-E5C3C65E8FEE}" presName="spacing" presStyleCnt="0"/>
      <dgm:spPr/>
    </dgm:pt>
    <dgm:pt modelId="{CA725EEB-9CA5-4393-8918-568FB53F2D32}" type="pres">
      <dgm:prSet presAssocID="{B0C38AE4-E776-4363-BB84-36EFF1EB1401}" presName="composite" presStyleCnt="0"/>
      <dgm:spPr/>
    </dgm:pt>
    <dgm:pt modelId="{D9089B06-099B-4C35-A9E8-95CAC4D7E8A6}" type="pres">
      <dgm:prSet presAssocID="{B0C38AE4-E776-4363-BB84-36EFF1EB1401}" presName="imgShp" presStyleLbl="fgImgPlace1" presStyleIdx="1" presStyleCnt="5"/>
      <dgm:spPr/>
    </dgm:pt>
    <dgm:pt modelId="{08DD2C93-611A-4511-B5AA-28731EA8EA30}" type="pres">
      <dgm:prSet presAssocID="{B0C38AE4-E776-4363-BB84-36EFF1EB1401}" presName="txShp" presStyleLbl="node1" presStyleIdx="1" presStyleCnt="5">
        <dgm:presLayoutVars>
          <dgm:bulletEnabled val="1"/>
        </dgm:presLayoutVars>
      </dgm:prSet>
      <dgm:spPr/>
      <dgm:t>
        <a:bodyPr/>
        <a:lstStyle/>
        <a:p>
          <a:endParaRPr lang="en-US"/>
        </a:p>
      </dgm:t>
    </dgm:pt>
    <dgm:pt modelId="{3ABD545D-5C17-40FF-8638-48709B4AB6BE}" type="pres">
      <dgm:prSet presAssocID="{71E82BBB-0987-4CA0-8357-08EBA278EAD5}" presName="spacing" presStyleCnt="0"/>
      <dgm:spPr/>
    </dgm:pt>
    <dgm:pt modelId="{6398738A-3444-405E-A8F5-317D71696C27}" type="pres">
      <dgm:prSet presAssocID="{97E09E86-84A6-4787-A30D-021B0D401932}" presName="composite" presStyleCnt="0"/>
      <dgm:spPr/>
    </dgm:pt>
    <dgm:pt modelId="{7A3CD65A-654A-4829-A546-DFF6DE14C42E}" type="pres">
      <dgm:prSet presAssocID="{97E09E86-84A6-4787-A30D-021B0D401932}" presName="imgShp" presStyleLbl="fgImgPlace1" presStyleIdx="2" presStyleCnt="5"/>
      <dgm:spPr/>
    </dgm:pt>
    <dgm:pt modelId="{C0B52A42-1BC1-494A-8FD8-638F0A2C9DA4}" type="pres">
      <dgm:prSet presAssocID="{97E09E86-84A6-4787-A30D-021B0D401932}" presName="txShp" presStyleLbl="node1" presStyleIdx="2" presStyleCnt="5">
        <dgm:presLayoutVars>
          <dgm:bulletEnabled val="1"/>
        </dgm:presLayoutVars>
      </dgm:prSet>
      <dgm:spPr/>
      <dgm:t>
        <a:bodyPr/>
        <a:lstStyle/>
        <a:p>
          <a:endParaRPr lang="en-US"/>
        </a:p>
      </dgm:t>
    </dgm:pt>
    <dgm:pt modelId="{C97E3E2E-ADD0-4E25-BE05-B021BD737011}" type="pres">
      <dgm:prSet presAssocID="{EAB0EA35-C925-4F34-897B-DA7F4288B5DE}" presName="spacing" presStyleCnt="0"/>
      <dgm:spPr/>
    </dgm:pt>
    <dgm:pt modelId="{0533748F-0023-4D3B-B24E-6CA06606D8E5}" type="pres">
      <dgm:prSet presAssocID="{EAED8D09-D913-4660-955B-30A2391F73A1}" presName="composite" presStyleCnt="0"/>
      <dgm:spPr/>
    </dgm:pt>
    <dgm:pt modelId="{4C38F021-4461-4763-A21A-8756919FA1FF}" type="pres">
      <dgm:prSet presAssocID="{EAED8D09-D913-4660-955B-30A2391F73A1}" presName="imgShp" presStyleLbl="fgImgPlace1" presStyleIdx="3" presStyleCnt="5"/>
      <dgm:spPr/>
    </dgm:pt>
    <dgm:pt modelId="{C4EADA27-CF3F-4B77-A27B-748C87F7DE29}" type="pres">
      <dgm:prSet presAssocID="{EAED8D09-D913-4660-955B-30A2391F73A1}" presName="txShp" presStyleLbl="node1" presStyleIdx="3" presStyleCnt="5">
        <dgm:presLayoutVars>
          <dgm:bulletEnabled val="1"/>
        </dgm:presLayoutVars>
      </dgm:prSet>
      <dgm:spPr/>
      <dgm:t>
        <a:bodyPr/>
        <a:lstStyle/>
        <a:p>
          <a:endParaRPr lang="en-US"/>
        </a:p>
      </dgm:t>
    </dgm:pt>
    <dgm:pt modelId="{383AE3F1-FEA2-45D2-B530-C11E3C0AF643}" type="pres">
      <dgm:prSet presAssocID="{CA1914D3-BC1C-4877-A79A-28DFDD22DA2F}" presName="spacing" presStyleCnt="0"/>
      <dgm:spPr/>
    </dgm:pt>
    <dgm:pt modelId="{09581D19-89BB-43E8-937C-37F48D50ADAA}" type="pres">
      <dgm:prSet presAssocID="{55EA6321-88AE-4D4E-8B65-F175A7D88D5E}" presName="composite" presStyleCnt="0"/>
      <dgm:spPr/>
    </dgm:pt>
    <dgm:pt modelId="{297330B4-1802-4F04-A894-D034C4315C10}" type="pres">
      <dgm:prSet presAssocID="{55EA6321-88AE-4D4E-8B65-F175A7D88D5E}" presName="imgShp" presStyleLbl="fgImgPlace1" presStyleIdx="4" presStyleCnt="5"/>
      <dgm:spPr/>
    </dgm:pt>
    <dgm:pt modelId="{0BF0607A-135D-4E39-A998-B2EDE77C7CAA}" type="pres">
      <dgm:prSet presAssocID="{55EA6321-88AE-4D4E-8B65-F175A7D88D5E}" presName="txShp" presStyleLbl="node1" presStyleIdx="4" presStyleCnt="5">
        <dgm:presLayoutVars>
          <dgm:bulletEnabled val="1"/>
        </dgm:presLayoutVars>
      </dgm:prSet>
      <dgm:spPr/>
      <dgm:t>
        <a:bodyPr/>
        <a:lstStyle/>
        <a:p>
          <a:endParaRPr lang="en-US"/>
        </a:p>
      </dgm:t>
    </dgm:pt>
  </dgm:ptLst>
  <dgm:cxnLst>
    <dgm:cxn modelId="{A0BDF059-9FBC-496F-9A84-7FE04604ACFA}" type="presOf" srcId="{B0C38AE4-E776-4363-BB84-36EFF1EB1401}" destId="{08DD2C93-611A-4511-B5AA-28731EA8EA30}" srcOrd="0" destOrd="0" presId="urn:microsoft.com/office/officeart/2005/8/layout/vList3"/>
    <dgm:cxn modelId="{EB051123-EFF0-4E53-9421-6E0BE9BD5703}" srcId="{89F893CB-EA86-42AA-A197-A41C38079E1E}" destId="{97E09E86-84A6-4787-A30D-021B0D401932}" srcOrd="2" destOrd="0" parTransId="{FB22B060-FEE0-4F29-B196-A2D29C2149A0}" sibTransId="{EAB0EA35-C925-4F34-897B-DA7F4288B5DE}"/>
    <dgm:cxn modelId="{C28289A6-CD5A-4749-AB77-115CE1222961}" type="presOf" srcId="{EAED8D09-D913-4660-955B-30A2391F73A1}" destId="{C4EADA27-CF3F-4B77-A27B-748C87F7DE29}" srcOrd="0" destOrd="0" presId="urn:microsoft.com/office/officeart/2005/8/layout/vList3"/>
    <dgm:cxn modelId="{C95E2F3F-07BD-4557-BBF1-D20793C4E5BD}" type="presOf" srcId="{55EA6321-88AE-4D4E-8B65-F175A7D88D5E}" destId="{0BF0607A-135D-4E39-A998-B2EDE77C7CAA}" srcOrd="0" destOrd="0" presId="urn:microsoft.com/office/officeart/2005/8/layout/vList3"/>
    <dgm:cxn modelId="{D4311426-ACBB-4185-9790-FA67446BF3D7}" srcId="{89F893CB-EA86-42AA-A197-A41C38079E1E}" destId="{55EA6321-88AE-4D4E-8B65-F175A7D88D5E}" srcOrd="4" destOrd="0" parTransId="{D0A0240E-113C-47A1-AB49-5E28A3430367}" sibTransId="{5992FB71-163A-4F53-A8D2-8D3A5107D2BE}"/>
    <dgm:cxn modelId="{42C0E6C9-1124-44A7-9D03-993EC3FA0D40}" type="presOf" srcId="{89F893CB-EA86-42AA-A197-A41C38079E1E}" destId="{280602EC-0B35-44A9-8CCC-5B59E92EAD27}" srcOrd="0" destOrd="0" presId="urn:microsoft.com/office/officeart/2005/8/layout/vList3"/>
    <dgm:cxn modelId="{33831438-5A0A-4522-BE24-5E1102FDA211}" srcId="{89F893CB-EA86-42AA-A197-A41C38079E1E}" destId="{7D9F0754-68E2-4474-9052-A31E6EB41F84}" srcOrd="0" destOrd="0" parTransId="{61E94BB5-D9AA-4DFB-8C8F-B088BB550619}" sibTransId="{01AA4B9E-632A-47D8-A9AC-E5C3C65E8FEE}"/>
    <dgm:cxn modelId="{F5E6AD13-806E-4C93-8531-6C144822A6E2}" type="presOf" srcId="{97E09E86-84A6-4787-A30D-021B0D401932}" destId="{C0B52A42-1BC1-494A-8FD8-638F0A2C9DA4}" srcOrd="0" destOrd="0" presId="urn:microsoft.com/office/officeart/2005/8/layout/vList3"/>
    <dgm:cxn modelId="{8D4E46C5-5B96-448E-B127-290B8606170E}" srcId="{89F893CB-EA86-42AA-A197-A41C38079E1E}" destId="{B0C38AE4-E776-4363-BB84-36EFF1EB1401}" srcOrd="1" destOrd="0" parTransId="{EA0F0337-75FB-403B-8820-8ADF12BC5167}" sibTransId="{71E82BBB-0987-4CA0-8357-08EBA278EAD5}"/>
    <dgm:cxn modelId="{0C01820E-F31B-43E3-9992-A994D89FE659}" type="presOf" srcId="{7D9F0754-68E2-4474-9052-A31E6EB41F84}" destId="{90D58F1E-8EEC-42CA-8AB4-0A4996358945}" srcOrd="0" destOrd="0" presId="urn:microsoft.com/office/officeart/2005/8/layout/vList3"/>
    <dgm:cxn modelId="{713A100D-6D6F-4CAE-AE19-714FD848767B}" srcId="{89F893CB-EA86-42AA-A197-A41C38079E1E}" destId="{EAED8D09-D913-4660-955B-30A2391F73A1}" srcOrd="3" destOrd="0" parTransId="{DB379AD0-3F01-4789-997C-862303D1BBF4}" sibTransId="{CA1914D3-BC1C-4877-A79A-28DFDD22DA2F}"/>
    <dgm:cxn modelId="{0EF9C9E8-255E-4CDE-B7CE-E3C6782746C2}" type="presParOf" srcId="{280602EC-0B35-44A9-8CCC-5B59E92EAD27}" destId="{BAECDC85-ABA4-488F-8B35-B41EB885BB08}" srcOrd="0" destOrd="0" presId="urn:microsoft.com/office/officeart/2005/8/layout/vList3"/>
    <dgm:cxn modelId="{8B5C6A3D-BDB1-4C62-957A-738C90105507}" type="presParOf" srcId="{BAECDC85-ABA4-488F-8B35-B41EB885BB08}" destId="{BA4A2BFA-AB0C-4707-B900-C286EEF3CFCF}" srcOrd="0" destOrd="0" presId="urn:microsoft.com/office/officeart/2005/8/layout/vList3"/>
    <dgm:cxn modelId="{798FF547-9340-482E-A897-903313DF3BEB}" type="presParOf" srcId="{BAECDC85-ABA4-488F-8B35-B41EB885BB08}" destId="{90D58F1E-8EEC-42CA-8AB4-0A4996358945}" srcOrd="1" destOrd="0" presId="urn:microsoft.com/office/officeart/2005/8/layout/vList3"/>
    <dgm:cxn modelId="{D1F5C5D6-DFFF-4DB9-B6B1-3A0B254EF32C}" type="presParOf" srcId="{280602EC-0B35-44A9-8CCC-5B59E92EAD27}" destId="{1D83CCC4-8AED-416D-9835-FC053F8DBC1F}" srcOrd="1" destOrd="0" presId="urn:microsoft.com/office/officeart/2005/8/layout/vList3"/>
    <dgm:cxn modelId="{ED0E172B-724B-4CC7-BC93-F188EED7EE33}" type="presParOf" srcId="{280602EC-0B35-44A9-8CCC-5B59E92EAD27}" destId="{CA725EEB-9CA5-4393-8918-568FB53F2D32}" srcOrd="2" destOrd="0" presId="urn:microsoft.com/office/officeart/2005/8/layout/vList3"/>
    <dgm:cxn modelId="{620D732B-324A-4A11-90B6-D0E5CD9D8254}" type="presParOf" srcId="{CA725EEB-9CA5-4393-8918-568FB53F2D32}" destId="{D9089B06-099B-4C35-A9E8-95CAC4D7E8A6}" srcOrd="0" destOrd="0" presId="urn:microsoft.com/office/officeart/2005/8/layout/vList3"/>
    <dgm:cxn modelId="{1A344D37-3156-4309-B818-5C1D56613188}" type="presParOf" srcId="{CA725EEB-9CA5-4393-8918-568FB53F2D32}" destId="{08DD2C93-611A-4511-B5AA-28731EA8EA30}" srcOrd="1" destOrd="0" presId="urn:microsoft.com/office/officeart/2005/8/layout/vList3"/>
    <dgm:cxn modelId="{1BF50B15-25FD-4191-AC1A-FA2A902E464D}" type="presParOf" srcId="{280602EC-0B35-44A9-8CCC-5B59E92EAD27}" destId="{3ABD545D-5C17-40FF-8638-48709B4AB6BE}" srcOrd="3" destOrd="0" presId="urn:microsoft.com/office/officeart/2005/8/layout/vList3"/>
    <dgm:cxn modelId="{3E636DF9-CA33-4D5D-BAD9-611B390A60AE}" type="presParOf" srcId="{280602EC-0B35-44A9-8CCC-5B59E92EAD27}" destId="{6398738A-3444-405E-A8F5-317D71696C27}" srcOrd="4" destOrd="0" presId="urn:microsoft.com/office/officeart/2005/8/layout/vList3"/>
    <dgm:cxn modelId="{F1EBE1C3-53B2-4F9C-8CB1-AC9CCCC47B88}" type="presParOf" srcId="{6398738A-3444-405E-A8F5-317D71696C27}" destId="{7A3CD65A-654A-4829-A546-DFF6DE14C42E}" srcOrd="0" destOrd="0" presId="urn:microsoft.com/office/officeart/2005/8/layout/vList3"/>
    <dgm:cxn modelId="{38B8EC75-3A1F-4052-893C-1FCB8C69ECD3}" type="presParOf" srcId="{6398738A-3444-405E-A8F5-317D71696C27}" destId="{C0B52A42-1BC1-494A-8FD8-638F0A2C9DA4}" srcOrd="1" destOrd="0" presId="urn:microsoft.com/office/officeart/2005/8/layout/vList3"/>
    <dgm:cxn modelId="{2CF810E5-646F-44A4-9699-12360E50635A}" type="presParOf" srcId="{280602EC-0B35-44A9-8CCC-5B59E92EAD27}" destId="{C97E3E2E-ADD0-4E25-BE05-B021BD737011}" srcOrd="5" destOrd="0" presId="urn:microsoft.com/office/officeart/2005/8/layout/vList3"/>
    <dgm:cxn modelId="{2A0B5F33-2D9C-4B30-B89C-8EA3778D8D51}" type="presParOf" srcId="{280602EC-0B35-44A9-8CCC-5B59E92EAD27}" destId="{0533748F-0023-4D3B-B24E-6CA06606D8E5}" srcOrd="6" destOrd="0" presId="urn:microsoft.com/office/officeart/2005/8/layout/vList3"/>
    <dgm:cxn modelId="{1E09AB18-7FA6-48D1-BC18-92363F4E9D43}" type="presParOf" srcId="{0533748F-0023-4D3B-B24E-6CA06606D8E5}" destId="{4C38F021-4461-4763-A21A-8756919FA1FF}" srcOrd="0" destOrd="0" presId="urn:microsoft.com/office/officeart/2005/8/layout/vList3"/>
    <dgm:cxn modelId="{83682FFB-1830-41C8-B810-98AF51F0EFDC}" type="presParOf" srcId="{0533748F-0023-4D3B-B24E-6CA06606D8E5}" destId="{C4EADA27-CF3F-4B77-A27B-748C87F7DE29}" srcOrd="1" destOrd="0" presId="urn:microsoft.com/office/officeart/2005/8/layout/vList3"/>
    <dgm:cxn modelId="{E2560B96-F5F1-4C18-AEE9-C13458CCD4AE}" type="presParOf" srcId="{280602EC-0B35-44A9-8CCC-5B59E92EAD27}" destId="{383AE3F1-FEA2-45D2-B530-C11E3C0AF643}" srcOrd="7" destOrd="0" presId="urn:microsoft.com/office/officeart/2005/8/layout/vList3"/>
    <dgm:cxn modelId="{9AD27B64-6CC1-4B84-A85A-9B8C8C82402E}" type="presParOf" srcId="{280602EC-0B35-44A9-8CCC-5B59E92EAD27}" destId="{09581D19-89BB-43E8-937C-37F48D50ADAA}" srcOrd="8" destOrd="0" presId="urn:microsoft.com/office/officeart/2005/8/layout/vList3"/>
    <dgm:cxn modelId="{5021B90D-4671-4E9B-A8D7-B1FFCE7FA2D0}" type="presParOf" srcId="{09581D19-89BB-43E8-937C-37F48D50ADAA}" destId="{297330B4-1802-4F04-A894-D034C4315C10}" srcOrd="0" destOrd="0" presId="urn:microsoft.com/office/officeart/2005/8/layout/vList3"/>
    <dgm:cxn modelId="{172BA319-CDCC-4D99-A8B6-874451D9FCF1}" type="presParOf" srcId="{09581D19-89BB-43E8-937C-37F48D50ADAA}" destId="{0BF0607A-135D-4E39-A998-B2EDE77C7CAA}" srcOrd="1" destOrd="0" presId="urn:microsoft.com/office/officeart/2005/8/layout/vList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0BD405-435A-4145-B7B3-BC78525BF70F}"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en-US"/>
        </a:p>
      </dgm:t>
    </dgm:pt>
    <dgm:pt modelId="{DECCE1F9-8EB4-4694-B845-DCD4BD825A84}">
      <dgm:prSet custT="1"/>
      <dgm:spPr/>
      <dgm:t>
        <a:bodyPr/>
        <a:lstStyle/>
        <a:p>
          <a:pPr algn="l" rtl="0"/>
          <a:r>
            <a:rPr lang="en-US" sz="2900" dirty="0" smtClean="0"/>
            <a:t>Direct transfers</a:t>
          </a:r>
          <a:endParaRPr lang="en-US" sz="2900" dirty="0"/>
        </a:p>
      </dgm:t>
    </dgm:pt>
    <dgm:pt modelId="{AA43F83B-DB49-4E6B-8A81-0C02D08BD6BC}" type="parTrans" cxnId="{55150BDE-1E90-4EA0-99C3-B4DE7255845B}">
      <dgm:prSet/>
      <dgm:spPr/>
      <dgm:t>
        <a:bodyPr/>
        <a:lstStyle/>
        <a:p>
          <a:endParaRPr lang="en-US" sz="2900"/>
        </a:p>
      </dgm:t>
    </dgm:pt>
    <dgm:pt modelId="{EC882C56-89A5-4BF2-B412-67D8E05A9128}" type="sibTrans" cxnId="{55150BDE-1E90-4EA0-99C3-B4DE7255845B}">
      <dgm:prSet/>
      <dgm:spPr/>
      <dgm:t>
        <a:bodyPr/>
        <a:lstStyle/>
        <a:p>
          <a:endParaRPr lang="en-US" sz="2900"/>
        </a:p>
      </dgm:t>
    </dgm:pt>
    <dgm:pt modelId="{1E72CE7F-A2B2-44EE-A932-1DA0BC5A548B}">
      <dgm:prSet custT="1"/>
      <dgm:spPr/>
      <dgm:t>
        <a:bodyPr/>
        <a:lstStyle/>
        <a:p>
          <a:pPr algn="l" rtl="0"/>
          <a:r>
            <a:rPr lang="en-US" sz="2900" dirty="0" smtClean="0"/>
            <a:t>Investment banks</a:t>
          </a:r>
          <a:endParaRPr lang="en-US" sz="2900" dirty="0"/>
        </a:p>
      </dgm:t>
    </dgm:pt>
    <dgm:pt modelId="{E76A9B4E-BA99-4FA4-BAA9-9C107EE0136F}" type="parTrans" cxnId="{B247160B-7539-41B3-9541-7E1375AA2909}">
      <dgm:prSet/>
      <dgm:spPr/>
      <dgm:t>
        <a:bodyPr/>
        <a:lstStyle/>
        <a:p>
          <a:endParaRPr lang="en-US" sz="2900"/>
        </a:p>
      </dgm:t>
    </dgm:pt>
    <dgm:pt modelId="{F4906D6F-34AC-4171-91A2-4CCBC626A6E1}" type="sibTrans" cxnId="{B247160B-7539-41B3-9541-7E1375AA2909}">
      <dgm:prSet/>
      <dgm:spPr/>
      <dgm:t>
        <a:bodyPr/>
        <a:lstStyle/>
        <a:p>
          <a:endParaRPr lang="en-US" sz="2900"/>
        </a:p>
      </dgm:t>
    </dgm:pt>
    <dgm:pt modelId="{BC788A75-2FD2-4194-A7E8-45989376839C}">
      <dgm:prSet custT="1"/>
      <dgm:spPr/>
      <dgm:t>
        <a:bodyPr/>
        <a:lstStyle/>
        <a:p>
          <a:pPr algn="l" rtl="0"/>
          <a:r>
            <a:rPr lang="en-US" sz="2900" dirty="0" smtClean="0"/>
            <a:t>Financial intermediaries</a:t>
          </a:r>
          <a:endParaRPr lang="en-US" sz="2900" dirty="0"/>
        </a:p>
      </dgm:t>
    </dgm:pt>
    <dgm:pt modelId="{DECEA617-5B71-458E-AB88-903950DEC09B}" type="parTrans" cxnId="{40FB3A9C-34F6-466B-B2B2-3B7846AD9928}">
      <dgm:prSet/>
      <dgm:spPr/>
      <dgm:t>
        <a:bodyPr/>
        <a:lstStyle/>
        <a:p>
          <a:endParaRPr lang="en-US" sz="2900"/>
        </a:p>
      </dgm:t>
    </dgm:pt>
    <dgm:pt modelId="{CDC4DB06-11C9-47E1-9114-9D5B9FE4DB10}" type="sibTrans" cxnId="{40FB3A9C-34F6-466B-B2B2-3B7846AD9928}">
      <dgm:prSet/>
      <dgm:spPr/>
      <dgm:t>
        <a:bodyPr/>
        <a:lstStyle/>
        <a:p>
          <a:endParaRPr lang="en-US" sz="2900"/>
        </a:p>
      </dgm:t>
    </dgm:pt>
    <dgm:pt modelId="{3005A258-0C2C-48E3-A533-B726B297FCD4}" type="pres">
      <dgm:prSet presAssocID="{780BD405-435A-4145-B7B3-BC78525BF70F}" presName="Name0" presStyleCnt="0">
        <dgm:presLayoutVars>
          <dgm:chMax val="7"/>
          <dgm:chPref val="7"/>
          <dgm:dir/>
        </dgm:presLayoutVars>
      </dgm:prSet>
      <dgm:spPr/>
      <dgm:t>
        <a:bodyPr/>
        <a:lstStyle/>
        <a:p>
          <a:endParaRPr lang="en-US"/>
        </a:p>
      </dgm:t>
    </dgm:pt>
    <dgm:pt modelId="{1B516054-F784-4027-AFEB-684480ED85B2}" type="pres">
      <dgm:prSet presAssocID="{780BD405-435A-4145-B7B3-BC78525BF70F}" presName="Name1" presStyleCnt="0"/>
      <dgm:spPr/>
    </dgm:pt>
    <dgm:pt modelId="{5442B2F2-F6C9-4528-9A8C-822DA759FB74}" type="pres">
      <dgm:prSet presAssocID="{780BD405-435A-4145-B7B3-BC78525BF70F}" presName="cycle" presStyleCnt="0"/>
      <dgm:spPr/>
    </dgm:pt>
    <dgm:pt modelId="{66C9368C-352F-4356-81DC-D4A2891CFDA1}" type="pres">
      <dgm:prSet presAssocID="{780BD405-435A-4145-B7B3-BC78525BF70F}" presName="srcNode" presStyleLbl="node1" presStyleIdx="0" presStyleCnt="3"/>
      <dgm:spPr/>
    </dgm:pt>
    <dgm:pt modelId="{35DD9AF7-6A96-4AAD-A2CB-294E2C9B9AB2}" type="pres">
      <dgm:prSet presAssocID="{780BD405-435A-4145-B7B3-BC78525BF70F}" presName="conn" presStyleLbl="parChTrans1D2" presStyleIdx="0" presStyleCnt="1"/>
      <dgm:spPr/>
      <dgm:t>
        <a:bodyPr/>
        <a:lstStyle/>
        <a:p>
          <a:endParaRPr lang="en-US"/>
        </a:p>
      </dgm:t>
    </dgm:pt>
    <dgm:pt modelId="{8FCFC361-1C8F-42EB-92E0-A84915ACC65A}" type="pres">
      <dgm:prSet presAssocID="{780BD405-435A-4145-B7B3-BC78525BF70F}" presName="extraNode" presStyleLbl="node1" presStyleIdx="0" presStyleCnt="3"/>
      <dgm:spPr/>
    </dgm:pt>
    <dgm:pt modelId="{B2B848D6-D6CD-4857-82C8-B4A60C05894F}" type="pres">
      <dgm:prSet presAssocID="{780BD405-435A-4145-B7B3-BC78525BF70F}" presName="dstNode" presStyleLbl="node1" presStyleIdx="0" presStyleCnt="3"/>
      <dgm:spPr/>
    </dgm:pt>
    <dgm:pt modelId="{69037225-9079-4213-B942-726980B772BE}" type="pres">
      <dgm:prSet presAssocID="{DECCE1F9-8EB4-4694-B845-DCD4BD825A84}" presName="text_1" presStyleLbl="node1" presStyleIdx="0" presStyleCnt="3">
        <dgm:presLayoutVars>
          <dgm:bulletEnabled val="1"/>
        </dgm:presLayoutVars>
      </dgm:prSet>
      <dgm:spPr/>
      <dgm:t>
        <a:bodyPr/>
        <a:lstStyle/>
        <a:p>
          <a:endParaRPr lang="en-US"/>
        </a:p>
      </dgm:t>
    </dgm:pt>
    <dgm:pt modelId="{A71FAABC-3581-4BB5-8796-75E0C97AFC90}" type="pres">
      <dgm:prSet presAssocID="{DECCE1F9-8EB4-4694-B845-DCD4BD825A84}" presName="accent_1" presStyleCnt="0"/>
      <dgm:spPr/>
    </dgm:pt>
    <dgm:pt modelId="{70A99628-0E4A-407A-AEAE-58CECC64421A}" type="pres">
      <dgm:prSet presAssocID="{DECCE1F9-8EB4-4694-B845-DCD4BD825A84}" presName="accentRepeatNode" presStyleLbl="solidFgAcc1" presStyleIdx="0" presStyleCnt="3"/>
      <dgm:spPr/>
    </dgm:pt>
    <dgm:pt modelId="{6E1623E5-6DBA-4DCC-A2AE-2E9E72CB6619}" type="pres">
      <dgm:prSet presAssocID="{1E72CE7F-A2B2-44EE-A932-1DA0BC5A548B}" presName="text_2" presStyleLbl="node1" presStyleIdx="1" presStyleCnt="3">
        <dgm:presLayoutVars>
          <dgm:bulletEnabled val="1"/>
        </dgm:presLayoutVars>
      </dgm:prSet>
      <dgm:spPr/>
      <dgm:t>
        <a:bodyPr/>
        <a:lstStyle/>
        <a:p>
          <a:endParaRPr lang="en-US"/>
        </a:p>
      </dgm:t>
    </dgm:pt>
    <dgm:pt modelId="{8D571CF7-06DA-4C4C-82BE-AF22106542DE}" type="pres">
      <dgm:prSet presAssocID="{1E72CE7F-A2B2-44EE-A932-1DA0BC5A548B}" presName="accent_2" presStyleCnt="0"/>
      <dgm:spPr/>
    </dgm:pt>
    <dgm:pt modelId="{45F46489-F7B6-4A6C-8FFD-AB34DCE42E5C}" type="pres">
      <dgm:prSet presAssocID="{1E72CE7F-A2B2-44EE-A932-1DA0BC5A548B}" presName="accentRepeatNode" presStyleLbl="solidFgAcc1" presStyleIdx="1" presStyleCnt="3"/>
      <dgm:spPr/>
    </dgm:pt>
    <dgm:pt modelId="{69E0CDBB-E86B-4B45-9DF1-E0953D756C3E}" type="pres">
      <dgm:prSet presAssocID="{BC788A75-2FD2-4194-A7E8-45989376839C}" presName="text_3" presStyleLbl="node1" presStyleIdx="2" presStyleCnt="3">
        <dgm:presLayoutVars>
          <dgm:bulletEnabled val="1"/>
        </dgm:presLayoutVars>
      </dgm:prSet>
      <dgm:spPr/>
      <dgm:t>
        <a:bodyPr/>
        <a:lstStyle/>
        <a:p>
          <a:endParaRPr lang="en-US"/>
        </a:p>
      </dgm:t>
    </dgm:pt>
    <dgm:pt modelId="{BF1CA399-0B93-4C07-9BE5-3E03CF569301}" type="pres">
      <dgm:prSet presAssocID="{BC788A75-2FD2-4194-A7E8-45989376839C}" presName="accent_3" presStyleCnt="0"/>
      <dgm:spPr/>
    </dgm:pt>
    <dgm:pt modelId="{72981E0B-C516-498A-885A-1DBBB4455B65}" type="pres">
      <dgm:prSet presAssocID="{BC788A75-2FD2-4194-A7E8-45989376839C}" presName="accentRepeatNode" presStyleLbl="solidFgAcc1" presStyleIdx="2" presStyleCnt="3"/>
      <dgm:spPr/>
    </dgm:pt>
  </dgm:ptLst>
  <dgm:cxnLst>
    <dgm:cxn modelId="{2E69B022-7087-4FFE-B084-6DE73A1A0BDD}" type="presOf" srcId="{780BD405-435A-4145-B7B3-BC78525BF70F}" destId="{3005A258-0C2C-48E3-A533-B726B297FCD4}" srcOrd="0" destOrd="0" presId="urn:microsoft.com/office/officeart/2008/layout/VerticalCurvedList"/>
    <dgm:cxn modelId="{E75836D5-F7F7-4E0B-B9BD-491B2E1F60E4}" type="presOf" srcId="{EC882C56-89A5-4BF2-B412-67D8E05A9128}" destId="{35DD9AF7-6A96-4AAD-A2CB-294E2C9B9AB2}" srcOrd="0" destOrd="0" presId="urn:microsoft.com/office/officeart/2008/layout/VerticalCurvedList"/>
    <dgm:cxn modelId="{6D21FAE0-32EE-4A85-B31F-49C3AFF7D9EC}" type="presOf" srcId="{1E72CE7F-A2B2-44EE-A932-1DA0BC5A548B}" destId="{6E1623E5-6DBA-4DCC-A2AE-2E9E72CB6619}" srcOrd="0" destOrd="0" presId="urn:microsoft.com/office/officeart/2008/layout/VerticalCurvedList"/>
    <dgm:cxn modelId="{E37773AD-BD95-4FCB-AE3C-192D43A62A26}" type="presOf" srcId="{BC788A75-2FD2-4194-A7E8-45989376839C}" destId="{69E0CDBB-E86B-4B45-9DF1-E0953D756C3E}" srcOrd="0" destOrd="0" presId="urn:microsoft.com/office/officeart/2008/layout/VerticalCurvedList"/>
    <dgm:cxn modelId="{55150BDE-1E90-4EA0-99C3-B4DE7255845B}" srcId="{780BD405-435A-4145-B7B3-BC78525BF70F}" destId="{DECCE1F9-8EB4-4694-B845-DCD4BD825A84}" srcOrd="0" destOrd="0" parTransId="{AA43F83B-DB49-4E6B-8A81-0C02D08BD6BC}" sibTransId="{EC882C56-89A5-4BF2-B412-67D8E05A9128}"/>
    <dgm:cxn modelId="{0E26BFE8-82BC-4053-8C2A-09CAE14487CB}" type="presOf" srcId="{DECCE1F9-8EB4-4694-B845-DCD4BD825A84}" destId="{69037225-9079-4213-B942-726980B772BE}" srcOrd="0" destOrd="0" presId="urn:microsoft.com/office/officeart/2008/layout/VerticalCurvedList"/>
    <dgm:cxn modelId="{B247160B-7539-41B3-9541-7E1375AA2909}" srcId="{780BD405-435A-4145-B7B3-BC78525BF70F}" destId="{1E72CE7F-A2B2-44EE-A932-1DA0BC5A548B}" srcOrd="1" destOrd="0" parTransId="{E76A9B4E-BA99-4FA4-BAA9-9C107EE0136F}" sibTransId="{F4906D6F-34AC-4171-91A2-4CCBC626A6E1}"/>
    <dgm:cxn modelId="{40FB3A9C-34F6-466B-B2B2-3B7846AD9928}" srcId="{780BD405-435A-4145-B7B3-BC78525BF70F}" destId="{BC788A75-2FD2-4194-A7E8-45989376839C}" srcOrd="2" destOrd="0" parTransId="{DECEA617-5B71-458E-AB88-903950DEC09B}" sibTransId="{CDC4DB06-11C9-47E1-9114-9D5B9FE4DB10}"/>
    <dgm:cxn modelId="{8C83E1E2-F4EA-45D6-8D02-08442C8ADC12}" type="presParOf" srcId="{3005A258-0C2C-48E3-A533-B726B297FCD4}" destId="{1B516054-F784-4027-AFEB-684480ED85B2}" srcOrd="0" destOrd="0" presId="urn:microsoft.com/office/officeart/2008/layout/VerticalCurvedList"/>
    <dgm:cxn modelId="{E8A67EE3-3846-4971-A2C8-DBE87AF3A65C}" type="presParOf" srcId="{1B516054-F784-4027-AFEB-684480ED85B2}" destId="{5442B2F2-F6C9-4528-9A8C-822DA759FB74}" srcOrd="0" destOrd="0" presId="urn:microsoft.com/office/officeart/2008/layout/VerticalCurvedList"/>
    <dgm:cxn modelId="{DF31B11A-C71D-4804-9B4C-66006F0EDE48}" type="presParOf" srcId="{5442B2F2-F6C9-4528-9A8C-822DA759FB74}" destId="{66C9368C-352F-4356-81DC-D4A2891CFDA1}" srcOrd="0" destOrd="0" presId="urn:microsoft.com/office/officeart/2008/layout/VerticalCurvedList"/>
    <dgm:cxn modelId="{8FFE8423-6A72-4375-99AE-219D4286EFB6}" type="presParOf" srcId="{5442B2F2-F6C9-4528-9A8C-822DA759FB74}" destId="{35DD9AF7-6A96-4AAD-A2CB-294E2C9B9AB2}" srcOrd="1" destOrd="0" presId="urn:microsoft.com/office/officeart/2008/layout/VerticalCurvedList"/>
    <dgm:cxn modelId="{2C1F17B7-1729-43FF-996E-E215386B8F40}" type="presParOf" srcId="{5442B2F2-F6C9-4528-9A8C-822DA759FB74}" destId="{8FCFC361-1C8F-42EB-92E0-A84915ACC65A}" srcOrd="2" destOrd="0" presId="urn:microsoft.com/office/officeart/2008/layout/VerticalCurvedList"/>
    <dgm:cxn modelId="{6C22F6F1-0EAA-458E-A069-1BC07FE745CE}" type="presParOf" srcId="{5442B2F2-F6C9-4528-9A8C-822DA759FB74}" destId="{B2B848D6-D6CD-4857-82C8-B4A60C05894F}" srcOrd="3" destOrd="0" presId="urn:microsoft.com/office/officeart/2008/layout/VerticalCurvedList"/>
    <dgm:cxn modelId="{8DDF8CEE-A030-4324-95E7-CF6DED9466FC}" type="presParOf" srcId="{1B516054-F784-4027-AFEB-684480ED85B2}" destId="{69037225-9079-4213-B942-726980B772BE}" srcOrd="1" destOrd="0" presId="urn:microsoft.com/office/officeart/2008/layout/VerticalCurvedList"/>
    <dgm:cxn modelId="{77409F4A-51FC-416F-A379-ED849FF422EF}" type="presParOf" srcId="{1B516054-F784-4027-AFEB-684480ED85B2}" destId="{A71FAABC-3581-4BB5-8796-75E0C97AFC90}" srcOrd="2" destOrd="0" presId="urn:microsoft.com/office/officeart/2008/layout/VerticalCurvedList"/>
    <dgm:cxn modelId="{C37025B1-610E-44D7-AC5E-E8AAF33B8B48}" type="presParOf" srcId="{A71FAABC-3581-4BB5-8796-75E0C97AFC90}" destId="{70A99628-0E4A-407A-AEAE-58CECC64421A}" srcOrd="0" destOrd="0" presId="urn:microsoft.com/office/officeart/2008/layout/VerticalCurvedList"/>
    <dgm:cxn modelId="{67452B23-2FD9-4F17-A137-A53FD8C6CDA5}" type="presParOf" srcId="{1B516054-F784-4027-AFEB-684480ED85B2}" destId="{6E1623E5-6DBA-4DCC-A2AE-2E9E72CB6619}" srcOrd="3" destOrd="0" presId="urn:microsoft.com/office/officeart/2008/layout/VerticalCurvedList"/>
    <dgm:cxn modelId="{32273754-6B36-402D-B13E-AC747A304944}" type="presParOf" srcId="{1B516054-F784-4027-AFEB-684480ED85B2}" destId="{8D571CF7-06DA-4C4C-82BE-AF22106542DE}" srcOrd="4" destOrd="0" presId="urn:microsoft.com/office/officeart/2008/layout/VerticalCurvedList"/>
    <dgm:cxn modelId="{193BB8C9-71ED-4712-8D52-4C26D3388F8F}" type="presParOf" srcId="{8D571CF7-06DA-4C4C-82BE-AF22106542DE}" destId="{45F46489-F7B6-4A6C-8FFD-AB34DCE42E5C}" srcOrd="0" destOrd="0" presId="urn:microsoft.com/office/officeart/2008/layout/VerticalCurvedList"/>
    <dgm:cxn modelId="{F43AE4E1-A026-43DD-BED0-BEB0E3A4E147}" type="presParOf" srcId="{1B516054-F784-4027-AFEB-684480ED85B2}" destId="{69E0CDBB-E86B-4B45-9DF1-E0953D756C3E}" srcOrd="5" destOrd="0" presId="urn:microsoft.com/office/officeart/2008/layout/VerticalCurvedList"/>
    <dgm:cxn modelId="{F352F6D2-58C3-4D75-BB11-D615A3785682}" type="presParOf" srcId="{1B516054-F784-4027-AFEB-684480ED85B2}" destId="{BF1CA399-0B93-4C07-9BE5-3E03CF569301}" srcOrd="6" destOrd="0" presId="urn:microsoft.com/office/officeart/2008/layout/VerticalCurvedList"/>
    <dgm:cxn modelId="{11DCDAB2-7FE4-4BE8-8690-7B1334C2568D}" type="presParOf" srcId="{BF1CA399-0B93-4C07-9BE5-3E03CF569301}" destId="{72981E0B-C516-498A-885A-1DBBB4455B65}"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99084F-A1EF-47C1-B3E4-6671C0DD2790}"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en-US"/>
        </a:p>
      </dgm:t>
    </dgm:pt>
    <dgm:pt modelId="{BDDB9134-03EA-411B-8EF9-C20C1D6366DA}">
      <dgm:prSet/>
      <dgm:spPr/>
      <dgm:t>
        <a:bodyPr/>
        <a:lstStyle/>
        <a:p>
          <a:pPr rtl="0"/>
          <a:r>
            <a:rPr lang="en-US" dirty="0" smtClean="0"/>
            <a:t>Physical assets vs. Financial assets</a:t>
          </a:r>
          <a:endParaRPr lang="en-US" dirty="0"/>
        </a:p>
      </dgm:t>
    </dgm:pt>
    <dgm:pt modelId="{D91299D0-1CD8-45CE-AA8E-2A1BDCD8EF78}" type="parTrans" cxnId="{91E0A604-504B-4FD9-B79F-8D750E200BAF}">
      <dgm:prSet/>
      <dgm:spPr/>
      <dgm:t>
        <a:bodyPr/>
        <a:lstStyle/>
        <a:p>
          <a:endParaRPr lang="en-US"/>
        </a:p>
      </dgm:t>
    </dgm:pt>
    <dgm:pt modelId="{27C6FF70-B369-4E1D-8F26-86AF1AFE5F42}" type="sibTrans" cxnId="{91E0A604-504B-4FD9-B79F-8D750E200BAF}">
      <dgm:prSet/>
      <dgm:spPr/>
      <dgm:t>
        <a:bodyPr/>
        <a:lstStyle/>
        <a:p>
          <a:endParaRPr lang="en-US"/>
        </a:p>
      </dgm:t>
    </dgm:pt>
    <dgm:pt modelId="{A7006BE4-ACA8-4AC9-A4D9-023DEE49E228}">
      <dgm:prSet/>
      <dgm:spPr/>
      <dgm:t>
        <a:bodyPr/>
        <a:lstStyle/>
        <a:p>
          <a:pPr rtl="0"/>
          <a:r>
            <a:rPr lang="en-US" smtClean="0"/>
            <a:t>Spot vs. Futures</a:t>
          </a:r>
          <a:endParaRPr lang="en-US"/>
        </a:p>
      </dgm:t>
    </dgm:pt>
    <dgm:pt modelId="{FE7386AC-761D-4975-B33C-8EF795D989C4}" type="parTrans" cxnId="{495DA042-245B-4594-85C9-267311FCB155}">
      <dgm:prSet/>
      <dgm:spPr/>
      <dgm:t>
        <a:bodyPr/>
        <a:lstStyle/>
        <a:p>
          <a:endParaRPr lang="en-US"/>
        </a:p>
      </dgm:t>
    </dgm:pt>
    <dgm:pt modelId="{20AE1597-B725-44BC-BD71-851B6B3DE533}" type="sibTrans" cxnId="{495DA042-245B-4594-85C9-267311FCB155}">
      <dgm:prSet/>
      <dgm:spPr/>
      <dgm:t>
        <a:bodyPr/>
        <a:lstStyle/>
        <a:p>
          <a:endParaRPr lang="en-US"/>
        </a:p>
      </dgm:t>
    </dgm:pt>
    <dgm:pt modelId="{67CB0506-A10E-4F26-85F1-26BFE4C49C78}">
      <dgm:prSet/>
      <dgm:spPr/>
      <dgm:t>
        <a:bodyPr/>
        <a:lstStyle/>
        <a:p>
          <a:pPr rtl="0"/>
          <a:r>
            <a:rPr lang="en-US" smtClean="0"/>
            <a:t>Money vs. Capital</a:t>
          </a:r>
          <a:endParaRPr lang="en-US"/>
        </a:p>
      </dgm:t>
    </dgm:pt>
    <dgm:pt modelId="{BC6226E3-69C9-4836-A068-C42A37F1BAEF}" type="parTrans" cxnId="{1E7FBB41-DAA1-4A45-A322-DDBEFA46EFE1}">
      <dgm:prSet/>
      <dgm:spPr/>
      <dgm:t>
        <a:bodyPr/>
        <a:lstStyle/>
        <a:p>
          <a:endParaRPr lang="en-US"/>
        </a:p>
      </dgm:t>
    </dgm:pt>
    <dgm:pt modelId="{DAD635E8-4CEB-4ABC-AF43-88EB66DDC66E}" type="sibTrans" cxnId="{1E7FBB41-DAA1-4A45-A322-DDBEFA46EFE1}">
      <dgm:prSet/>
      <dgm:spPr/>
      <dgm:t>
        <a:bodyPr/>
        <a:lstStyle/>
        <a:p>
          <a:endParaRPr lang="en-US"/>
        </a:p>
      </dgm:t>
    </dgm:pt>
    <dgm:pt modelId="{650FCF5C-F7F9-44D5-A330-5ED30481CE23}">
      <dgm:prSet/>
      <dgm:spPr/>
      <dgm:t>
        <a:bodyPr/>
        <a:lstStyle/>
        <a:p>
          <a:pPr rtl="0"/>
          <a:r>
            <a:rPr lang="en-US" smtClean="0"/>
            <a:t>Primary vs. Secondary</a:t>
          </a:r>
          <a:endParaRPr lang="en-US"/>
        </a:p>
      </dgm:t>
    </dgm:pt>
    <dgm:pt modelId="{F2C9D27D-4940-4BE2-976E-9DEAE02AA44C}" type="parTrans" cxnId="{5576425F-BCE8-448F-9AF2-75B598700E77}">
      <dgm:prSet/>
      <dgm:spPr/>
      <dgm:t>
        <a:bodyPr/>
        <a:lstStyle/>
        <a:p>
          <a:endParaRPr lang="en-US"/>
        </a:p>
      </dgm:t>
    </dgm:pt>
    <dgm:pt modelId="{0FEEE966-9F18-4A78-9806-379F037457B1}" type="sibTrans" cxnId="{5576425F-BCE8-448F-9AF2-75B598700E77}">
      <dgm:prSet/>
      <dgm:spPr/>
      <dgm:t>
        <a:bodyPr/>
        <a:lstStyle/>
        <a:p>
          <a:endParaRPr lang="en-US"/>
        </a:p>
      </dgm:t>
    </dgm:pt>
    <dgm:pt modelId="{9A034B8E-DCE2-422C-B075-647CFF343361}">
      <dgm:prSet/>
      <dgm:spPr/>
      <dgm:t>
        <a:bodyPr/>
        <a:lstStyle/>
        <a:p>
          <a:pPr rtl="0"/>
          <a:r>
            <a:rPr lang="en-US" smtClean="0"/>
            <a:t>Public vs. Private</a:t>
          </a:r>
          <a:endParaRPr lang="en-US"/>
        </a:p>
      </dgm:t>
    </dgm:pt>
    <dgm:pt modelId="{1A30DF9D-83E9-48B7-8883-D6B20A13CF74}" type="parTrans" cxnId="{66EB7270-CC4C-469B-B00D-9F899A0F5383}">
      <dgm:prSet/>
      <dgm:spPr/>
      <dgm:t>
        <a:bodyPr/>
        <a:lstStyle/>
        <a:p>
          <a:endParaRPr lang="en-US"/>
        </a:p>
      </dgm:t>
    </dgm:pt>
    <dgm:pt modelId="{78AEE176-1535-45A2-ADDB-16021F2A038A}" type="sibTrans" cxnId="{66EB7270-CC4C-469B-B00D-9F899A0F5383}">
      <dgm:prSet/>
      <dgm:spPr/>
      <dgm:t>
        <a:bodyPr/>
        <a:lstStyle/>
        <a:p>
          <a:endParaRPr lang="en-US"/>
        </a:p>
      </dgm:t>
    </dgm:pt>
    <dgm:pt modelId="{F1EF32F3-2598-498C-BD9D-3DB447BAE64B}" type="pres">
      <dgm:prSet presAssocID="{EA99084F-A1EF-47C1-B3E4-6671C0DD2790}" presName="Name0" presStyleCnt="0">
        <dgm:presLayoutVars>
          <dgm:chMax val="7"/>
          <dgm:chPref val="7"/>
          <dgm:dir/>
        </dgm:presLayoutVars>
      </dgm:prSet>
      <dgm:spPr/>
      <dgm:t>
        <a:bodyPr/>
        <a:lstStyle/>
        <a:p>
          <a:endParaRPr lang="en-US"/>
        </a:p>
      </dgm:t>
    </dgm:pt>
    <dgm:pt modelId="{4C9E4C4D-9984-42BD-8E57-271C233FCF15}" type="pres">
      <dgm:prSet presAssocID="{EA99084F-A1EF-47C1-B3E4-6671C0DD2790}" presName="Name1" presStyleCnt="0"/>
      <dgm:spPr/>
    </dgm:pt>
    <dgm:pt modelId="{C9B6E7AF-40C6-4FA9-89BE-B6C0D0BF5F4A}" type="pres">
      <dgm:prSet presAssocID="{EA99084F-A1EF-47C1-B3E4-6671C0DD2790}" presName="cycle" presStyleCnt="0"/>
      <dgm:spPr/>
    </dgm:pt>
    <dgm:pt modelId="{C45A8CE7-DA91-4C53-8D95-14D5D840A4A2}" type="pres">
      <dgm:prSet presAssocID="{EA99084F-A1EF-47C1-B3E4-6671C0DD2790}" presName="srcNode" presStyleLbl="node1" presStyleIdx="0" presStyleCnt="5"/>
      <dgm:spPr/>
    </dgm:pt>
    <dgm:pt modelId="{6CD6FB13-84C6-4C64-A07E-6FB5F74D83D3}" type="pres">
      <dgm:prSet presAssocID="{EA99084F-A1EF-47C1-B3E4-6671C0DD2790}" presName="conn" presStyleLbl="parChTrans1D2" presStyleIdx="0" presStyleCnt="1"/>
      <dgm:spPr/>
      <dgm:t>
        <a:bodyPr/>
        <a:lstStyle/>
        <a:p>
          <a:endParaRPr lang="en-US"/>
        </a:p>
      </dgm:t>
    </dgm:pt>
    <dgm:pt modelId="{4DAF2C54-DB42-4951-95A6-1DABF9DE95B7}" type="pres">
      <dgm:prSet presAssocID="{EA99084F-A1EF-47C1-B3E4-6671C0DD2790}" presName="extraNode" presStyleLbl="node1" presStyleIdx="0" presStyleCnt="5"/>
      <dgm:spPr/>
    </dgm:pt>
    <dgm:pt modelId="{762D2ACB-93A8-4E7F-A65F-BE20D84A39AF}" type="pres">
      <dgm:prSet presAssocID="{EA99084F-A1EF-47C1-B3E4-6671C0DD2790}" presName="dstNode" presStyleLbl="node1" presStyleIdx="0" presStyleCnt="5"/>
      <dgm:spPr/>
    </dgm:pt>
    <dgm:pt modelId="{ECA13A3E-3140-452F-BFC3-9A94F62E9C0C}" type="pres">
      <dgm:prSet presAssocID="{BDDB9134-03EA-411B-8EF9-C20C1D6366DA}" presName="text_1" presStyleLbl="node1" presStyleIdx="0" presStyleCnt="5">
        <dgm:presLayoutVars>
          <dgm:bulletEnabled val="1"/>
        </dgm:presLayoutVars>
      </dgm:prSet>
      <dgm:spPr/>
      <dgm:t>
        <a:bodyPr/>
        <a:lstStyle/>
        <a:p>
          <a:endParaRPr lang="en-US"/>
        </a:p>
      </dgm:t>
    </dgm:pt>
    <dgm:pt modelId="{2CEACC6F-D9E5-49B4-B700-7E8D51C95539}" type="pres">
      <dgm:prSet presAssocID="{BDDB9134-03EA-411B-8EF9-C20C1D6366DA}" presName="accent_1" presStyleCnt="0"/>
      <dgm:spPr/>
    </dgm:pt>
    <dgm:pt modelId="{178D4920-7AE2-4B59-8753-ADAD577CAFCF}" type="pres">
      <dgm:prSet presAssocID="{BDDB9134-03EA-411B-8EF9-C20C1D6366DA}" presName="accentRepeatNode" presStyleLbl="solidFgAcc1" presStyleIdx="0" presStyleCnt="5"/>
      <dgm:spPr/>
    </dgm:pt>
    <dgm:pt modelId="{9D8FE6C3-DBF9-4DF5-BBF5-BDEC9BA76DC7}" type="pres">
      <dgm:prSet presAssocID="{A7006BE4-ACA8-4AC9-A4D9-023DEE49E228}" presName="text_2" presStyleLbl="node1" presStyleIdx="1" presStyleCnt="5">
        <dgm:presLayoutVars>
          <dgm:bulletEnabled val="1"/>
        </dgm:presLayoutVars>
      </dgm:prSet>
      <dgm:spPr/>
      <dgm:t>
        <a:bodyPr/>
        <a:lstStyle/>
        <a:p>
          <a:endParaRPr lang="en-US"/>
        </a:p>
      </dgm:t>
    </dgm:pt>
    <dgm:pt modelId="{1A733590-59E1-43A8-8482-9985E128BC6C}" type="pres">
      <dgm:prSet presAssocID="{A7006BE4-ACA8-4AC9-A4D9-023DEE49E228}" presName="accent_2" presStyleCnt="0"/>
      <dgm:spPr/>
    </dgm:pt>
    <dgm:pt modelId="{5F3CA167-BCA8-454B-A363-8538D46C02CE}" type="pres">
      <dgm:prSet presAssocID="{A7006BE4-ACA8-4AC9-A4D9-023DEE49E228}" presName="accentRepeatNode" presStyleLbl="solidFgAcc1" presStyleIdx="1" presStyleCnt="5"/>
      <dgm:spPr/>
    </dgm:pt>
    <dgm:pt modelId="{C3A659C2-2994-443F-85D3-D0F3968ABDB6}" type="pres">
      <dgm:prSet presAssocID="{67CB0506-A10E-4F26-85F1-26BFE4C49C78}" presName="text_3" presStyleLbl="node1" presStyleIdx="2" presStyleCnt="5">
        <dgm:presLayoutVars>
          <dgm:bulletEnabled val="1"/>
        </dgm:presLayoutVars>
      </dgm:prSet>
      <dgm:spPr/>
      <dgm:t>
        <a:bodyPr/>
        <a:lstStyle/>
        <a:p>
          <a:endParaRPr lang="en-US"/>
        </a:p>
      </dgm:t>
    </dgm:pt>
    <dgm:pt modelId="{E31CF5A1-2BCA-48E7-9354-787901453B19}" type="pres">
      <dgm:prSet presAssocID="{67CB0506-A10E-4F26-85F1-26BFE4C49C78}" presName="accent_3" presStyleCnt="0"/>
      <dgm:spPr/>
    </dgm:pt>
    <dgm:pt modelId="{7D00734E-B297-4502-9B20-65011A577982}" type="pres">
      <dgm:prSet presAssocID="{67CB0506-A10E-4F26-85F1-26BFE4C49C78}" presName="accentRepeatNode" presStyleLbl="solidFgAcc1" presStyleIdx="2" presStyleCnt="5"/>
      <dgm:spPr/>
    </dgm:pt>
    <dgm:pt modelId="{D1B24B2E-7011-4E22-8B14-E9C6A0AF2489}" type="pres">
      <dgm:prSet presAssocID="{650FCF5C-F7F9-44D5-A330-5ED30481CE23}" presName="text_4" presStyleLbl="node1" presStyleIdx="3" presStyleCnt="5">
        <dgm:presLayoutVars>
          <dgm:bulletEnabled val="1"/>
        </dgm:presLayoutVars>
      </dgm:prSet>
      <dgm:spPr/>
      <dgm:t>
        <a:bodyPr/>
        <a:lstStyle/>
        <a:p>
          <a:endParaRPr lang="en-US"/>
        </a:p>
      </dgm:t>
    </dgm:pt>
    <dgm:pt modelId="{2556131C-3140-495D-B5A5-7F3DCE8EA4E9}" type="pres">
      <dgm:prSet presAssocID="{650FCF5C-F7F9-44D5-A330-5ED30481CE23}" presName="accent_4" presStyleCnt="0"/>
      <dgm:spPr/>
    </dgm:pt>
    <dgm:pt modelId="{6482288F-69D5-4647-9D87-9BC8A646E0AC}" type="pres">
      <dgm:prSet presAssocID="{650FCF5C-F7F9-44D5-A330-5ED30481CE23}" presName="accentRepeatNode" presStyleLbl="solidFgAcc1" presStyleIdx="3" presStyleCnt="5"/>
      <dgm:spPr/>
    </dgm:pt>
    <dgm:pt modelId="{F733B233-B070-44CF-BE06-F0937FE2211B}" type="pres">
      <dgm:prSet presAssocID="{9A034B8E-DCE2-422C-B075-647CFF343361}" presName="text_5" presStyleLbl="node1" presStyleIdx="4" presStyleCnt="5">
        <dgm:presLayoutVars>
          <dgm:bulletEnabled val="1"/>
        </dgm:presLayoutVars>
      </dgm:prSet>
      <dgm:spPr/>
      <dgm:t>
        <a:bodyPr/>
        <a:lstStyle/>
        <a:p>
          <a:endParaRPr lang="en-US"/>
        </a:p>
      </dgm:t>
    </dgm:pt>
    <dgm:pt modelId="{3CA98842-9DDC-4AC5-BBB3-F5C4E9B44E2E}" type="pres">
      <dgm:prSet presAssocID="{9A034B8E-DCE2-422C-B075-647CFF343361}" presName="accent_5" presStyleCnt="0"/>
      <dgm:spPr/>
    </dgm:pt>
    <dgm:pt modelId="{7CF2A802-2E8E-45F6-BA2F-8DA0D14155A2}" type="pres">
      <dgm:prSet presAssocID="{9A034B8E-DCE2-422C-B075-647CFF343361}" presName="accentRepeatNode" presStyleLbl="solidFgAcc1" presStyleIdx="4" presStyleCnt="5"/>
      <dgm:spPr/>
    </dgm:pt>
  </dgm:ptLst>
  <dgm:cxnLst>
    <dgm:cxn modelId="{D72D38EA-5E64-46D2-B797-9A2FBA1CA8AF}" type="presOf" srcId="{650FCF5C-F7F9-44D5-A330-5ED30481CE23}" destId="{D1B24B2E-7011-4E22-8B14-E9C6A0AF2489}" srcOrd="0" destOrd="0" presId="urn:microsoft.com/office/officeart/2008/layout/VerticalCurvedList"/>
    <dgm:cxn modelId="{1E7FBB41-DAA1-4A45-A322-DDBEFA46EFE1}" srcId="{EA99084F-A1EF-47C1-B3E4-6671C0DD2790}" destId="{67CB0506-A10E-4F26-85F1-26BFE4C49C78}" srcOrd="2" destOrd="0" parTransId="{BC6226E3-69C9-4836-A068-C42A37F1BAEF}" sibTransId="{DAD635E8-4CEB-4ABC-AF43-88EB66DDC66E}"/>
    <dgm:cxn modelId="{033174ED-2762-477D-8687-DC0D9F3C4CD6}" type="presOf" srcId="{EA99084F-A1EF-47C1-B3E4-6671C0DD2790}" destId="{F1EF32F3-2598-498C-BD9D-3DB447BAE64B}" srcOrd="0" destOrd="0" presId="urn:microsoft.com/office/officeart/2008/layout/VerticalCurvedList"/>
    <dgm:cxn modelId="{495DA042-245B-4594-85C9-267311FCB155}" srcId="{EA99084F-A1EF-47C1-B3E4-6671C0DD2790}" destId="{A7006BE4-ACA8-4AC9-A4D9-023DEE49E228}" srcOrd="1" destOrd="0" parTransId="{FE7386AC-761D-4975-B33C-8EF795D989C4}" sibTransId="{20AE1597-B725-44BC-BD71-851B6B3DE533}"/>
    <dgm:cxn modelId="{DEFA5736-8DE6-4CEB-B15C-F87D296B6662}" type="presOf" srcId="{BDDB9134-03EA-411B-8EF9-C20C1D6366DA}" destId="{ECA13A3E-3140-452F-BFC3-9A94F62E9C0C}" srcOrd="0" destOrd="0" presId="urn:microsoft.com/office/officeart/2008/layout/VerticalCurvedList"/>
    <dgm:cxn modelId="{66EB7270-CC4C-469B-B00D-9F899A0F5383}" srcId="{EA99084F-A1EF-47C1-B3E4-6671C0DD2790}" destId="{9A034B8E-DCE2-422C-B075-647CFF343361}" srcOrd="4" destOrd="0" parTransId="{1A30DF9D-83E9-48B7-8883-D6B20A13CF74}" sibTransId="{78AEE176-1535-45A2-ADDB-16021F2A038A}"/>
    <dgm:cxn modelId="{DEE6F08C-38E9-4D67-A25B-F8B29C0B8EA1}" type="presOf" srcId="{27C6FF70-B369-4E1D-8F26-86AF1AFE5F42}" destId="{6CD6FB13-84C6-4C64-A07E-6FB5F74D83D3}" srcOrd="0" destOrd="0" presId="urn:microsoft.com/office/officeart/2008/layout/VerticalCurvedList"/>
    <dgm:cxn modelId="{91E0A604-504B-4FD9-B79F-8D750E200BAF}" srcId="{EA99084F-A1EF-47C1-B3E4-6671C0DD2790}" destId="{BDDB9134-03EA-411B-8EF9-C20C1D6366DA}" srcOrd="0" destOrd="0" parTransId="{D91299D0-1CD8-45CE-AA8E-2A1BDCD8EF78}" sibTransId="{27C6FF70-B369-4E1D-8F26-86AF1AFE5F42}"/>
    <dgm:cxn modelId="{5576425F-BCE8-448F-9AF2-75B598700E77}" srcId="{EA99084F-A1EF-47C1-B3E4-6671C0DD2790}" destId="{650FCF5C-F7F9-44D5-A330-5ED30481CE23}" srcOrd="3" destOrd="0" parTransId="{F2C9D27D-4940-4BE2-976E-9DEAE02AA44C}" sibTransId="{0FEEE966-9F18-4A78-9806-379F037457B1}"/>
    <dgm:cxn modelId="{FE8F6325-60FD-47A1-BAC8-0095916DE486}" type="presOf" srcId="{A7006BE4-ACA8-4AC9-A4D9-023DEE49E228}" destId="{9D8FE6C3-DBF9-4DF5-BBF5-BDEC9BA76DC7}" srcOrd="0" destOrd="0" presId="urn:microsoft.com/office/officeart/2008/layout/VerticalCurvedList"/>
    <dgm:cxn modelId="{41716CDE-1ABC-492D-A743-34EAD8DF37B5}" type="presOf" srcId="{9A034B8E-DCE2-422C-B075-647CFF343361}" destId="{F733B233-B070-44CF-BE06-F0937FE2211B}" srcOrd="0" destOrd="0" presId="urn:microsoft.com/office/officeart/2008/layout/VerticalCurvedList"/>
    <dgm:cxn modelId="{7C918F30-860A-45A6-8D76-0586904AD6FA}" type="presOf" srcId="{67CB0506-A10E-4F26-85F1-26BFE4C49C78}" destId="{C3A659C2-2994-443F-85D3-D0F3968ABDB6}" srcOrd="0" destOrd="0" presId="urn:microsoft.com/office/officeart/2008/layout/VerticalCurvedList"/>
    <dgm:cxn modelId="{429F4E22-B4F9-4A56-9593-0570165CF3AA}" type="presParOf" srcId="{F1EF32F3-2598-498C-BD9D-3DB447BAE64B}" destId="{4C9E4C4D-9984-42BD-8E57-271C233FCF15}" srcOrd="0" destOrd="0" presId="urn:microsoft.com/office/officeart/2008/layout/VerticalCurvedList"/>
    <dgm:cxn modelId="{95067803-3B1E-4342-937F-7386293E3C7F}" type="presParOf" srcId="{4C9E4C4D-9984-42BD-8E57-271C233FCF15}" destId="{C9B6E7AF-40C6-4FA9-89BE-B6C0D0BF5F4A}" srcOrd="0" destOrd="0" presId="urn:microsoft.com/office/officeart/2008/layout/VerticalCurvedList"/>
    <dgm:cxn modelId="{FEE0C555-B22D-4431-840C-881E05B7E5F6}" type="presParOf" srcId="{C9B6E7AF-40C6-4FA9-89BE-B6C0D0BF5F4A}" destId="{C45A8CE7-DA91-4C53-8D95-14D5D840A4A2}" srcOrd="0" destOrd="0" presId="urn:microsoft.com/office/officeart/2008/layout/VerticalCurvedList"/>
    <dgm:cxn modelId="{E3786394-8660-4B61-892D-5244D75CE212}" type="presParOf" srcId="{C9B6E7AF-40C6-4FA9-89BE-B6C0D0BF5F4A}" destId="{6CD6FB13-84C6-4C64-A07E-6FB5F74D83D3}" srcOrd="1" destOrd="0" presId="urn:microsoft.com/office/officeart/2008/layout/VerticalCurvedList"/>
    <dgm:cxn modelId="{19EA2B17-3AA1-493B-A29D-497D84F840CE}" type="presParOf" srcId="{C9B6E7AF-40C6-4FA9-89BE-B6C0D0BF5F4A}" destId="{4DAF2C54-DB42-4951-95A6-1DABF9DE95B7}" srcOrd="2" destOrd="0" presId="urn:microsoft.com/office/officeart/2008/layout/VerticalCurvedList"/>
    <dgm:cxn modelId="{DE5D9329-4838-4F58-A3CD-A6AE154397E0}" type="presParOf" srcId="{C9B6E7AF-40C6-4FA9-89BE-B6C0D0BF5F4A}" destId="{762D2ACB-93A8-4E7F-A65F-BE20D84A39AF}" srcOrd="3" destOrd="0" presId="urn:microsoft.com/office/officeart/2008/layout/VerticalCurvedList"/>
    <dgm:cxn modelId="{240ECE6E-2B8F-464A-849D-D771B4007FB8}" type="presParOf" srcId="{4C9E4C4D-9984-42BD-8E57-271C233FCF15}" destId="{ECA13A3E-3140-452F-BFC3-9A94F62E9C0C}" srcOrd="1" destOrd="0" presId="urn:microsoft.com/office/officeart/2008/layout/VerticalCurvedList"/>
    <dgm:cxn modelId="{D7EA0FC2-E372-4B1B-A221-43ED3FD8129F}" type="presParOf" srcId="{4C9E4C4D-9984-42BD-8E57-271C233FCF15}" destId="{2CEACC6F-D9E5-49B4-B700-7E8D51C95539}" srcOrd="2" destOrd="0" presId="urn:microsoft.com/office/officeart/2008/layout/VerticalCurvedList"/>
    <dgm:cxn modelId="{1939C390-A014-4915-8597-319AA8918428}" type="presParOf" srcId="{2CEACC6F-D9E5-49B4-B700-7E8D51C95539}" destId="{178D4920-7AE2-4B59-8753-ADAD577CAFCF}" srcOrd="0" destOrd="0" presId="urn:microsoft.com/office/officeart/2008/layout/VerticalCurvedList"/>
    <dgm:cxn modelId="{0B77732E-0EB7-4B42-8575-DD94F0C410C2}" type="presParOf" srcId="{4C9E4C4D-9984-42BD-8E57-271C233FCF15}" destId="{9D8FE6C3-DBF9-4DF5-BBF5-BDEC9BA76DC7}" srcOrd="3" destOrd="0" presId="urn:microsoft.com/office/officeart/2008/layout/VerticalCurvedList"/>
    <dgm:cxn modelId="{1B5E1354-EAC5-4571-A9BF-89BC943D27BC}" type="presParOf" srcId="{4C9E4C4D-9984-42BD-8E57-271C233FCF15}" destId="{1A733590-59E1-43A8-8482-9985E128BC6C}" srcOrd="4" destOrd="0" presId="urn:microsoft.com/office/officeart/2008/layout/VerticalCurvedList"/>
    <dgm:cxn modelId="{D4A7F480-0708-4D76-A70C-3B5D40F76310}" type="presParOf" srcId="{1A733590-59E1-43A8-8482-9985E128BC6C}" destId="{5F3CA167-BCA8-454B-A363-8538D46C02CE}" srcOrd="0" destOrd="0" presId="urn:microsoft.com/office/officeart/2008/layout/VerticalCurvedList"/>
    <dgm:cxn modelId="{A5BBC87D-3110-48CC-A36C-9E2FE96E912E}" type="presParOf" srcId="{4C9E4C4D-9984-42BD-8E57-271C233FCF15}" destId="{C3A659C2-2994-443F-85D3-D0F3968ABDB6}" srcOrd="5" destOrd="0" presId="urn:microsoft.com/office/officeart/2008/layout/VerticalCurvedList"/>
    <dgm:cxn modelId="{B34D230E-569E-4E44-9717-498E8C4980AE}" type="presParOf" srcId="{4C9E4C4D-9984-42BD-8E57-271C233FCF15}" destId="{E31CF5A1-2BCA-48E7-9354-787901453B19}" srcOrd="6" destOrd="0" presId="urn:microsoft.com/office/officeart/2008/layout/VerticalCurvedList"/>
    <dgm:cxn modelId="{35A1E9E6-7166-4085-A014-98363032FB60}" type="presParOf" srcId="{E31CF5A1-2BCA-48E7-9354-787901453B19}" destId="{7D00734E-B297-4502-9B20-65011A577982}" srcOrd="0" destOrd="0" presId="urn:microsoft.com/office/officeart/2008/layout/VerticalCurvedList"/>
    <dgm:cxn modelId="{8574316A-D701-4BA5-A898-870488BE567A}" type="presParOf" srcId="{4C9E4C4D-9984-42BD-8E57-271C233FCF15}" destId="{D1B24B2E-7011-4E22-8B14-E9C6A0AF2489}" srcOrd="7" destOrd="0" presId="urn:microsoft.com/office/officeart/2008/layout/VerticalCurvedList"/>
    <dgm:cxn modelId="{C9224810-3779-400D-9F08-100E245DCA22}" type="presParOf" srcId="{4C9E4C4D-9984-42BD-8E57-271C233FCF15}" destId="{2556131C-3140-495D-B5A5-7F3DCE8EA4E9}" srcOrd="8" destOrd="0" presId="urn:microsoft.com/office/officeart/2008/layout/VerticalCurvedList"/>
    <dgm:cxn modelId="{C20A6737-6F5B-4B49-9078-63DAE8A10341}" type="presParOf" srcId="{2556131C-3140-495D-B5A5-7F3DCE8EA4E9}" destId="{6482288F-69D5-4647-9D87-9BC8A646E0AC}" srcOrd="0" destOrd="0" presId="urn:microsoft.com/office/officeart/2008/layout/VerticalCurvedList"/>
    <dgm:cxn modelId="{07549E7D-18A3-4056-879C-3088490372FD}" type="presParOf" srcId="{4C9E4C4D-9984-42BD-8E57-271C233FCF15}" destId="{F733B233-B070-44CF-BE06-F0937FE2211B}" srcOrd="9" destOrd="0" presId="urn:microsoft.com/office/officeart/2008/layout/VerticalCurvedList"/>
    <dgm:cxn modelId="{961DAB28-955B-4A5E-B1E2-DCAE3EB16790}" type="presParOf" srcId="{4C9E4C4D-9984-42BD-8E57-271C233FCF15}" destId="{3CA98842-9DDC-4AC5-BBB3-F5C4E9B44E2E}" srcOrd="10" destOrd="0" presId="urn:microsoft.com/office/officeart/2008/layout/VerticalCurvedList"/>
    <dgm:cxn modelId="{3C52B69C-FA1A-4E34-8325-3A99DF4E7670}" type="presParOf" srcId="{3CA98842-9DDC-4AC5-BBB3-F5C4E9B44E2E}" destId="{7CF2A802-2E8E-45F6-BA2F-8DA0D14155A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39F45C-A4A6-46AB-9130-923764864E6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C2ADECEB-D9CD-4F2E-8F94-6EAADCE131C8}">
      <dgm:prSet custT="1"/>
      <dgm:spPr/>
      <dgm:t>
        <a:bodyPr/>
        <a:lstStyle/>
        <a:p>
          <a:pPr rtl="0"/>
          <a:r>
            <a:rPr lang="en-US" sz="2500" dirty="0" smtClean="0"/>
            <a:t>Auction market vs. dealer market (exchanges vs. OTC)</a:t>
          </a:r>
          <a:endParaRPr lang="en-US" sz="2500" dirty="0"/>
        </a:p>
      </dgm:t>
    </dgm:pt>
    <dgm:pt modelId="{19BEBCCB-76FC-4414-BF3C-6C9169584C0A}" type="parTrans" cxnId="{09A9AE33-DFC3-4263-9F8D-A47BEB1F5459}">
      <dgm:prSet/>
      <dgm:spPr/>
      <dgm:t>
        <a:bodyPr/>
        <a:lstStyle/>
        <a:p>
          <a:endParaRPr lang="en-US"/>
        </a:p>
      </dgm:t>
    </dgm:pt>
    <dgm:pt modelId="{BA09F542-6E6E-4FF0-BFE1-8DC6F404B74A}" type="sibTrans" cxnId="{09A9AE33-DFC3-4263-9F8D-A47BEB1F5459}">
      <dgm:prSet/>
      <dgm:spPr/>
      <dgm:t>
        <a:bodyPr/>
        <a:lstStyle/>
        <a:p>
          <a:endParaRPr lang="en-US"/>
        </a:p>
      </dgm:t>
    </dgm:pt>
    <dgm:pt modelId="{02272136-A07F-4801-BB15-BA8C828CAE69}">
      <dgm:prSet custT="1"/>
      <dgm:spPr/>
      <dgm:t>
        <a:bodyPr/>
        <a:lstStyle/>
        <a:p>
          <a:pPr rtl="0"/>
          <a:r>
            <a:rPr lang="en-US" sz="2600" dirty="0" smtClean="0"/>
            <a:t>NYSE vs. Nasdaq</a:t>
          </a:r>
          <a:endParaRPr lang="en-US" sz="2600" dirty="0"/>
        </a:p>
      </dgm:t>
    </dgm:pt>
    <dgm:pt modelId="{B1387398-F3AC-4F64-9294-82BAE0E03970}" type="parTrans" cxnId="{602CFAB3-038F-4665-9ABC-17CD9DC9D963}">
      <dgm:prSet/>
      <dgm:spPr/>
      <dgm:t>
        <a:bodyPr/>
        <a:lstStyle/>
        <a:p>
          <a:endParaRPr lang="en-US"/>
        </a:p>
      </dgm:t>
    </dgm:pt>
    <dgm:pt modelId="{007E63E0-6B00-4922-8DBE-B1CE6F8C7DFC}" type="sibTrans" cxnId="{602CFAB3-038F-4665-9ABC-17CD9DC9D963}">
      <dgm:prSet/>
      <dgm:spPr/>
      <dgm:t>
        <a:bodyPr/>
        <a:lstStyle/>
        <a:p>
          <a:endParaRPr lang="en-US"/>
        </a:p>
      </dgm:t>
    </dgm:pt>
    <dgm:pt modelId="{ACEEB99F-5A5A-47E9-AC21-86DDF2E6224A}">
      <dgm:prSet custT="1"/>
      <dgm:spPr/>
      <dgm:t>
        <a:bodyPr/>
        <a:lstStyle/>
        <a:p>
          <a:pPr rtl="0"/>
          <a:r>
            <a:rPr lang="en-US" sz="2600" dirty="0" smtClean="0"/>
            <a:t>Differences are narrowing</a:t>
          </a:r>
          <a:endParaRPr lang="en-US" sz="2600" dirty="0"/>
        </a:p>
      </dgm:t>
    </dgm:pt>
    <dgm:pt modelId="{3783502B-FE3C-4CC2-8308-2AEBA32A73A9}" type="parTrans" cxnId="{0293B7FD-8682-4A38-95CF-06479A1EDE7D}">
      <dgm:prSet/>
      <dgm:spPr/>
      <dgm:t>
        <a:bodyPr/>
        <a:lstStyle/>
        <a:p>
          <a:endParaRPr lang="en-US"/>
        </a:p>
      </dgm:t>
    </dgm:pt>
    <dgm:pt modelId="{72C09DEC-908B-4A5E-BF38-D2DBDBBAC60C}" type="sibTrans" cxnId="{0293B7FD-8682-4A38-95CF-06479A1EDE7D}">
      <dgm:prSet/>
      <dgm:spPr/>
      <dgm:t>
        <a:bodyPr/>
        <a:lstStyle/>
        <a:p>
          <a:endParaRPr lang="en-US"/>
        </a:p>
      </dgm:t>
    </dgm:pt>
    <dgm:pt modelId="{0009965A-19C4-4A7C-AC81-9D663062C9F2}" type="pres">
      <dgm:prSet presAssocID="{7F39F45C-A4A6-46AB-9130-923764864E65}" presName="Name0" presStyleCnt="0">
        <dgm:presLayoutVars>
          <dgm:chMax val="7"/>
          <dgm:chPref val="7"/>
          <dgm:dir/>
        </dgm:presLayoutVars>
      </dgm:prSet>
      <dgm:spPr/>
      <dgm:t>
        <a:bodyPr/>
        <a:lstStyle/>
        <a:p>
          <a:endParaRPr lang="en-US"/>
        </a:p>
      </dgm:t>
    </dgm:pt>
    <dgm:pt modelId="{3378370C-C3CF-42A9-91FE-325C9760D5BF}" type="pres">
      <dgm:prSet presAssocID="{7F39F45C-A4A6-46AB-9130-923764864E65}" presName="Name1" presStyleCnt="0"/>
      <dgm:spPr/>
    </dgm:pt>
    <dgm:pt modelId="{B146917B-E4A5-438C-965C-281BE9707A66}" type="pres">
      <dgm:prSet presAssocID="{7F39F45C-A4A6-46AB-9130-923764864E65}" presName="cycle" presStyleCnt="0"/>
      <dgm:spPr/>
    </dgm:pt>
    <dgm:pt modelId="{886FBF54-29D9-49AA-B57D-9E83544D3A88}" type="pres">
      <dgm:prSet presAssocID="{7F39F45C-A4A6-46AB-9130-923764864E65}" presName="srcNode" presStyleLbl="node1" presStyleIdx="0" presStyleCnt="3"/>
      <dgm:spPr/>
    </dgm:pt>
    <dgm:pt modelId="{409EDED7-8707-4A76-9241-A1D47830B39A}" type="pres">
      <dgm:prSet presAssocID="{7F39F45C-A4A6-46AB-9130-923764864E65}" presName="conn" presStyleLbl="parChTrans1D2" presStyleIdx="0" presStyleCnt="1"/>
      <dgm:spPr/>
      <dgm:t>
        <a:bodyPr/>
        <a:lstStyle/>
        <a:p>
          <a:endParaRPr lang="en-US"/>
        </a:p>
      </dgm:t>
    </dgm:pt>
    <dgm:pt modelId="{C4A3F7CD-737A-4FCF-AE6B-E24E54C96E87}" type="pres">
      <dgm:prSet presAssocID="{7F39F45C-A4A6-46AB-9130-923764864E65}" presName="extraNode" presStyleLbl="node1" presStyleIdx="0" presStyleCnt="3"/>
      <dgm:spPr/>
    </dgm:pt>
    <dgm:pt modelId="{B4C6A9C0-4083-4F2A-8E6F-D883F44E551D}" type="pres">
      <dgm:prSet presAssocID="{7F39F45C-A4A6-46AB-9130-923764864E65}" presName="dstNode" presStyleLbl="node1" presStyleIdx="0" presStyleCnt="3"/>
      <dgm:spPr/>
    </dgm:pt>
    <dgm:pt modelId="{EB7AF619-703C-4797-ADB4-01049537CD25}" type="pres">
      <dgm:prSet presAssocID="{C2ADECEB-D9CD-4F2E-8F94-6EAADCE131C8}" presName="text_1" presStyleLbl="node1" presStyleIdx="0" presStyleCnt="3">
        <dgm:presLayoutVars>
          <dgm:bulletEnabled val="1"/>
        </dgm:presLayoutVars>
      </dgm:prSet>
      <dgm:spPr/>
      <dgm:t>
        <a:bodyPr/>
        <a:lstStyle/>
        <a:p>
          <a:endParaRPr lang="en-US"/>
        </a:p>
      </dgm:t>
    </dgm:pt>
    <dgm:pt modelId="{6E612F81-1E06-4E38-866B-0A5EE0571E4B}" type="pres">
      <dgm:prSet presAssocID="{C2ADECEB-D9CD-4F2E-8F94-6EAADCE131C8}" presName="accent_1" presStyleCnt="0"/>
      <dgm:spPr/>
    </dgm:pt>
    <dgm:pt modelId="{8BDDC86D-B16D-47D6-99D9-38BBEDD80A96}" type="pres">
      <dgm:prSet presAssocID="{C2ADECEB-D9CD-4F2E-8F94-6EAADCE131C8}" presName="accentRepeatNode" presStyleLbl="solidFgAcc1" presStyleIdx="0" presStyleCnt="3"/>
      <dgm:spPr/>
    </dgm:pt>
    <dgm:pt modelId="{30260726-FA5D-4156-A597-65C716B1B0B7}" type="pres">
      <dgm:prSet presAssocID="{02272136-A07F-4801-BB15-BA8C828CAE69}" presName="text_2" presStyleLbl="node1" presStyleIdx="1" presStyleCnt="3">
        <dgm:presLayoutVars>
          <dgm:bulletEnabled val="1"/>
        </dgm:presLayoutVars>
      </dgm:prSet>
      <dgm:spPr/>
      <dgm:t>
        <a:bodyPr/>
        <a:lstStyle/>
        <a:p>
          <a:endParaRPr lang="en-US"/>
        </a:p>
      </dgm:t>
    </dgm:pt>
    <dgm:pt modelId="{B476AD49-239F-47D6-BB2A-936F0AEAD089}" type="pres">
      <dgm:prSet presAssocID="{02272136-A07F-4801-BB15-BA8C828CAE69}" presName="accent_2" presStyleCnt="0"/>
      <dgm:spPr/>
    </dgm:pt>
    <dgm:pt modelId="{E462852D-5CE5-480C-B5CB-AB415C97BA9B}" type="pres">
      <dgm:prSet presAssocID="{02272136-A07F-4801-BB15-BA8C828CAE69}" presName="accentRepeatNode" presStyleLbl="solidFgAcc1" presStyleIdx="1" presStyleCnt="3"/>
      <dgm:spPr/>
    </dgm:pt>
    <dgm:pt modelId="{52D95A25-B886-4855-AC71-20E357C4CE50}" type="pres">
      <dgm:prSet presAssocID="{ACEEB99F-5A5A-47E9-AC21-86DDF2E6224A}" presName="text_3" presStyleLbl="node1" presStyleIdx="2" presStyleCnt="3">
        <dgm:presLayoutVars>
          <dgm:bulletEnabled val="1"/>
        </dgm:presLayoutVars>
      </dgm:prSet>
      <dgm:spPr/>
      <dgm:t>
        <a:bodyPr/>
        <a:lstStyle/>
        <a:p>
          <a:endParaRPr lang="en-US"/>
        </a:p>
      </dgm:t>
    </dgm:pt>
    <dgm:pt modelId="{6D734D2F-1A71-41B0-A9AA-B36F30C72345}" type="pres">
      <dgm:prSet presAssocID="{ACEEB99F-5A5A-47E9-AC21-86DDF2E6224A}" presName="accent_3" presStyleCnt="0"/>
      <dgm:spPr/>
    </dgm:pt>
    <dgm:pt modelId="{A552E411-C622-42D3-8E64-E39235A287E5}" type="pres">
      <dgm:prSet presAssocID="{ACEEB99F-5A5A-47E9-AC21-86DDF2E6224A}" presName="accentRepeatNode" presStyleLbl="solidFgAcc1" presStyleIdx="2" presStyleCnt="3"/>
      <dgm:spPr/>
    </dgm:pt>
  </dgm:ptLst>
  <dgm:cxnLst>
    <dgm:cxn modelId="{09A9AE33-DFC3-4263-9F8D-A47BEB1F5459}" srcId="{7F39F45C-A4A6-46AB-9130-923764864E65}" destId="{C2ADECEB-D9CD-4F2E-8F94-6EAADCE131C8}" srcOrd="0" destOrd="0" parTransId="{19BEBCCB-76FC-4414-BF3C-6C9169584C0A}" sibTransId="{BA09F542-6E6E-4FF0-BFE1-8DC6F404B74A}"/>
    <dgm:cxn modelId="{E3E3869C-01CA-41F2-BECD-23E29A985486}" type="presOf" srcId="{BA09F542-6E6E-4FF0-BFE1-8DC6F404B74A}" destId="{409EDED7-8707-4A76-9241-A1D47830B39A}" srcOrd="0" destOrd="0" presId="urn:microsoft.com/office/officeart/2008/layout/VerticalCurvedList"/>
    <dgm:cxn modelId="{827D4028-DF5F-481E-90A3-DD64959EB9EF}" type="presOf" srcId="{02272136-A07F-4801-BB15-BA8C828CAE69}" destId="{30260726-FA5D-4156-A597-65C716B1B0B7}" srcOrd="0" destOrd="0" presId="urn:microsoft.com/office/officeart/2008/layout/VerticalCurvedList"/>
    <dgm:cxn modelId="{0293B7FD-8682-4A38-95CF-06479A1EDE7D}" srcId="{7F39F45C-A4A6-46AB-9130-923764864E65}" destId="{ACEEB99F-5A5A-47E9-AC21-86DDF2E6224A}" srcOrd="2" destOrd="0" parTransId="{3783502B-FE3C-4CC2-8308-2AEBA32A73A9}" sibTransId="{72C09DEC-908B-4A5E-BF38-D2DBDBBAC60C}"/>
    <dgm:cxn modelId="{602CFAB3-038F-4665-9ABC-17CD9DC9D963}" srcId="{7F39F45C-A4A6-46AB-9130-923764864E65}" destId="{02272136-A07F-4801-BB15-BA8C828CAE69}" srcOrd="1" destOrd="0" parTransId="{B1387398-F3AC-4F64-9294-82BAE0E03970}" sibTransId="{007E63E0-6B00-4922-8DBE-B1CE6F8C7DFC}"/>
    <dgm:cxn modelId="{3D20D1A6-D60D-40CA-9A25-1A33C577F8A5}" type="presOf" srcId="{ACEEB99F-5A5A-47E9-AC21-86DDF2E6224A}" destId="{52D95A25-B886-4855-AC71-20E357C4CE50}" srcOrd="0" destOrd="0" presId="urn:microsoft.com/office/officeart/2008/layout/VerticalCurvedList"/>
    <dgm:cxn modelId="{FBCB0729-A611-4EB3-B627-0EF787A5A3C0}" type="presOf" srcId="{7F39F45C-A4A6-46AB-9130-923764864E65}" destId="{0009965A-19C4-4A7C-AC81-9D663062C9F2}" srcOrd="0" destOrd="0" presId="urn:microsoft.com/office/officeart/2008/layout/VerticalCurvedList"/>
    <dgm:cxn modelId="{0724D524-35B1-4BE5-A770-502898DCBA5C}" type="presOf" srcId="{C2ADECEB-D9CD-4F2E-8F94-6EAADCE131C8}" destId="{EB7AF619-703C-4797-ADB4-01049537CD25}" srcOrd="0" destOrd="0" presId="urn:microsoft.com/office/officeart/2008/layout/VerticalCurvedList"/>
    <dgm:cxn modelId="{514CE996-6357-4185-BF93-81120E3025A7}" type="presParOf" srcId="{0009965A-19C4-4A7C-AC81-9D663062C9F2}" destId="{3378370C-C3CF-42A9-91FE-325C9760D5BF}" srcOrd="0" destOrd="0" presId="urn:microsoft.com/office/officeart/2008/layout/VerticalCurvedList"/>
    <dgm:cxn modelId="{CF2D9E04-79D3-4DA0-B8CB-DD9EA31E932E}" type="presParOf" srcId="{3378370C-C3CF-42A9-91FE-325C9760D5BF}" destId="{B146917B-E4A5-438C-965C-281BE9707A66}" srcOrd="0" destOrd="0" presId="urn:microsoft.com/office/officeart/2008/layout/VerticalCurvedList"/>
    <dgm:cxn modelId="{652E7B5A-455A-4280-A791-4DABD5B9F8C8}" type="presParOf" srcId="{B146917B-E4A5-438C-965C-281BE9707A66}" destId="{886FBF54-29D9-49AA-B57D-9E83544D3A88}" srcOrd="0" destOrd="0" presId="urn:microsoft.com/office/officeart/2008/layout/VerticalCurvedList"/>
    <dgm:cxn modelId="{A0DBFFE6-E08E-49C8-AE25-FD28A2CC36B6}" type="presParOf" srcId="{B146917B-E4A5-438C-965C-281BE9707A66}" destId="{409EDED7-8707-4A76-9241-A1D47830B39A}" srcOrd="1" destOrd="0" presId="urn:microsoft.com/office/officeart/2008/layout/VerticalCurvedList"/>
    <dgm:cxn modelId="{B758836B-9CE1-443B-853A-5C09BC20ABED}" type="presParOf" srcId="{B146917B-E4A5-438C-965C-281BE9707A66}" destId="{C4A3F7CD-737A-4FCF-AE6B-E24E54C96E87}" srcOrd="2" destOrd="0" presId="urn:microsoft.com/office/officeart/2008/layout/VerticalCurvedList"/>
    <dgm:cxn modelId="{F0FB1816-E1B7-499B-8343-38FF4438D589}" type="presParOf" srcId="{B146917B-E4A5-438C-965C-281BE9707A66}" destId="{B4C6A9C0-4083-4F2A-8E6F-D883F44E551D}" srcOrd="3" destOrd="0" presId="urn:microsoft.com/office/officeart/2008/layout/VerticalCurvedList"/>
    <dgm:cxn modelId="{26A85783-FDB3-4584-B744-C620F60A5DD6}" type="presParOf" srcId="{3378370C-C3CF-42A9-91FE-325C9760D5BF}" destId="{EB7AF619-703C-4797-ADB4-01049537CD25}" srcOrd="1" destOrd="0" presId="urn:microsoft.com/office/officeart/2008/layout/VerticalCurvedList"/>
    <dgm:cxn modelId="{38ECD51D-65C4-4410-A44E-6B42DEE8FACE}" type="presParOf" srcId="{3378370C-C3CF-42A9-91FE-325C9760D5BF}" destId="{6E612F81-1E06-4E38-866B-0A5EE0571E4B}" srcOrd="2" destOrd="0" presId="urn:microsoft.com/office/officeart/2008/layout/VerticalCurvedList"/>
    <dgm:cxn modelId="{5061AC96-8561-454C-B072-E2EF0A8E7FC1}" type="presParOf" srcId="{6E612F81-1E06-4E38-866B-0A5EE0571E4B}" destId="{8BDDC86D-B16D-47D6-99D9-38BBEDD80A96}" srcOrd="0" destOrd="0" presId="urn:microsoft.com/office/officeart/2008/layout/VerticalCurvedList"/>
    <dgm:cxn modelId="{5F51C530-E283-42BD-8089-B6CDB00ACF6D}" type="presParOf" srcId="{3378370C-C3CF-42A9-91FE-325C9760D5BF}" destId="{30260726-FA5D-4156-A597-65C716B1B0B7}" srcOrd="3" destOrd="0" presId="urn:microsoft.com/office/officeart/2008/layout/VerticalCurvedList"/>
    <dgm:cxn modelId="{731B4689-D2F0-4187-8D9C-139B612AE3C1}" type="presParOf" srcId="{3378370C-C3CF-42A9-91FE-325C9760D5BF}" destId="{B476AD49-239F-47D6-BB2A-936F0AEAD089}" srcOrd="4" destOrd="0" presId="urn:microsoft.com/office/officeart/2008/layout/VerticalCurvedList"/>
    <dgm:cxn modelId="{295ADFED-EA16-430A-8146-4DA9D0EACAC6}" type="presParOf" srcId="{B476AD49-239F-47D6-BB2A-936F0AEAD089}" destId="{E462852D-5CE5-480C-B5CB-AB415C97BA9B}" srcOrd="0" destOrd="0" presId="urn:microsoft.com/office/officeart/2008/layout/VerticalCurvedList"/>
    <dgm:cxn modelId="{8550F5C7-7882-4096-9BF0-4E0643CEDCAF}" type="presParOf" srcId="{3378370C-C3CF-42A9-91FE-325C9760D5BF}" destId="{52D95A25-B886-4855-AC71-20E357C4CE50}" srcOrd="5" destOrd="0" presId="urn:microsoft.com/office/officeart/2008/layout/VerticalCurvedList"/>
    <dgm:cxn modelId="{83277986-80A6-4ADC-AAE3-B81A249F9F82}" type="presParOf" srcId="{3378370C-C3CF-42A9-91FE-325C9760D5BF}" destId="{6D734D2F-1A71-41B0-A9AA-B36F30C72345}" srcOrd="6" destOrd="0" presId="urn:microsoft.com/office/officeart/2008/layout/VerticalCurvedList"/>
    <dgm:cxn modelId="{5733EAF2-7CC3-432F-989C-74086E49E734}" type="presParOf" srcId="{6D734D2F-1A71-41B0-A9AA-B36F30C72345}" destId="{A552E411-C622-42D3-8E64-E39235A287E5}"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7FA1E31-EDF8-414A-A16F-CA10459F4BC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1285AAB-E81C-401C-83FE-535DC00A2236}">
      <dgm:prSet/>
      <dgm:spPr/>
      <dgm:t>
        <a:bodyPr/>
        <a:lstStyle/>
        <a:p>
          <a:pPr rtl="0"/>
          <a:r>
            <a:rPr lang="en-US" dirty="0" smtClean="0"/>
            <a:t>You hear in the news that a medical research company received FDA approval for one of its products.  If the market is highly efficient, can you expect to take advantage of this information by purchasing the stock?</a:t>
          </a:r>
          <a:endParaRPr lang="en-US" dirty="0"/>
        </a:p>
      </dgm:t>
    </dgm:pt>
    <dgm:pt modelId="{BEC561CA-B61A-451A-8CC4-396D12DA7F52}" type="parTrans" cxnId="{F3C4CE0F-B3C3-4609-A988-4F1778E1844D}">
      <dgm:prSet/>
      <dgm:spPr/>
      <dgm:t>
        <a:bodyPr/>
        <a:lstStyle/>
        <a:p>
          <a:endParaRPr lang="en-US"/>
        </a:p>
      </dgm:t>
    </dgm:pt>
    <dgm:pt modelId="{1504C81C-C1FA-46A3-AEED-CF28B2C324BC}" type="sibTrans" cxnId="{F3C4CE0F-B3C3-4609-A988-4F1778E1844D}">
      <dgm:prSet/>
      <dgm:spPr/>
      <dgm:t>
        <a:bodyPr/>
        <a:lstStyle/>
        <a:p>
          <a:endParaRPr lang="en-US"/>
        </a:p>
      </dgm:t>
    </dgm:pt>
    <dgm:pt modelId="{94E5D38A-BFD3-4BA9-8A53-C49912D57A57}">
      <dgm:prSet custT="1"/>
      <dgm:spPr/>
      <dgm:t>
        <a:bodyPr/>
        <a:lstStyle/>
        <a:p>
          <a:pPr rtl="0"/>
          <a:r>
            <a:rPr lang="en-US" sz="2400" dirty="0" smtClean="0"/>
            <a:t>No.  If the market is efficient, this information will already have been incorporated into the company’s stock price.  So, it’s probably too late for her to “capitalize” on the information. </a:t>
          </a:r>
          <a:endParaRPr lang="en-US" sz="2400" dirty="0"/>
        </a:p>
      </dgm:t>
    </dgm:pt>
    <dgm:pt modelId="{18C4CF33-4428-4D77-B6C6-E7A507B86FAE}" type="parTrans" cxnId="{ABB6129E-17DC-44B7-87DF-B5DE22AE1F0C}">
      <dgm:prSet/>
      <dgm:spPr/>
      <dgm:t>
        <a:bodyPr/>
        <a:lstStyle/>
        <a:p>
          <a:endParaRPr lang="en-US"/>
        </a:p>
      </dgm:t>
    </dgm:pt>
    <dgm:pt modelId="{D35C389D-FDE9-4512-A75A-638354277638}" type="sibTrans" cxnId="{ABB6129E-17DC-44B7-87DF-B5DE22AE1F0C}">
      <dgm:prSet/>
      <dgm:spPr/>
      <dgm:t>
        <a:bodyPr/>
        <a:lstStyle/>
        <a:p>
          <a:endParaRPr lang="en-US"/>
        </a:p>
      </dgm:t>
    </dgm:pt>
    <dgm:pt modelId="{9F1128AF-E63E-4719-A0A8-33864258BA81}" type="pres">
      <dgm:prSet presAssocID="{17FA1E31-EDF8-414A-A16F-CA10459F4BC2}" presName="linear" presStyleCnt="0">
        <dgm:presLayoutVars>
          <dgm:animLvl val="lvl"/>
          <dgm:resizeHandles val="exact"/>
        </dgm:presLayoutVars>
      </dgm:prSet>
      <dgm:spPr/>
      <dgm:t>
        <a:bodyPr/>
        <a:lstStyle/>
        <a:p>
          <a:endParaRPr lang="en-US"/>
        </a:p>
      </dgm:t>
    </dgm:pt>
    <dgm:pt modelId="{9DD2764B-E204-439B-B16D-D9A6A6D69492}" type="pres">
      <dgm:prSet presAssocID="{41285AAB-E81C-401C-83FE-535DC00A2236}" presName="parentText" presStyleLbl="node1" presStyleIdx="0" presStyleCnt="1" custScaleY="77860">
        <dgm:presLayoutVars>
          <dgm:chMax val="0"/>
          <dgm:bulletEnabled val="1"/>
        </dgm:presLayoutVars>
      </dgm:prSet>
      <dgm:spPr/>
      <dgm:t>
        <a:bodyPr/>
        <a:lstStyle/>
        <a:p>
          <a:endParaRPr lang="en-US"/>
        </a:p>
      </dgm:t>
    </dgm:pt>
    <dgm:pt modelId="{88749F71-BF72-4C8C-BD21-C872A0AFFD83}" type="pres">
      <dgm:prSet presAssocID="{41285AAB-E81C-401C-83FE-535DC00A2236}" presName="childText" presStyleLbl="revTx" presStyleIdx="0" presStyleCnt="1" custScaleY="172119">
        <dgm:presLayoutVars>
          <dgm:bulletEnabled val="1"/>
        </dgm:presLayoutVars>
      </dgm:prSet>
      <dgm:spPr/>
      <dgm:t>
        <a:bodyPr/>
        <a:lstStyle/>
        <a:p>
          <a:endParaRPr lang="en-US"/>
        </a:p>
      </dgm:t>
    </dgm:pt>
  </dgm:ptLst>
  <dgm:cxnLst>
    <dgm:cxn modelId="{ABB6129E-17DC-44B7-87DF-B5DE22AE1F0C}" srcId="{41285AAB-E81C-401C-83FE-535DC00A2236}" destId="{94E5D38A-BFD3-4BA9-8A53-C49912D57A57}" srcOrd="0" destOrd="0" parTransId="{18C4CF33-4428-4D77-B6C6-E7A507B86FAE}" sibTransId="{D35C389D-FDE9-4512-A75A-638354277638}"/>
    <dgm:cxn modelId="{F2FB2C77-9AC2-4C2D-B8DA-C8C65EF34FD6}" type="presOf" srcId="{94E5D38A-BFD3-4BA9-8A53-C49912D57A57}" destId="{88749F71-BF72-4C8C-BD21-C872A0AFFD83}" srcOrd="0" destOrd="0" presId="urn:microsoft.com/office/officeart/2005/8/layout/vList2"/>
    <dgm:cxn modelId="{F3C4CE0F-B3C3-4609-A988-4F1778E1844D}" srcId="{17FA1E31-EDF8-414A-A16F-CA10459F4BC2}" destId="{41285AAB-E81C-401C-83FE-535DC00A2236}" srcOrd="0" destOrd="0" parTransId="{BEC561CA-B61A-451A-8CC4-396D12DA7F52}" sibTransId="{1504C81C-C1FA-46A3-AEED-CF28B2C324BC}"/>
    <dgm:cxn modelId="{2FEB0BD6-3582-4D81-AB47-224AEB7B7C09}" type="presOf" srcId="{17FA1E31-EDF8-414A-A16F-CA10459F4BC2}" destId="{9F1128AF-E63E-4719-A0A8-33864258BA81}" srcOrd="0" destOrd="0" presId="urn:microsoft.com/office/officeart/2005/8/layout/vList2"/>
    <dgm:cxn modelId="{91513DEF-42F3-48C8-82EA-12B4481E27C9}" type="presOf" srcId="{41285AAB-E81C-401C-83FE-535DC00A2236}" destId="{9DD2764B-E204-439B-B16D-D9A6A6D69492}" srcOrd="0" destOrd="0" presId="urn:microsoft.com/office/officeart/2005/8/layout/vList2"/>
    <dgm:cxn modelId="{F8A5E0F0-E8A8-4345-997F-68045DD6B0FB}" type="presParOf" srcId="{9F1128AF-E63E-4719-A0A8-33864258BA81}" destId="{9DD2764B-E204-439B-B16D-D9A6A6D69492}" srcOrd="0" destOrd="0" presId="urn:microsoft.com/office/officeart/2005/8/layout/vList2"/>
    <dgm:cxn modelId="{EB82B67F-6AFF-4DD3-812C-5E81D7BD046C}" type="presParOf" srcId="{9F1128AF-E63E-4719-A0A8-33864258BA81}" destId="{88749F71-BF72-4C8C-BD21-C872A0AFFD83}"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FC762BE-3992-4A3B-B7D8-F095825E7F96}"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5B0945FA-91F2-420F-9294-F2D55E78AD57}">
      <dgm:prSet/>
      <dgm:spPr/>
      <dgm:t>
        <a:bodyPr/>
        <a:lstStyle/>
        <a:p>
          <a:pPr rtl="0"/>
          <a:r>
            <a:rPr lang="en-US" dirty="0" smtClean="0"/>
            <a:t>A small investor has been reading about a “hot” IPO that is scheduled to go public later this week.  She wants to buy as many shares as she can get her hands on, and is planning on buying a lot of shares the first day once the stock begins trading.  Would you advise her to do this?</a:t>
          </a:r>
          <a:endParaRPr lang="en-US" dirty="0"/>
        </a:p>
      </dgm:t>
    </dgm:pt>
    <dgm:pt modelId="{EB73BE76-81F9-40F3-9253-AB407850EA4B}" type="parTrans" cxnId="{342D8F2B-628F-49EC-B1CC-94BB772ED064}">
      <dgm:prSet/>
      <dgm:spPr/>
      <dgm:t>
        <a:bodyPr/>
        <a:lstStyle/>
        <a:p>
          <a:endParaRPr lang="en-US"/>
        </a:p>
      </dgm:t>
    </dgm:pt>
    <dgm:pt modelId="{AE0E58AB-CD88-41EB-BFA6-9F0D94A8B9F3}" type="sibTrans" cxnId="{342D8F2B-628F-49EC-B1CC-94BB772ED064}">
      <dgm:prSet/>
      <dgm:spPr/>
      <dgm:t>
        <a:bodyPr/>
        <a:lstStyle/>
        <a:p>
          <a:endParaRPr lang="en-US"/>
        </a:p>
      </dgm:t>
    </dgm:pt>
    <dgm:pt modelId="{17317268-AB70-4F91-9B87-73C9B7333C3E}">
      <dgm:prSet/>
      <dgm:spPr/>
      <dgm:t>
        <a:bodyPr/>
        <a:lstStyle/>
        <a:p>
          <a:pPr rtl="0"/>
          <a:r>
            <a:rPr lang="en-US" dirty="0" smtClean="0"/>
            <a:t>Probably not.  The long-run track record of hot IPOs is not that great, unless you are able to get in on the ground floor and receive an allocation of shares before the stock begins trading.  It is usually hard for small investors to receive shares of hot IPOs before the stock begins trading.</a:t>
          </a:r>
          <a:endParaRPr lang="en-US" dirty="0"/>
        </a:p>
      </dgm:t>
    </dgm:pt>
    <dgm:pt modelId="{0BBB8B73-3DC9-4716-9AA2-150FA4BA7EFD}" type="parTrans" cxnId="{47699D7B-2A6B-4217-A85B-8955671EA768}">
      <dgm:prSet/>
      <dgm:spPr/>
      <dgm:t>
        <a:bodyPr/>
        <a:lstStyle/>
        <a:p>
          <a:endParaRPr lang="en-US"/>
        </a:p>
      </dgm:t>
    </dgm:pt>
    <dgm:pt modelId="{DCCEE806-7E76-45D5-A613-D3317419D487}" type="sibTrans" cxnId="{47699D7B-2A6B-4217-A85B-8955671EA768}">
      <dgm:prSet/>
      <dgm:spPr/>
      <dgm:t>
        <a:bodyPr/>
        <a:lstStyle/>
        <a:p>
          <a:endParaRPr lang="en-US"/>
        </a:p>
      </dgm:t>
    </dgm:pt>
    <dgm:pt modelId="{5974897F-73F4-4A6F-85EB-A23BF5955D5E}" type="pres">
      <dgm:prSet presAssocID="{AFC762BE-3992-4A3B-B7D8-F095825E7F96}" presName="Name0" presStyleCnt="0">
        <dgm:presLayoutVars>
          <dgm:dir/>
          <dgm:animLvl val="lvl"/>
          <dgm:resizeHandles val="exact"/>
        </dgm:presLayoutVars>
      </dgm:prSet>
      <dgm:spPr/>
      <dgm:t>
        <a:bodyPr/>
        <a:lstStyle/>
        <a:p>
          <a:endParaRPr lang="en-US"/>
        </a:p>
      </dgm:t>
    </dgm:pt>
    <dgm:pt modelId="{9447B5A9-03B7-4084-AFF6-536D2F941EE8}" type="pres">
      <dgm:prSet presAssocID="{5B0945FA-91F2-420F-9294-F2D55E78AD57}" presName="linNode" presStyleCnt="0"/>
      <dgm:spPr/>
    </dgm:pt>
    <dgm:pt modelId="{39D4B0CD-B4E0-4875-B424-1D02DE143440}" type="pres">
      <dgm:prSet presAssocID="{5B0945FA-91F2-420F-9294-F2D55E78AD57}" presName="parentText" presStyleLbl="node1" presStyleIdx="0" presStyleCnt="1">
        <dgm:presLayoutVars>
          <dgm:chMax val="1"/>
          <dgm:bulletEnabled val="1"/>
        </dgm:presLayoutVars>
      </dgm:prSet>
      <dgm:spPr/>
      <dgm:t>
        <a:bodyPr/>
        <a:lstStyle/>
        <a:p>
          <a:endParaRPr lang="en-US"/>
        </a:p>
      </dgm:t>
    </dgm:pt>
    <dgm:pt modelId="{AE0991A4-AB44-45D4-9C07-B883279A28A8}" type="pres">
      <dgm:prSet presAssocID="{5B0945FA-91F2-420F-9294-F2D55E78AD57}" presName="descendantText" presStyleLbl="alignAccFollowNode1" presStyleIdx="0" presStyleCnt="1">
        <dgm:presLayoutVars>
          <dgm:bulletEnabled val="1"/>
        </dgm:presLayoutVars>
      </dgm:prSet>
      <dgm:spPr/>
      <dgm:t>
        <a:bodyPr/>
        <a:lstStyle/>
        <a:p>
          <a:endParaRPr lang="en-US"/>
        </a:p>
      </dgm:t>
    </dgm:pt>
  </dgm:ptLst>
  <dgm:cxnLst>
    <dgm:cxn modelId="{342D8F2B-628F-49EC-B1CC-94BB772ED064}" srcId="{AFC762BE-3992-4A3B-B7D8-F095825E7F96}" destId="{5B0945FA-91F2-420F-9294-F2D55E78AD57}" srcOrd="0" destOrd="0" parTransId="{EB73BE76-81F9-40F3-9253-AB407850EA4B}" sibTransId="{AE0E58AB-CD88-41EB-BFA6-9F0D94A8B9F3}"/>
    <dgm:cxn modelId="{47699D7B-2A6B-4217-A85B-8955671EA768}" srcId="{5B0945FA-91F2-420F-9294-F2D55E78AD57}" destId="{17317268-AB70-4F91-9B87-73C9B7333C3E}" srcOrd="0" destOrd="0" parTransId="{0BBB8B73-3DC9-4716-9AA2-150FA4BA7EFD}" sibTransId="{DCCEE806-7E76-45D5-A613-D3317419D487}"/>
    <dgm:cxn modelId="{2E10777C-084D-43A8-B545-E253B8DCEC6F}" type="presOf" srcId="{AFC762BE-3992-4A3B-B7D8-F095825E7F96}" destId="{5974897F-73F4-4A6F-85EB-A23BF5955D5E}" srcOrd="0" destOrd="0" presId="urn:microsoft.com/office/officeart/2005/8/layout/vList5"/>
    <dgm:cxn modelId="{30418033-55CB-4CC9-8358-DCE4123B5982}" type="presOf" srcId="{5B0945FA-91F2-420F-9294-F2D55E78AD57}" destId="{39D4B0CD-B4E0-4875-B424-1D02DE143440}" srcOrd="0" destOrd="0" presId="urn:microsoft.com/office/officeart/2005/8/layout/vList5"/>
    <dgm:cxn modelId="{62982931-88FB-4B75-A873-D7AB4CA4AEE6}" type="presOf" srcId="{17317268-AB70-4F91-9B87-73C9B7333C3E}" destId="{AE0991A4-AB44-45D4-9C07-B883279A28A8}" srcOrd="0" destOrd="0" presId="urn:microsoft.com/office/officeart/2005/8/layout/vList5"/>
    <dgm:cxn modelId="{57AEE269-208A-4E80-BCE4-497F905F05F6}" type="presParOf" srcId="{5974897F-73F4-4A6F-85EB-A23BF5955D5E}" destId="{9447B5A9-03B7-4084-AFF6-536D2F941EE8}" srcOrd="0" destOrd="0" presId="urn:microsoft.com/office/officeart/2005/8/layout/vList5"/>
    <dgm:cxn modelId="{16696EDF-E2AB-4086-8D87-32373C2989E0}" type="presParOf" srcId="{9447B5A9-03B7-4084-AFF6-536D2F941EE8}" destId="{39D4B0CD-B4E0-4875-B424-1D02DE143440}" srcOrd="0" destOrd="0" presId="urn:microsoft.com/office/officeart/2005/8/layout/vList5"/>
    <dgm:cxn modelId="{4FE5AB26-446C-4B11-9A3D-73F6FAA6E917}" type="presParOf" srcId="{9447B5A9-03B7-4084-AFF6-536D2F941EE8}" destId="{AE0991A4-AB44-45D4-9C07-B883279A28A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D58F1E-8EEC-42CA-8AB4-0A4996358945}">
      <dsp:nvSpPr>
        <dsp:cNvPr id="0" name=""/>
        <dsp:cNvSpPr/>
      </dsp:nvSpPr>
      <dsp:spPr>
        <a:xfrm rot="10800000">
          <a:off x="1641764" y="1316"/>
          <a:ext cx="6072314" cy="44908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035" tIns="76200" rIns="142240" bIns="76200" numCol="1" spcCol="1270" anchor="ctr" anchorCtr="0">
          <a:noAutofit/>
        </a:bodyPr>
        <a:lstStyle/>
        <a:p>
          <a:pPr lvl="0" algn="l" defTabSz="889000" rtl="0">
            <a:lnSpc>
              <a:spcPct val="90000"/>
            </a:lnSpc>
            <a:spcBef>
              <a:spcPct val="0"/>
            </a:spcBef>
            <a:spcAft>
              <a:spcPct val="35000"/>
            </a:spcAft>
          </a:pPr>
          <a:r>
            <a:rPr lang="en-US" sz="2000" b="0" kern="1200" dirty="0" smtClean="0"/>
            <a:t>The Capital Allocation Process</a:t>
          </a:r>
          <a:endParaRPr lang="en-US" sz="2000" b="0" kern="1200" dirty="0"/>
        </a:p>
      </dsp:txBody>
      <dsp:txXfrm rot="10800000">
        <a:off x="1754036" y="1316"/>
        <a:ext cx="5960042" cy="449088"/>
      </dsp:txXfrm>
    </dsp:sp>
    <dsp:sp modelId="{BA4A2BFA-AB0C-4707-B900-C286EEF3CFCF}">
      <dsp:nvSpPr>
        <dsp:cNvPr id="0" name=""/>
        <dsp:cNvSpPr/>
      </dsp:nvSpPr>
      <dsp:spPr>
        <a:xfrm>
          <a:off x="1417220" y="1316"/>
          <a:ext cx="449088" cy="44908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DD2C93-611A-4511-B5AA-28731EA8EA30}">
      <dsp:nvSpPr>
        <dsp:cNvPr id="0" name=""/>
        <dsp:cNvSpPr/>
      </dsp:nvSpPr>
      <dsp:spPr>
        <a:xfrm rot="10800000">
          <a:off x="1641764" y="562677"/>
          <a:ext cx="6072314" cy="44908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035" tIns="76200" rIns="142240" bIns="76200" numCol="1" spcCol="1270" anchor="ctr" anchorCtr="0">
          <a:noAutofit/>
        </a:bodyPr>
        <a:lstStyle/>
        <a:p>
          <a:pPr lvl="0" algn="l" defTabSz="889000" rtl="0">
            <a:lnSpc>
              <a:spcPct val="90000"/>
            </a:lnSpc>
            <a:spcBef>
              <a:spcPct val="0"/>
            </a:spcBef>
            <a:spcAft>
              <a:spcPct val="35000"/>
            </a:spcAft>
          </a:pPr>
          <a:r>
            <a:rPr lang="en-US" sz="2000" b="0" kern="1200" dirty="0" smtClean="0"/>
            <a:t>Financial Markets</a:t>
          </a:r>
          <a:endParaRPr lang="en-US" sz="2000" b="0" kern="1200" dirty="0"/>
        </a:p>
      </dsp:txBody>
      <dsp:txXfrm rot="10800000">
        <a:off x="1754036" y="562677"/>
        <a:ext cx="5960042" cy="449088"/>
      </dsp:txXfrm>
    </dsp:sp>
    <dsp:sp modelId="{D9089B06-099B-4C35-A9E8-95CAC4D7E8A6}">
      <dsp:nvSpPr>
        <dsp:cNvPr id="0" name=""/>
        <dsp:cNvSpPr/>
      </dsp:nvSpPr>
      <dsp:spPr>
        <a:xfrm>
          <a:off x="1417220" y="562677"/>
          <a:ext cx="449088" cy="44908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0B52A42-1BC1-494A-8FD8-638F0A2C9DA4}">
      <dsp:nvSpPr>
        <dsp:cNvPr id="0" name=""/>
        <dsp:cNvSpPr/>
      </dsp:nvSpPr>
      <dsp:spPr>
        <a:xfrm rot="10800000">
          <a:off x="1641764" y="1124037"/>
          <a:ext cx="6072314" cy="44908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035" tIns="76200" rIns="142240" bIns="76200" numCol="1" spcCol="1270" anchor="ctr" anchorCtr="0">
          <a:noAutofit/>
        </a:bodyPr>
        <a:lstStyle/>
        <a:p>
          <a:pPr lvl="0" algn="l" defTabSz="889000" rtl="0">
            <a:lnSpc>
              <a:spcPct val="90000"/>
            </a:lnSpc>
            <a:spcBef>
              <a:spcPct val="0"/>
            </a:spcBef>
            <a:spcAft>
              <a:spcPct val="35000"/>
            </a:spcAft>
          </a:pPr>
          <a:r>
            <a:rPr lang="en-US" sz="2000" b="0" kern="1200" smtClean="0"/>
            <a:t>Financial Institutions</a:t>
          </a:r>
          <a:endParaRPr lang="en-US" sz="2000" b="0" kern="1200"/>
        </a:p>
      </dsp:txBody>
      <dsp:txXfrm rot="10800000">
        <a:off x="1754036" y="1124037"/>
        <a:ext cx="5960042" cy="449088"/>
      </dsp:txXfrm>
    </dsp:sp>
    <dsp:sp modelId="{7A3CD65A-654A-4829-A546-DFF6DE14C42E}">
      <dsp:nvSpPr>
        <dsp:cNvPr id="0" name=""/>
        <dsp:cNvSpPr/>
      </dsp:nvSpPr>
      <dsp:spPr>
        <a:xfrm>
          <a:off x="1417220" y="1124037"/>
          <a:ext cx="449088" cy="44908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EADA27-CF3F-4B77-A27B-748C87F7DE29}">
      <dsp:nvSpPr>
        <dsp:cNvPr id="0" name=""/>
        <dsp:cNvSpPr/>
      </dsp:nvSpPr>
      <dsp:spPr>
        <a:xfrm rot="10800000">
          <a:off x="1641764" y="1685397"/>
          <a:ext cx="6072314" cy="44908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035" tIns="76200" rIns="142240" bIns="76200" numCol="1" spcCol="1270" anchor="ctr" anchorCtr="0">
          <a:noAutofit/>
        </a:bodyPr>
        <a:lstStyle/>
        <a:p>
          <a:pPr lvl="0" algn="l" defTabSz="889000" rtl="0">
            <a:lnSpc>
              <a:spcPct val="90000"/>
            </a:lnSpc>
            <a:spcBef>
              <a:spcPct val="0"/>
            </a:spcBef>
            <a:spcAft>
              <a:spcPct val="35000"/>
            </a:spcAft>
          </a:pPr>
          <a:r>
            <a:rPr lang="en-US" sz="2000" b="0" kern="1200" smtClean="0"/>
            <a:t>Stock Markets and Returns</a:t>
          </a:r>
          <a:endParaRPr lang="en-US" sz="2000" b="0" kern="1200"/>
        </a:p>
      </dsp:txBody>
      <dsp:txXfrm rot="10800000">
        <a:off x="1754036" y="1685397"/>
        <a:ext cx="5960042" cy="449088"/>
      </dsp:txXfrm>
    </dsp:sp>
    <dsp:sp modelId="{4C38F021-4461-4763-A21A-8756919FA1FF}">
      <dsp:nvSpPr>
        <dsp:cNvPr id="0" name=""/>
        <dsp:cNvSpPr/>
      </dsp:nvSpPr>
      <dsp:spPr>
        <a:xfrm>
          <a:off x="1417220" y="1685397"/>
          <a:ext cx="449088" cy="44908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F0607A-135D-4E39-A998-B2EDE77C7CAA}">
      <dsp:nvSpPr>
        <dsp:cNvPr id="0" name=""/>
        <dsp:cNvSpPr/>
      </dsp:nvSpPr>
      <dsp:spPr>
        <a:xfrm rot="10800000">
          <a:off x="1641764" y="2246757"/>
          <a:ext cx="6072314" cy="44908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035" tIns="76200" rIns="142240" bIns="76200" numCol="1" spcCol="1270" anchor="ctr" anchorCtr="0">
          <a:noAutofit/>
        </a:bodyPr>
        <a:lstStyle/>
        <a:p>
          <a:pPr lvl="0" algn="l" defTabSz="889000" rtl="0">
            <a:lnSpc>
              <a:spcPct val="90000"/>
            </a:lnSpc>
            <a:spcBef>
              <a:spcPct val="0"/>
            </a:spcBef>
            <a:spcAft>
              <a:spcPct val="35000"/>
            </a:spcAft>
          </a:pPr>
          <a:r>
            <a:rPr lang="en-US" sz="2000" b="0" kern="1200" smtClean="0"/>
            <a:t>Stock Market Efficiency</a:t>
          </a:r>
          <a:endParaRPr lang="en-US" sz="2000" b="0" kern="1200"/>
        </a:p>
      </dsp:txBody>
      <dsp:txXfrm rot="10800000">
        <a:off x="1754036" y="2246757"/>
        <a:ext cx="5960042" cy="449088"/>
      </dsp:txXfrm>
    </dsp:sp>
    <dsp:sp modelId="{297330B4-1802-4F04-A894-D034C4315C10}">
      <dsp:nvSpPr>
        <dsp:cNvPr id="0" name=""/>
        <dsp:cNvSpPr/>
      </dsp:nvSpPr>
      <dsp:spPr>
        <a:xfrm>
          <a:off x="1417220" y="2246757"/>
          <a:ext cx="449088" cy="44908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D9AF7-6A96-4AAD-A2CB-294E2C9B9AB2}">
      <dsp:nvSpPr>
        <dsp:cNvPr id="0" name=""/>
        <dsp:cNvSpPr/>
      </dsp:nvSpPr>
      <dsp:spPr>
        <a:xfrm>
          <a:off x="-4134541" y="-634507"/>
          <a:ext cx="4926613" cy="4926613"/>
        </a:xfrm>
        <a:prstGeom prst="blockArc">
          <a:avLst>
            <a:gd name="adj1" fmla="val 18900000"/>
            <a:gd name="adj2" fmla="val 2700000"/>
            <a:gd name="adj3" fmla="val 438"/>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037225-9079-4213-B942-726980B772BE}">
      <dsp:nvSpPr>
        <dsp:cNvPr id="0" name=""/>
        <dsp:cNvSpPr/>
      </dsp:nvSpPr>
      <dsp:spPr>
        <a:xfrm>
          <a:off x="509381" y="365759"/>
          <a:ext cx="6742764" cy="7315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0644" tIns="73660" rIns="73660" bIns="73660" numCol="1" spcCol="1270" anchor="ctr" anchorCtr="0">
          <a:noAutofit/>
        </a:bodyPr>
        <a:lstStyle/>
        <a:p>
          <a:pPr lvl="0" algn="l" defTabSz="1289050" rtl="0">
            <a:lnSpc>
              <a:spcPct val="90000"/>
            </a:lnSpc>
            <a:spcBef>
              <a:spcPct val="0"/>
            </a:spcBef>
            <a:spcAft>
              <a:spcPct val="35000"/>
            </a:spcAft>
          </a:pPr>
          <a:r>
            <a:rPr lang="en-US" sz="2900" kern="1200" dirty="0" smtClean="0"/>
            <a:t>Direct transfers</a:t>
          </a:r>
          <a:endParaRPr lang="en-US" sz="2900" kern="1200" dirty="0"/>
        </a:p>
      </dsp:txBody>
      <dsp:txXfrm>
        <a:off x="509381" y="365759"/>
        <a:ext cx="6742764" cy="731519"/>
      </dsp:txXfrm>
    </dsp:sp>
    <dsp:sp modelId="{70A99628-0E4A-407A-AEAE-58CECC64421A}">
      <dsp:nvSpPr>
        <dsp:cNvPr id="0" name=""/>
        <dsp:cNvSpPr/>
      </dsp:nvSpPr>
      <dsp:spPr>
        <a:xfrm>
          <a:off x="52181" y="274319"/>
          <a:ext cx="914399" cy="91439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1623E5-6DBA-4DCC-A2AE-2E9E72CB6619}">
      <dsp:nvSpPr>
        <dsp:cNvPr id="0" name=""/>
        <dsp:cNvSpPr/>
      </dsp:nvSpPr>
      <dsp:spPr>
        <a:xfrm>
          <a:off x="775289" y="1463039"/>
          <a:ext cx="6476856" cy="7315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0644" tIns="73660" rIns="73660" bIns="73660" numCol="1" spcCol="1270" anchor="ctr" anchorCtr="0">
          <a:noAutofit/>
        </a:bodyPr>
        <a:lstStyle/>
        <a:p>
          <a:pPr lvl="0" algn="l" defTabSz="1289050" rtl="0">
            <a:lnSpc>
              <a:spcPct val="90000"/>
            </a:lnSpc>
            <a:spcBef>
              <a:spcPct val="0"/>
            </a:spcBef>
            <a:spcAft>
              <a:spcPct val="35000"/>
            </a:spcAft>
          </a:pPr>
          <a:r>
            <a:rPr lang="en-US" sz="2900" kern="1200" dirty="0" smtClean="0"/>
            <a:t>Investment banks</a:t>
          </a:r>
          <a:endParaRPr lang="en-US" sz="2900" kern="1200" dirty="0"/>
        </a:p>
      </dsp:txBody>
      <dsp:txXfrm>
        <a:off x="775289" y="1463039"/>
        <a:ext cx="6476856" cy="731519"/>
      </dsp:txXfrm>
    </dsp:sp>
    <dsp:sp modelId="{45F46489-F7B6-4A6C-8FFD-AB34DCE42E5C}">
      <dsp:nvSpPr>
        <dsp:cNvPr id="0" name=""/>
        <dsp:cNvSpPr/>
      </dsp:nvSpPr>
      <dsp:spPr>
        <a:xfrm>
          <a:off x="318089" y="1371599"/>
          <a:ext cx="914399" cy="91439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E0CDBB-E86B-4B45-9DF1-E0953D756C3E}">
      <dsp:nvSpPr>
        <dsp:cNvPr id="0" name=""/>
        <dsp:cNvSpPr/>
      </dsp:nvSpPr>
      <dsp:spPr>
        <a:xfrm>
          <a:off x="509381" y="2560319"/>
          <a:ext cx="6742764" cy="7315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0644" tIns="73660" rIns="73660" bIns="73660" numCol="1" spcCol="1270" anchor="ctr" anchorCtr="0">
          <a:noAutofit/>
        </a:bodyPr>
        <a:lstStyle/>
        <a:p>
          <a:pPr lvl="0" algn="l" defTabSz="1289050" rtl="0">
            <a:lnSpc>
              <a:spcPct val="90000"/>
            </a:lnSpc>
            <a:spcBef>
              <a:spcPct val="0"/>
            </a:spcBef>
            <a:spcAft>
              <a:spcPct val="35000"/>
            </a:spcAft>
          </a:pPr>
          <a:r>
            <a:rPr lang="en-US" sz="2900" kern="1200" dirty="0" smtClean="0"/>
            <a:t>Financial intermediaries</a:t>
          </a:r>
          <a:endParaRPr lang="en-US" sz="2900" kern="1200" dirty="0"/>
        </a:p>
      </dsp:txBody>
      <dsp:txXfrm>
        <a:off x="509381" y="2560319"/>
        <a:ext cx="6742764" cy="731519"/>
      </dsp:txXfrm>
    </dsp:sp>
    <dsp:sp modelId="{72981E0B-C516-498A-885A-1DBBB4455B65}">
      <dsp:nvSpPr>
        <dsp:cNvPr id="0" name=""/>
        <dsp:cNvSpPr/>
      </dsp:nvSpPr>
      <dsp:spPr>
        <a:xfrm>
          <a:off x="52181" y="2468879"/>
          <a:ext cx="914399" cy="914399"/>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1325" cy="46355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98900" y="0"/>
            <a:ext cx="2981325" cy="46355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C9048C6-BCF4-4012-A4C7-2191DE1007E0}" type="datetimeFigureOut">
              <a:rPr lang="en-US"/>
              <a:pPr>
                <a:defRPr/>
              </a:pPr>
              <a:t>9/4/2018</a:t>
            </a:fld>
            <a:endParaRPr lang="en-US" dirty="0"/>
          </a:p>
        </p:txBody>
      </p:sp>
      <p:sp>
        <p:nvSpPr>
          <p:cNvPr id="4" name="Footer Placeholder 3"/>
          <p:cNvSpPr>
            <a:spLocks noGrp="1"/>
          </p:cNvSpPr>
          <p:nvPr>
            <p:ph type="ftr" sz="quarter" idx="2"/>
          </p:nvPr>
        </p:nvSpPr>
        <p:spPr>
          <a:xfrm>
            <a:off x="0" y="8831263"/>
            <a:ext cx="2981325" cy="46355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98900" y="8831263"/>
            <a:ext cx="2981325" cy="46355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C7D6313-4AB1-4874-9142-742464666F4E}" type="slidenum">
              <a:rPr lang="en-US"/>
              <a:pPr>
                <a:defRPr/>
              </a:pPr>
              <a:t>‹#›</a:t>
            </a:fld>
            <a:endParaRPr lang="en-US" dirty="0"/>
          </a:p>
        </p:txBody>
      </p:sp>
    </p:spTree>
    <p:extLst>
      <p:ext uri="{BB962C8B-B14F-4D97-AF65-F5344CB8AC3E}">
        <p14:creationId xmlns:p14="http://schemas.microsoft.com/office/powerpoint/2010/main" val="9178458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1325"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98900" y="0"/>
            <a:ext cx="2981325"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DFA7EFEB-7ABA-4EC7-8584-59FB004D3269}" type="datetimeFigureOut">
              <a:rPr lang="en-US"/>
              <a:pPr>
                <a:defRPr/>
              </a:pPr>
              <a:t>9/4/2018</a:t>
            </a:fld>
            <a:endParaRPr lang="en-US" dirty="0"/>
          </a:p>
        </p:txBody>
      </p:sp>
      <p:sp>
        <p:nvSpPr>
          <p:cNvPr id="4" name="Slide Image Placeholder 3"/>
          <p:cNvSpPr>
            <a:spLocks noGrp="1" noRot="1" noChangeAspect="1"/>
          </p:cNvSpPr>
          <p:nvPr>
            <p:ph type="sldImg" idx="2"/>
          </p:nvPr>
        </p:nvSpPr>
        <p:spPr>
          <a:xfrm>
            <a:off x="1117600" y="698500"/>
            <a:ext cx="4646613" cy="3486150"/>
          </a:xfrm>
          <a:prstGeom prst="rect">
            <a:avLst/>
          </a:prstGeom>
          <a:noFill/>
          <a:ln w="12700">
            <a:solidFill>
              <a:prstClr val="black"/>
            </a:solidFill>
          </a:ln>
        </p:spPr>
        <p:txBody>
          <a:bodyPr vert="horz" lIns="92958" tIns="46479" rIns="92958" bIns="46479" rtlCol="0" anchor="ctr"/>
          <a:lstStyle/>
          <a:p>
            <a:pPr lvl="0"/>
            <a:endParaRPr lang="en-US" noProof="0" dirty="0" smtClean="0"/>
          </a:p>
        </p:txBody>
      </p:sp>
      <p:sp>
        <p:nvSpPr>
          <p:cNvPr id="5" name="Notes Placeholder 4"/>
          <p:cNvSpPr>
            <a:spLocks noGrp="1"/>
          </p:cNvSpPr>
          <p:nvPr>
            <p:ph type="body" sz="quarter" idx="3"/>
          </p:nvPr>
        </p:nvSpPr>
        <p:spPr>
          <a:xfrm>
            <a:off x="688975" y="4416425"/>
            <a:ext cx="5503863" cy="4181475"/>
          </a:xfrm>
          <a:prstGeom prst="rect">
            <a:avLst/>
          </a:prstGeom>
        </p:spPr>
        <p:txBody>
          <a:bodyPr vert="horz" lIns="92958" tIns="46479" rIns="92958" bIns="4647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1263"/>
            <a:ext cx="2981325"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98900" y="8831263"/>
            <a:ext cx="2981325" cy="463550"/>
          </a:xfrm>
          <a:prstGeom prst="rect">
            <a:avLst/>
          </a:prstGeom>
        </p:spPr>
        <p:txBody>
          <a:bodyPr vert="horz" lIns="92958" tIns="46479" rIns="92958" bIns="46479" rtlCol="0" anchor="b"/>
          <a:lstStyle>
            <a:lvl1pPr algn="r" fontAlgn="auto">
              <a:spcBef>
                <a:spcPts val="0"/>
              </a:spcBef>
              <a:spcAft>
                <a:spcPts val="0"/>
              </a:spcAft>
              <a:defRPr sz="1200">
                <a:latin typeface="+mn-lt"/>
                <a:cs typeface="+mn-cs"/>
              </a:defRPr>
            </a:lvl1pPr>
          </a:lstStyle>
          <a:p>
            <a:pPr>
              <a:defRPr/>
            </a:pPr>
            <a:fld id="{03E19E17-696B-4C4F-BCAF-A7AA14BD1CF9}" type="slidenum">
              <a:rPr lang="en-US"/>
              <a:pPr>
                <a:defRPr/>
              </a:pPr>
              <a:t>‹#›</a:t>
            </a:fld>
            <a:endParaRPr lang="en-US" dirty="0"/>
          </a:p>
        </p:txBody>
      </p:sp>
    </p:spTree>
    <p:extLst>
      <p:ext uri="{BB962C8B-B14F-4D97-AF65-F5344CB8AC3E}">
        <p14:creationId xmlns:p14="http://schemas.microsoft.com/office/powerpoint/2010/main" val="34647886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77E35D98-54CC-4464-8529-2E65BDE9F6C2}" type="slidenum">
              <a:rPr lang="en-US" smtClean="0"/>
              <a:pPr>
                <a:defRPr/>
              </a:pPr>
              <a:t>1</a:t>
            </a:fld>
            <a:endParaRPr lang="en-US" dirty="0" smtClean="0"/>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6577016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93148C44-15D8-418D-9136-80EDA11D6B21}" type="slidenum">
              <a:rPr lang="en-US" smtClean="0"/>
              <a:pPr>
                <a:defRPr/>
              </a:pPr>
              <a:t>10</a:t>
            </a:fld>
            <a:endParaRPr lang="en-US" dirty="0" smtClean="0"/>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4125130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pPr>
              <a:defRPr/>
            </a:pPr>
            <a:fld id="{9B3B4C3C-FAFF-4A2D-9339-BE3F83844048}" type="slidenum">
              <a:rPr lang="en-US" smtClean="0"/>
              <a:pPr>
                <a:defRPr/>
              </a:pPr>
              <a:t>11</a:t>
            </a:fld>
            <a:endParaRPr lang="en-US" dirty="0"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737548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a:defRPr/>
            </a:pPr>
            <a:fld id="{4AB0F99F-BE88-4F0D-A90F-D2F12755AA40}" type="slidenum">
              <a:rPr lang="en-US" smtClean="0"/>
              <a:pPr>
                <a:defRPr/>
              </a:pPr>
              <a:t>12</a:t>
            </a:fld>
            <a:endParaRPr lang="en-US" dirty="0"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27737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966D286E-F41F-4E43-8C5D-4423E532C5E9}" type="slidenum">
              <a:rPr lang="en-US" smtClean="0"/>
              <a:pPr>
                <a:defRPr/>
              </a:pPr>
              <a:t>13</a:t>
            </a:fld>
            <a:endParaRPr lang="en-US" dirty="0"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941686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B3BC9C3D-83A4-4150-95DC-760253E6C3A8}" type="slidenum">
              <a:rPr lang="en-US" smtClean="0"/>
              <a:pPr>
                <a:defRPr/>
              </a:pPr>
              <a:t>14</a:t>
            </a:fld>
            <a:endParaRPr lang="en-US" dirty="0" smtClean="0"/>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933630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p:txBody>
          <a:bodyPr/>
          <a:lstStyle/>
          <a:p>
            <a:pPr>
              <a:defRPr/>
            </a:pPr>
            <a:fld id="{3D088DDA-F7BD-4CA6-AD6F-0CD1330CCB07}" type="slidenum">
              <a:rPr lang="en-US" smtClean="0"/>
              <a:pPr>
                <a:defRPr/>
              </a:pPr>
              <a:t>15</a:t>
            </a:fld>
            <a:endParaRPr lang="en-US" dirty="0" smtClean="0"/>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8"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878926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p>
            <a:pPr>
              <a:defRPr/>
            </a:pPr>
            <a:fld id="{F0FC7044-FA64-49EF-972D-40E9BB035BEE}" type="slidenum">
              <a:rPr lang="en-US" smtClean="0"/>
              <a:pPr>
                <a:defRPr/>
              </a:pPr>
              <a:t>16</a:t>
            </a:fld>
            <a:endParaRPr lang="en-US" dirty="0" smtClean="0"/>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257365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p>
            <a:pPr>
              <a:defRPr/>
            </a:pPr>
            <a:fld id="{11451CAF-3149-4687-9CD1-BBC516E0EE2A}" type="slidenum">
              <a:rPr lang="en-US" smtClean="0"/>
              <a:pPr>
                <a:defRPr/>
              </a:pPr>
              <a:t>17</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349717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p:txBody>
          <a:bodyPr/>
          <a:lstStyle/>
          <a:p>
            <a:pPr>
              <a:defRPr/>
            </a:pPr>
            <a:fld id="{BE98DA98-C3BE-40DC-89ED-E90DFA887BEF}" type="slidenum">
              <a:rPr lang="en-US" smtClean="0"/>
              <a:pPr>
                <a:defRPr/>
              </a:pPr>
              <a:t>2</a:t>
            </a:fld>
            <a:endParaRPr lang="en-US" dirty="0" smtClean="0"/>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931675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B8128DBC-4E29-455D-B058-E253D0BBF132}" type="slidenum">
              <a:rPr lang="en-US" smtClean="0"/>
              <a:pPr>
                <a:defRPr/>
              </a:pPr>
              <a:t>3</a:t>
            </a:fld>
            <a:endParaRPr lang="en-US" dirty="0" smtClean="0"/>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8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95820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p>
            <a:pPr>
              <a:defRPr/>
            </a:pPr>
            <a:fld id="{34119C63-5749-43C0-AF13-950D032C9E5F}" type="slidenum">
              <a:rPr lang="en-US" smtClean="0"/>
              <a:pPr>
                <a:defRPr/>
              </a:pPr>
              <a:t>4</a:t>
            </a:fld>
            <a:endParaRPr lang="en-US" dirty="0" smtClean="0"/>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577093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p:txBody>
          <a:bodyPr/>
          <a:lstStyle/>
          <a:p>
            <a:pPr>
              <a:defRPr/>
            </a:pPr>
            <a:fld id="{0B708FB6-CF22-4FB8-BE6B-ADE4F9C0F9A7}" type="slidenum">
              <a:rPr lang="en-US" smtClean="0"/>
              <a:pPr>
                <a:defRPr/>
              </a:pPr>
              <a:t>5</a:t>
            </a:fld>
            <a:endParaRPr lang="en-US" dirty="0" smtClean="0"/>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8"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809755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B87CADF4-4428-4B11-B22E-BB25B57F198D}" type="slidenum">
              <a:rPr lang="en-US" smtClean="0"/>
              <a:pPr>
                <a:defRPr/>
              </a:pPr>
              <a:t>6</a:t>
            </a:fld>
            <a:endParaRPr lang="en-US" dirty="0" smtClean="0"/>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009768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1CF812F0-A657-41AA-B393-30A79E3E71E5}" type="slidenum">
              <a:rPr lang="en-US" smtClean="0"/>
              <a:pPr>
                <a:defRPr/>
              </a:pPr>
              <a:t>7</a:t>
            </a:fld>
            <a:endParaRPr lang="en-US" dirty="0" smtClean="0"/>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28112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p>
            <a:pPr>
              <a:defRPr/>
            </a:pPr>
            <a:fld id="{632E3EE8-DE53-41B2-BFF8-6481C1D8BC46}" type="slidenum">
              <a:rPr lang="en-US" smtClean="0"/>
              <a:pPr>
                <a:defRPr/>
              </a:pPr>
              <a:t>8</a:t>
            </a:fld>
            <a:endParaRPr lang="en-US" dirty="0" smtClean="0"/>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496293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p:txBody>
          <a:bodyPr/>
          <a:lstStyle/>
          <a:p>
            <a:pPr>
              <a:defRPr/>
            </a:pPr>
            <a:fld id="{D286C299-CA9E-451A-A98C-C44E4C56DE7B}" type="slidenum">
              <a:rPr lang="en-US" smtClean="0"/>
              <a:pPr>
                <a:defRPr/>
              </a:pPr>
              <a:t>9</a:t>
            </a:fld>
            <a:endParaRPr lang="en-US" dirty="0" smtClean="0"/>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1503829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5" name="TextBox 4"/>
          <p:cNvSpPr txBox="1"/>
          <p:nvPr userDrawn="1"/>
        </p:nvSpPr>
        <p:spPr>
          <a:xfrm>
            <a:off x="914400" y="685800"/>
            <a:ext cx="7315200" cy="457200"/>
          </a:xfrm>
          <a:prstGeom prst="rect">
            <a:avLst/>
          </a:prstGeom>
          <a:solidFill>
            <a:schemeClr val="accent1"/>
          </a:solidFill>
          <a:ln>
            <a:solidFill>
              <a:schemeClr val="accent1"/>
            </a:solidFill>
          </a:ln>
        </p:spPr>
        <p:txBody>
          <a:bodyPr>
            <a:spAutoFit/>
          </a:bodyPr>
          <a:lstStyle/>
          <a:p>
            <a:pPr>
              <a:defRPr/>
            </a:pPr>
            <a:endParaRPr lang="en-US" sz="2800" dirty="0">
              <a:latin typeface="+mn-lt"/>
            </a:endParaRPr>
          </a:p>
        </p:txBody>
      </p:sp>
      <p:sp>
        <p:nvSpPr>
          <p:cNvPr id="10" name="Title 1"/>
          <p:cNvSpPr>
            <a:spLocks noGrp="1"/>
          </p:cNvSpPr>
          <p:nvPr>
            <p:ph type="ctrTitle"/>
          </p:nvPr>
        </p:nvSpPr>
        <p:spPr>
          <a:xfrm>
            <a:off x="685800" y="1597025"/>
            <a:ext cx="7772400" cy="1470025"/>
          </a:xfrm>
        </p:spPr>
        <p:txBody>
          <a:bodyPr>
            <a:normAutofit/>
          </a:bodyPr>
          <a:lstStyle>
            <a:lvl1pPr>
              <a:defRPr sz="4000" b="1">
                <a:solidFill>
                  <a:schemeClr val="accent5"/>
                </a:solidFill>
              </a:defRPr>
            </a:lvl1pPr>
          </a:lstStyle>
          <a:p>
            <a:r>
              <a:rPr lang="en-US" dirty="0" smtClean="0"/>
              <a:t>Click to edit Master title style</a:t>
            </a:r>
            <a:endParaRPr lang="en-US" dirty="0"/>
          </a:p>
        </p:txBody>
      </p:sp>
      <p:sp>
        <p:nvSpPr>
          <p:cNvPr id="11" name="Content Placeholder 2"/>
          <p:cNvSpPr>
            <a:spLocks noGrp="1"/>
          </p:cNvSpPr>
          <p:nvPr>
            <p:ph idx="1"/>
          </p:nvPr>
        </p:nvSpPr>
        <p:spPr>
          <a:xfrm>
            <a:off x="904874" y="3419475"/>
            <a:ext cx="7315201" cy="2706688"/>
          </a:xfrm>
        </p:spPr>
        <p:txBody>
          <a:bodyPr/>
          <a:lstStyle>
            <a:lvl1pPr algn="ctr">
              <a:spcAft>
                <a:spcPts val="600"/>
              </a:spcAft>
              <a:buNone/>
              <a:defRPr sz="3200"/>
            </a:lvl1pPr>
            <a:lvl2pPr>
              <a:spcAft>
                <a:spcPts val="600"/>
              </a:spcAft>
              <a:defRPr sz="2600"/>
            </a:lvl2pPr>
            <a:lvl5pPr marL="1371600" indent="-228600">
              <a:defRPr/>
            </a:lvl5pPr>
          </a:lstStyle>
          <a:p>
            <a:pPr lvl="0"/>
            <a:r>
              <a:rPr lang="en-US" dirty="0" smtClean="0"/>
              <a:t>Click to edit Master text styles</a:t>
            </a:r>
          </a:p>
          <a:p>
            <a:pPr lvl="1"/>
            <a:endParaRPr lang="en-US" dirty="0" smtClean="0"/>
          </a:p>
        </p:txBody>
      </p:sp>
      <p:sp>
        <p:nvSpPr>
          <p:cNvPr id="23" name="Text Placeholder 22"/>
          <p:cNvSpPr>
            <a:spLocks noGrp="1"/>
          </p:cNvSpPr>
          <p:nvPr>
            <p:ph type="body" sz="quarter" idx="11"/>
          </p:nvPr>
        </p:nvSpPr>
        <p:spPr>
          <a:xfrm>
            <a:off x="914400" y="685800"/>
            <a:ext cx="7315200" cy="457200"/>
          </a:xfrm>
          <a:solidFill>
            <a:schemeClr val="accent1">
              <a:lumMod val="60000"/>
              <a:lumOff val="40000"/>
            </a:schemeClr>
          </a:solidFill>
        </p:spPr>
        <p:txBody>
          <a:bodyPr/>
          <a:lstStyle>
            <a:lvl1pPr algn="ctr">
              <a:buNone/>
              <a:defRPr>
                <a:solidFill>
                  <a:schemeClr val="accent6"/>
                </a:solidFill>
              </a:defRPr>
            </a:lvl1pPr>
          </a:lstStyle>
          <a:p>
            <a:pPr lvl="0"/>
            <a:r>
              <a:rPr lang="en-US" dirty="0" smtClean="0"/>
              <a:t>Click to edit Master text styles</a:t>
            </a:r>
          </a:p>
        </p:txBody>
      </p:sp>
      <p:sp>
        <p:nvSpPr>
          <p:cNvPr id="6" name="Slide Number Placeholder 6"/>
          <p:cNvSpPr>
            <a:spLocks noGrp="1"/>
          </p:cNvSpPr>
          <p:nvPr>
            <p:ph type="sldNum" sz="quarter" idx="12"/>
          </p:nvPr>
        </p:nvSpPr>
        <p:spPr/>
        <p:txBody>
          <a:bodyPr/>
          <a:lstStyle>
            <a:lvl1pPr>
              <a:defRPr/>
            </a:lvl1pPr>
          </a:lstStyle>
          <a:p>
            <a:pPr>
              <a:defRPr/>
            </a:pPr>
            <a:r>
              <a:rPr lang="en-US" dirty="0" smtClean="0"/>
              <a:t>2-</a:t>
            </a:r>
            <a:fld id="{4446E457-673A-4B7A-A870-D77F2112E8A7}"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68300"/>
            <a:ext cx="8229600" cy="804717"/>
          </a:xfrm>
        </p:spPr>
        <p:txBody>
          <a:bodyPr>
            <a:normAutofit/>
          </a:bodyPr>
          <a:lstStyle>
            <a:lvl1pPr>
              <a:lnSpc>
                <a:spcPct val="90000"/>
              </a:lnSpc>
              <a:defRPr sz="3200"/>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612648" y="1600200"/>
            <a:ext cx="7616952" cy="4495800"/>
          </a:xfrm>
        </p:spPr>
        <p:txBody>
          <a:bodyPr/>
          <a:lstStyle>
            <a:lvl1pPr marL="457200" indent="-457200">
              <a:lnSpc>
                <a:spcPct val="90000"/>
              </a:lnSpc>
              <a:spcBef>
                <a:spcPts val="0"/>
              </a:spcBef>
              <a:spcAft>
                <a:spcPts val="1200"/>
              </a:spcAft>
              <a:defRPr>
                <a:solidFill>
                  <a:schemeClr val="accent1">
                    <a:lumMod val="50000"/>
                  </a:schemeClr>
                </a:solidFill>
              </a:defRPr>
            </a:lvl1pPr>
            <a:lvl2pPr marL="804863" indent="-347663">
              <a:lnSpc>
                <a:spcPct val="90000"/>
              </a:lnSpc>
              <a:spcBef>
                <a:spcPts val="0"/>
              </a:spcBef>
              <a:spcAft>
                <a:spcPts val="1200"/>
              </a:spcAft>
              <a:defRPr>
                <a:solidFill>
                  <a:schemeClr val="accent1">
                    <a:lumMod val="50000"/>
                  </a:schemeClr>
                </a:solidFill>
              </a:defRPr>
            </a:lvl2pPr>
            <a:lvl3pPr marL="1031875" indent="-346075">
              <a:lnSpc>
                <a:spcPct val="90000"/>
              </a:lnSpc>
              <a:spcBef>
                <a:spcPts val="0"/>
              </a:spcBef>
              <a:spcAft>
                <a:spcPts val="1200"/>
              </a:spcAft>
              <a:defRPr>
                <a:solidFill>
                  <a:schemeClr val="accent1">
                    <a:lumMod val="50000"/>
                  </a:schemeClr>
                </a:solidFill>
              </a:defRPr>
            </a:lvl3pPr>
            <a:lvl4pPr marL="1489075" indent="-346075">
              <a:lnSpc>
                <a:spcPct val="90000"/>
              </a:lnSpc>
              <a:spcBef>
                <a:spcPts val="0"/>
              </a:spcBef>
              <a:spcAft>
                <a:spcPts val="1200"/>
              </a:spcAft>
              <a:defRPr>
                <a:solidFill>
                  <a:schemeClr val="accent1">
                    <a:lumMod val="50000"/>
                  </a:schemeClr>
                </a:solidFill>
              </a:defRPr>
            </a:lvl4pPr>
            <a:lvl5pPr marL="1946275" indent="-346075">
              <a:lnSpc>
                <a:spcPct val="90000"/>
              </a:lnSpc>
              <a:spcBef>
                <a:spcPts val="0"/>
              </a:spcBef>
              <a:spcAft>
                <a:spcPts val="1200"/>
              </a:spcAft>
              <a:defRPr>
                <a:solidFill>
                  <a:schemeClr val="accent1">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2"/>
          <p:cNvSpPr>
            <a:spLocks noGrp="1"/>
          </p:cNvSpPr>
          <p:nvPr>
            <p:ph type="sldNum" sz="quarter" idx="10"/>
          </p:nvPr>
        </p:nvSpPr>
        <p:spPr/>
        <p:txBody>
          <a:bodyPr/>
          <a:lstStyle>
            <a:lvl1pPr algn="l">
              <a:defRPr sz="1400">
                <a:solidFill>
                  <a:srgbClr val="C00000"/>
                </a:solidFill>
              </a:defRPr>
            </a:lvl1pPr>
          </a:lstStyle>
          <a:p>
            <a:pPr>
              <a:defRPr/>
            </a:pPr>
            <a:r>
              <a:rPr lang="en-US" dirty="0" smtClean="0"/>
              <a:t>2-</a:t>
            </a:r>
            <a:fld id="{28A7F3F0-9D7E-4891-B51F-DED8734CB700}"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368300"/>
            <a:ext cx="8229600" cy="8127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6147" name="Text Placeholder 2"/>
          <p:cNvSpPr>
            <a:spLocks noGrp="1"/>
          </p:cNvSpPr>
          <p:nvPr>
            <p:ph type="body" idx="1"/>
          </p:nvPr>
        </p:nvSpPr>
        <p:spPr bwMode="auto">
          <a:xfrm>
            <a:off x="457200" y="1600200"/>
            <a:ext cx="776287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Line 7"/>
          <p:cNvSpPr>
            <a:spLocks noChangeShapeType="1"/>
          </p:cNvSpPr>
          <p:nvPr/>
        </p:nvSpPr>
        <p:spPr bwMode="auto">
          <a:xfrm>
            <a:off x="457200" y="1219200"/>
            <a:ext cx="8229600" cy="0"/>
          </a:xfrm>
          <a:prstGeom prst="line">
            <a:avLst/>
          </a:prstGeom>
          <a:noFill/>
          <a:ln w="76200">
            <a:solidFill>
              <a:schemeClr val="accent2"/>
            </a:solidFill>
            <a:round/>
            <a:headEnd/>
            <a:tailEnd/>
          </a:ln>
          <a:effectLst/>
        </p:spPr>
        <p:txBody>
          <a:bodyPr/>
          <a:lstStyle/>
          <a:p>
            <a:pPr>
              <a:defRPr/>
            </a:pPr>
            <a:endParaRPr lang="en-US" dirty="0">
              <a:solidFill>
                <a:prstClr val="black"/>
              </a:solidFill>
            </a:endParaRPr>
          </a:p>
        </p:txBody>
      </p:sp>
      <p:sp>
        <p:nvSpPr>
          <p:cNvPr id="8" name="Line 8"/>
          <p:cNvSpPr>
            <a:spLocks noChangeShapeType="1"/>
          </p:cNvSpPr>
          <p:nvPr/>
        </p:nvSpPr>
        <p:spPr bwMode="auto">
          <a:xfrm>
            <a:off x="0" y="6858000"/>
            <a:ext cx="1981200" cy="0"/>
          </a:xfrm>
          <a:prstGeom prst="line">
            <a:avLst/>
          </a:prstGeom>
          <a:noFill/>
          <a:ln w="9525">
            <a:solidFill>
              <a:schemeClr val="tx1"/>
            </a:solidFill>
            <a:round/>
            <a:headEnd/>
            <a:tailEnd/>
          </a:ln>
          <a:effectLst/>
        </p:spPr>
        <p:txBody>
          <a:bodyPr/>
          <a:lstStyle/>
          <a:p>
            <a:pPr>
              <a:defRPr/>
            </a:pPr>
            <a:endParaRPr lang="en-US" dirty="0">
              <a:solidFill>
                <a:prstClr val="black"/>
              </a:solidFill>
            </a:endParaRPr>
          </a:p>
        </p:txBody>
      </p:sp>
      <p:sp>
        <p:nvSpPr>
          <p:cNvPr id="9" name="Line 9"/>
          <p:cNvSpPr>
            <a:spLocks noChangeShapeType="1"/>
          </p:cNvSpPr>
          <p:nvPr/>
        </p:nvSpPr>
        <p:spPr bwMode="auto">
          <a:xfrm>
            <a:off x="0" y="6858000"/>
            <a:ext cx="1295400" cy="0"/>
          </a:xfrm>
          <a:prstGeom prst="line">
            <a:avLst/>
          </a:prstGeom>
          <a:noFill/>
          <a:ln w="9525">
            <a:solidFill>
              <a:schemeClr val="tx1"/>
            </a:solidFill>
            <a:round/>
            <a:headEnd/>
            <a:tailEnd/>
          </a:ln>
          <a:effectLst/>
        </p:spPr>
        <p:txBody>
          <a:bodyPr/>
          <a:lstStyle/>
          <a:p>
            <a:pPr>
              <a:defRPr/>
            </a:pPr>
            <a:endParaRPr lang="en-US" dirty="0">
              <a:solidFill>
                <a:prstClr val="black"/>
              </a:solidFill>
            </a:endParaRPr>
          </a:p>
        </p:txBody>
      </p:sp>
      <p:sp>
        <p:nvSpPr>
          <p:cNvPr id="10" name="Rectangle 10"/>
          <p:cNvSpPr>
            <a:spLocks noChangeArrowheads="1"/>
          </p:cNvSpPr>
          <p:nvPr/>
        </p:nvSpPr>
        <p:spPr bwMode="auto">
          <a:xfrm>
            <a:off x="0" y="6629400"/>
            <a:ext cx="9144000" cy="228600"/>
          </a:xfrm>
          <a:prstGeom prst="rect">
            <a:avLst/>
          </a:prstGeom>
          <a:solidFill>
            <a:schemeClr val="accent2"/>
          </a:solidFill>
          <a:ln w="9525">
            <a:solidFill>
              <a:schemeClr val="accent2"/>
            </a:solidFill>
            <a:miter lim="800000"/>
            <a:headEnd/>
            <a:tailEnd/>
          </a:ln>
          <a:effectLst/>
        </p:spPr>
        <p:txBody>
          <a:bodyPr wrap="none" anchor="ctr"/>
          <a:lstStyle/>
          <a:p>
            <a:pPr>
              <a:defRPr/>
            </a:pPr>
            <a:endParaRPr lang="en-US" dirty="0">
              <a:solidFill>
                <a:prstClr val="black"/>
              </a:solidFill>
            </a:endParaRPr>
          </a:p>
        </p:txBody>
      </p:sp>
      <p:sp>
        <p:nvSpPr>
          <p:cNvPr id="11" name="TextBox 10"/>
          <p:cNvSpPr txBox="1"/>
          <p:nvPr/>
        </p:nvSpPr>
        <p:spPr>
          <a:xfrm>
            <a:off x="0" y="6405563"/>
            <a:ext cx="9144000" cy="230832"/>
          </a:xfrm>
          <a:prstGeom prst="rect">
            <a:avLst/>
          </a:prstGeom>
          <a:noFill/>
        </p:spPr>
        <p:txBody>
          <a:bodyPr>
            <a:spAutoFit/>
          </a:bodyPr>
          <a:lstStyle/>
          <a:p>
            <a:pPr algn="just">
              <a:lnSpc>
                <a:spcPct val="90000"/>
              </a:lnSpc>
              <a:defRPr/>
            </a:pPr>
            <a:r>
              <a:rPr lang="en-US" sz="1000" b="1" spc="-20" dirty="0">
                <a:latin typeface="Arial" panose="020B0604020202020204" pitchFamily="34" charset="0"/>
                <a:cs typeface="Arial" panose="020B0604020202020204" pitchFamily="34" charset="0"/>
              </a:rPr>
              <a:t>© </a:t>
            </a:r>
            <a:r>
              <a:rPr lang="en-US" sz="1000" b="1" spc="-20" dirty="0" smtClean="0">
                <a:latin typeface="Arial" panose="020B0604020202020204" pitchFamily="34" charset="0"/>
                <a:cs typeface="Arial" panose="020B0604020202020204" pitchFamily="34" charset="0"/>
              </a:rPr>
              <a:t>2017 </a:t>
            </a:r>
            <a:r>
              <a:rPr lang="en-US" sz="1000" b="1" spc="-20" dirty="0">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
        <p:nvSpPr>
          <p:cNvPr id="12" name="Slide Number Placeholder 12"/>
          <p:cNvSpPr>
            <a:spLocks noGrp="1"/>
          </p:cNvSpPr>
          <p:nvPr>
            <p:ph type="sldNum" sz="quarter" idx="4"/>
          </p:nvPr>
        </p:nvSpPr>
        <p:spPr>
          <a:xfrm>
            <a:off x="8215313" y="6164263"/>
            <a:ext cx="928687" cy="311150"/>
          </a:xfrm>
          <a:prstGeom prst="rect">
            <a:avLst/>
          </a:prstGeom>
        </p:spPr>
        <p:txBody>
          <a:bodyPr>
            <a:noAutofit/>
          </a:bodyPr>
          <a:lstStyle>
            <a:lvl1pPr algn="l">
              <a:defRPr sz="1400">
                <a:solidFill>
                  <a:schemeClr val="tx2"/>
                </a:solidFill>
                <a:latin typeface="Arial" panose="020B0604020202020204" pitchFamily="34" charset="0"/>
                <a:cs typeface="Arial" panose="020B0604020202020204" pitchFamily="34" charset="0"/>
              </a:defRPr>
            </a:lvl1pPr>
          </a:lstStyle>
          <a:p>
            <a:pPr>
              <a:defRPr/>
            </a:pPr>
            <a:r>
              <a:rPr lang="en-US" dirty="0" smtClean="0"/>
              <a:t>2-</a:t>
            </a:r>
            <a:fld id="{FABB283E-19EC-4CA7-81CB-54FA7CB2AFD9}"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604" r:id="rId1"/>
    <p:sldLayoutId id="2147484605"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Calibri" pitchFamily="34" charset="0"/>
        </a:defRPr>
      </a:lvl2pPr>
      <a:lvl3pPr algn="ctr" rtl="0" eaLnBrk="0" fontAlgn="base" hangingPunct="0">
        <a:spcBef>
          <a:spcPct val="0"/>
        </a:spcBef>
        <a:spcAft>
          <a:spcPct val="0"/>
        </a:spcAft>
        <a:defRPr sz="3200">
          <a:solidFill>
            <a:schemeClr val="tx1"/>
          </a:solidFill>
          <a:latin typeface="Calibri" pitchFamily="34" charset="0"/>
        </a:defRPr>
      </a:lvl3pPr>
      <a:lvl4pPr algn="ctr" rtl="0" eaLnBrk="0" fontAlgn="base" hangingPunct="0">
        <a:spcBef>
          <a:spcPct val="0"/>
        </a:spcBef>
        <a:spcAft>
          <a:spcPct val="0"/>
        </a:spcAft>
        <a:defRPr sz="3200">
          <a:solidFill>
            <a:schemeClr val="tx1"/>
          </a:solidFill>
          <a:latin typeface="Calibri" pitchFamily="34" charset="0"/>
        </a:defRPr>
      </a:lvl4pPr>
      <a:lvl5pPr algn="ctr" rtl="0" eaLnBrk="0" fontAlgn="base" hangingPunct="0">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4000">
          <a:solidFill>
            <a:schemeClr val="tx1"/>
          </a:solidFill>
          <a:latin typeface="Calibri" pitchFamily="34" charset="0"/>
        </a:defRPr>
      </a:lvl6pPr>
      <a:lvl7pPr marL="914400" algn="ctr" rtl="0" fontAlgn="base">
        <a:spcBef>
          <a:spcPct val="0"/>
        </a:spcBef>
        <a:spcAft>
          <a:spcPct val="0"/>
        </a:spcAft>
        <a:defRPr sz="4000">
          <a:solidFill>
            <a:schemeClr val="tx1"/>
          </a:solidFill>
          <a:latin typeface="Calibri" pitchFamily="34" charset="0"/>
        </a:defRPr>
      </a:lvl7pPr>
      <a:lvl8pPr marL="1371600" algn="ctr" rtl="0" fontAlgn="base">
        <a:spcBef>
          <a:spcPct val="0"/>
        </a:spcBef>
        <a:spcAft>
          <a:spcPct val="0"/>
        </a:spcAft>
        <a:defRPr sz="4000">
          <a:solidFill>
            <a:schemeClr val="tx1"/>
          </a:solidFill>
          <a:latin typeface="Calibri" pitchFamily="34" charset="0"/>
        </a:defRPr>
      </a:lvl8pPr>
      <a:lvl9pPr marL="1828800" algn="ctr" rtl="0" fontAlgn="base">
        <a:spcBef>
          <a:spcPct val="0"/>
        </a:spcBef>
        <a:spcAft>
          <a:spcPct val="0"/>
        </a:spcAft>
        <a:defRPr sz="4000">
          <a:solidFill>
            <a:schemeClr val="tx1"/>
          </a:solidFill>
          <a:latin typeface="Calibri" pitchFamily="34" charset="0"/>
        </a:defRPr>
      </a:lvl9pPr>
    </p:titleStyle>
    <p:bodyStyle>
      <a:lvl1pPr marL="457200" indent="-457200" algn="l" rtl="0" eaLnBrk="0" fontAlgn="base" hangingPunct="0">
        <a:lnSpc>
          <a:spcPct val="90000"/>
        </a:lnSpc>
        <a:spcBef>
          <a:spcPct val="0"/>
        </a:spcBef>
        <a:spcAft>
          <a:spcPts val="1200"/>
        </a:spcAft>
        <a:buSzPct val="150000"/>
        <a:buFont typeface="Arial" charset="0"/>
        <a:buChar char="•"/>
        <a:defRPr sz="2600" kern="1200">
          <a:solidFill>
            <a:schemeClr val="tx1"/>
          </a:solidFill>
          <a:latin typeface="Arial" panose="020B0604020202020204" pitchFamily="34" charset="0"/>
          <a:ea typeface="+mn-ea"/>
          <a:cs typeface="Arial" panose="020B0604020202020204" pitchFamily="34" charset="0"/>
        </a:defRPr>
      </a:lvl1pPr>
      <a:lvl2pPr marL="800100" indent="-338138" algn="l" rtl="0" eaLnBrk="0" fontAlgn="base" hangingPunct="0">
        <a:lnSpc>
          <a:spcPct val="90000"/>
        </a:lnSpc>
        <a:spcBef>
          <a:spcPct val="0"/>
        </a:spcBef>
        <a:spcAft>
          <a:spcPts val="1200"/>
        </a:spcAft>
        <a:buSzPct val="150000"/>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342900" algn="l" rtl="0" eaLnBrk="0" fontAlgn="base" hangingPunct="0">
        <a:lnSpc>
          <a:spcPct val="90000"/>
        </a:lnSpc>
        <a:spcBef>
          <a:spcPct val="0"/>
        </a:spcBef>
        <a:spcAft>
          <a:spcPts val="1200"/>
        </a:spcAft>
        <a:buSzPct val="150000"/>
        <a:buFont typeface="Arial" charset="0"/>
        <a:buChar char="•"/>
        <a:defRPr sz="2200" kern="1200">
          <a:solidFill>
            <a:schemeClr val="tx1"/>
          </a:solidFill>
          <a:latin typeface="Arial" panose="020B0604020202020204" pitchFamily="34" charset="0"/>
          <a:ea typeface="+mn-ea"/>
          <a:cs typeface="Arial" panose="020B0604020202020204" pitchFamily="34" charset="0"/>
        </a:defRPr>
      </a:lvl3pPr>
      <a:lvl4pPr marL="1485900" indent="-342900" algn="l" rtl="0" eaLnBrk="0" fontAlgn="base" hangingPunct="0">
        <a:lnSpc>
          <a:spcPct val="90000"/>
        </a:lnSpc>
        <a:spcBef>
          <a:spcPct val="0"/>
        </a:spcBef>
        <a:spcAft>
          <a:spcPts val="1200"/>
        </a:spcAft>
        <a:buSzPct val="150000"/>
        <a:buFont typeface="Arial" charset="0"/>
        <a:buChar char="–"/>
        <a:defRPr sz="2000" kern="1200">
          <a:solidFill>
            <a:schemeClr val="tx1"/>
          </a:solidFill>
          <a:latin typeface="Arial" panose="020B0604020202020204" pitchFamily="34" charset="0"/>
          <a:ea typeface="+mn-ea"/>
          <a:cs typeface="Arial" panose="020B0604020202020204" pitchFamily="34" charset="0"/>
        </a:defRPr>
      </a:lvl4pPr>
      <a:lvl5pPr marL="1828800" indent="-342900" algn="l" rtl="0" eaLnBrk="0" fontAlgn="base" hangingPunct="0">
        <a:lnSpc>
          <a:spcPct val="90000"/>
        </a:lnSpc>
        <a:spcBef>
          <a:spcPct val="0"/>
        </a:spcBef>
        <a:spcAft>
          <a:spcPts val="1200"/>
        </a:spcAft>
        <a:buSzPct val="150000"/>
        <a:buFont typeface="Arial"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8.xml"/><Relationship Id="rId13" Type="http://schemas.microsoft.com/office/2007/relationships/diagramDrawing" Target="../diagrams/drawing1.xml"/><Relationship Id="rId3" Type="http://schemas.openxmlformats.org/officeDocument/2006/relationships/slide" Target="slide1.xml"/><Relationship Id="rId7" Type="http://schemas.openxmlformats.org/officeDocument/2006/relationships/slide" Target="slide14.xml"/><Relationship Id="rId12"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4.xml"/><Relationship Id="rId11" Type="http://schemas.openxmlformats.org/officeDocument/2006/relationships/diagramQuickStyle" Target="../diagrams/quickStyle1.xml"/><Relationship Id="rId5" Type="http://schemas.openxmlformats.org/officeDocument/2006/relationships/slide" Target="slide9.xml"/><Relationship Id="rId10" Type="http://schemas.openxmlformats.org/officeDocument/2006/relationships/diagramLayout" Target="../diagrams/layout1.xml"/><Relationship Id="rId4" Type="http://schemas.openxmlformats.org/officeDocument/2006/relationships/slide" Target="slide2.xml"/><Relationship Id="rId9" Type="http://schemas.openxmlformats.org/officeDocument/2006/relationships/diagramData" Target="../diagrams/data1.xml"/></Relationships>
</file>

<file path=ppt/slides/_rels/slide10.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1.xml"/><Relationship Id="rId7" Type="http://schemas.openxmlformats.org/officeDocument/2006/relationships/slide" Target="slide1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slide" Target="slide9.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1.xml"/><Relationship Id="rId7" Type="http://schemas.openxmlformats.org/officeDocument/2006/relationships/slide" Target="slide1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slide" Target="slide9.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notesSlide" Target="../notesSlides/notesSlide12.xml"/><Relationship Id="rId7"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slide" Target="slide1.xml"/><Relationship Id="rId11" Type="http://schemas.openxmlformats.org/officeDocument/2006/relationships/slide" Target="slide8.xml"/><Relationship Id="rId5" Type="http://schemas.openxmlformats.org/officeDocument/2006/relationships/image" Target="../media/image1.emf"/><Relationship Id="rId10" Type="http://schemas.openxmlformats.org/officeDocument/2006/relationships/slide" Target="slide14.xml"/><Relationship Id="rId4" Type="http://schemas.openxmlformats.org/officeDocument/2006/relationships/oleObject" Target="../embeddings/oleObject1.bin"/><Relationship Id="rId9" Type="http://schemas.openxmlformats.org/officeDocument/2006/relationships/slide" Target="slide4.xml"/></Relationships>
</file>

<file path=ppt/slides/_rels/slide13.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image" Target="../media/image2.png"/><Relationship Id="rId7" Type="http://schemas.openxmlformats.org/officeDocument/2006/relationships/slide" Target="slide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2.xml"/><Relationship Id="rId4" Type="http://schemas.openxmlformats.org/officeDocument/2006/relationships/slide" Target="slide1.xml"/><Relationship Id="rId9" Type="http://schemas.openxmlformats.org/officeDocument/2006/relationships/slide" Target="slide8.xml"/></Relationships>
</file>

<file path=ppt/slides/_rels/slide14.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1.xml"/><Relationship Id="rId7" Type="http://schemas.openxmlformats.org/officeDocument/2006/relationships/slide" Target="slide1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slide" Target="slide9.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8" Type="http://schemas.openxmlformats.org/officeDocument/2006/relationships/slide" Target="slide1.xml"/><Relationship Id="rId13" Type="http://schemas.openxmlformats.org/officeDocument/2006/relationships/slide" Target="slide8.xml"/><Relationship Id="rId3" Type="http://schemas.openxmlformats.org/officeDocument/2006/relationships/diagramData" Target="../diagrams/data5.xml"/><Relationship Id="rId7" Type="http://schemas.microsoft.com/office/2007/relationships/diagramDrawing" Target="../diagrams/drawing5.xml"/><Relationship Id="rId12" Type="http://schemas.openxmlformats.org/officeDocument/2006/relationships/slide" Target="slide1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slide" Target="slide4.xml"/><Relationship Id="rId5" Type="http://schemas.openxmlformats.org/officeDocument/2006/relationships/diagramQuickStyle" Target="../diagrams/quickStyle5.xml"/><Relationship Id="rId10" Type="http://schemas.openxmlformats.org/officeDocument/2006/relationships/slide" Target="slide9.xml"/><Relationship Id="rId4" Type="http://schemas.openxmlformats.org/officeDocument/2006/relationships/diagramLayout" Target="../diagrams/layout5.xml"/><Relationship Id="rId9" Type="http://schemas.openxmlformats.org/officeDocument/2006/relationships/slide" Target="slide2.xml"/></Relationships>
</file>

<file path=ppt/slides/_rels/slide16.xml.rels><?xml version="1.0" encoding="UTF-8" standalone="yes"?>
<Relationships xmlns="http://schemas.openxmlformats.org/package/2006/relationships"><Relationship Id="rId8" Type="http://schemas.openxmlformats.org/officeDocument/2006/relationships/slide" Target="slide1.xml"/><Relationship Id="rId13" Type="http://schemas.openxmlformats.org/officeDocument/2006/relationships/slide" Target="slide8.xml"/><Relationship Id="rId3" Type="http://schemas.openxmlformats.org/officeDocument/2006/relationships/diagramData" Target="../diagrams/data6.xml"/><Relationship Id="rId7" Type="http://schemas.microsoft.com/office/2007/relationships/diagramDrawing" Target="../diagrams/drawing6.xml"/><Relationship Id="rId12" Type="http://schemas.openxmlformats.org/officeDocument/2006/relationships/slide" Target="slide1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slide" Target="slide4.xml"/><Relationship Id="rId5" Type="http://schemas.openxmlformats.org/officeDocument/2006/relationships/diagramQuickStyle" Target="../diagrams/quickStyle6.xml"/><Relationship Id="rId10" Type="http://schemas.openxmlformats.org/officeDocument/2006/relationships/slide" Target="slide9.xml"/><Relationship Id="rId4" Type="http://schemas.openxmlformats.org/officeDocument/2006/relationships/diagramLayout" Target="../diagrams/layout6.xml"/><Relationship Id="rId9" Type="http://schemas.openxmlformats.org/officeDocument/2006/relationships/slide" Target="slide2.xml"/></Relationships>
</file>

<file path=ppt/slides/_rels/slide17.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1.xml"/><Relationship Id="rId7" Type="http://schemas.openxmlformats.org/officeDocument/2006/relationships/slide" Target="slide14.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slide" Target="slide9.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1.xml"/><Relationship Id="rId13" Type="http://schemas.openxmlformats.org/officeDocument/2006/relationships/slide" Target="slide8.xml"/><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slide" Target="slide1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slide" Target="slide4.xml"/><Relationship Id="rId5" Type="http://schemas.openxmlformats.org/officeDocument/2006/relationships/diagramQuickStyle" Target="../diagrams/quickStyle2.xml"/><Relationship Id="rId10" Type="http://schemas.openxmlformats.org/officeDocument/2006/relationships/slide" Target="slide9.xml"/><Relationship Id="rId4" Type="http://schemas.openxmlformats.org/officeDocument/2006/relationships/diagramLayout" Target="../diagrams/layout2.xml"/><Relationship Id="rId9" Type="http://schemas.openxmlformats.org/officeDocument/2006/relationships/slide" Target="slide2.xml"/></Relationships>
</file>

<file path=ppt/slides/_rels/slide3.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1.xml"/><Relationship Id="rId7" Type="http://schemas.openxmlformats.org/officeDocument/2006/relationships/slide" Target="slide1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slide" Target="slide9.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1.xml"/><Relationship Id="rId7" Type="http://schemas.openxmlformats.org/officeDocument/2006/relationships/slide" Target="slide1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slide" Target="slide9.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8" Type="http://schemas.openxmlformats.org/officeDocument/2006/relationships/slide" Target="slide1.xml"/><Relationship Id="rId13" Type="http://schemas.openxmlformats.org/officeDocument/2006/relationships/slide" Target="slide8.xml"/><Relationship Id="rId3" Type="http://schemas.openxmlformats.org/officeDocument/2006/relationships/diagramData" Target="../diagrams/data3.xml"/><Relationship Id="rId7" Type="http://schemas.microsoft.com/office/2007/relationships/diagramDrawing" Target="../diagrams/drawing3.xml"/><Relationship Id="rId12" Type="http://schemas.openxmlformats.org/officeDocument/2006/relationships/slide" Target="slide1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slide" Target="slide4.xml"/><Relationship Id="rId5" Type="http://schemas.openxmlformats.org/officeDocument/2006/relationships/diagramQuickStyle" Target="../diagrams/quickStyle3.xml"/><Relationship Id="rId10" Type="http://schemas.openxmlformats.org/officeDocument/2006/relationships/slide" Target="slide9.xml"/><Relationship Id="rId4" Type="http://schemas.openxmlformats.org/officeDocument/2006/relationships/diagramLayout" Target="../diagrams/layout3.xml"/><Relationship Id="rId9" Type="http://schemas.openxmlformats.org/officeDocument/2006/relationships/slide" Target="slide2.xml"/></Relationships>
</file>

<file path=ppt/slides/_rels/slide6.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1.xml"/><Relationship Id="rId7" Type="http://schemas.openxmlformats.org/officeDocument/2006/relationships/slide" Target="slide1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slide" Target="slide9.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1.xml"/><Relationship Id="rId7" Type="http://schemas.openxmlformats.org/officeDocument/2006/relationships/slide" Target="slide1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slide" Target="slide9.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1.xml"/><Relationship Id="rId7" Type="http://schemas.openxmlformats.org/officeDocument/2006/relationships/slide" Target="slide1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slide" Target="slide9.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8" Type="http://schemas.openxmlformats.org/officeDocument/2006/relationships/slide" Target="slide1.xml"/><Relationship Id="rId13" Type="http://schemas.openxmlformats.org/officeDocument/2006/relationships/slide" Target="slide8.xml"/><Relationship Id="rId3" Type="http://schemas.openxmlformats.org/officeDocument/2006/relationships/diagramData" Target="../diagrams/data4.xml"/><Relationship Id="rId7" Type="http://schemas.microsoft.com/office/2007/relationships/diagramDrawing" Target="../diagrams/drawing4.xml"/><Relationship Id="rId12" Type="http://schemas.openxmlformats.org/officeDocument/2006/relationships/slide" Target="slide1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slide" Target="slide4.xml"/><Relationship Id="rId5" Type="http://schemas.openxmlformats.org/officeDocument/2006/relationships/diagramQuickStyle" Target="../diagrams/quickStyle4.xml"/><Relationship Id="rId10" Type="http://schemas.openxmlformats.org/officeDocument/2006/relationships/slide" Target="slide9.xml"/><Relationship Id="rId4" Type="http://schemas.openxmlformats.org/officeDocument/2006/relationships/diagramLayout" Target="../diagrams/layout4.xml"/><Relationship Id="rId9"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pPr eaLnBrk="1" hangingPunct="1">
              <a:defRPr/>
            </a:pPr>
            <a:r>
              <a:rPr lang="en-US" dirty="0" smtClean="0">
                <a:latin typeface="Arial" panose="020B0604020202020204" pitchFamily="34" charset="0"/>
                <a:cs typeface="Arial" panose="020B0604020202020204" pitchFamily="34" charset="0"/>
              </a:rPr>
              <a:t>Financial Markets and Institutions</a:t>
            </a:r>
          </a:p>
        </p:txBody>
      </p:sp>
      <p:sp>
        <p:nvSpPr>
          <p:cNvPr id="7" name="Text Placeholder 6"/>
          <p:cNvSpPr>
            <a:spLocks noGrp="1"/>
          </p:cNvSpPr>
          <p:nvPr>
            <p:ph type="body" sz="quarter" idx="11"/>
          </p:nvPr>
        </p:nvSpPr>
        <p:spPr>
          <a:solidFill>
            <a:schemeClr val="accent1">
              <a:lumMod val="60000"/>
              <a:lumOff val="40000"/>
            </a:schemeClr>
          </a:solidFill>
          <a:ln w="28575">
            <a:noFill/>
          </a:ln>
        </p:spPr>
        <p:txBody>
          <a:bodyPr/>
          <a:lstStyle/>
          <a:p>
            <a:pPr>
              <a:defRPr/>
            </a:pPr>
            <a:r>
              <a:rPr lang="en-US" dirty="0" smtClean="0">
                <a:latin typeface="Arial" panose="020B0604020202020204" pitchFamily="34" charset="0"/>
                <a:cs typeface="Arial" panose="020B0604020202020204" pitchFamily="34" charset="0"/>
              </a:rPr>
              <a:t>Chapter 2</a:t>
            </a:r>
            <a:endParaRPr lang="en-US" dirty="0">
              <a:latin typeface="Arial" panose="020B0604020202020204" pitchFamily="34" charset="0"/>
              <a:cs typeface="Arial" panose="020B0604020202020204" pitchFamily="34" charset="0"/>
            </a:endParaRPr>
          </a:p>
        </p:txBody>
      </p:sp>
      <p:grpSp>
        <p:nvGrpSpPr>
          <p:cNvPr id="2" name="Group 13" descr="The current category highlighted is Intro." title="Chapter 2 Category Bar"/>
          <p:cNvGrpSpPr>
            <a:grpSpLocks/>
          </p:cNvGrpSpPr>
          <p:nvPr/>
        </p:nvGrpSpPr>
        <p:grpSpPr bwMode="auto">
          <a:xfrm>
            <a:off x="3175" y="0"/>
            <a:ext cx="9131300" cy="277813"/>
            <a:chOff x="3175" y="0"/>
            <a:chExt cx="9131300" cy="277813"/>
          </a:xfrm>
        </p:grpSpPr>
        <p:sp>
          <p:nvSpPr>
            <p:cNvPr id="15" name="TextBox 14"/>
            <p:cNvSpPr txBox="1"/>
            <p:nvPr/>
          </p:nvSpPr>
          <p:spPr bwMode="auto">
            <a:xfrm>
              <a:off x="3175" y="0"/>
              <a:ext cx="1527175" cy="277813"/>
            </a:xfrm>
            <a:prstGeom prst="rect">
              <a:avLst/>
            </a:prstGeom>
            <a:solidFill>
              <a:schemeClr val="bg2">
                <a:lumMod val="9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23" name="TextBox 22"/>
            <p:cNvSpPr txBox="1"/>
            <p:nvPr/>
          </p:nvSpPr>
          <p:spPr bwMode="auto">
            <a:xfrm>
              <a:off x="153035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solidFill>
                    <a:srgbClr val="7C0019"/>
                  </a:solidFill>
                  <a:hlinkClick r:id="rId4" action="ppaction://hlinksldjump"/>
                </a:rPr>
                <a:t>CAP ALLOCATION</a:t>
              </a:r>
              <a:endParaRPr lang="en-US" sz="1200" dirty="0">
                <a:solidFill>
                  <a:srgbClr val="7C0019"/>
                </a:solidFill>
              </a:endParaRPr>
            </a:p>
          </p:txBody>
        </p:sp>
        <p:sp>
          <p:nvSpPr>
            <p:cNvPr id="24" name="TextBox 23"/>
            <p:cNvSpPr txBox="1"/>
            <p:nvPr/>
          </p:nvSpPr>
          <p:spPr bwMode="auto">
            <a:xfrm>
              <a:off x="610870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150" dirty="0">
                  <a:hlinkClick r:id="rId5" action="ppaction://hlinksldjump"/>
                </a:rPr>
                <a:t>STK MKTS &amp; RETURNS</a:t>
              </a:r>
              <a:endParaRPr lang="en-US" sz="1200" spc="-150" dirty="0"/>
            </a:p>
          </p:txBody>
        </p:sp>
        <p:sp>
          <p:nvSpPr>
            <p:cNvPr id="25" name="TextBox 24"/>
            <p:cNvSpPr txBox="1"/>
            <p:nvPr/>
          </p:nvSpPr>
          <p:spPr bwMode="auto">
            <a:xfrm>
              <a:off x="3059113"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6" action="ppaction://hlinksldjump"/>
                </a:rPr>
                <a:t>FIN MARKETS</a:t>
              </a:r>
              <a:endParaRPr lang="en-US" sz="1200" dirty="0"/>
            </a:p>
          </p:txBody>
        </p:sp>
        <p:sp>
          <p:nvSpPr>
            <p:cNvPr id="26" name="TextBox 25"/>
            <p:cNvSpPr txBox="1"/>
            <p:nvPr/>
          </p:nvSpPr>
          <p:spPr bwMode="auto">
            <a:xfrm>
              <a:off x="7607300" y="0"/>
              <a:ext cx="1527175" cy="277813"/>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7" action="ppaction://hlinksldjump"/>
                </a:rPr>
                <a:t>STK MKT EFF</a:t>
              </a:r>
              <a:endParaRPr lang="en-US" sz="1200" dirty="0"/>
            </a:p>
          </p:txBody>
        </p:sp>
        <p:sp>
          <p:nvSpPr>
            <p:cNvPr id="27" name="TextBox 26"/>
            <p:cNvSpPr txBox="1"/>
            <p:nvPr/>
          </p:nvSpPr>
          <p:spPr bwMode="auto">
            <a:xfrm>
              <a:off x="4586288"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50" dirty="0">
                  <a:hlinkClick r:id="rId8" action="ppaction://hlinksldjump"/>
                </a:rPr>
                <a:t>FIN INSTITUTIONS</a:t>
              </a:r>
              <a:endParaRPr lang="en-US" sz="1200" spc="-50" dirty="0"/>
            </a:p>
          </p:txBody>
        </p:sp>
      </p:grpSp>
      <p:sp>
        <p:nvSpPr>
          <p:cNvPr id="28" name="Pentagon 27" descr="Progress Bar showing &quot;Intro&quot; as current category." title="Progress Bar – Intro"/>
          <p:cNvSpPr/>
          <p:nvPr/>
        </p:nvSpPr>
        <p:spPr bwMode="auto">
          <a:xfrm>
            <a:off x="3175" y="276225"/>
            <a:ext cx="1527175" cy="92075"/>
          </a:xfrm>
          <a:prstGeom prst="homePlate">
            <a:avLst/>
          </a:prstGeom>
          <a:solidFill>
            <a:schemeClr val="accent2"/>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aphicFrame>
        <p:nvGraphicFramePr>
          <p:cNvPr id="4" name="Content Placeholder 3" descr="Blue bars highlighting each of the following topics in Chapter 2:&#10;The Capital Allocation Process&#10;Financial Markets&#10;Financial Institutions&#10;Stock Markets and Returns&#10;Stock Market Efficiency" title="Chapter 2 Overview"/>
          <p:cNvGraphicFramePr>
            <a:graphicFrameLocks noGrp="1"/>
          </p:cNvGraphicFramePr>
          <p:nvPr>
            <p:ph idx="1"/>
            <p:extLst>
              <p:ext uri="{D42A27DB-BD31-4B8C-83A1-F6EECF244321}">
                <p14:modId xmlns:p14="http://schemas.microsoft.com/office/powerpoint/2010/main" val="2420392688"/>
              </p:ext>
            </p:extLst>
          </p:nvPr>
        </p:nvGraphicFramePr>
        <p:xfrm>
          <a:off x="3176" y="3428999"/>
          <a:ext cx="9131300" cy="2697163"/>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8" name="Slide Number Placeholder 7"/>
          <p:cNvSpPr>
            <a:spLocks noGrp="1"/>
          </p:cNvSpPr>
          <p:nvPr>
            <p:ph type="sldNum" sz="quarter" idx="12"/>
          </p:nvPr>
        </p:nvSpPr>
        <p:spPr/>
        <p:txBody>
          <a:bodyPr/>
          <a:lstStyle/>
          <a:p>
            <a:pPr>
              <a:defRPr/>
            </a:pPr>
            <a:r>
              <a:rPr lang="en-US" smtClean="0"/>
              <a:t>2-</a:t>
            </a:r>
            <a:fld id="{4446E457-673A-4B7A-A870-D77F2112E8A7}" type="slidenum">
              <a:rPr lang="en-US" smtClean="0"/>
              <a:pPr>
                <a:defRPr/>
              </a:pPr>
              <a:t>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500" fill="hold"/>
                                        <p:tgtEl>
                                          <p:spTgt spid="28"/>
                                        </p:tgtEl>
                                        <p:attrNameLst>
                                          <p:attrName>ppt_x</p:attrName>
                                        </p:attrNameLst>
                                      </p:cBhvr>
                                      <p:tavLst>
                                        <p:tav tm="0">
                                          <p:val>
                                            <p:strVal val="0-#ppt_w/2"/>
                                          </p:val>
                                        </p:tav>
                                        <p:tav tm="100000">
                                          <p:val>
                                            <p:strVal val="#ppt_x"/>
                                          </p:val>
                                        </p:tav>
                                      </p:tavLst>
                                    </p:anim>
                                    <p:anim calcmode="lin" valueType="num">
                                      <p:cBhvr additive="base">
                                        <p:cTn id="13"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t>Stock Market Transactions</a:t>
            </a:r>
          </a:p>
        </p:txBody>
      </p:sp>
      <p:sp>
        <p:nvSpPr>
          <p:cNvPr id="13315" name="Rectangle 3"/>
          <p:cNvSpPr>
            <a:spLocks noGrp="1" noChangeArrowheads="1"/>
          </p:cNvSpPr>
          <p:nvPr>
            <p:ph sz="quarter" idx="1"/>
          </p:nvPr>
        </p:nvSpPr>
        <p:spPr>
          <a:xfrm>
            <a:off x="612648" y="1600199"/>
            <a:ext cx="7921752" cy="4654551"/>
          </a:xfrm>
        </p:spPr>
        <p:txBody>
          <a:bodyPr>
            <a:normAutofit fontScale="92500" lnSpcReduction="10000"/>
          </a:bodyPr>
          <a:lstStyle/>
          <a:p>
            <a:pPr eaLnBrk="1" hangingPunct="1">
              <a:lnSpc>
                <a:spcPct val="100000"/>
              </a:lnSpc>
              <a:spcAft>
                <a:spcPts val="600"/>
              </a:spcAft>
              <a:defRPr/>
            </a:pPr>
            <a:r>
              <a:rPr lang="en-US" sz="2800" dirty="0" smtClean="0"/>
              <a:t>Apple Computer decides to issue additional stock with the assistance of its investment banker.  An investor purchases some of the newly issued shares.  Is this a primary market transaction or a secondary market transaction?  </a:t>
            </a:r>
          </a:p>
          <a:p>
            <a:pPr lvl="1" indent="-334963" eaLnBrk="1" hangingPunct="1">
              <a:lnSpc>
                <a:spcPct val="100000"/>
              </a:lnSpc>
              <a:spcAft>
                <a:spcPts val="600"/>
              </a:spcAft>
              <a:defRPr/>
            </a:pPr>
            <a:r>
              <a:rPr lang="en-US" sz="2600" dirty="0" smtClean="0"/>
              <a:t>Since new shares of stock are being issued, this is a primary market transaction. </a:t>
            </a:r>
          </a:p>
          <a:p>
            <a:pPr indent="-334963" eaLnBrk="1" hangingPunct="1">
              <a:lnSpc>
                <a:spcPct val="100000"/>
              </a:lnSpc>
              <a:spcAft>
                <a:spcPts val="600"/>
              </a:spcAft>
              <a:defRPr/>
            </a:pPr>
            <a:r>
              <a:rPr lang="en-US" sz="2800" dirty="0" smtClean="0"/>
              <a:t>What if instead an investor buys existing shares of Apple stock in the open market.  Is this a primary or secondary market transaction?</a:t>
            </a:r>
          </a:p>
          <a:p>
            <a:pPr lvl="1" indent="-334963" eaLnBrk="1" hangingPunct="1">
              <a:lnSpc>
                <a:spcPct val="100000"/>
              </a:lnSpc>
              <a:spcAft>
                <a:spcPts val="600"/>
              </a:spcAft>
              <a:defRPr/>
            </a:pPr>
            <a:r>
              <a:rPr lang="en-US" sz="2600" dirty="0" smtClean="0"/>
              <a:t>Since no new shares are created, this is a secondary market transaction.</a:t>
            </a:r>
          </a:p>
          <a:p>
            <a:pPr lvl="1" indent="-334963" eaLnBrk="1" hangingPunct="1">
              <a:lnSpc>
                <a:spcPct val="100000"/>
              </a:lnSpc>
              <a:spcAft>
                <a:spcPts val="600"/>
              </a:spcAft>
              <a:defRPr/>
            </a:pPr>
            <a:endParaRPr lang="en-US" dirty="0"/>
          </a:p>
          <a:p>
            <a:pPr lvl="1" indent="-334963" eaLnBrk="1" hangingPunct="1">
              <a:lnSpc>
                <a:spcPct val="100000"/>
              </a:lnSpc>
              <a:spcAft>
                <a:spcPts val="600"/>
              </a:spcAft>
              <a:defRPr/>
            </a:pPr>
            <a:endParaRPr lang="en-US" dirty="0" smtClean="0"/>
          </a:p>
        </p:txBody>
      </p:sp>
      <p:sp>
        <p:nvSpPr>
          <p:cNvPr id="4" name="Slide Number Placeholder 3"/>
          <p:cNvSpPr>
            <a:spLocks noGrp="1"/>
          </p:cNvSpPr>
          <p:nvPr>
            <p:ph type="sldNum" sz="quarter" idx="10"/>
          </p:nvPr>
        </p:nvSpPr>
        <p:spPr/>
        <p:txBody>
          <a:bodyPr/>
          <a:lstStyle/>
          <a:p>
            <a:pPr>
              <a:defRPr/>
            </a:pPr>
            <a:r>
              <a:rPr lang="en-US" smtClean="0"/>
              <a:t>2-</a:t>
            </a:r>
            <a:fld id="{28A7F3F0-9D7E-4891-B51F-DED8734CB700}" type="slidenum">
              <a:rPr lang="en-US" smtClean="0"/>
              <a:pPr>
                <a:defRPr/>
              </a:pPr>
              <a:t>10</a:t>
            </a:fld>
            <a:endParaRPr lang="en-US" dirty="0"/>
          </a:p>
        </p:txBody>
      </p:sp>
      <p:grpSp>
        <p:nvGrpSpPr>
          <p:cNvPr id="13" name="Group 13" descr="The current category highlighted is STKMKTS &amp; Returns." title="Chapter 2 Category Bar"/>
          <p:cNvGrpSpPr>
            <a:grpSpLocks/>
          </p:cNvGrpSpPr>
          <p:nvPr/>
        </p:nvGrpSpPr>
        <p:grpSpPr bwMode="auto">
          <a:xfrm>
            <a:off x="3175" y="0"/>
            <a:ext cx="9131300" cy="277813"/>
            <a:chOff x="3175" y="0"/>
            <a:chExt cx="9131300" cy="277813"/>
          </a:xfrm>
        </p:grpSpPr>
        <p:sp>
          <p:nvSpPr>
            <p:cNvPr id="14" name="TextBox 13"/>
            <p:cNvSpPr txBox="1"/>
            <p:nvPr/>
          </p:nvSpPr>
          <p:spPr bwMode="auto">
            <a:xfrm>
              <a:off x="3175" y="0"/>
              <a:ext cx="1527175" cy="277813"/>
            </a:xfrm>
            <a:prstGeom prst="rect">
              <a:avLst/>
            </a:prstGeom>
            <a:solidFill>
              <a:schemeClr val="accent4">
                <a:lumMod val="60000"/>
                <a:lumOff val="4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23" name="TextBox 22"/>
            <p:cNvSpPr txBox="1"/>
            <p:nvPr/>
          </p:nvSpPr>
          <p:spPr bwMode="auto">
            <a:xfrm>
              <a:off x="153035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solidFill>
                    <a:srgbClr val="7C0019"/>
                  </a:solidFill>
                  <a:hlinkClick r:id="rId4" action="ppaction://hlinksldjump"/>
                </a:rPr>
                <a:t>CAP ALLOCATION</a:t>
              </a:r>
              <a:endParaRPr lang="en-US" sz="1200" dirty="0">
                <a:solidFill>
                  <a:srgbClr val="7C0019"/>
                </a:solidFill>
              </a:endParaRPr>
            </a:p>
          </p:txBody>
        </p:sp>
        <p:sp>
          <p:nvSpPr>
            <p:cNvPr id="24" name="TextBox 23"/>
            <p:cNvSpPr txBox="1"/>
            <p:nvPr/>
          </p:nvSpPr>
          <p:spPr bwMode="auto">
            <a:xfrm>
              <a:off x="6108700" y="0"/>
              <a:ext cx="1527175" cy="276225"/>
            </a:xfrm>
            <a:prstGeom prst="rect">
              <a:avLst/>
            </a:prstGeom>
            <a:solidFill>
              <a:schemeClr val="bg2">
                <a:lumMod val="90000"/>
              </a:schemeClr>
            </a:solidFill>
            <a:ln>
              <a:solidFill>
                <a:schemeClr val="tx1"/>
              </a:solidFill>
            </a:ln>
          </p:spPr>
          <p:txBody>
            <a:bodyPr>
              <a:spAutoFit/>
            </a:bodyPr>
            <a:lstStyle/>
            <a:p>
              <a:pPr algn="ctr">
                <a:defRPr/>
              </a:pPr>
              <a:r>
                <a:rPr lang="en-US" sz="1200" spc="-150" dirty="0">
                  <a:hlinkClick r:id="rId5" action="ppaction://hlinksldjump"/>
                </a:rPr>
                <a:t>STK MKTS &amp; RETURNS</a:t>
              </a:r>
              <a:endParaRPr lang="en-US" sz="1200" spc="-150" dirty="0"/>
            </a:p>
          </p:txBody>
        </p:sp>
        <p:sp>
          <p:nvSpPr>
            <p:cNvPr id="25" name="TextBox 24"/>
            <p:cNvSpPr txBox="1"/>
            <p:nvPr/>
          </p:nvSpPr>
          <p:spPr bwMode="auto">
            <a:xfrm>
              <a:off x="3059113"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6" action="ppaction://hlinksldjump"/>
                </a:rPr>
                <a:t>FIN MARKETS</a:t>
              </a:r>
              <a:endParaRPr lang="en-US" sz="1200" dirty="0"/>
            </a:p>
          </p:txBody>
        </p:sp>
        <p:sp>
          <p:nvSpPr>
            <p:cNvPr id="26" name="TextBox 25"/>
            <p:cNvSpPr txBox="1"/>
            <p:nvPr/>
          </p:nvSpPr>
          <p:spPr bwMode="auto">
            <a:xfrm>
              <a:off x="7607300" y="0"/>
              <a:ext cx="1527175" cy="277813"/>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7" action="ppaction://hlinksldjump"/>
                </a:rPr>
                <a:t>STK MKT EFF</a:t>
              </a:r>
              <a:endParaRPr lang="en-US" sz="1200" dirty="0"/>
            </a:p>
          </p:txBody>
        </p:sp>
        <p:sp>
          <p:nvSpPr>
            <p:cNvPr id="27" name="TextBox 26"/>
            <p:cNvSpPr txBox="1"/>
            <p:nvPr/>
          </p:nvSpPr>
          <p:spPr bwMode="auto">
            <a:xfrm>
              <a:off x="4586288"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50" dirty="0">
                  <a:hlinkClick r:id="rId8" action="ppaction://hlinksldjump"/>
                </a:rPr>
                <a:t>FIN INSTITUTIONS</a:t>
              </a:r>
              <a:endParaRPr lang="en-US" sz="1200" spc="-50" dirty="0"/>
            </a:p>
          </p:txBody>
        </p:sp>
      </p:grpSp>
      <p:sp>
        <p:nvSpPr>
          <p:cNvPr id="28" name="Pentagon 27" descr="Progress Bar showing &quot;STKMKTS &amp; Returns&quot; as current category." title="Progress Bar - STKMKTS &amp; Returns"/>
          <p:cNvSpPr/>
          <p:nvPr/>
        </p:nvSpPr>
        <p:spPr bwMode="auto">
          <a:xfrm>
            <a:off x="3174" y="276225"/>
            <a:ext cx="7616952" cy="92075"/>
          </a:xfrm>
          <a:prstGeom prst="homePlate">
            <a:avLst/>
          </a:prstGeom>
          <a:solidFill>
            <a:schemeClr val="accent2"/>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500" fill="hold"/>
                                        <p:tgtEl>
                                          <p:spTgt spid="28"/>
                                        </p:tgtEl>
                                        <p:attrNameLst>
                                          <p:attrName>ppt_x</p:attrName>
                                        </p:attrNameLst>
                                      </p:cBhvr>
                                      <p:tavLst>
                                        <p:tav tm="0">
                                          <p:val>
                                            <p:strVal val="0-#ppt_w/2"/>
                                          </p:val>
                                        </p:tav>
                                        <p:tav tm="100000">
                                          <p:val>
                                            <p:strVal val="#ppt_x"/>
                                          </p:val>
                                        </p:tav>
                                      </p:tavLst>
                                    </p:anim>
                                    <p:anim calcmode="lin" valueType="num">
                                      <p:cBhvr additive="base">
                                        <p:cTn id="13" dur="500" fill="hold"/>
                                        <p:tgtEl>
                                          <p:spTgt spid="28"/>
                                        </p:tgtEl>
                                        <p:attrNameLst>
                                          <p:attrName>ppt_y</p:attrName>
                                        </p:attrNameLst>
                                      </p:cBhvr>
                                      <p:tavLst>
                                        <p:tav tm="0">
                                          <p:val>
                                            <p:strVal val="#ppt_y"/>
                                          </p:val>
                                        </p:tav>
                                        <p:tav tm="100000">
                                          <p:val>
                                            <p:strVal val="#ppt_y"/>
                                          </p:val>
                                        </p:tav>
                                      </p:tavLst>
                                    </p:anim>
                                  </p:childTnLst>
                                </p:cTn>
                              </p:par>
                              <p:par>
                                <p:cTn id="14" presetID="1" presetClass="entr" presetSubtype="0" fill="hold" nodeType="withEffect">
                                  <p:stCondLst>
                                    <p:cond delay="0"/>
                                  </p:stCondLst>
                                  <p:childTnLst>
                                    <p:set>
                                      <p:cBhvr>
                                        <p:cTn id="15"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smtClean="0"/>
              <a:t>What is an IPO?</a:t>
            </a:r>
          </a:p>
        </p:txBody>
      </p:sp>
      <p:sp>
        <p:nvSpPr>
          <p:cNvPr id="14339" name="Rectangle 3"/>
          <p:cNvSpPr>
            <a:spLocks noGrp="1" noChangeArrowheads="1"/>
          </p:cNvSpPr>
          <p:nvPr>
            <p:ph sz="quarter" idx="1"/>
          </p:nvPr>
        </p:nvSpPr>
        <p:spPr/>
        <p:txBody>
          <a:bodyPr/>
          <a:lstStyle/>
          <a:p>
            <a:pPr eaLnBrk="1" hangingPunct="1">
              <a:spcBef>
                <a:spcPct val="0"/>
              </a:spcBef>
              <a:spcAft>
                <a:spcPts val="600"/>
              </a:spcAft>
            </a:pPr>
            <a:r>
              <a:rPr lang="en-US" dirty="0" smtClean="0"/>
              <a:t>An initial public offering (IPO) occurs when a  company issues stock in the public market for the first time.</a:t>
            </a:r>
          </a:p>
          <a:p>
            <a:pPr eaLnBrk="1" hangingPunct="1">
              <a:spcBef>
                <a:spcPct val="0"/>
              </a:spcBef>
              <a:spcAft>
                <a:spcPts val="600"/>
              </a:spcAft>
            </a:pPr>
            <a:r>
              <a:rPr lang="en-US" dirty="0" smtClean="0"/>
              <a:t>“Going public” enables a company’s owners to raise capital from a wide variety of outside investors.  Once issued, the stock trades in the secondary market.  </a:t>
            </a:r>
          </a:p>
          <a:p>
            <a:pPr eaLnBrk="1" hangingPunct="1">
              <a:spcBef>
                <a:spcPct val="0"/>
              </a:spcBef>
              <a:spcAft>
                <a:spcPts val="600"/>
              </a:spcAft>
            </a:pPr>
            <a:r>
              <a:rPr lang="en-US" dirty="0" smtClean="0"/>
              <a:t>Public companies are subject to additional regulations and reporting requirements.  </a:t>
            </a:r>
          </a:p>
        </p:txBody>
      </p:sp>
      <p:sp>
        <p:nvSpPr>
          <p:cNvPr id="4" name="Slide Number Placeholder 3"/>
          <p:cNvSpPr>
            <a:spLocks noGrp="1"/>
          </p:cNvSpPr>
          <p:nvPr>
            <p:ph type="sldNum" sz="quarter" idx="10"/>
          </p:nvPr>
        </p:nvSpPr>
        <p:spPr/>
        <p:txBody>
          <a:bodyPr/>
          <a:lstStyle/>
          <a:p>
            <a:pPr>
              <a:defRPr/>
            </a:pPr>
            <a:r>
              <a:rPr lang="en-US" smtClean="0"/>
              <a:t>2-</a:t>
            </a:r>
            <a:fld id="{28A7F3F0-9D7E-4891-B51F-DED8734CB700}" type="slidenum">
              <a:rPr lang="en-US" smtClean="0"/>
              <a:pPr>
                <a:defRPr/>
              </a:pPr>
              <a:t>11</a:t>
            </a:fld>
            <a:endParaRPr lang="en-US" dirty="0"/>
          </a:p>
        </p:txBody>
      </p:sp>
      <p:grpSp>
        <p:nvGrpSpPr>
          <p:cNvPr id="15" name="Group 13" descr="The current category highlighted is STKMKTS &amp; Returns." title="Chapter 2 Category Bar"/>
          <p:cNvGrpSpPr>
            <a:grpSpLocks/>
          </p:cNvGrpSpPr>
          <p:nvPr/>
        </p:nvGrpSpPr>
        <p:grpSpPr bwMode="auto">
          <a:xfrm>
            <a:off x="3175" y="0"/>
            <a:ext cx="9131300" cy="277813"/>
            <a:chOff x="3175" y="0"/>
            <a:chExt cx="9131300" cy="277813"/>
          </a:xfrm>
        </p:grpSpPr>
        <p:sp>
          <p:nvSpPr>
            <p:cNvPr id="16" name="TextBox 15"/>
            <p:cNvSpPr txBox="1"/>
            <p:nvPr/>
          </p:nvSpPr>
          <p:spPr bwMode="auto">
            <a:xfrm>
              <a:off x="3175" y="0"/>
              <a:ext cx="1527175" cy="277813"/>
            </a:xfrm>
            <a:prstGeom prst="rect">
              <a:avLst/>
            </a:prstGeom>
            <a:solidFill>
              <a:schemeClr val="bg2">
                <a:lumMod val="9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17" name="TextBox 16"/>
            <p:cNvSpPr txBox="1"/>
            <p:nvPr/>
          </p:nvSpPr>
          <p:spPr bwMode="auto">
            <a:xfrm>
              <a:off x="153035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solidFill>
                    <a:srgbClr val="7C0019"/>
                  </a:solidFill>
                  <a:hlinkClick r:id="rId4" action="ppaction://hlinksldjump"/>
                </a:rPr>
                <a:t>CAP ALLOCATION</a:t>
              </a:r>
              <a:endParaRPr lang="en-US" sz="1200" dirty="0">
                <a:solidFill>
                  <a:srgbClr val="7C0019"/>
                </a:solidFill>
              </a:endParaRPr>
            </a:p>
          </p:txBody>
        </p:sp>
        <p:sp>
          <p:nvSpPr>
            <p:cNvPr id="18" name="TextBox 17"/>
            <p:cNvSpPr txBox="1"/>
            <p:nvPr/>
          </p:nvSpPr>
          <p:spPr bwMode="auto">
            <a:xfrm>
              <a:off x="6108700" y="0"/>
              <a:ext cx="1527175" cy="276225"/>
            </a:xfrm>
            <a:prstGeom prst="rect">
              <a:avLst/>
            </a:prstGeom>
            <a:solidFill>
              <a:schemeClr val="bg2">
                <a:lumMod val="90000"/>
              </a:schemeClr>
            </a:solidFill>
            <a:ln>
              <a:solidFill>
                <a:schemeClr val="tx1"/>
              </a:solidFill>
            </a:ln>
          </p:spPr>
          <p:txBody>
            <a:bodyPr>
              <a:spAutoFit/>
            </a:bodyPr>
            <a:lstStyle/>
            <a:p>
              <a:pPr algn="ctr">
                <a:defRPr/>
              </a:pPr>
              <a:r>
                <a:rPr lang="en-US" sz="1200" spc="-150" dirty="0">
                  <a:hlinkClick r:id="rId5" action="ppaction://hlinksldjump"/>
                </a:rPr>
                <a:t>STK MKTS &amp; RETURNS</a:t>
              </a:r>
              <a:endParaRPr lang="en-US" sz="1200" spc="-150" dirty="0"/>
            </a:p>
          </p:txBody>
        </p:sp>
        <p:sp>
          <p:nvSpPr>
            <p:cNvPr id="19" name="TextBox 18"/>
            <p:cNvSpPr txBox="1"/>
            <p:nvPr/>
          </p:nvSpPr>
          <p:spPr bwMode="auto">
            <a:xfrm>
              <a:off x="3059113"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6" action="ppaction://hlinksldjump"/>
                </a:rPr>
                <a:t>FIN MARKETS</a:t>
              </a:r>
              <a:endParaRPr lang="en-US" sz="1200" dirty="0"/>
            </a:p>
          </p:txBody>
        </p:sp>
        <p:sp>
          <p:nvSpPr>
            <p:cNvPr id="20" name="TextBox 19"/>
            <p:cNvSpPr txBox="1"/>
            <p:nvPr/>
          </p:nvSpPr>
          <p:spPr bwMode="auto">
            <a:xfrm>
              <a:off x="7607300" y="0"/>
              <a:ext cx="1527175" cy="277813"/>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7" action="ppaction://hlinksldjump"/>
                </a:rPr>
                <a:t>STK MKT EFF</a:t>
              </a:r>
              <a:endParaRPr lang="en-US" sz="1200" dirty="0"/>
            </a:p>
          </p:txBody>
        </p:sp>
        <p:sp>
          <p:nvSpPr>
            <p:cNvPr id="21" name="TextBox 20"/>
            <p:cNvSpPr txBox="1"/>
            <p:nvPr/>
          </p:nvSpPr>
          <p:spPr bwMode="auto">
            <a:xfrm>
              <a:off x="4586288"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50" dirty="0">
                  <a:hlinkClick r:id="rId8" action="ppaction://hlinksldjump"/>
                </a:rPr>
                <a:t>FIN INSTITUTIONS</a:t>
              </a:r>
              <a:endParaRPr lang="en-US" sz="1200" spc="-50" dirty="0"/>
            </a:p>
          </p:txBody>
        </p:sp>
      </p:grpSp>
      <p:sp>
        <p:nvSpPr>
          <p:cNvPr id="28" name="Pentagon 27" descr="Progress Bar showing &quot;STKMKTS &amp; Returns&quot; as current category.&#10;" title="Progress Bar - STKMKTS &amp; Returns"/>
          <p:cNvSpPr/>
          <p:nvPr/>
        </p:nvSpPr>
        <p:spPr bwMode="auto">
          <a:xfrm>
            <a:off x="3174" y="276225"/>
            <a:ext cx="7616952" cy="92075"/>
          </a:xfrm>
          <a:prstGeom prst="homePlate">
            <a:avLst/>
          </a:prstGeom>
          <a:solidFill>
            <a:schemeClr val="accent2"/>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500" fill="hold"/>
                                        <p:tgtEl>
                                          <p:spTgt spid="28"/>
                                        </p:tgtEl>
                                        <p:attrNameLst>
                                          <p:attrName>ppt_x</p:attrName>
                                        </p:attrNameLst>
                                      </p:cBhvr>
                                      <p:tavLst>
                                        <p:tav tm="0">
                                          <p:val>
                                            <p:strVal val="0-#ppt_w/2"/>
                                          </p:val>
                                        </p:tav>
                                        <p:tav tm="100000">
                                          <p:val>
                                            <p:strVal val="#ppt_x"/>
                                          </p:val>
                                        </p:tav>
                                      </p:tavLst>
                                    </p:anim>
                                    <p:anim calcmode="lin" valueType="num">
                                      <p:cBhvr additive="base">
                                        <p:cTn id="13"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US" dirty="0" smtClean="0"/>
              <a:t>S&amp;P 500 Index, Total Returns: Dividend Yield + Capital Gain or Loss, 1968-2014</a:t>
            </a:r>
          </a:p>
        </p:txBody>
      </p:sp>
      <p:sp>
        <p:nvSpPr>
          <p:cNvPr id="4" name="Slide Number Placeholder 3"/>
          <p:cNvSpPr>
            <a:spLocks noGrp="1"/>
          </p:cNvSpPr>
          <p:nvPr>
            <p:ph type="sldNum" sz="quarter" idx="10"/>
          </p:nvPr>
        </p:nvSpPr>
        <p:spPr/>
        <p:txBody>
          <a:bodyPr/>
          <a:lstStyle/>
          <a:p>
            <a:pPr>
              <a:defRPr/>
            </a:pPr>
            <a:r>
              <a:rPr lang="en-US" smtClean="0"/>
              <a:t>2-</a:t>
            </a:r>
            <a:fld id="{28A7F3F0-9D7E-4891-B51F-DED8734CB700}" type="slidenum">
              <a:rPr lang="en-US" smtClean="0"/>
              <a:pPr>
                <a:defRPr/>
              </a:pPr>
              <a:t>12</a:t>
            </a:fld>
            <a:endParaRPr lang="en-US" dirty="0"/>
          </a:p>
        </p:txBody>
      </p:sp>
      <p:sp>
        <p:nvSpPr>
          <p:cNvPr id="6" name="Rectangle 5"/>
          <p:cNvSpPr/>
          <p:nvPr/>
        </p:nvSpPr>
        <p:spPr>
          <a:xfrm>
            <a:off x="914399" y="5040590"/>
            <a:ext cx="7772401" cy="707886"/>
          </a:xfrm>
          <a:prstGeom prst="rect">
            <a:avLst/>
          </a:prstGeom>
        </p:spPr>
        <p:txBody>
          <a:bodyPr wrap="square">
            <a:spAutoFit/>
          </a:bodyPr>
          <a:lstStyle/>
          <a:p>
            <a:pPr>
              <a:spcAft>
                <a:spcPts val="600"/>
              </a:spcAft>
            </a:pPr>
            <a:r>
              <a:rPr lang="en-US" sz="2000" dirty="0" smtClean="0"/>
              <a:t>Source:  Data taken from various issues of </a:t>
            </a:r>
            <a:r>
              <a:rPr lang="en-US" sz="2000" i="1" dirty="0" smtClean="0"/>
              <a:t>The Wall Street Journal </a:t>
            </a:r>
            <a:r>
              <a:rPr lang="en-US" sz="2000" dirty="0" smtClean="0"/>
              <a:t>“Investment Scoreboard” section.</a:t>
            </a:r>
            <a:endParaRPr lang="en-US" sz="2000" dirty="0"/>
          </a:p>
        </p:txBody>
      </p:sp>
      <p:graphicFrame>
        <p:nvGraphicFramePr>
          <p:cNvPr id="7" name="Object 6" descr="Graph illustrating total returns in percent between 1968 and 2016." title="Total Returns (1968-2016)"/>
          <p:cNvGraphicFramePr>
            <a:graphicFrameLocks noChangeAspect="1"/>
          </p:cNvGraphicFramePr>
          <p:nvPr>
            <p:extLst>
              <p:ext uri="{D42A27DB-BD31-4B8C-83A1-F6EECF244321}">
                <p14:modId xmlns:p14="http://schemas.microsoft.com/office/powerpoint/2010/main" val="1379839295"/>
              </p:ext>
            </p:extLst>
          </p:nvPr>
        </p:nvGraphicFramePr>
        <p:xfrm>
          <a:off x="985837" y="1592540"/>
          <a:ext cx="7172325" cy="3419475"/>
        </p:xfrm>
        <a:graphic>
          <a:graphicData uri="http://schemas.openxmlformats.org/presentationml/2006/ole">
            <mc:AlternateContent xmlns:mc="http://schemas.openxmlformats.org/markup-compatibility/2006">
              <mc:Choice xmlns:v="urn:schemas-microsoft-com:vml" Requires="v">
                <p:oleObj spid="_x0000_s1049" name="Worksheet" r:id="rId4" imgW="7172241" imgH="3419434" progId="Excel.Sheet.8">
                  <p:embed/>
                </p:oleObj>
              </mc:Choice>
              <mc:Fallback>
                <p:oleObj name="Worksheet" r:id="rId4" imgW="7172241" imgH="3419434" progId="Excel.Sheet.8">
                  <p:embed/>
                  <p:pic>
                    <p:nvPicPr>
                      <p:cNvPr id="0" name=""/>
                      <p:cNvPicPr/>
                      <p:nvPr/>
                    </p:nvPicPr>
                    <p:blipFill>
                      <a:blip r:embed="rId5"/>
                      <a:stretch>
                        <a:fillRect/>
                      </a:stretch>
                    </p:blipFill>
                    <p:spPr>
                      <a:xfrm>
                        <a:off x="985837" y="1592540"/>
                        <a:ext cx="7172325" cy="3419475"/>
                      </a:xfrm>
                      <a:prstGeom prst="rect">
                        <a:avLst/>
                      </a:prstGeom>
                    </p:spPr>
                  </p:pic>
                </p:oleObj>
              </mc:Fallback>
            </mc:AlternateContent>
          </a:graphicData>
        </a:graphic>
      </p:graphicFrame>
      <p:grpSp>
        <p:nvGrpSpPr>
          <p:cNvPr id="15" name="Group 13" descr="The current category highlighted is STKMKTS &amp; Returns." title="Chapter 2 Category Bar"/>
          <p:cNvGrpSpPr>
            <a:grpSpLocks/>
          </p:cNvGrpSpPr>
          <p:nvPr/>
        </p:nvGrpSpPr>
        <p:grpSpPr bwMode="auto">
          <a:xfrm>
            <a:off x="3175" y="0"/>
            <a:ext cx="9131300" cy="277813"/>
            <a:chOff x="3175" y="0"/>
            <a:chExt cx="9131300" cy="277813"/>
          </a:xfrm>
        </p:grpSpPr>
        <p:sp>
          <p:nvSpPr>
            <p:cNvPr id="23" name="TextBox 22"/>
            <p:cNvSpPr txBox="1"/>
            <p:nvPr/>
          </p:nvSpPr>
          <p:spPr bwMode="auto">
            <a:xfrm>
              <a:off x="3175" y="0"/>
              <a:ext cx="1527175" cy="277813"/>
            </a:xfrm>
            <a:prstGeom prst="rect">
              <a:avLst/>
            </a:prstGeom>
            <a:solidFill>
              <a:schemeClr val="accent4">
                <a:lumMod val="60000"/>
                <a:lumOff val="40000"/>
              </a:schemeClr>
            </a:solidFill>
            <a:ln w="12700">
              <a:solidFill>
                <a:schemeClr val="tx1"/>
              </a:solidFill>
            </a:ln>
          </p:spPr>
          <p:txBody>
            <a:bodyPr>
              <a:spAutoFit/>
            </a:bodyPr>
            <a:lstStyle/>
            <a:p>
              <a:pPr algn="ctr">
                <a:defRPr/>
              </a:pPr>
              <a:r>
                <a:rPr lang="en-US" sz="1200" dirty="0">
                  <a:hlinkClick r:id="rId6" action="ppaction://hlinksldjump"/>
                </a:rPr>
                <a:t>INTRO</a:t>
              </a:r>
              <a:endParaRPr lang="en-US" sz="1200" dirty="0"/>
            </a:p>
          </p:txBody>
        </p:sp>
        <p:sp>
          <p:nvSpPr>
            <p:cNvPr id="24" name="TextBox 23"/>
            <p:cNvSpPr txBox="1"/>
            <p:nvPr/>
          </p:nvSpPr>
          <p:spPr bwMode="auto">
            <a:xfrm>
              <a:off x="153035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solidFill>
                    <a:srgbClr val="7C0019"/>
                  </a:solidFill>
                  <a:hlinkClick r:id="rId7" action="ppaction://hlinksldjump"/>
                </a:rPr>
                <a:t>CAP ALLOCATION</a:t>
              </a:r>
              <a:endParaRPr lang="en-US" sz="1200" dirty="0">
                <a:solidFill>
                  <a:srgbClr val="7C0019"/>
                </a:solidFill>
              </a:endParaRPr>
            </a:p>
          </p:txBody>
        </p:sp>
        <p:sp>
          <p:nvSpPr>
            <p:cNvPr id="25" name="TextBox 24"/>
            <p:cNvSpPr txBox="1"/>
            <p:nvPr/>
          </p:nvSpPr>
          <p:spPr bwMode="auto">
            <a:xfrm>
              <a:off x="6108700" y="0"/>
              <a:ext cx="1527175" cy="276225"/>
            </a:xfrm>
            <a:prstGeom prst="rect">
              <a:avLst/>
            </a:prstGeom>
            <a:solidFill>
              <a:schemeClr val="bg2">
                <a:lumMod val="90000"/>
              </a:schemeClr>
            </a:solidFill>
            <a:ln>
              <a:solidFill>
                <a:schemeClr val="tx1"/>
              </a:solidFill>
            </a:ln>
          </p:spPr>
          <p:txBody>
            <a:bodyPr>
              <a:spAutoFit/>
            </a:bodyPr>
            <a:lstStyle/>
            <a:p>
              <a:pPr algn="ctr">
                <a:defRPr/>
              </a:pPr>
              <a:r>
                <a:rPr lang="en-US" sz="1200" spc="-150" dirty="0">
                  <a:hlinkClick r:id="rId8" action="ppaction://hlinksldjump"/>
                </a:rPr>
                <a:t>STK MKTS &amp; RETURNS</a:t>
              </a:r>
              <a:endParaRPr lang="en-US" sz="1200" spc="-150" dirty="0"/>
            </a:p>
          </p:txBody>
        </p:sp>
        <p:sp>
          <p:nvSpPr>
            <p:cNvPr id="26" name="TextBox 25"/>
            <p:cNvSpPr txBox="1"/>
            <p:nvPr/>
          </p:nvSpPr>
          <p:spPr bwMode="auto">
            <a:xfrm>
              <a:off x="3059113"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9" action="ppaction://hlinksldjump"/>
                </a:rPr>
                <a:t>FIN MARKETS</a:t>
              </a:r>
              <a:endParaRPr lang="en-US" sz="1200" dirty="0"/>
            </a:p>
          </p:txBody>
        </p:sp>
        <p:sp>
          <p:nvSpPr>
            <p:cNvPr id="27" name="TextBox 26"/>
            <p:cNvSpPr txBox="1"/>
            <p:nvPr/>
          </p:nvSpPr>
          <p:spPr bwMode="auto">
            <a:xfrm>
              <a:off x="7607300" y="0"/>
              <a:ext cx="1527175" cy="277813"/>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10" action="ppaction://hlinksldjump"/>
                </a:rPr>
                <a:t>STK MKT EFF</a:t>
              </a:r>
              <a:endParaRPr lang="en-US" sz="1200" dirty="0"/>
            </a:p>
          </p:txBody>
        </p:sp>
        <p:sp>
          <p:nvSpPr>
            <p:cNvPr id="28" name="TextBox 27"/>
            <p:cNvSpPr txBox="1"/>
            <p:nvPr/>
          </p:nvSpPr>
          <p:spPr bwMode="auto">
            <a:xfrm>
              <a:off x="4586288"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50" dirty="0">
                  <a:hlinkClick r:id="rId11" action="ppaction://hlinksldjump"/>
                </a:rPr>
                <a:t>FIN INSTITUTIONS</a:t>
              </a:r>
              <a:endParaRPr lang="en-US" sz="1200" spc="-50" dirty="0"/>
            </a:p>
          </p:txBody>
        </p:sp>
      </p:grpSp>
      <p:sp>
        <p:nvSpPr>
          <p:cNvPr id="29" name="Pentagon 28" descr="Progress Bar showing &quot;STKMKTS &amp; Returns&quot; as current category." title="Progress Bar - STKMKTS &amp; Returns"/>
          <p:cNvSpPr/>
          <p:nvPr/>
        </p:nvSpPr>
        <p:spPr bwMode="auto">
          <a:xfrm>
            <a:off x="3174" y="276225"/>
            <a:ext cx="7616952" cy="92075"/>
          </a:xfrm>
          <a:prstGeom prst="homePlate">
            <a:avLst/>
          </a:prstGeom>
          <a:solidFill>
            <a:schemeClr val="accent2"/>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9"/>
                                        </p:tgtEl>
                                        <p:attrNameLst>
                                          <p:attrName>style.visibility</p:attrName>
                                        </p:attrNameLst>
                                      </p:cBhvr>
                                      <p:to>
                                        <p:strVal val="visible"/>
                                      </p:to>
                                    </p:set>
                                    <p:anim calcmode="lin" valueType="num">
                                      <p:cBhvr additive="base">
                                        <p:cTn id="12" dur="500" fill="hold"/>
                                        <p:tgtEl>
                                          <p:spTgt spid="29"/>
                                        </p:tgtEl>
                                        <p:attrNameLst>
                                          <p:attrName>ppt_x</p:attrName>
                                        </p:attrNameLst>
                                      </p:cBhvr>
                                      <p:tavLst>
                                        <p:tav tm="0">
                                          <p:val>
                                            <p:strVal val="0-#ppt_w/2"/>
                                          </p:val>
                                        </p:tav>
                                        <p:tav tm="100000">
                                          <p:val>
                                            <p:strVal val="#ppt_x"/>
                                          </p:val>
                                        </p:tav>
                                      </p:tavLst>
                                    </p:anim>
                                    <p:anim calcmode="lin" valueType="num">
                                      <p:cBhvr additive="base">
                                        <p:cTn id="13"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en-US" dirty="0" smtClean="0"/>
              <a:t>Where can you find a stock quote, and what does one look like?</a:t>
            </a:r>
          </a:p>
        </p:txBody>
      </p:sp>
      <p:sp>
        <p:nvSpPr>
          <p:cNvPr id="16387" name="Rectangle 5"/>
          <p:cNvSpPr>
            <a:spLocks noGrp="1" noChangeArrowheads="1"/>
          </p:cNvSpPr>
          <p:nvPr>
            <p:ph sz="quarter" idx="1"/>
          </p:nvPr>
        </p:nvSpPr>
        <p:spPr>
          <a:xfrm>
            <a:off x="612648" y="1600200"/>
            <a:ext cx="7978902" cy="1360487"/>
          </a:xfrm>
        </p:spPr>
        <p:txBody>
          <a:bodyPr/>
          <a:lstStyle/>
          <a:p>
            <a:pPr eaLnBrk="1" hangingPunct="1">
              <a:lnSpc>
                <a:spcPct val="80000"/>
              </a:lnSpc>
              <a:spcBef>
                <a:spcPct val="0"/>
              </a:spcBef>
            </a:pPr>
            <a:r>
              <a:rPr lang="en-US" dirty="0" smtClean="0"/>
              <a:t>Stock quotes can be found in a variety of print sources (</a:t>
            </a:r>
            <a:r>
              <a:rPr lang="en-US" i="1" dirty="0" smtClean="0"/>
              <a:t>The Wall Street Journal</a:t>
            </a:r>
            <a:r>
              <a:rPr lang="en-US" dirty="0" smtClean="0"/>
              <a:t> or the local newspaper) and online sources (Yahoo! Finance, CNN Money, or MSN Money).</a:t>
            </a:r>
          </a:p>
        </p:txBody>
      </p:sp>
      <p:sp>
        <p:nvSpPr>
          <p:cNvPr id="3" name="Slide Number Placeholder 2"/>
          <p:cNvSpPr>
            <a:spLocks noGrp="1"/>
          </p:cNvSpPr>
          <p:nvPr>
            <p:ph type="sldNum" sz="quarter" idx="10"/>
          </p:nvPr>
        </p:nvSpPr>
        <p:spPr/>
        <p:txBody>
          <a:bodyPr/>
          <a:lstStyle/>
          <a:p>
            <a:pPr>
              <a:defRPr/>
            </a:pPr>
            <a:r>
              <a:rPr lang="en-US" smtClean="0"/>
              <a:t>2-</a:t>
            </a:r>
            <a:fld id="{28A7F3F0-9D7E-4891-B51F-DED8734CB700}" type="slidenum">
              <a:rPr lang="en-US" smtClean="0"/>
              <a:pPr>
                <a:defRPr/>
              </a:pPr>
              <a:t>13</a:t>
            </a:fld>
            <a:endParaRPr lang="en-US" dirty="0"/>
          </a:p>
        </p:txBody>
      </p:sp>
      <p:sp>
        <p:nvSpPr>
          <p:cNvPr id="7" name="TextBox 6"/>
          <p:cNvSpPr txBox="1"/>
          <p:nvPr/>
        </p:nvSpPr>
        <p:spPr>
          <a:xfrm>
            <a:off x="590550" y="5867400"/>
            <a:ext cx="5943600" cy="369888"/>
          </a:xfrm>
          <a:prstGeom prst="rect">
            <a:avLst/>
          </a:prstGeom>
          <a:noFill/>
        </p:spPr>
        <p:txBody>
          <a:bodyPr>
            <a:spAutoFit/>
          </a:bodyPr>
          <a:lstStyle/>
          <a:p>
            <a:pPr>
              <a:defRPr/>
            </a:pPr>
            <a:r>
              <a:rPr lang="en-US" dirty="0">
                <a:latin typeface="+mn-lt"/>
              </a:rPr>
              <a:t>Source:  </a:t>
            </a:r>
            <a:r>
              <a:rPr lang="en-US" dirty="0" smtClean="0">
                <a:latin typeface="+mn-lt"/>
              </a:rPr>
              <a:t>Twitter, </a:t>
            </a:r>
            <a:r>
              <a:rPr lang="en-US" dirty="0">
                <a:latin typeface="+mn-lt"/>
              </a:rPr>
              <a:t>Inc. </a:t>
            </a:r>
            <a:r>
              <a:rPr lang="en-US" dirty="0" smtClean="0">
                <a:latin typeface="+mn-lt"/>
              </a:rPr>
              <a:t>(</a:t>
            </a:r>
            <a:r>
              <a:rPr lang="en-US" dirty="0" err="1" smtClean="0">
                <a:latin typeface="+mn-lt"/>
              </a:rPr>
              <a:t>TWTR</a:t>
            </a:r>
            <a:r>
              <a:rPr lang="en-US" dirty="0" smtClean="0">
                <a:latin typeface="+mn-lt"/>
              </a:rPr>
              <a:t>), </a:t>
            </a:r>
            <a:r>
              <a:rPr lang="en-US" dirty="0">
                <a:latin typeface="+mn-lt"/>
              </a:rPr>
              <a:t>finance.yahoo.com.</a:t>
            </a:r>
          </a:p>
        </p:txBody>
      </p:sp>
      <p:sp>
        <p:nvSpPr>
          <p:cNvPr id="8" name="TextBox 7"/>
          <p:cNvSpPr txBox="1"/>
          <p:nvPr/>
        </p:nvSpPr>
        <p:spPr>
          <a:xfrm>
            <a:off x="590550" y="2905125"/>
            <a:ext cx="5943600" cy="369888"/>
          </a:xfrm>
          <a:prstGeom prst="rect">
            <a:avLst/>
          </a:prstGeom>
          <a:noFill/>
        </p:spPr>
        <p:txBody>
          <a:bodyPr>
            <a:spAutoFit/>
          </a:bodyPr>
          <a:lstStyle/>
          <a:p>
            <a:pPr>
              <a:defRPr/>
            </a:pPr>
            <a:r>
              <a:rPr lang="en-US" dirty="0">
                <a:latin typeface="+mn-lt"/>
              </a:rPr>
              <a:t>Stock Quote for </a:t>
            </a:r>
            <a:r>
              <a:rPr lang="en-US" dirty="0" smtClean="0">
                <a:latin typeface="+mn-lt"/>
              </a:rPr>
              <a:t>Twitter, </a:t>
            </a:r>
            <a:r>
              <a:rPr lang="en-US" dirty="0">
                <a:latin typeface="+mn-lt"/>
              </a:rPr>
              <a:t>Inc., </a:t>
            </a:r>
            <a:r>
              <a:rPr lang="en-US" dirty="0" smtClean="0">
                <a:latin typeface="+mn-lt"/>
              </a:rPr>
              <a:t>March 9</a:t>
            </a:r>
            <a:r>
              <a:rPr lang="en-US" dirty="0">
                <a:latin typeface="+mn-lt"/>
              </a:rPr>
              <a:t>, </a:t>
            </a:r>
            <a:r>
              <a:rPr lang="en-US" dirty="0" smtClean="0">
                <a:latin typeface="+mn-lt"/>
              </a:rPr>
              <a:t>2015</a:t>
            </a:r>
            <a:endParaRPr lang="en-US" dirty="0">
              <a:latin typeface="+mn-lt"/>
            </a:endParaRPr>
          </a:p>
        </p:txBody>
      </p:sp>
      <p:pic>
        <p:nvPicPr>
          <p:cNvPr id="2" name="Picture 1" descr="Summary containing a graph of the stock quote for Twitter on March 9, 2015." title="Stock Quote for Twitter (20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775" y="3198549"/>
            <a:ext cx="7410450" cy="2740501"/>
          </a:xfrm>
          <a:prstGeom prst="rect">
            <a:avLst/>
          </a:prstGeom>
        </p:spPr>
      </p:pic>
      <p:grpSp>
        <p:nvGrpSpPr>
          <p:cNvPr id="16" name="Group 13" descr="The current category highlighted is STKMKTS &amp; Returns." title="Chapter 2 Category Bar"/>
          <p:cNvGrpSpPr>
            <a:grpSpLocks/>
          </p:cNvGrpSpPr>
          <p:nvPr/>
        </p:nvGrpSpPr>
        <p:grpSpPr bwMode="auto">
          <a:xfrm>
            <a:off x="3175" y="0"/>
            <a:ext cx="9131300" cy="277813"/>
            <a:chOff x="3175" y="0"/>
            <a:chExt cx="9131300" cy="277813"/>
          </a:xfrm>
        </p:grpSpPr>
        <p:sp>
          <p:nvSpPr>
            <p:cNvPr id="25" name="TextBox 24"/>
            <p:cNvSpPr txBox="1"/>
            <p:nvPr/>
          </p:nvSpPr>
          <p:spPr bwMode="auto">
            <a:xfrm>
              <a:off x="3175" y="0"/>
              <a:ext cx="1527175" cy="277813"/>
            </a:xfrm>
            <a:prstGeom prst="rect">
              <a:avLst/>
            </a:prstGeom>
            <a:solidFill>
              <a:schemeClr val="accent4">
                <a:lumMod val="60000"/>
                <a:lumOff val="40000"/>
              </a:schemeClr>
            </a:solidFill>
            <a:ln w="12700">
              <a:solidFill>
                <a:schemeClr val="tx1"/>
              </a:solidFill>
            </a:ln>
          </p:spPr>
          <p:txBody>
            <a:bodyPr>
              <a:spAutoFit/>
            </a:bodyPr>
            <a:lstStyle/>
            <a:p>
              <a:pPr algn="ctr">
                <a:defRPr/>
              </a:pPr>
              <a:r>
                <a:rPr lang="en-US" sz="1200" dirty="0">
                  <a:hlinkClick r:id="rId4" action="ppaction://hlinksldjump"/>
                </a:rPr>
                <a:t>INTRO</a:t>
              </a:r>
              <a:endParaRPr lang="en-US" sz="1200" dirty="0"/>
            </a:p>
          </p:txBody>
        </p:sp>
        <p:sp>
          <p:nvSpPr>
            <p:cNvPr id="26" name="TextBox 25"/>
            <p:cNvSpPr txBox="1"/>
            <p:nvPr/>
          </p:nvSpPr>
          <p:spPr bwMode="auto">
            <a:xfrm>
              <a:off x="153035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solidFill>
                    <a:srgbClr val="7C0019"/>
                  </a:solidFill>
                  <a:hlinkClick r:id="rId5" action="ppaction://hlinksldjump"/>
                </a:rPr>
                <a:t>CAP ALLOCATION</a:t>
              </a:r>
              <a:endParaRPr lang="en-US" sz="1200" dirty="0">
                <a:solidFill>
                  <a:srgbClr val="7C0019"/>
                </a:solidFill>
              </a:endParaRPr>
            </a:p>
          </p:txBody>
        </p:sp>
        <p:sp>
          <p:nvSpPr>
            <p:cNvPr id="27" name="TextBox 26"/>
            <p:cNvSpPr txBox="1"/>
            <p:nvPr/>
          </p:nvSpPr>
          <p:spPr bwMode="auto">
            <a:xfrm>
              <a:off x="6108700" y="0"/>
              <a:ext cx="1527175" cy="276225"/>
            </a:xfrm>
            <a:prstGeom prst="rect">
              <a:avLst/>
            </a:prstGeom>
            <a:solidFill>
              <a:schemeClr val="bg2">
                <a:lumMod val="90000"/>
              </a:schemeClr>
            </a:solidFill>
            <a:ln>
              <a:solidFill>
                <a:schemeClr val="tx1"/>
              </a:solidFill>
            </a:ln>
          </p:spPr>
          <p:txBody>
            <a:bodyPr>
              <a:spAutoFit/>
            </a:bodyPr>
            <a:lstStyle/>
            <a:p>
              <a:pPr algn="ctr">
                <a:defRPr/>
              </a:pPr>
              <a:r>
                <a:rPr lang="en-US" sz="1200" spc="-150" dirty="0">
                  <a:hlinkClick r:id="rId6" action="ppaction://hlinksldjump"/>
                </a:rPr>
                <a:t>STK MKTS &amp; RETURNS</a:t>
              </a:r>
              <a:endParaRPr lang="en-US" sz="1200" spc="-150" dirty="0"/>
            </a:p>
          </p:txBody>
        </p:sp>
        <p:sp>
          <p:nvSpPr>
            <p:cNvPr id="28" name="TextBox 27"/>
            <p:cNvSpPr txBox="1"/>
            <p:nvPr/>
          </p:nvSpPr>
          <p:spPr bwMode="auto">
            <a:xfrm>
              <a:off x="3059113"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7" action="ppaction://hlinksldjump"/>
                </a:rPr>
                <a:t>FIN MARKETS</a:t>
              </a:r>
              <a:endParaRPr lang="en-US" sz="1200" dirty="0"/>
            </a:p>
          </p:txBody>
        </p:sp>
        <p:sp>
          <p:nvSpPr>
            <p:cNvPr id="29" name="TextBox 28"/>
            <p:cNvSpPr txBox="1"/>
            <p:nvPr/>
          </p:nvSpPr>
          <p:spPr bwMode="auto">
            <a:xfrm>
              <a:off x="7607300" y="0"/>
              <a:ext cx="1527175" cy="277813"/>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8" action="ppaction://hlinksldjump"/>
                </a:rPr>
                <a:t>STK MKT EFF</a:t>
              </a:r>
              <a:endParaRPr lang="en-US" sz="1200" dirty="0"/>
            </a:p>
          </p:txBody>
        </p:sp>
        <p:sp>
          <p:nvSpPr>
            <p:cNvPr id="30" name="TextBox 29"/>
            <p:cNvSpPr txBox="1"/>
            <p:nvPr/>
          </p:nvSpPr>
          <p:spPr bwMode="auto">
            <a:xfrm>
              <a:off x="4586288"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50" dirty="0">
                  <a:hlinkClick r:id="rId9" action="ppaction://hlinksldjump"/>
                </a:rPr>
                <a:t>FIN INSTITUTIONS</a:t>
              </a:r>
              <a:endParaRPr lang="en-US" sz="1200" spc="-50" dirty="0"/>
            </a:p>
          </p:txBody>
        </p:sp>
      </p:grpSp>
      <p:sp>
        <p:nvSpPr>
          <p:cNvPr id="31" name="Pentagon 30" descr="Progress Bar showing &quot;STKMKTS &amp; Returns&quot; as current category." title="Progress Bar - STKMKTS &amp; Returns"/>
          <p:cNvSpPr/>
          <p:nvPr/>
        </p:nvSpPr>
        <p:spPr bwMode="auto">
          <a:xfrm>
            <a:off x="3174" y="276225"/>
            <a:ext cx="7616952" cy="92075"/>
          </a:xfrm>
          <a:prstGeom prst="homePlate">
            <a:avLst/>
          </a:prstGeom>
          <a:solidFill>
            <a:schemeClr val="accent2"/>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additive="base">
                                        <p:cTn id="12" dur="500" fill="hold"/>
                                        <p:tgtEl>
                                          <p:spTgt spid="31"/>
                                        </p:tgtEl>
                                        <p:attrNameLst>
                                          <p:attrName>ppt_x</p:attrName>
                                        </p:attrNameLst>
                                      </p:cBhvr>
                                      <p:tavLst>
                                        <p:tav tm="0">
                                          <p:val>
                                            <p:strVal val="0-#ppt_w/2"/>
                                          </p:val>
                                        </p:tav>
                                        <p:tav tm="100000">
                                          <p:val>
                                            <p:strVal val="#ppt_x"/>
                                          </p:val>
                                        </p:tav>
                                      </p:tavLst>
                                    </p:anim>
                                    <p:anim calcmode="lin" valueType="num">
                                      <p:cBhvr additive="base">
                                        <p:cTn id="13"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7" grpId="0"/>
      <p:bldP spid="8" grpId="0"/>
      <p:bldP spid="3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7" descr="The current category highlighted is STK MKT EFF." title="Chapter 2 Category Bar"/>
          <p:cNvGrpSpPr>
            <a:grpSpLocks/>
          </p:cNvGrpSpPr>
          <p:nvPr/>
        </p:nvGrpSpPr>
        <p:grpSpPr bwMode="auto">
          <a:xfrm>
            <a:off x="163513" y="3910013"/>
            <a:ext cx="8675687" cy="2181225"/>
            <a:chOff x="182563" y="4024313"/>
            <a:chExt cx="8675689" cy="2181404"/>
          </a:xfrm>
        </p:grpSpPr>
        <p:cxnSp>
          <p:nvCxnSpPr>
            <p:cNvPr id="15" name="Straight Connector 14"/>
            <p:cNvCxnSpPr/>
            <p:nvPr/>
          </p:nvCxnSpPr>
          <p:spPr>
            <a:xfrm rot="5400000">
              <a:off x="1796245" y="4776056"/>
              <a:ext cx="27466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423" name="Group 16"/>
            <p:cNvGrpSpPr>
              <a:grpSpLocks/>
            </p:cNvGrpSpPr>
            <p:nvPr/>
          </p:nvGrpSpPr>
          <p:grpSpPr bwMode="auto">
            <a:xfrm>
              <a:off x="182563" y="4024313"/>
              <a:ext cx="8675689" cy="2181404"/>
              <a:chOff x="182563" y="4024313"/>
              <a:chExt cx="8675689" cy="2181404"/>
            </a:xfrm>
          </p:grpSpPr>
          <p:grpSp>
            <p:nvGrpSpPr>
              <p:cNvPr id="17424" name="Group 15"/>
              <p:cNvGrpSpPr>
                <a:grpSpLocks/>
              </p:cNvGrpSpPr>
              <p:nvPr/>
            </p:nvGrpSpPr>
            <p:grpSpPr bwMode="auto">
              <a:xfrm>
                <a:off x="182563" y="4024313"/>
                <a:ext cx="8675689" cy="2181404"/>
                <a:chOff x="182747" y="2353512"/>
                <a:chExt cx="8676265" cy="2182307"/>
              </a:xfrm>
            </p:grpSpPr>
            <p:sp>
              <p:nvSpPr>
                <p:cNvPr id="7" name="Rectangle 15"/>
                <p:cNvSpPr>
                  <a:spLocks noChangeArrowheads="1"/>
                </p:cNvSpPr>
                <p:nvPr/>
              </p:nvSpPr>
              <p:spPr bwMode="auto">
                <a:xfrm>
                  <a:off x="1135310" y="2353512"/>
                  <a:ext cx="1600307" cy="924383"/>
                </a:xfrm>
                <a:prstGeom prst="rect">
                  <a:avLst/>
                </a:prstGeom>
                <a:noFill/>
                <a:ln w="9525">
                  <a:noFill/>
                  <a:miter lim="800000"/>
                  <a:headEnd/>
                  <a:tailEnd/>
                </a:ln>
              </p:spPr>
              <p:txBody>
                <a:bodyPr>
                  <a:spAutoFit/>
                </a:bodyPr>
                <a:lstStyle/>
                <a:p>
                  <a:pPr algn="ctr">
                    <a:defRPr/>
                  </a:pPr>
                  <a:r>
                    <a:rPr lang="en-US" dirty="0">
                      <a:latin typeface="+mn-lt"/>
                    </a:rPr>
                    <a:t>Highly</a:t>
                  </a:r>
                </a:p>
                <a:p>
                  <a:pPr algn="ctr">
                    <a:defRPr/>
                  </a:pPr>
                  <a:r>
                    <a:rPr lang="en-US" dirty="0">
                      <a:latin typeface="+mn-lt"/>
                    </a:rPr>
                    <a:t>Inefficient</a:t>
                  </a:r>
                </a:p>
                <a:p>
                  <a:pPr algn="ctr">
                    <a:defRPr/>
                  </a:pPr>
                  <a:r>
                    <a:rPr lang="en-US" dirty="0">
                      <a:latin typeface="+mn-lt"/>
                    </a:rPr>
                    <a:t>       </a:t>
                  </a:r>
                </a:p>
              </p:txBody>
            </p:sp>
            <p:cxnSp>
              <p:nvCxnSpPr>
                <p:cNvPr id="17427" name="Straight Connector 4"/>
                <p:cNvCxnSpPr>
                  <a:cxnSpLocks noChangeShapeType="1"/>
                </p:cNvCxnSpPr>
                <p:nvPr/>
              </p:nvCxnSpPr>
              <p:spPr bwMode="auto">
                <a:xfrm>
                  <a:off x="1944989" y="3104771"/>
                  <a:ext cx="5239099" cy="1589"/>
                </a:xfrm>
                <a:prstGeom prst="line">
                  <a:avLst/>
                </a:prstGeom>
                <a:noFill/>
                <a:ln w="25400" algn="ctr">
                  <a:solidFill>
                    <a:schemeClr val="tx1"/>
                  </a:solidFill>
                  <a:miter lim="800000"/>
                  <a:headEnd type="none" w="sm" len="sm"/>
                  <a:tailEnd type="none" w="sm" len="sm"/>
                </a:ln>
              </p:spPr>
            </p:cxnSp>
            <p:sp>
              <p:nvSpPr>
                <p:cNvPr id="11" name="Rectangle 17"/>
                <p:cNvSpPr>
                  <a:spLocks noChangeArrowheads="1"/>
                </p:cNvSpPr>
                <p:nvPr/>
              </p:nvSpPr>
              <p:spPr bwMode="auto">
                <a:xfrm>
                  <a:off x="6393461" y="2353512"/>
                  <a:ext cx="1600307" cy="924383"/>
                </a:xfrm>
                <a:prstGeom prst="rect">
                  <a:avLst/>
                </a:prstGeom>
                <a:noFill/>
                <a:ln w="9525">
                  <a:noFill/>
                  <a:miter lim="800000"/>
                  <a:headEnd/>
                  <a:tailEnd/>
                </a:ln>
              </p:spPr>
              <p:txBody>
                <a:bodyPr>
                  <a:spAutoFit/>
                </a:bodyPr>
                <a:lstStyle/>
                <a:p>
                  <a:pPr algn="ctr">
                    <a:defRPr/>
                  </a:pPr>
                  <a:r>
                    <a:rPr lang="en-US" dirty="0">
                      <a:latin typeface="+mn-lt"/>
                    </a:rPr>
                    <a:t>Highly</a:t>
                  </a:r>
                </a:p>
                <a:p>
                  <a:pPr algn="ctr">
                    <a:defRPr/>
                  </a:pPr>
                  <a:r>
                    <a:rPr lang="en-US" dirty="0">
                      <a:latin typeface="+mn-lt"/>
                    </a:rPr>
                    <a:t>Efficient</a:t>
                  </a:r>
                </a:p>
                <a:p>
                  <a:pPr algn="ctr">
                    <a:defRPr/>
                  </a:pPr>
                  <a:r>
                    <a:rPr lang="en-US" dirty="0">
                      <a:latin typeface="+mn-lt"/>
                    </a:rPr>
                    <a:t>       </a:t>
                  </a:r>
                </a:p>
              </p:txBody>
            </p:sp>
            <p:sp>
              <p:nvSpPr>
                <p:cNvPr id="12" name="Rectangle 11"/>
                <p:cNvSpPr/>
                <p:nvPr/>
              </p:nvSpPr>
              <p:spPr bwMode="auto">
                <a:xfrm>
                  <a:off x="182747" y="3335074"/>
                  <a:ext cx="3489557" cy="1200745"/>
                </a:xfrm>
                <a:prstGeom prst="rect">
                  <a:avLst/>
                </a:prstGeom>
              </p:spPr>
              <p:txBody>
                <a:bodyPr>
                  <a:spAutoFit/>
                </a:bodyPr>
                <a:lstStyle/>
                <a:p>
                  <a:pPr algn="ctr">
                    <a:defRPr/>
                  </a:pPr>
                  <a:r>
                    <a:rPr lang="en-US" spc="-50" dirty="0">
                      <a:latin typeface="+mn-lt"/>
                    </a:rPr>
                    <a:t>Small companies not followed by many analysts.  Not much contact with investors.</a:t>
                  </a:r>
                </a:p>
                <a:p>
                  <a:pPr algn="ctr">
                    <a:defRPr/>
                  </a:pPr>
                  <a:r>
                    <a:rPr lang="en-US" spc="-100" dirty="0">
                      <a:latin typeface="+mn-lt"/>
                    </a:rPr>
                    <a:t>       </a:t>
                  </a:r>
                </a:p>
              </p:txBody>
            </p:sp>
            <p:sp>
              <p:nvSpPr>
                <p:cNvPr id="13" name="Rectangle 12"/>
                <p:cNvSpPr/>
                <p:nvPr/>
              </p:nvSpPr>
              <p:spPr bwMode="auto">
                <a:xfrm>
                  <a:off x="5507577" y="3335074"/>
                  <a:ext cx="3351435" cy="1200745"/>
                </a:xfrm>
                <a:prstGeom prst="rect">
                  <a:avLst/>
                </a:prstGeom>
              </p:spPr>
              <p:txBody>
                <a:bodyPr>
                  <a:spAutoFit/>
                </a:bodyPr>
                <a:lstStyle/>
                <a:p>
                  <a:pPr algn="ctr">
                    <a:defRPr/>
                  </a:pPr>
                  <a:r>
                    <a:rPr lang="en-US" spc="-50" dirty="0">
                      <a:latin typeface="+mn-lt"/>
                    </a:rPr>
                    <a:t>Large companies followed by many analysts.  Good communications with investors.</a:t>
                  </a:r>
                </a:p>
                <a:p>
                  <a:pPr algn="ctr">
                    <a:defRPr/>
                  </a:pPr>
                  <a:r>
                    <a:rPr lang="en-US" spc="-100" dirty="0">
                      <a:latin typeface="+mn-lt"/>
                    </a:rPr>
                    <a:t>       </a:t>
                  </a:r>
                </a:p>
              </p:txBody>
            </p:sp>
          </p:grpSp>
          <p:cxnSp>
            <p:nvCxnSpPr>
              <p:cNvPr id="16" name="Straight Connector 15"/>
              <p:cNvCxnSpPr/>
              <p:nvPr/>
            </p:nvCxnSpPr>
            <p:spPr>
              <a:xfrm rot="5400000">
                <a:off x="7046109" y="4776056"/>
                <a:ext cx="27466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7411" name="Rectangle 2"/>
          <p:cNvSpPr>
            <a:spLocks noGrp="1" noChangeArrowheads="1"/>
          </p:cNvSpPr>
          <p:nvPr>
            <p:ph type="title"/>
          </p:nvPr>
        </p:nvSpPr>
        <p:spPr/>
        <p:txBody>
          <a:bodyPr/>
          <a:lstStyle/>
          <a:p>
            <a:pPr eaLnBrk="1" hangingPunct="1"/>
            <a:r>
              <a:rPr lang="en-US" dirty="0" smtClean="0"/>
              <a:t>What is meant by stock market efficiency?</a:t>
            </a:r>
          </a:p>
        </p:txBody>
      </p:sp>
      <p:sp>
        <p:nvSpPr>
          <p:cNvPr id="175107" name="Rectangle 3"/>
          <p:cNvSpPr>
            <a:spLocks noGrp="1" noChangeArrowheads="1"/>
          </p:cNvSpPr>
          <p:nvPr>
            <p:ph sz="quarter" idx="1"/>
          </p:nvPr>
        </p:nvSpPr>
        <p:spPr/>
        <p:txBody>
          <a:bodyPr/>
          <a:lstStyle/>
          <a:p>
            <a:pPr eaLnBrk="1" hangingPunct="1">
              <a:spcBef>
                <a:spcPct val="0"/>
              </a:spcBef>
              <a:spcAft>
                <a:spcPts val="600"/>
              </a:spcAft>
            </a:pPr>
            <a:r>
              <a:rPr lang="en-US" dirty="0" smtClean="0"/>
              <a:t>Securities are normally in equilibrium and are “fairly priced.”  </a:t>
            </a:r>
          </a:p>
          <a:p>
            <a:pPr eaLnBrk="1" hangingPunct="1">
              <a:spcBef>
                <a:spcPct val="0"/>
              </a:spcBef>
              <a:spcAft>
                <a:spcPts val="600"/>
              </a:spcAft>
            </a:pPr>
            <a:r>
              <a:rPr lang="en-US" dirty="0" smtClean="0"/>
              <a:t>Investors cannot “beat the market” except through good luck or better information.</a:t>
            </a:r>
          </a:p>
          <a:p>
            <a:pPr eaLnBrk="1" hangingPunct="1">
              <a:spcBef>
                <a:spcPct val="0"/>
              </a:spcBef>
              <a:spcAft>
                <a:spcPts val="600"/>
              </a:spcAft>
            </a:pPr>
            <a:r>
              <a:rPr lang="en-US" dirty="0" smtClean="0"/>
              <a:t>Efficiency continuum</a:t>
            </a:r>
          </a:p>
        </p:txBody>
      </p:sp>
      <p:sp>
        <p:nvSpPr>
          <p:cNvPr id="4" name="Slide Number Placeholder 3"/>
          <p:cNvSpPr>
            <a:spLocks noGrp="1"/>
          </p:cNvSpPr>
          <p:nvPr>
            <p:ph type="sldNum" sz="quarter" idx="10"/>
          </p:nvPr>
        </p:nvSpPr>
        <p:spPr/>
        <p:txBody>
          <a:bodyPr/>
          <a:lstStyle/>
          <a:p>
            <a:pPr>
              <a:defRPr/>
            </a:pPr>
            <a:r>
              <a:rPr lang="en-US" smtClean="0"/>
              <a:t>2-</a:t>
            </a:r>
            <a:fld id="{28A7F3F0-9D7E-4891-B51F-DED8734CB700}" type="slidenum">
              <a:rPr lang="en-US" smtClean="0"/>
              <a:pPr>
                <a:defRPr/>
              </a:pPr>
              <a:t>14</a:t>
            </a:fld>
            <a:endParaRPr lang="en-US" dirty="0"/>
          </a:p>
        </p:txBody>
      </p:sp>
      <p:grpSp>
        <p:nvGrpSpPr>
          <p:cNvPr id="23" name="Group 13" descr="The current category highlighted is STK MKT EFF." title="Chapter 2 Category Bar"/>
          <p:cNvGrpSpPr>
            <a:grpSpLocks/>
          </p:cNvGrpSpPr>
          <p:nvPr/>
        </p:nvGrpSpPr>
        <p:grpSpPr bwMode="auto">
          <a:xfrm>
            <a:off x="3175" y="0"/>
            <a:ext cx="9131300" cy="277813"/>
            <a:chOff x="3175" y="0"/>
            <a:chExt cx="9131300" cy="277813"/>
          </a:xfrm>
        </p:grpSpPr>
        <p:sp>
          <p:nvSpPr>
            <p:cNvPr id="24" name="TextBox 23"/>
            <p:cNvSpPr txBox="1"/>
            <p:nvPr/>
          </p:nvSpPr>
          <p:spPr bwMode="auto">
            <a:xfrm>
              <a:off x="3175" y="0"/>
              <a:ext cx="1527175" cy="277813"/>
            </a:xfrm>
            <a:prstGeom prst="rect">
              <a:avLst/>
            </a:prstGeom>
            <a:solidFill>
              <a:schemeClr val="accent4">
                <a:lumMod val="60000"/>
                <a:lumOff val="4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25" name="TextBox 24"/>
            <p:cNvSpPr txBox="1"/>
            <p:nvPr/>
          </p:nvSpPr>
          <p:spPr bwMode="auto">
            <a:xfrm>
              <a:off x="153035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solidFill>
                    <a:srgbClr val="7C0019"/>
                  </a:solidFill>
                  <a:hlinkClick r:id="rId4" action="ppaction://hlinksldjump"/>
                </a:rPr>
                <a:t>CAP ALLOCATION</a:t>
              </a:r>
              <a:endParaRPr lang="en-US" sz="1200" dirty="0">
                <a:solidFill>
                  <a:srgbClr val="7C0019"/>
                </a:solidFill>
              </a:endParaRPr>
            </a:p>
          </p:txBody>
        </p:sp>
        <p:sp>
          <p:nvSpPr>
            <p:cNvPr id="26" name="TextBox 25"/>
            <p:cNvSpPr txBox="1"/>
            <p:nvPr/>
          </p:nvSpPr>
          <p:spPr bwMode="auto">
            <a:xfrm>
              <a:off x="610870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150" dirty="0">
                  <a:hlinkClick r:id="rId5" action="ppaction://hlinksldjump"/>
                </a:rPr>
                <a:t>STK MKTS &amp; RETURNS</a:t>
              </a:r>
              <a:endParaRPr lang="en-US" sz="1200" spc="-150" dirty="0"/>
            </a:p>
          </p:txBody>
        </p:sp>
        <p:sp>
          <p:nvSpPr>
            <p:cNvPr id="27" name="TextBox 26"/>
            <p:cNvSpPr txBox="1"/>
            <p:nvPr/>
          </p:nvSpPr>
          <p:spPr bwMode="auto">
            <a:xfrm>
              <a:off x="3059113"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6" action="ppaction://hlinksldjump"/>
                </a:rPr>
                <a:t>FIN MARKETS</a:t>
              </a:r>
              <a:endParaRPr lang="en-US" sz="1200" dirty="0"/>
            </a:p>
          </p:txBody>
        </p:sp>
        <p:sp>
          <p:nvSpPr>
            <p:cNvPr id="28" name="TextBox 27"/>
            <p:cNvSpPr txBox="1"/>
            <p:nvPr/>
          </p:nvSpPr>
          <p:spPr bwMode="auto">
            <a:xfrm>
              <a:off x="7607300" y="0"/>
              <a:ext cx="1527175" cy="277813"/>
            </a:xfrm>
            <a:prstGeom prst="rect">
              <a:avLst/>
            </a:prstGeom>
            <a:solidFill>
              <a:schemeClr val="bg2">
                <a:lumMod val="90000"/>
              </a:schemeClr>
            </a:solidFill>
            <a:ln>
              <a:solidFill>
                <a:schemeClr val="tx1"/>
              </a:solidFill>
            </a:ln>
          </p:spPr>
          <p:txBody>
            <a:bodyPr>
              <a:spAutoFit/>
            </a:bodyPr>
            <a:lstStyle/>
            <a:p>
              <a:pPr algn="ctr">
                <a:defRPr/>
              </a:pPr>
              <a:r>
                <a:rPr lang="en-US" sz="1200" dirty="0">
                  <a:hlinkClick r:id="rId7" action="ppaction://hlinksldjump"/>
                </a:rPr>
                <a:t>STK MKT EFF</a:t>
              </a:r>
              <a:endParaRPr lang="en-US" sz="1200" dirty="0"/>
            </a:p>
          </p:txBody>
        </p:sp>
        <p:sp>
          <p:nvSpPr>
            <p:cNvPr id="29" name="TextBox 28"/>
            <p:cNvSpPr txBox="1"/>
            <p:nvPr/>
          </p:nvSpPr>
          <p:spPr bwMode="auto">
            <a:xfrm>
              <a:off x="4586288"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50" dirty="0">
                  <a:hlinkClick r:id="rId8" action="ppaction://hlinksldjump"/>
                </a:rPr>
                <a:t>FIN INSTITUTIONS</a:t>
              </a:r>
              <a:endParaRPr lang="en-US" sz="1200" spc="-50" dirty="0"/>
            </a:p>
          </p:txBody>
        </p:sp>
      </p:grpSp>
      <p:sp>
        <p:nvSpPr>
          <p:cNvPr id="30" name="Pentagon 29" descr="Progress Bar showing &quot;STK MKT EFF&quot; as current category." title="Progress Bar - STK MKT EFF"/>
          <p:cNvSpPr/>
          <p:nvPr/>
        </p:nvSpPr>
        <p:spPr bwMode="auto">
          <a:xfrm>
            <a:off x="3174" y="276225"/>
            <a:ext cx="9134856" cy="92075"/>
          </a:xfrm>
          <a:prstGeom prst="homePlate">
            <a:avLst/>
          </a:prstGeom>
          <a:solidFill>
            <a:schemeClr val="accent2"/>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0-#ppt_w/2"/>
                                          </p:val>
                                        </p:tav>
                                        <p:tav tm="100000">
                                          <p:val>
                                            <p:strVal val="#ppt_x"/>
                                          </p:val>
                                        </p:tav>
                                      </p:tavLst>
                                    </p:anim>
                                    <p:anim calcmode="lin" valueType="num">
                                      <p:cBhvr additive="base">
                                        <p:cTn id="13"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75107">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75107">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75107">
                                            <p:txEl>
                                              <p:pRg st="2" end="2"/>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smtClean="0"/>
              <a:t>Implications of Market Efficiency </a:t>
            </a:r>
          </a:p>
        </p:txBody>
      </p:sp>
      <p:graphicFrame>
        <p:nvGraphicFramePr>
          <p:cNvPr id="3" name="Content Placeholder 2" descr="Graphic illustrating an example of whether or not to buy stock when the market is highly efficient. " title="Implications of Market Efficiency "/>
          <p:cNvGraphicFramePr>
            <a:graphicFrameLocks noGrp="1"/>
          </p:cNvGraphicFramePr>
          <p:nvPr>
            <p:ph sz="quarter" idx="1"/>
            <p:extLst>
              <p:ext uri="{D42A27DB-BD31-4B8C-83A1-F6EECF244321}">
                <p14:modId xmlns:p14="http://schemas.microsoft.com/office/powerpoint/2010/main" val="2846199251"/>
              </p:ext>
            </p:extLst>
          </p:nvPr>
        </p:nvGraphicFramePr>
        <p:xfrm>
          <a:off x="612775" y="1600200"/>
          <a:ext cx="8074025"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r>
              <a:rPr lang="en-US" smtClean="0"/>
              <a:t>2-</a:t>
            </a:r>
            <a:fld id="{28A7F3F0-9D7E-4891-B51F-DED8734CB700}" type="slidenum">
              <a:rPr lang="en-US" smtClean="0"/>
              <a:pPr>
                <a:defRPr/>
              </a:pPr>
              <a:t>15</a:t>
            </a:fld>
            <a:endParaRPr lang="en-US" dirty="0"/>
          </a:p>
        </p:txBody>
      </p:sp>
      <p:grpSp>
        <p:nvGrpSpPr>
          <p:cNvPr id="16" name="Group 13" descr="The current category highlighted is STK MKT EFF." title="Chapter 2 Category Bar"/>
          <p:cNvGrpSpPr>
            <a:grpSpLocks/>
          </p:cNvGrpSpPr>
          <p:nvPr/>
        </p:nvGrpSpPr>
        <p:grpSpPr bwMode="auto">
          <a:xfrm>
            <a:off x="3175" y="0"/>
            <a:ext cx="9131300" cy="277813"/>
            <a:chOff x="3175" y="0"/>
            <a:chExt cx="9131300" cy="277813"/>
          </a:xfrm>
        </p:grpSpPr>
        <p:sp>
          <p:nvSpPr>
            <p:cNvPr id="17" name="TextBox 16"/>
            <p:cNvSpPr txBox="1"/>
            <p:nvPr/>
          </p:nvSpPr>
          <p:spPr bwMode="auto">
            <a:xfrm>
              <a:off x="3175" y="0"/>
              <a:ext cx="1527175" cy="277813"/>
            </a:xfrm>
            <a:prstGeom prst="rect">
              <a:avLst/>
            </a:prstGeom>
            <a:solidFill>
              <a:schemeClr val="accent4">
                <a:lumMod val="60000"/>
                <a:lumOff val="40000"/>
              </a:schemeClr>
            </a:solidFill>
            <a:ln w="12700">
              <a:solidFill>
                <a:schemeClr val="tx1"/>
              </a:solidFill>
            </a:ln>
          </p:spPr>
          <p:txBody>
            <a:bodyPr>
              <a:spAutoFit/>
            </a:bodyPr>
            <a:lstStyle/>
            <a:p>
              <a:pPr algn="ctr">
                <a:defRPr/>
              </a:pPr>
              <a:r>
                <a:rPr lang="en-US" sz="1200" dirty="0">
                  <a:hlinkClick r:id="rId8" action="ppaction://hlinksldjump"/>
                </a:rPr>
                <a:t>INTRO</a:t>
              </a:r>
              <a:endParaRPr lang="en-US" sz="1200" dirty="0"/>
            </a:p>
          </p:txBody>
        </p:sp>
        <p:sp>
          <p:nvSpPr>
            <p:cNvPr id="18" name="TextBox 17"/>
            <p:cNvSpPr txBox="1"/>
            <p:nvPr/>
          </p:nvSpPr>
          <p:spPr bwMode="auto">
            <a:xfrm>
              <a:off x="153035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solidFill>
                    <a:srgbClr val="7C0019"/>
                  </a:solidFill>
                  <a:hlinkClick r:id="rId9" action="ppaction://hlinksldjump"/>
                </a:rPr>
                <a:t>CAP ALLOCATION</a:t>
              </a:r>
              <a:endParaRPr lang="en-US" sz="1200" dirty="0">
                <a:solidFill>
                  <a:srgbClr val="7C0019"/>
                </a:solidFill>
              </a:endParaRPr>
            </a:p>
          </p:txBody>
        </p:sp>
        <p:sp>
          <p:nvSpPr>
            <p:cNvPr id="19" name="TextBox 18"/>
            <p:cNvSpPr txBox="1"/>
            <p:nvPr/>
          </p:nvSpPr>
          <p:spPr bwMode="auto">
            <a:xfrm>
              <a:off x="610870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150" dirty="0">
                  <a:hlinkClick r:id="rId10" action="ppaction://hlinksldjump"/>
                </a:rPr>
                <a:t>STK MKTS &amp; RETURNS</a:t>
              </a:r>
              <a:endParaRPr lang="en-US" sz="1200" spc="-150" dirty="0"/>
            </a:p>
          </p:txBody>
        </p:sp>
        <p:sp>
          <p:nvSpPr>
            <p:cNvPr id="20" name="TextBox 19"/>
            <p:cNvSpPr txBox="1"/>
            <p:nvPr/>
          </p:nvSpPr>
          <p:spPr bwMode="auto">
            <a:xfrm>
              <a:off x="3059113"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11" action="ppaction://hlinksldjump"/>
                </a:rPr>
                <a:t>FIN MARKETS</a:t>
              </a:r>
              <a:endParaRPr lang="en-US" sz="1200" dirty="0"/>
            </a:p>
          </p:txBody>
        </p:sp>
        <p:sp>
          <p:nvSpPr>
            <p:cNvPr id="21" name="TextBox 20"/>
            <p:cNvSpPr txBox="1"/>
            <p:nvPr/>
          </p:nvSpPr>
          <p:spPr bwMode="auto">
            <a:xfrm>
              <a:off x="7607300" y="0"/>
              <a:ext cx="1527175" cy="277813"/>
            </a:xfrm>
            <a:prstGeom prst="rect">
              <a:avLst/>
            </a:prstGeom>
            <a:solidFill>
              <a:schemeClr val="bg2">
                <a:lumMod val="90000"/>
              </a:schemeClr>
            </a:solidFill>
            <a:ln>
              <a:solidFill>
                <a:schemeClr val="tx1"/>
              </a:solidFill>
            </a:ln>
          </p:spPr>
          <p:txBody>
            <a:bodyPr>
              <a:spAutoFit/>
            </a:bodyPr>
            <a:lstStyle/>
            <a:p>
              <a:pPr algn="ctr">
                <a:defRPr/>
              </a:pPr>
              <a:r>
                <a:rPr lang="en-US" sz="1200" dirty="0">
                  <a:hlinkClick r:id="rId12" action="ppaction://hlinksldjump"/>
                </a:rPr>
                <a:t>STK MKT EFF</a:t>
              </a:r>
              <a:endParaRPr lang="en-US" sz="1200" dirty="0"/>
            </a:p>
          </p:txBody>
        </p:sp>
        <p:sp>
          <p:nvSpPr>
            <p:cNvPr id="22" name="TextBox 21"/>
            <p:cNvSpPr txBox="1"/>
            <p:nvPr/>
          </p:nvSpPr>
          <p:spPr bwMode="auto">
            <a:xfrm>
              <a:off x="4586288"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50" dirty="0">
                  <a:hlinkClick r:id="rId13" action="ppaction://hlinksldjump"/>
                </a:rPr>
                <a:t>FIN INSTITUTIONS</a:t>
              </a:r>
              <a:endParaRPr lang="en-US" sz="1200" spc="-50" dirty="0"/>
            </a:p>
          </p:txBody>
        </p:sp>
      </p:grpSp>
      <p:sp>
        <p:nvSpPr>
          <p:cNvPr id="28" name="Pentagon 27" descr="Progress Bar showing &quot;STK MKT EFF&quot; as current category." title="Progress Bar - STK MKT EFF"/>
          <p:cNvSpPr/>
          <p:nvPr/>
        </p:nvSpPr>
        <p:spPr bwMode="auto">
          <a:xfrm>
            <a:off x="3174" y="276225"/>
            <a:ext cx="9134856" cy="92075"/>
          </a:xfrm>
          <a:prstGeom prst="homePlate">
            <a:avLst/>
          </a:prstGeom>
          <a:solidFill>
            <a:schemeClr val="accent2"/>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500" fill="hold"/>
                                        <p:tgtEl>
                                          <p:spTgt spid="28"/>
                                        </p:tgtEl>
                                        <p:attrNameLst>
                                          <p:attrName>ppt_x</p:attrName>
                                        </p:attrNameLst>
                                      </p:cBhvr>
                                      <p:tavLst>
                                        <p:tav tm="0">
                                          <p:val>
                                            <p:strVal val="0-#ppt_w/2"/>
                                          </p:val>
                                        </p:tav>
                                        <p:tav tm="100000">
                                          <p:val>
                                            <p:strVal val="#ppt_x"/>
                                          </p:val>
                                        </p:tav>
                                      </p:tavLst>
                                    </p:anim>
                                    <p:anim calcmode="lin" valueType="num">
                                      <p:cBhvr additive="base">
                                        <p:cTn id="13"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Implications of Market Efficiency</a:t>
            </a:r>
          </a:p>
        </p:txBody>
      </p:sp>
      <p:graphicFrame>
        <p:nvGraphicFramePr>
          <p:cNvPr id="3" name="Content Placeholder 2" descr="Market efficiency explained by using two boxes, one containing the question and the second containing the answer." title="Implications of Market Efficiency"/>
          <p:cNvGraphicFramePr>
            <a:graphicFrameLocks noGrp="1"/>
          </p:cNvGraphicFramePr>
          <p:nvPr>
            <p:ph sz="quarter" idx="1"/>
            <p:extLst>
              <p:ext uri="{D42A27DB-BD31-4B8C-83A1-F6EECF244321}">
                <p14:modId xmlns:p14="http://schemas.microsoft.com/office/powerpoint/2010/main" val="2233900363"/>
              </p:ext>
            </p:extLst>
          </p:nvPr>
        </p:nvGraphicFramePr>
        <p:xfrm>
          <a:off x="612775" y="1600200"/>
          <a:ext cx="8074025"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r>
              <a:rPr lang="en-US" smtClean="0"/>
              <a:t>2-</a:t>
            </a:r>
            <a:fld id="{28A7F3F0-9D7E-4891-B51F-DED8734CB700}" type="slidenum">
              <a:rPr lang="en-US" smtClean="0"/>
              <a:pPr>
                <a:defRPr/>
              </a:pPr>
              <a:t>16</a:t>
            </a:fld>
            <a:endParaRPr lang="en-US" dirty="0"/>
          </a:p>
        </p:txBody>
      </p:sp>
      <p:grpSp>
        <p:nvGrpSpPr>
          <p:cNvPr id="15" name="Group 13" descr="The current category highlighted is STK MKT EFF." title="Chapter 2 Category Bar"/>
          <p:cNvGrpSpPr>
            <a:grpSpLocks/>
          </p:cNvGrpSpPr>
          <p:nvPr/>
        </p:nvGrpSpPr>
        <p:grpSpPr bwMode="auto">
          <a:xfrm>
            <a:off x="3175" y="0"/>
            <a:ext cx="9131300" cy="277813"/>
            <a:chOff x="3175" y="0"/>
            <a:chExt cx="9131300" cy="277813"/>
          </a:xfrm>
        </p:grpSpPr>
        <p:sp>
          <p:nvSpPr>
            <p:cNvPr id="16" name="TextBox 15"/>
            <p:cNvSpPr txBox="1"/>
            <p:nvPr/>
          </p:nvSpPr>
          <p:spPr bwMode="auto">
            <a:xfrm>
              <a:off x="3175" y="0"/>
              <a:ext cx="1527175" cy="277813"/>
            </a:xfrm>
            <a:prstGeom prst="rect">
              <a:avLst/>
            </a:prstGeom>
            <a:solidFill>
              <a:schemeClr val="accent4">
                <a:lumMod val="60000"/>
                <a:lumOff val="40000"/>
              </a:schemeClr>
            </a:solidFill>
            <a:ln w="12700">
              <a:solidFill>
                <a:schemeClr val="tx1"/>
              </a:solidFill>
            </a:ln>
          </p:spPr>
          <p:txBody>
            <a:bodyPr>
              <a:spAutoFit/>
            </a:bodyPr>
            <a:lstStyle/>
            <a:p>
              <a:pPr algn="ctr">
                <a:defRPr/>
              </a:pPr>
              <a:r>
                <a:rPr lang="en-US" sz="1200" dirty="0">
                  <a:hlinkClick r:id="rId8" action="ppaction://hlinksldjump"/>
                </a:rPr>
                <a:t>INTRO</a:t>
              </a:r>
              <a:endParaRPr lang="en-US" sz="1200" dirty="0"/>
            </a:p>
          </p:txBody>
        </p:sp>
        <p:sp>
          <p:nvSpPr>
            <p:cNvPr id="17" name="TextBox 16"/>
            <p:cNvSpPr txBox="1"/>
            <p:nvPr/>
          </p:nvSpPr>
          <p:spPr bwMode="auto">
            <a:xfrm>
              <a:off x="153035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solidFill>
                    <a:srgbClr val="7C0019"/>
                  </a:solidFill>
                  <a:hlinkClick r:id="rId9" action="ppaction://hlinksldjump"/>
                </a:rPr>
                <a:t>CAP ALLOCATION</a:t>
              </a:r>
              <a:endParaRPr lang="en-US" sz="1200" dirty="0">
                <a:solidFill>
                  <a:srgbClr val="7C0019"/>
                </a:solidFill>
              </a:endParaRPr>
            </a:p>
          </p:txBody>
        </p:sp>
        <p:sp>
          <p:nvSpPr>
            <p:cNvPr id="18" name="TextBox 17"/>
            <p:cNvSpPr txBox="1"/>
            <p:nvPr/>
          </p:nvSpPr>
          <p:spPr bwMode="auto">
            <a:xfrm>
              <a:off x="610870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150" dirty="0">
                  <a:hlinkClick r:id="rId10" action="ppaction://hlinksldjump"/>
                </a:rPr>
                <a:t>STK MKTS &amp; RETURNS</a:t>
              </a:r>
              <a:endParaRPr lang="en-US" sz="1200" spc="-150" dirty="0"/>
            </a:p>
          </p:txBody>
        </p:sp>
        <p:sp>
          <p:nvSpPr>
            <p:cNvPr id="19" name="TextBox 18"/>
            <p:cNvSpPr txBox="1"/>
            <p:nvPr/>
          </p:nvSpPr>
          <p:spPr bwMode="auto">
            <a:xfrm>
              <a:off x="3059113"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11" action="ppaction://hlinksldjump"/>
                </a:rPr>
                <a:t>FIN MARKETS</a:t>
              </a:r>
              <a:endParaRPr lang="en-US" sz="1200" dirty="0"/>
            </a:p>
          </p:txBody>
        </p:sp>
        <p:sp>
          <p:nvSpPr>
            <p:cNvPr id="20" name="TextBox 19"/>
            <p:cNvSpPr txBox="1"/>
            <p:nvPr/>
          </p:nvSpPr>
          <p:spPr bwMode="auto">
            <a:xfrm>
              <a:off x="7607300" y="0"/>
              <a:ext cx="1527175" cy="277813"/>
            </a:xfrm>
            <a:prstGeom prst="rect">
              <a:avLst/>
            </a:prstGeom>
            <a:solidFill>
              <a:schemeClr val="bg2">
                <a:lumMod val="90000"/>
              </a:schemeClr>
            </a:solidFill>
            <a:ln>
              <a:solidFill>
                <a:schemeClr val="tx1"/>
              </a:solidFill>
            </a:ln>
          </p:spPr>
          <p:txBody>
            <a:bodyPr>
              <a:spAutoFit/>
            </a:bodyPr>
            <a:lstStyle/>
            <a:p>
              <a:pPr algn="ctr">
                <a:defRPr/>
              </a:pPr>
              <a:r>
                <a:rPr lang="en-US" sz="1200" dirty="0">
                  <a:hlinkClick r:id="rId12" action="ppaction://hlinksldjump"/>
                </a:rPr>
                <a:t>STK MKT EFF</a:t>
              </a:r>
              <a:endParaRPr lang="en-US" sz="1200" dirty="0"/>
            </a:p>
          </p:txBody>
        </p:sp>
        <p:sp>
          <p:nvSpPr>
            <p:cNvPr id="21" name="TextBox 20"/>
            <p:cNvSpPr txBox="1"/>
            <p:nvPr/>
          </p:nvSpPr>
          <p:spPr bwMode="auto">
            <a:xfrm>
              <a:off x="4586288"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50" dirty="0">
                  <a:hlinkClick r:id="rId13" action="ppaction://hlinksldjump"/>
                </a:rPr>
                <a:t>FIN INSTITUTIONS</a:t>
              </a:r>
              <a:endParaRPr lang="en-US" sz="1200" spc="-50" dirty="0"/>
            </a:p>
          </p:txBody>
        </p:sp>
      </p:grpSp>
      <p:sp>
        <p:nvSpPr>
          <p:cNvPr id="28" name="Pentagon 27" descr="Progress Bar showing &quot;STK MKT EFF&quot; as current category." title="Progress Bar - STK MKT EFF"/>
          <p:cNvSpPr/>
          <p:nvPr/>
        </p:nvSpPr>
        <p:spPr bwMode="auto">
          <a:xfrm>
            <a:off x="3174" y="276225"/>
            <a:ext cx="9134856" cy="92075"/>
          </a:xfrm>
          <a:prstGeom prst="homePlate">
            <a:avLst/>
          </a:prstGeom>
          <a:solidFill>
            <a:schemeClr val="accent2"/>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500" fill="hold"/>
                                        <p:tgtEl>
                                          <p:spTgt spid="28"/>
                                        </p:tgtEl>
                                        <p:attrNameLst>
                                          <p:attrName>ppt_x</p:attrName>
                                        </p:attrNameLst>
                                      </p:cBhvr>
                                      <p:tavLst>
                                        <p:tav tm="0">
                                          <p:val>
                                            <p:strVal val="0-#ppt_w/2"/>
                                          </p:val>
                                        </p:tav>
                                        <p:tav tm="100000">
                                          <p:val>
                                            <p:strVal val="#ppt_x"/>
                                          </p:val>
                                        </p:tav>
                                      </p:tavLst>
                                    </p:anim>
                                    <p:anim calcmode="lin" valueType="num">
                                      <p:cBhvr additive="base">
                                        <p:cTn id="13"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n-US" dirty="0" smtClean="0"/>
              <a:t>Possible Reasons Markets May Not Be Efficient</a:t>
            </a:r>
          </a:p>
        </p:txBody>
      </p:sp>
      <p:sp>
        <p:nvSpPr>
          <p:cNvPr id="20483" name="Rectangle 3"/>
          <p:cNvSpPr>
            <a:spLocks noGrp="1" noChangeArrowheads="1"/>
          </p:cNvSpPr>
          <p:nvPr>
            <p:ph sz="quarter" idx="1"/>
          </p:nvPr>
        </p:nvSpPr>
        <p:spPr>
          <a:xfrm>
            <a:off x="612647" y="1600200"/>
            <a:ext cx="7969377" cy="4495800"/>
          </a:xfrm>
        </p:spPr>
        <p:txBody>
          <a:bodyPr/>
          <a:lstStyle/>
          <a:p>
            <a:pPr eaLnBrk="1" hangingPunct="1">
              <a:spcBef>
                <a:spcPct val="0"/>
              </a:spcBef>
              <a:spcAft>
                <a:spcPts val="600"/>
              </a:spcAft>
            </a:pPr>
            <a:r>
              <a:rPr lang="en-US" dirty="0" smtClean="0"/>
              <a:t>It is costly and/or risky for traders to take advantage of mispriced assets.</a:t>
            </a:r>
          </a:p>
          <a:p>
            <a:pPr eaLnBrk="1" hangingPunct="1">
              <a:spcBef>
                <a:spcPct val="0"/>
              </a:spcBef>
              <a:spcAft>
                <a:spcPts val="600"/>
              </a:spcAft>
            </a:pPr>
            <a:r>
              <a:rPr lang="en-US" dirty="0" smtClean="0"/>
              <a:t>Cognitive biases cause investors to make systematic mistakes that lead to inefficiencies.  This is an area of research know as “behavioral finance.”  </a:t>
            </a:r>
            <a:r>
              <a:rPr lang="en-US" b="1" dirty="0" smtClean="0"/>
              <a:t>Behavioral finance </a:t>
            </a:r>
            <a:r>
              <a:rPr lang="en-US" dirty="0" smtClean="0"/>
              <a:t>borrows insights from psychology to better understand how irrational behavior can be sustained over time.  Some examples include:</a:t>
            </a:r>
          </a:p>
          <a:p>
            <a:pPr lvl="1" eaLnBrk="1" hangingPunct="1">
              <a:spcBef>
                <a:spcPct val="0"/>
              </a:spcBef>
              <a:spcAft>
                <a:spcPts val="600"/>
              </a:spcAft>
            </a:pPr>
            <a:r>
              <a:rPr lang="en-US" dirty="0" smtClean="0"/>
              <a:t>Evaluating risks differently in up and down markets.</a:t>
            </a:r>
          </a:p>
          <a:p>
            <a:pPr lvl="1" eaLnBrk="1" hangingPunct="1">
              <a:spcBef>
                <a:spcPct val="0"/>
              </a:spcBef>
              <a:spcAft>
                <a:spcPts val="600"/>
              </a:spcAft>
            </a:pPr>
            <a:r>
              <a:rPr lang="en-US" dirty="0" smtClean="0"/>
              <a:t>Overconfidence leads to self-attribution bias and hindsight bias.</a:t>
            </a:r>
          </a:p>
        </p:txBody>
      </p:sp>
      <p:sp>
        <p:nvSpPr>
          <p:cNvPr id="4" name="Slide Number Placeholder 3"/>
          <p:cNvSpPr>
            <a:spLocks noGrp="1"/>
          </p:cNvSpPr>
          <p:nvPr>
            <p:ph type="sldNum" sz="quarter" idx="10"/>
          </p:nvPr>
        </p:nvSpPr>
        <p:spPr/>
        <p:txBody>
          <a:bodyPr/>
          <a:lstStyle/>
          <a:p>
            <a:pPr>
              <a:defRPr/>
            </a:pPr>
            <a:r>
              <a:rPr lang="en-US" smtClean="0"/>
              <a:t>2-</a:t>
            </a:r>
            <a:fld id="{28A7F3F0-9D7E-4891-B51F-DED8734CB700}" type="slidenum">
              <a:rPr lang="en-US" smtClean="0"/>
              <a:pPr>
                <a:defRPr/>
              </a:pPr>
              <a:t>17</a:t>
            </a:fld>
            <a:endParaRPr lang="en-US" dirty="0"/>
          </a:p>
        </p:txBody>
      </p:sp>
      <p:grpSp>
        <p:nvGrpSpPr>
          <p:cNvPr id="13" name="Group 32" descr="The current category highlighted is STK MKT EFF." title="Chapter 2 Category Bar"/>
          <p:cNvGrpSpPr>
            <a:grpSpLocks/>
          </p:cNvGrpSpPr>
          <p:nvPr/>
        </p:nvGrpSpPr>
        <p:grpSpPr bwMode="auto">
          <a:xfrm>
            <a:off x="3175" y="0"/>
            <a:ext cx="9131300" cy="277813"/>
            <a:chOff x="3175" y="0"/>
            <a:chExt cx="9131300" cy="277813"/>
          </a:xfrm>
        </p:grpSpPr>
        <p:sp>
          <p:nvSpPr>
            <p:cNvPr id="14" name="TextBox 13"/>
            <p:cNvSpPr txBox="1"/>
            <p:nvPr/>
          </p:nvSpPr>
          <p:spPr bwMode="auto">
            <a:xfrm>
              <a:off x="3175" y="0"/>
              <a:ext cx="1517650" cy="277813"/>
            </a:xfrm>
            <a:prstGeom prst="rect">
              <a:avLst/>
            </a:prstGeom>
            <a:solidFill>
              <a:schemeClr val="accent4">
                <a:lumMod val="60000"/>
                <a:lumOff val="4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22" name="TextBox 21"/>
            <p:cNvSpPr txBox="1"/>
            <p:nvPr/>
          </p:nvSpPr>
          <p:spPr bwMode="auto">
            <a:xfrm>
              <a:off x="1520825"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4" action="ppaction://hlinksldjump"/>
                </a:rPr>
                <a:t>CAP ALLOCATION</a:t>
              </a:r>
              <a:endParaRPr lang="en-US" sz="1200" dirty="0"/>
            </a:p>
          </p:txBody>
        </p:sp>
        <p:sp>
          <p:nvSpPr>
            <p:cNvPr id="23" name="TextBox 22"/>
            <p:cNvSpPr txBox="1"/>
            <p:nvPr/>
          </p:nvSpPr>
          <p:spPr bwMode="auto">
            <a:xfrm>
              <a:off x="610870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150" dirty="0">
                  <a:hlinkClick r:id="rId5" action="ppaction://hlinksldjump"/>
                </a:rPr>
                <a:t>STK MKTS &amp; RETURNS</a:t>
              </a:r>
              <a:endParaRPr lang="en-US" sz="1200" spc="-150" dirty="0"/>
            </a:p>
          </p:txBody>
        </p:sp>
        <p:sp>
          <p:nvSpPr>
            <p:cNvPr id="24" name="TextBox 23"/>
            <p:cNvSpPr txBox="1"/>
            <p:nvPr/>
          </p:nvSpPr>
          <p:spPr bwMode="auto">
            <a:xfrm>
              <a:off x="3049588"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6" action="ppaction://hlinksldjump"/>
                </a:rPr>
                <a:t>FIN MARKETS</a:t>
              </a:r>
              <a:endParaRPr lang="en-US" sz="1200" dirty="0"/>
            </a:p>
          </p:txBody>
        </p:sp>
        <p:sp>
          <p:nvSpPr>
            <p:cNvPr id="25" name="TextBox 24"/>
            <p:cNvSpPr txBox="1"/>
            <p:nvPr/>
          </p:nvSpPr>
          <p:spPr bwMode="auto">
            <a:xfrm>
              <a:off x="7607300" y="0"/>
              <a:ext cx="1527175" cy="277813"/>
            </a:xfrm>
            <a:prstGeom prst="rect">
              <a:avLst/>
            </a:prstGeom>
            <a:solidFill>
              <a:schemeClr val="bg2">
                <a:lumMod val="90000"/>
              </a:schemeClr>
            </a:solidFill>
            <a:ln>
              <a:solidFill>
                <a:schemeClr val="tx1"/>
              </a:solidFill>
            </a:ln>
          </p:spPr>
          <p:txBody>
            <a:bodyPr>
              <a:spAutoFit/>
            </a:bodyPr>
            <a:lstStyle/>
            <a:p>
              <a:pPr algn="ctr">
                <a:defRPr/>
              </a:pPr>
              <a:r>
                <a:rPr lang="en-US" sz="1200" dirty="0">
                  <a:hlinkClick r:id="rId7" action="ppaction://hlinksldjump"/>
                </a:rPr>
                <a:t>STK MKT EFF</a:t>
              </a:r>
              <a:endParaRPr lang="en-US" sz="1200" dirty="0"/>
            </a:p>
          </p:txBody>
        </p:sp>
        <p:sp>
          <p:nvSpPr>
            <p:cNvPr id="26" name="TextBox 25"/>
            <p:cNvSpPr txBox="1"/>
            <p:nvPr/>
          </p:nvSpPr>
          <p:spPr bwMode="auto">
            <a:xfrm>
              <a:off x="4576763"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50" dirty="0">
                  <a:hlinkClick r:id="rId8" action="ppaction://hlinksldjump"/>
                </a:rPr>
                <a:t>FIN INSTITUTIONS</a:t>
              </a:r>
              <a:endParaRPr lang="en-US" sz="1200" spc="-50" dirty="0"/>
            </a:p>
          </p:txBody>
        </p:sp>
      </p:grpSp>
      <p:sp>
        <p:nvSpPr>
          <p:cNvPr id="27" name="Pentagon 26" descr="Progress Bar showing &quot;STK MKT EFF&quot; as current category." title="Progress Bar - STK MKT EFF"/>
          <p:cNvSpPr/>
          <p:nvPr/>
        </p:nvSpPr>
        <p:spPr bwMode="auto">
          <a:xfrm>
            <a:off x="3175" y="276225"/>
            <a:ext cx="9097963" cy="92075"/>
          </a:xfrm>
          <a:prstGeom prst="homePlate">
            <a:avLst/>
          </a:prstGeom>
          <a:solidFill>
            <a:schemeClr val="accent2"/>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additive="base">
                                        <p:cTn id="12" dur="500" fill="hold"/>
                                        <p:tgtEl>
                                          <p:spTgt spid="27"/>
                                        </p:tgtEl>
                                        <p:attrNameLst>
                                          <p:attrName>ppt_x</p:attrName>
                                        </p:attrNameLst>
                                      </p:cBhvr>
                                      <p:tavLst>
                                        <p:tav tm="0">
                                          <p:val>
                                            <p:strVal val="0-#ppt_w/2"/>
                                          </p:val>
                                        </p:tav>
                                        <p:tav tm="100000">
                                          <p:val>
                                            <p:strVal val="#ppt_x"/>
                                          </p:val>
                                        </p:tav>
                                      </p:tavLst>
                                    </p:anim>
                                    <p:anim calcmode="lin" valueType="num">
                                      <p:cBhvr additive="base">
                                        <p:cTn id="13"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368299"/>
            <a:ext cx="8229600" cy="810795"/>
          </a:xfrm>
        </p:spPr>
        <p:txBody>
          <a:bodyPr>
            <a:normAutofit fontScale="90000"/>
          </a:bodyPr>
          <a:lstStyle/>
          <a:p>
            <a:pPr eaLnBrk="1" hangingPunct="1"/>
            <a:r>
              <a:rPr lang="en-US" dirty="0" smtClean="0"/>
              <a:t>How is capital transferred between savers and borrowers?</a:t>
            </a:r>
          </a:p>
        </p:txBody>
      </p:sp>
      <p:graphicFrame>
        <p:nvGraphicFramePr>
          <p:cNvPr id="3" name="Content Placeholder 2" descr="Three blue boxes highlighting each way capital is transferred between savers and borrowers." title="Capital Transfers"/>
          <p:cNvGraphicFramePr>
            <a:graphicFrameLocks noGrp="1"/>
          </p:cNvGraphicFramePr>
          <p:nvPr>
            <p:ph sz="quarter" idx="1"/>
            <p:extLst>
              <p:ext uri="{D42A27DB-BD31-4B8C-83A1-F6EECF244321}">
                <p14:modId xmlns:p14="http://schemas.microsoft.com/office/powerpoint/2010/main" val="2434720648"/>
              </p:ext>
            </p:extLst>
          </p:nvPr>
        </p:nvGraphicFramePr>
        <p:xfrm>
          <a:off x="914400" y="1600200"/>
          <a:ext cx="7300914" cy="36575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r>
              <a:rPr lang="en-US" smtClean="0"/>
              <a:t>2-</a:t>
            </a:r>
            <a:fld id="{28A7F3F0-9D7E-4891-B51F-DED8734CB700}" type="slidenum">
              <a:rPr lang="en-US" smtClean="0"/>
              <a:pPr>
                <a:defRPr/>
              </a:pPr>
              <a:t>2</a:t>
            </a:fld>
            <a:endParaRPr lang="en-US" dirty="0"/>
          </a:p>
        </p:txBody>
      </p:sp>
      <p:grpSp>
        <p:nvGrpSpPr>
          <p:cNvPr id="14" name="Group 13" descr="The current category highlighted is CAP Allocation." title="Chapter 2 Category Bar"/>
          <p:cNvGrpSpPr>
            <a:grpSpLocks/>
          </p:cNvGrpSpPr>
          <p:nvPr/>
        </p:nvGrpSpPr>
        <p:grpSpPr bwMode="auto">
          <a:xfrm>
            <a:off x="3175" y="0"/>
            <a:ext cx="9131300" cy="277813"/>
            <a:chOff x="3175" y="0"/>
            <a:chExt cx="9131300" cy="277813"/>
          </a:xfrm>
        </p:grpSpPr>
        <p:sp>
          <p:nvSpPr>
            <p:cNvPr id="15" name="TextBox 14"/>
            <p:cNvSpPr txBox="1"/>
            <p:nvPr/>
          </p:nvSpPr>
          <p:spPr bwMode="auto">
            <a:xfrm>
              <a:off x="3175" y="0"/>
              <a:ext cx="1527175" cy="277813"/>
            </a:xfrm>
            <a:prstGeom prst="rect">
              <a:avLst/>
            </a:prstGeom>
            <a:solidFill>
              <a:schemeClr val="accent4">
                <a:lumMod val="60000"/>
                <a:lumOff val="40000"/>
              </a:schemeClr>
            </a:solidFill>
            <a:ln w="12700">
              <a:solidFill>
                <a:schemeClr val="tx1"/>
              </a:solidFill>
            </a:ln>
          </p:spPr>
          <p:txBody>
            <a:bodyPr>
              <a:spAutoFit/>
            </a:bodyPr>
            <a:lstStyle/>
            <a:p>
              <a:pPr algn="ctr">
                <a:defRPr/>
              </a:pPr>
              <a:r>
                <a:rPr lang="en-US" sz="1200" dirty="0">
                  <a:hlinkClick r:id="rId8" action="ppaction://hlinksldjump"/>
                </a:rPr>
                <a:t>INTRO</a:t>
              </a:r>
              <a:endParaRPr lang="en-US" sz="1200" dirty="0"/>
            </a:p>
          </p:txBody>
        </p:sp>
        <p:sp>
          <p:nvSpPr>
            <p:cNvPr id="16" name="TextBox 15"/>
            <p:cNvSpPr txBox="1"/>
            <p:nvPr/>
          </p:nvSpPr>
          <p:spPr bwMode="auto">
            <a:xfrm>
              <a:off x="1530350" y="0"/>
              <a:ext cx="1527175" cy="276225"/>
            </a:xfrm>
            <a:prstGeom prst="rect">
              <a:avLst/>
            </a:prstGeom>
            <a:solidFill>
              <a:schemeClr val="bg2">
                <a:lumMod val="90000"/>
              </a:schemeClr>
            </a:solidFill>
            <a:ln>
              <a:solidFill>
                <a:schemeClr val="tx1"/>
              </a:solidFill>
            </a:ln>
          </p:spPr>
          <p:txBody>
            <a:bodyPr>
              <a:spAutoFit/>
            </a:bodyPr>
            <a:lstStyle/>
            <a:p>
              <a:pPr algn="ctr">
                <a:defRPr/>
              </a:pPr>
              <a:r>
                <a:rPr lang="en-US" sz="1200" dirty="0">
                  <a:solidFill>
                    <a:srgbClr val="7C0019"/>
                  </a:solidFill>
                  <a:hlinkClick r:id="rId9" action="ppaction://hlinksldjump"/>
                </a:rPr>
                <a:t>CAP ALLOCATION</a:t>
              </a:r>
              <a:endParaRPr lang="en-US" sz="1200" dirty="0">
                <a:solidFill>
                  <a:srgbClr val="7C0019"/>
                </a:solidFill>
              </a:endParaRPr>
            </a:p>
          </p:txBody>
        </p:sp>
        <p:sp>
          <p:nvSpPr>
            <p:cNvPr id="17" name="TextBox 16"/>
            <p:cNvSpPr txBox="1"/>
            <p:nvPr/>
          </p:nvSpPr>
          <p:spPr bwMode="auto">
            <a:xfrm>
              <a:off x="610870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150" dirty="0">
                  <a:hlinkClick r:id="rId10" action="ppaction://hlinksldjump"/>
                </a:rPr>
                <a:t>STK MKTS &amp; RETURNS</a:t>
              </a:r>
              <a:endParaRPr lang="en-US" sz="1200" spc="-150" dirty="0"/>
            </a:p>
          </p:txBody>
        </p:sp>
        <p:sp>
          <p:nvSpPr>
            <p:cNvPr id="18" name="TextBox 17"/>
            <p:cNvSpPr txBox="1"/>
            <p:nvPr/>
          </p:nvSpPr>
          <p:spPr bwMode="auto">
            <a:xfrm>
              <a:off x="3059113"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11" action="ppaction://hlinksldjump"/>
                </a:rPr>
                <a:t>FIN MARKETS</a:t>
              </a:r>
              <a:endParaRPr lang="en-US" sz="1200" dirty="0"/>
            </a:p>
          </p:txBody>
        </p:sp>
        <p:sp>
          <p:nvSpPr>
            <p:cNvPr id="19" name="TextBox 18"/>
            <p:cNvSpPr txBox="1"/>
            <p:nvPr/>
          </p:nvSpPr>
          <p:spPr bwMode="auto">
            <a:xfrm>
              <a:off x="7607300" y="0"/>
              <a:ext cx="1527175" cy="277813"/>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12" action="ppaction://hlinksldjump"/>
                </a:rPr>
                <a:t>STK MKT EFF</a:t>
              </a:r>
              <a:endParaRPr lang="en-US" sz="1200" dirty="0"/>
            </a:p>
          </p:txBody>
        </p:sp>
        <p:sp>
          <p:nvSpPr>
            <p:cNvPr id="20" name="TextBox 19"/>
            <p:cNvSpPr txBox="1"/>
            <p:nvPr/>
          </p:nvSpPr>
          <p:spPr bwMode="auto">
            <a:xfrm>
              <a:off x="4586288"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50" dirty="0">
                  <a:hlinkClick r:id="rId13" action="ppaction://hlinksldjump"/>
                </a:rPr>
                <a:t>FIN INSTITUTIONS</a:t>
              </a:r>
              <a:endParaRPr lang="en-US" sz="1200" spc="-50" dirty="0"/>
            </a:p>
          </p:txBody>
        </p:sp>
      </p:grpSp>
      <p:sp>
        <p:nvSpPr>
          <p:cNvPr id="21" name="Pentagon 20" descr="Progress Bar showing CAP Allocation as current category." title="Progress Bar – CAP Allocation"/>
          <p:cNvSpPr/>
          <p:nvPr/>
        </p:nvSpPr>
        <p:spPr bwMode="auto">
          <a:xfrm>
            <a:off x="3174" y="276225"/>
            <a:ext cx="3054096" cy="92075"/>
          </a:xfrm>
          <a:prstGeom prst="homePlate">
            <a:avLst/>
          </a:prstGeom>
          <a:solidFill>
            <a:schemeClr val="accent2"/>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0-#ppt_w/2"/>
                                          </p:val>
                                        </p:tav>
                                        <p:tav tm="100000">
                                          <p:val>
                                            <p:strVal val="#ppt_x"/>
                                          </p:val>
                                        </p:tav>
                                      </p:tavLst>
                                    </p:anim>
                                    <p:anim calcmode="lin" valueType="num">
                                      <p:cBhvr additive="base">
                                        <p:cTn id="13"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0-#ppt_w/2"/>
                                          </p:val>
                                        </p:tav>
                                        <p:tav tm="100000">
                                          <p:val>
                                            <p:strVal val="#ppt_x"/>
                                          </p:val>
                                        </p:tav>
                                      </p:tavLst>
                                    </p:anim>
                                    <p:anim calcmode="lin" valueType="num">
                                      <p:cBhvr additive="base">
                                        <p:cTn id="19"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The Capital Allocation Process</a:t>
            </a:r>
          </a:p>
        </p:txBody>
      </p:sp>
      <p:sp>
        <p:nvSpPr>
          <p:cNvPr id="6" name="Content Placeholder 5"/>
          <p:cNvSpPr>
            <a:spLocks noGrp="1"/>
          </p:cNvSpPr>
          <p:nvPr>
            <p:ph sz="quarter" idx="1"/>
          </p:nvPr>
        </p:nvSpPr>
        <p:spPr/>
        <p:txBody>
          <a:bodyPr/>
          <a:lstStyle/>
          <a:p>
            <a:pPr lvl="0" algn="l" rtl="0">
              <a:spcAft>
                <a:spcPts val="600"/>
              </a:spcAft>
            </a:pPr>
            <a:r>
              <a:rPr lang="en-US" dirty="0" smtClean="0"/>
              <a:t>In a well-functioning economy, capital flows efficiently from those who supply capital to those who demand it.</a:t>
            </a:r>
            <a:endParaRPr lang="en-US" dirty="0"/>
          </a:p>
          <a:p>
            <a:pPr lvl="0" algn="l" rtl="0">
              <a:spcAft>
                <a:spcPts val="600"/>
              </a:spcAft>
            </a:pPr>
            <a:r>
              <a:rPr lang="en-US" dirty="0" smtClean="0"/>
              <a:t>Suppliers of capital:  individuals and institutions with “excess funds.”  These groups are saving money and looking for a rate of return on their investment.</a:t>
            </a:r>
            <a:endParaRPr lang="en-US" dirty="0"/>
          </a:p>
          <a:p>
            <a:pPr lvl="0" algn="l" rtl="0">
              <a:spcAft>
                <a:spcPts val="600"/>
              </a:spcAft>
            </a:pPr>
            <a:r>
              <a:rPr lang="en-US" dirty="0" smtClean="0"/>
              <a:t>Demanders or users of capital:  individuals and institutions who need to raise funds to finance their investment opportunities.  These groups are willing to pay a rate of return on the capital they borrow.</a:t>
            </a:r>
            <a:endParaRPr lang="en-US" dirty="0"/>
          </a:p>
        </p:txBody>
      </p:sp>
      <p:sp>
        <p:nvSpPr>
          <p:cNvPr id="15" name="Slide Number Placeholder 14"/>
          <p:cNvSpPr>
            <a:spLocks noGrp="1"/>
          </p:cNvSpPr>
          <p:nvPr>
            <p:ph type="sldNum" sz="quarter" idx="10"/>
          </p:nvPr>
        </p:nvSpPr>
        <p:spPr/>
        <p:txBody>
          <a:bodyPr/>
          <a:lstStyle/>
          <a:p>
            <a:pPr>
              <a:defRPr/>
            </a:pPr>
            <a:r>
              <a:rPr lang="en-US" smtClean="0"/>
              <a:t>2-</a:t>
            </a:r>
            <a:fld id="{28A7F3F0-9D7E-4891-B51F-DED8734CB700}" type="slidenum">
              <a:rPr lang="en-US" smtClean="0"/>
              <a:pPr>
                <a:defRPr/>
              </a:pPr>
              <a:t>3</a:t>
            </a:fld>
            <a:endParaRPr lang="en-US" dirty="0"/>
          </a:p>
        </p:txBody>
      </p:sp>
      <p:grpSp>
        <p:nvGrpSpPr>
          <p:cNvPr id="13" name="Group 13" descr="The current category highlighted is CAP Allocation." title="Chapter 2 Category Bar"/>
          <p:cNvGrpSpPr>
            <a:grpSpLocks/>
          </p:cNvGrpSpPr>
          <p:nvPr/>
        </p:nvGrpSpPr>
        <p:grpSpPr bwMode="auto">
          <a:xfrm>
            <a:off x="3175" y="0"/>
            <a:ext cx="9131300" cy="277813"/>
            <a:chOff x="3175" y="0"/>
            <a:chExt cx="9131300" cy="277813"/>
          </a:xfrm>
        </p:grpSpPr>
        <p:sp>
          <p:nvSpPr>
            <p:cNvPr id="16" name="TextBox 15"/>
            <p:cNvSpPr txBox="1"/>
            <p:nvPr/>
          </p:nvSpPr>
          <p:spPr bwMode="auto">
            <a:xfrm>
              <a:off x="3175" y="0"/>
              <a:ext cx="1527175" cy="277813"/>
            </a:xfrm>
            <a:prstGeom prst="rect">
              <a:avLst/>
            </a:prstGeom>
            <a:solidFill>
              <a:schemeClr val="accent4">
                <a:lumMod val="60000"/>
                <a:lumOff val="4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17" name="TextBox 16"/>
            <p:cNvSpPr txBox="1"/>
            <p:nvPr/>
          </p:nvSpPr>
          <p:spPr bwMode="auto">
            <a:xfrm>
              <a:off x="1530350" y="0"/>
              <a:ext cx="1527175" cy="276225"/>
            </a:xfrm>
            <a:prstGeom prst="rect">
              <a:avLst/>
            </a:prstGeom>
            <a:solidFill>
              <a:schemeClr val="bg2">
                <a:lumMod val="90000"/>
              </a:schemeClr>
            </a:solidFill>
            <a:ln>
              <a:solidFill>
                <a:schemeClr val="tx1"/>
              </a:solidFill>
            </a:ln>
          </p:spPr>
          <p:txBody>
            <a:bodyPr>
              <a:spAutoFit/>
            </a:bodyPr>
            <a:lstStyle/>
            <a:p>
              <a:pPr algn="ctr">
                <a:defRPr/>
              </a:pPr>
              <a:r>
                <a:rPr lang="en-US" sz="1200" dirty="0">
                  <a:solidFill>
                    <a:srgbClr val="7C0019"/>
                  </a:solidFill>
                  <a:hlinkClick r:id="rId4" action="ppaction://hlinksldjump"/>
                </a:rPr>
                <a:t>CAP ALLOCATION</a:t>
              </a:r>
              <a:endParaRPr lang="en-US" sz="1200" dirty="0">
                <a:solidFill>
                  <a:srgbClr val="7C0019"/>
                </a:solidFill>
              </a:endParaRPr>
            </a:p>
          </p:txBody>
        </p:sp>
        <p:sp>
          <p:nvSpPr>
            <p:cNvPr id="18" name="TextBox 17"/>
            <p:cNvSpPr txBox="1"/>
            <p:nvPr/>
          </p:nvSpPr>
          <p:spPr bwMode="auto">
            <a:xfrm>
              <a:off x="610870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150" dirty="0">
                  <a:hlinkClick r:id="rId5" action="ppaction://hlinksldjump"/>
                </a:rPr>
                <a:t>STK MKTS &amp; RETURNS</a:t>
              </a:r>
              <a:endParaRPr lang="en-US" sz="1200" spc="-150" dirty="0"/>
            </a:p>
          </p:txBody>
        </p:sp>
        <p:sp>
          <p:nvSpPr>
            <p:cNvPr id="19" name="TextBox 18"/>
            <p:cNvSpPr txBox="1"/>
            <p:nvPr/>
          </p:nvSpPr>
          <p:spPr bwMode="auto">
            <a:xfrm>
              <a:off x="3059113"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6" action="ppaction://hlinksldjump"/>
                </a:rPr>
                <a:t>FIN MARKETS</a:t>
              </a:r>
              <a:endParaRPr lang="en-US" sz="1200" dirty="0"/>
            </a:p>
          </p:txBody>
        </p:sp>
        <p:sp>
          <p:nvSpPr>
            <p:cNvPr id="20" name="TextBox 19"/>
            <p:cNvSpPr txBox="1"/>
            <p:nvPr/>
          </p:nvSpPr>
          <p:spPr bwMode="auto">
            <a:xfrm>
              <a:off x="7607300" y="0"/>
              <a:ext cx="1527175" cy="277813"/>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7" action="ppaction://hlinksldjump"/>
                </a:rPr>
                <a:t>STK MKT EFF</a:t>
              </a:r>
              <a:endParaRPr lang="en-US" sz="1200" dirty="0"/>
            </a:p>
          </p:txBody>
        </p:sp>
        <p:sp>
          <p:nvSpPr>
            <p:cNvPr id="21" name="TextBox 20"/>
            <p:cNvSpPr txBox="1"/>
            <p:nvPr/>
          </p:nvSpPr>
          <p:spPr bwMode="auto">
            <a:xfrm>
              <a:off x="4586288"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50" dirty="0">
                  <a:hlinkClick r:id="rId8" action="ppaction://hlinksldjump"/>
                </a:rPr>
                <a:t>FIN INSTITUTIONS</a:t>
              </a:r>
              <a:endParaRPr lang="en-US" sz="1200" spc="-50" dirty="0"/>
            </a:p>
          </p:txBody>
        </p:sp>
      </p:grpSp>
      <p:sp>
        <p:nvSpPr>
          <p:cNvPr id="22" name="Pentagon 21" descr="Progress Bar showing &quot;CAP Allocation&quot; as current category." title="Progress Bar – CAP Allocation"/>
          <p:cNvSpPr/>
          <p:nvPr/>
        </p:nvSpPr>
        <p:spPr bwMode="auto">
          <a:xfrm>
            <a:off x="3174" y="276225"/>
            <a:ext cx="3054096" cy="92075"/>
          </a:xfrm>
          <a:prstGeom prst="homePlate">
            <a:avLst/>
          </a:prstGeom>
          <a:solidFill>
            <a:schemeClr val="accent2"/>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0-#ppt_w/2"/>
                                          </p:val>
                                        </p:tav>
                                        <p:tav tm="100000">
                                          <p:val>
                                            <p:strVal val="#ppt_x"/>
                                          </p:val>
                                        </p:tav>
                                      </p:tavLst>
                                    </p:anim>
                                    <p:anim calcmode="lin" valueType="num">
                                      <p:cBhvr additive="base">
                                        <p:cTn id="13"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What is a market?</a:t>
            </a:r>
          </a:p>
        </p:txBody>
      </p:sp>
      <p:sp>
        <p:nvSpPr>
          <p:cNvPr id="7171" name="Rectangle 3"/>
          <p:cNvSpPr>
            <a:spLocks noGrp="1" noChangeArrowheads="1"/>
          </p:cNvSpPr>
          <p:nvPr>
            <p:ph sz="quarter" idx="1"/>
          </p:nvPr>
        </p:nvSpPr>
        <p:spPr/>
        <p:txBody>
          <a:bodyPr/>
          <a:lstStyle/>
          <a:p>
            <a:pPr eaLnBrk="1" hangingPunct="1">
              <a:spcBef>
                <a:spcPct val="0"/>
              </a:spcBef>
            </a:pPr>
            <a:r>
              <a:rPr lang="en-US" dirty="0" smtClean="0"/>
              <a:t>A market is a venue where goods and services are exchanged.</a:t>
            </a:r>
          </a:p>
          <a:p>
            <a:pPr eaLnBrk="1" hangingPunct="1">
              <a:spcBef>
                <a:spcPct val="0"/>
              </a:spcBef>
            </a:pPr>
            <a:r>
              <a:rPr lang="en-US" dirty="0" smtClean="0"/>
              <a:t>A financial market is a place where individuals and organizations wanting to borrow funds are brought together with those having a surplus of funds.</a:t>
            </a:r>
          </a:p>
        </p:txBody>
      </p:sp>
      <p:sp>
        <p:nvSpPr>
          <p:cNvPr id="3" name="Slide Number Placeholder 2"/>
          <p:cNvSpPr>
            <a:spLocks noGrp="1"/>
          </p:cNvSpPr>
          <p:nvPr>
            <p:ph type="sldNum" sz="quarter" idx="10"/>
          </p:nvPr>
        </p:nvSpPr>
        <p:spPr/>
        <p:txBody>
          <a:bodyPr/>
          <a:lstStyle/>
          <a:p>
            <a:pPr>
              <a:defRPr/>
            </a:pPr>
            <a:r>
              <a:rPr lang="en-US" smtClean="0"/>
              <a:t>2-</a:t>
            </a:r>
            <a:fld id="{28A7F3F0-9D7E-4891-B51F-DED8734CB700}" type="slidenum">
              <a:rPr lang="en-US" smtClean="0"/>
              <a:pPr>
                <a:defRPr/>
              </a:pPr>
              <a:t>4</a:t>
            </a:fld>
            <a:endParaRPr lang="en-US" dirty="0"/>
          </a:p>
        </p:txBody>
      </p:sp>
      <p:grpSp>
        <p:nvGrpSpPr>
          <p:cNvPr id="13" name="Group 13" descr="The current category highlighted is FIN Markets." title="Chapter 2 Category Bar"/>
          <p:cNvGrpSpPr>
            <a:grpSpLocks/>
          </p:cNvGrpSpPr>
          <p:nvPr/>
        </p:nvGrpSpPr>
        <p:grpSpPr bwMode="auto">
          <a:xfrm>
            <a:off x="3175" y="0"/>
            <a:ext cx="9131300" cy="277813"/>
            <a:chOff x="3175" y="0"/>
            <a:chExt cx="9131300" cy="277813"/>
          </a:xfrm>
        </p:grpSpPr>
        <p:sp>
          <p:nvSpPr>
            <p:cNvPr id="15" name="TextBox 14"/>
            <p:cNvSpPr txBox="1"/>
            <p:nvPr/>
          </p:nvSpPr>
          <p:spPr bwMode="auto">
            <a:xfrm>
              <a:off x="3175" y="0"/>
              <a:ext cx="1527175" cy="277813"/>
            </a:xfrm>
            <a:prstGeom prst="rect">
              <a:avLst/>
            </a:prstGeom>
            <a:solidFill>
              <a:schemeClr val="accent4">
                <a:lumMod val="60000"/>
                <a:lumOff val="4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16" name="TextBox 15"/>
            <p:cNvSpPr txBox="1"/>
            <p:nvPr/>
          </p:nvSpPr>
          <p:spPr bwMode="auto">
            <a:xfrm>
              <a:off x="153035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solidFill>
                    <a:srgbClr val="7C0019"/>
                  </a:solidFill>
                  <a:hlinkClick r:id="rId4" action="ppaction://hlinksldjump"/>
                </a:rPr>
                <a:t>CAP ALLOCATION</a:t>
              </a:r>
              <a:endParaRPr lang="en-US" sz="1200" dirty="0">
                <a:solidFill>
                  <a:srgbClr val="7C0019"/>
                </a:solidFill>
              </a:endParaRPr>
            </a:p>
          </p:txBody>
        </p:sp>
        <p:sp>
          <p:nvSpPr>
            <p:cNvPr id="17" name="TextBox 16"/>
            <p:cNvSpPr txBox="1"/>
            <p:nvPr/>
          </p:nvSpPr>
          <p:spPr bwMode="auto">
            <a:xfrm>
              <a:off x="610870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150" dirty="0">
                  <a:hlinkClick r:id="rId5" action="ppaction://hlinksldjump"/>
                </a:rPr>
                <a:t>STK MKTS &amp; RETURNS</a:t>
              </a:r>
              <a:endParaRPr lang="en-US" sz="1200" spc="-150" dirty="0"/>
            </a:p>
          </p:txBody>
        </p:sp>
        <p:sp>
          <p:nvSpPr>
            <p:cNvPr id="18" name="TextBox 17"/>
            <p:cNvSpPr txBox="1"/>
            <p:nvPr/>
          </p:nvSpPr>
          <p:spPr bwMode="auto">
            <a:xfrm>
              <a:off x="3059113" y="0"/>
              <a:ext cx="1527175" cy="276225"/>
            </a:xfrm>
            <a:prstGeom prst="rect">
              <a:avLst/>
            </a:prstGeom>
            <a:solidFill>
              <a:schemeClr val="bg2">
                <a:lumMod val="90000"/>
              </a:schemeClr>
            </a:solidFill>
            <a:ln>
              <a:solidFill>
                <a:schemeClr val="tx1"/>
              </a:solidFill>
            </a:ln>
          </p:spPr>
          <p:txBody>
            <a:bodyPr>
              <a:spAutoFit/>
            </a:bodyPr>
            <a:lstStyle/>
            <a:p>
              <a:pPr algn="ctr">
                <a:defRPr/>
              </a:pPr>
              <a:r>
                <a:rPr lang="en-US" sz="1200" dirty="0">
                  <a:hlinkClick r:id="rId6" action="ppaction://hlinksldjump"/>
                </a:rPr>
                <a:t>FIN MARKETS</a:t>
              </a:r>
              <a:endParaRPr lang="en-US" sz="1200" dirty="0"/>
            </a:p>
          </p:txBody>
        </p:sp>
        <p:sp>
          <p:nvSpPr>
            <p:cNvPr id="19" name="TextBox 18"/>
            <p:cNvSpPr txBox="1"/>
            <p:nvPr/>
          </p:nvSpPr>
          <p:spPr bwMode="auto">
            <a:xfrm>
              <a:off x="7607300" y="0"/>
              <a:ext cx="1527175" cy="277813"/>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7" action="ppaction://hlinksldjump"/>
                </a:rPr>
                <a:t>STK MKT EFF</a:t>
              </a:r>
              <a:endParaRPr lang="en-US" sz="1200" dirty="0"/>
            </a:p>
          </p:txBody>
        </p:sp>
        <p:sp>
          <p:nvSpPr>
            <p:cNvPr id="20" name="TextBox 19"/>
            <p:cNvSpPr txBox="1"/>
            <p:nvPr/>
          </p:nvSpPr>
          <p:spPr bwMode="auto">
            <a:xfrm>
              <a:off x="4586288"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50" dirty="0">
                  <a:hlinkClick r:id="rId8" action="ppaction://hlinksldjump"/>
                </a:rPr>
                <a:t>FIN INSTITUTIONS</a:t>
              </a:r>
              <a:endParaRPr lang="en-US" sz="1200" spc="-50" dirty="0"/>
            </a:p>
          </p:txBody>
        </p:sp>
      </p:grpSp>
      <p:sp>
        <p:nvSpPr>
          <p:cNvPr id="21" name="Pentagon 20" descr="Progress Bar showing &quot;FIN Markets&quot; as current category." title="Progress Bar – FIN Markets"/>
          <p:cNvSpPr/>
          <p:nvPr/>
        </p:nvSpPr>
        <p:spPr bwMode="auto">
          <a:xfrm>
            <a:off x="3174" y="276225"/>
            <a:ext cx="4572000" cy="92075"/>
          </a:xfrm>
          <a:prstGeom prst="homePlate">
            <a:avLst/>
          </a:prstGeom>
          <a:solidFill>
            <a:schemeClr val="accent2"/>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0-#ppt_w/2"/>
                                          </p:val>
                                        </p:tav>
                                        <p:tav tm="100000">
                                          <p:val>
                                            <p:strVal val="#ppt_x"/>
                                          </p:val>
                                        </p:tav>
                                      </p:tavLst>
                                    </p:anim>
                                    <p:anim calcmode="lin" valueType="num">
                                      <p:cBhvr additive="base">
                                        <p:cTn id="13"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Types of Financial Markets</a:t>
            </a:r>
          </a:p>
        </p:txBody>
      </p:sp>
      <p:graphicFrame>
        <p:nvGraphicFramePr>
          <p:cNvPr id="3" name="Content Placeholder 2" descr="Five blue bars with each bar showcasing one type of financial market." title="Types of Financial Markets"/>
          <p:cNvGraphicFramePr>
            <a:graphicFrameLocks noGrp="1"/>
          </p:cNvGraphicFramePr>
          <p:nvPr>
            <p:ph sz="quarter" idx="1"/>
            <p:extLst>
              <p:ext uri="{D42A27DB-BD31-4B8C-83A1-F6EECF244321}">
                <p14:modId xmlns:p14="http://schemas.microsoft.com/office/powerpoint/2010/main" val="2967248010"/>
              </p:ext>
            </p:extLst>
          </p:nvPr>
        </p:nvGraphicFramePr>
        <p:xfrm>
          <a:off x="612775" y="1600200"/>
          <a:ext cx="8074025"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r>
              <a:rPr lang="en-US" smtClean="0"/>
              <a:t>2-</a:t>
            </a:r>
            <a:fld id="{28A7F3F0-9D7E-4891-B51F-DED8734CB700}" type="slidenum">
              <a:rPr lang="en-US" smtClean="0"/>
              <a:pPr>
                <a:defRPr/>
              </a:pPr>
              <a:t>5</a:t>
            </a:fld>
            <a:endParaRPr lang="en-US" dirty="0"/>
          </a:p>
        </p:txBody>
      </p:sp>
      <p:grpSp>
        <p:nvGrpSpPr>
          <p:cNvPr id="15" name="Group 13" descr="The current category highlighted is FIN Markets." title="Chapter 2 Category Bar"/>
          <p:cNvGrpSpPr>
            <a:grpSpLocks/>
          </p:cNvGrpSpPr>
          <p:nvPr/>
        </p:nvGrpSpPr>
        <p:grpSpPr bwMode="auto">
          <a:xfrm>
            <a:off x="3175" y="0"/>
            <a:ext cx="9131300" cy="277813"/>
            <a:chOff x="3175" y="0"/>
            <a:chExt cx="9131300" cy="277813"/>
          </a:xfrm>
        </p:grpSpPr>
        <p:sp>
          <p:nvSpPr>
            <p:cNvPr id="16" name="TextBox 15"/>
            <p:cNvSpPr txBox="1"/>
            <p:nvPr/>
          </p:nvSpPr>
          <p:spPr bwMode="auto">
            <a:xfrm>
              <a:off x="3175" y="0"/>
              <a:ext cx="1527175" cy="277813"/>
            </a:xfrm>
            <a:prstGeom prst="rect">
              <a:avLst/>
            </a:prstGeom>
            <a:solidFill>
              <a:schemeClr val="accent4">
                <a:lumMod val="60000"/>
                <a:lumOff val="40000"/>
              </a:schemeClr>
            </a:solidFill>
            <a:ln w="12700">
              <a:solidFill>
                <a:schemeClr val="tx1"/>
              </a:solidFill>
            </a:ln>
          </p:spPr>
          <p:txBody>
            <a:bodyPr>
              <a:spAutoFit/>
            </a:bodyPr>
            <a:lstStyle/>
            <a:p>
              <a:pPr algn="ctr">
                <a:defRPr/>
              </a:pPr>
              <a:r>
                <a:rPr lang="en-US" sz="1200" dirty="0">
                  <a:hlinkClick r:id="rId8" action="ppaction://hlinksldjump"/>
                </a:rPr>
                <a:t>INTRO</a:t>
              </a:r>
              <a:endParaRPr lang="en-US" sz="1200" dirty="0"/>
            </a:p>
          </p:txBody>
        </p:sp>
        <p:sp>
          <p:nvSpPr>
            <p:cNvPr id="17" name="TextBox 16"/>
            <p:cNvSpPr txBox="1"/>
            <p:nvPr/>
          </p:nvSpPr>
          <p:spPr bwMode="auto">
            <a:xfrm>
              <a:off x="153035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solidFill>
                    <a:srgbClr val="7C0019"/>
                  </a:solidFill>
                  <a:hlinkClick r:id="rId9" action="ppaction://hlinksldjump"/>
                </a:rPr>
                <a:t>CAP ALLOCATION</a:t>
              </a:r>
              <a:endParaRPr lang="en-US" sz="1200" dirty="0">
                <a:solidFill>
                  <a:srgbClr val="7C0019"/>
                </a:solidFill>
              </a:endParaRPr>
            </a:p>
          </p:txBody>
        </p:sp>
        <p:sp>
          <p:nvSpPr>
            <p:cNvPr id="18" name="TextBox 17"/>
            <p:cNvSpPr txBox="1"/>
            <p:nvPr/>
          </p:nvSpPr>
          <p:spPr bwMode="auto">
            <a:xfrm>
              <a:off x="610870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150" dirty="0">
                  <a:hlinkClick r:id="rId10" action="ppaction://hlinksldjump"/>
                </a:rPr>
                <a:t>STK MKTS &amp; RETURNS</a:t>
              </a:r>
              <a:endParaRPr lang="en-US" sz="1200" spc="-150" dirty="0"/>
            </a:p>
          </p:txBody>
        </p:sp>
        <p:sp>
          <p:nvSpPr>
            <p:cNvPr id="19" name="TextBox 18"/>
            <p:cNvSpPr txBox="1"/>
            <p:nvPr/>
          </p:nvSpPr>
          <p:spPr bwMode="auto">
            <a:xfrm>
              <a:off x="3059113" y="0"/>
              <a:ext cx="1527175" cy="276225"/>
            </a:xfrm>
            <a:prstGeom prst="rect">
              <a:avLst/>
            </a:prstGeom>
            <a:solidFill>
              <a:schemeClr val="bg2">
                <a:lumMod val="90000"/>
              </a:schemeClr>
            </a:solidFill>
            <a:ln>
              <a:solidFill>
                <a:schemeClr val="tx1"/>
              </a:solidFill>
            </a:ln>
          </p:spPr>
          <p:txBody>
            <a:bodyPr>
              <a:spAutoFit/>
            </a:bodyPr>
            <a:lstStyle/>
            <a:p>
              <a:pPr algn="ctr">
                <a:defRPr/>
              </a:pPr>
              <a:r>
                <a:rPr lang="en-US" sz="1200" dirty="0">
                  <a:hlinkClick r:id="rId11" action="ppaction://hlinksldjump"/>
                </a:rPr>
                <a:t>FIN MARKETS</a:t>
              </a:r>
              <a:endParaRPr lang="en-US" sz="1200" dirty="0"/>
            </a:p>
          </p:txBody>
        </p:sp>
        <p:sp>
          <p:nvSpPr>
            <p:cNvPr id="20" name="TextBox 19"/>
            <p:cNvSpPr txBox="1"/>
            <p:nvPr/>
          </p:nvSpPr>
          <p:spPr bwMode="auto">
            <a:xfrm>
              <a:off x="7607300" y="0"/>
              <a:ext cx="1527175" cy="277813"/>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12" action="ppaction://hlinksldjump"/>
                </a:rPr>
                <a:t>STK MKT EFF</a:t>
              </a:r>
              <a:endParaRPr lang="en-US" sz="1200" dirty="0"/>
            </a:p>
          </p:txBody>
        </p:sp>
        <p:sp>
          <p:nvSpPr>
            <p:cNvPr id="21" name="TextBox 20"/>
            <p:cNvSpPr txBox="1"/>
            <p:nvPr/>
          </p:nvSpPr>
          <p:spPr bwMode="auto">
            <a:xfrm>
              <a:off x="4586288"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50" dirty="0">
                  <a:hlinkClick r:id="rId13" action="ppaction://hlinksldjump"/>
                </a:rPr>
                <a:t>FIN INSTITUTIONS</a:t>
              </a:r>
              <a:endParaRPr lang="en-US" sz="1200" spc="-50" dirty="0"/>
            </a:p>
          </p:txBody>
        </p:sp>
      </p:grpSp>
      <p:sp>
        <p:nvSpPr>
          <p:cNvPr id="28" name="Pentagon 27" descr="Progress Bar showing &quot;FIN Markets&quot; as current category." title="Progress Bar – FIN Markets"/>
          <p:cNvSpPr/>
          <p:nvPr/>
        </p:nvSpPr>
        <p:spPr bwMode="auto">
          <a:xfrm>
            <a:off x="3174" y="276225"/>
            <a:ext cx="4572000" cy="92075"/>
          </a:xfrm>
          <a:prstGeom prst="homePlate">
            <a:avLst/>
          </a:prstGeom>
          <a:solidFill>
            <a:schemeClr val="accent2"/>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500" fill="hold"/>
                                        <p:tgtEl>
                                          <p:spTgt spid="28"/>
                                        </p:tgtEl>
                                        <p:attrNameLst>
                                          <p:attrName>ppt_x</p:attrName>
                                        </p:attrNameLst>
                                      </p:cBhvr>
                                      <p:tavLst>
                                        <p:tav tm="0">
                                          <p:val>
                                            <p:strVal val="0-#ppt_w/2"/>
                                          </p:val>
                                        </p:tav>
                                        <p:tav tm="100000">
                                          <p:val>
                                            <p:strVal val="#ppt_x"/>
                                          </p:val>
                                        </p:tav>
                                      </p:tavLst>
                                    </p:anim>
                                    <p:anim calcmode="lin" valueType="num">
                                      <p:cBhvr additive="base">
                                        <p:cTn id="13"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t>The Importance of Financial Markets</a:t>
            </a:r>
          </a:p>
        </p:txBody>
      </p:sp>
      <p:sp>
        <p:nvSpPr>
          <p:cNvPr id="9219" name="Rectangle 3"/>
          <p:cNvSpPr>
            <a:spLocks noGrp="1" noChangeArrowheads="1"/>
          </p:cNvSpPr>
          <p:nvPr>
            <p:ph sz="quarter" idx="1"/>
          </p:nvPr>
        </p:nvSpPr>
        <p:spPr/>
        <p:txBody>
          <a:bodyPr>
            <a:normAutofit fontScale="70000" lnSpcReduction="20000"/>
          </a:bodyPr>
          <a:lstStyle/>
          <a:p>
            <a:pPr eaLnBrk="1" hangingPunct="1">
              <a:lnSpc>
                <a:spcPct val="110000"/>
              </a:lnSpc>
              <a:spcAft>
                <a:spcPts val="600"/>
              </a:spcAft>
              <a:defRPr/>
            </a:pPr>
            <a:r>
              <a:rPr lang="en-US" sz="3400" dirty="0" smtClean="0"/>
              <a:t>Well-functioning financial markets facilitate the flow of capital from investors to the users of capital.</a:t>
            </a:r>
          </a:p>
          <a:p>
            <a:pPr lvl="1" indent="-334963" eaLnBrk="1" hangingPunct="1">
              <a:lnSpc>
                <a:spcPct val="110000"/>
              </a:lnSpc>
              <a:spcAft>
                <a:spcPts val="600"/>
              </a:spcAft>
              <a:defRPr/>
            </a:pPr>
            <a:r>
              <a:rPr lang="en-US" sz="3100" dirty="0" smtClean="0"/>
              <a:t>Markets provide savers with returns on their money saved/invested, which provide them money in the future.</a:t>
            </a:r>
          </a:p>
          <a:p>
            <a:pPr lvl="1" indent="-334963" eaLnBrk="1" hangingPunct="1">
              <a:lnSpc>
                <a:spcPct val="110000"/>
              </a:lnSpc>
              <a:spcAft>
                <a:spcPts val="600"/>
              </a:spcAft>
              <a:defRPr/>
            </a:pPr>
            <a:r>
              <a:rPr lang="en-US" sz="3100" dirty="0" smtClean="0"/>
              <a:t>Markets provide users of capital with the necessary funds to finance their investment projects.</a:t>
            </a:r>
          </a:p>
          <a:p>
            <a:pPr eaLnBrk="1" hangingPunct="1">
              <a:lnSpc>
                <a:spcPct val="110000"/>
              </a:lnSpc>
              <a:spcAft>
                <a:spcPts val="600"/>
              </a:spcAft>
              <a:defRPr/>
            </a:pPr>
            <a:r>
              <a:rPr lang="en-US" sz="3400" dirty="0" smtClean="0"/>
              <a:t>Well-functioning markets promote economic growth.</a:t>
            </a:r>
          </a:p>
          <a:p>
            <a:pPr eaLnBrk="1" hangingPunct="1">
              <a:lnSpc>
                <a:spcPct val="110000"/>
              </a:lnSpc>
              <a:spcAft>
                <a:spcPts val="600"/>
              </a:spcAft>
              <a:defRPr/>
            </a:pPr>
            <a:r>
              <a:rPr lang="en-US" sz="3400" dirty="0" smtClean="0"/>
              <a:t>Economies with well-developed markets perform better than economies with poorly-functioning markets.</a:t>
            </a:r>
          </a:p>
        </p:txBody>
      </p:sp>
      <p:sp>
        <p:nvSpPr>
          <p:cNvPr id="3" name="Slide Number Placeholder 2"/>
          <p:cNvSpPr>
            <a:spLocks noGrp="1"/>
          </p:cNvSpPr>
          <p:nvPr>
            <p:ph type="sldNum" sz="quarter" idx="10"/>
          </p:nvPr>
        </p:nvSpPr>
        <p:spPr/>
        <p:txBody>
          <a:bodyPr/>
          <a:lstStyle/>
          <a:p>
            <a:pPr>
              <a:defRPr/>
            </a:pPr>
            <a:r>
              <a:rPr lang="en-US" smtClean="0"/>
              <a:t>2-</a:t>
            </a:r>
            <a:fld id="{28A7F3F0-9D7E-4891-B51F-DED8734CB700}" type="slidenum">
              <a:rPr lang="en-US" smtClean="0"/>
              <a:pPr>
                <a:defRPr/>
              </a:pPr>
              <a:t>6</a:t>
            </a:fld>
            <a:endParaRPr lang="en-US" dirty="0"/>
          </a:p>
        </p:txBody>
      </p:sp>
      <p:grpSp>
        <p:nvGrpSpPr>
          <p:cNvPr id="21" name="Group 13" descr="The current category highlighted is FIN Markets." title="Chapter 2 Category Bar"/>
          <p:cNvGrpSpPr>
            <a:grpSpLocks/>
          </p:cNvGrpSpPr>
          <p:nvPr/>
        </p:nvGrpSpPr>
        <p:grpSpPr bwMode="auto">
          <a:xfrm>
            <a:off x="3175" y="0"/>
            <a:ext cx="9131300" cy="277813"/>
            <a:chOff x="3175" y="0"/>
            <a:chExt cx="9131300" cy="277813"/>
          </a:xfrm>
        </p:grpSpPr>
        <p:sp>
          <p:nvSpPr>
            <p:cNvPr id="22" name="TextBox 21"/>
            <p:cNvSpPr txBox="1"/>
            <p:nvPr/>
          </p:nvSpPr>
          <p:spPr bwMode="auto">
            <a:xfrm>
              <a:off x="3175" y="0"/>
              <a:ext cx="1527175" cy="277813"/>
            </a:xfrm>
            <a:prstGeom prst="rect">
              <a:avLst/>
            </a:prstGeom>
            <a:solidFill>
              <a:schemeClr val="accent4">
                <a:lumMod val="60000"/>
                <a:lumOff val="4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23" name="TextBox 22"/>
            <p:cNvSpPr txBox="1"/>
            <p:nvPr/>
          </p:nvSpPr>
          <p:spPr bwMode="auto">
            <a:xfrm>
              <a:off x="153035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solidFill>
                    <a:srgbClr val="7C0019"/>
                  </a:solidFill>
                  <a:hlinkClick r:id="rId4" action="ppaction://hlinksldjump"/>
                </a:rPr>
                <a:t>CAP ALLOCATION</a:t>
              </a:r>
              <a:endParaRPr lang="en-US" sz="1200" dirty="0">
                <a:solidFill>
                  <a:srgbClr val="7C0019"/>
                </a:solidFill>
              </a:endParaRPr>
            </a:p>
          </p:txBody>
        </p:sp>
        <p:sp>
          <p:nvSpPr>
            <p:cNvPr id="24" name="TextBox 23"/>
            <p:cNvSpPr txBox="1"/>
            <p:nvPr/>
          </p:nvSpPr>
          <p:spPr bwMode="auto">
            <a:xfrm>
              <a:off x="610870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150" dirty="0">
                  <a:hlinkClick r:id="rId5" action="ppaction://hlinksldjump"/>
                </a:rPr>
                <a:t>STK MKTS &amp; RETURNS</a:t>
              </a:r>
              <a:endParaRPr lang="en-US" sz="1200" spc="-150" dirty="0"/>
            </a:p>
          </p:txBody>
        </p:sp>
        <p:sp>
          <p:nvSpPr>
            <p:cNvPr id="25" name="TextBox 24"/>
            <p:cNvSpPr txBox="1"/>
            <p:nvPr/>
          </p:nvSpPr>
          <p:spPr bwMode="auto">
            <a:xfrm>
              <a:off x="3059113"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6" action="ppaction://hlinksldjump"/>
                </a:rPr>
                <a:t>FIN MARKETS</a:t>
              </a:r>
              <a:endParaRPr lang="en-US" sz="1200" dirty="0"/>
            </a:p>
          </p:txBody>
        </p:sp>
        <p:sp>
          <p:nvSpPr>
            <p:cNvPr id="26" name="TextBox 25"/>
            <p:cNvSpPr txBox="1"/>
            <p:nvPr/>
          </p:nvSpPr>
          <p:spPr bwMode="auto">
            <a:xfrm>
              <a:off x="7607300" y="0"/>
              <a:ext cx="1527175" cy="277813"/>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7" action="ppaction://hlinksldjump"/>
                </a:rPr>
                <a:t>STK MKT EFF</a:t>
              </a:r>
              <a:endParaRPr lang="en-US" sz="1200" dirty="0"/>
            </a:p>
          </p:txBody>
        </p:sp>
        <p:sp>
          <p:nvSpPr>
            <p:cNvPr id="27" name="TextBox 26"/>
            <p:cNvSpPr txBox="1"/>
            <p:nvPr/>
          </p:nvSpPr>
          <p:spPr bwMode="auto">
            <a:xfrm>
              <a:off x="4586288"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50" dirty="0">
                  <a:hlinkClick r:id="rId8" action="ppaction://hlinksldjump"/>
                </a:rPr>
                <a:t>FIN INSTITUTIONS</a:t>
              </a:r>
              <a:endParaRPr lang="en-US" sz="1200" spc="-50" dirty="0"/>
            </a:p>
          </p:txBody>
        </p:sp>
      </p:grpSp>
      <p:sp>
        <p:nvSpPr>
          <p:cNvPr id="28" name="Pentagon 27" descr="Progress Bar showing &quot;FIN Markets&quot; as current category." title="Progress Bar - FIN Markets"/>
          <p:cNvSpPr/>
          <p:nvPr/>
        </p:nvSpPr>
        <p:spPr bwMode="auto">
          <a:xfrm>
            <a:off x="3174" y="276225"/>
            <a:ext cx="4572000" cy="92075"/>
          </a:xfrm>
          <a:prstGeom prst="homePlate">
            <a:avLst/>
          </a:prstGeom>
          <a:solidFill>
            <a:schemeClr val="accent2"/>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500" fill="hold"/>
                                        <p:tgtEl>
                                          <p:spTgt spid="28"/>
                                        </p:tgtEl>
                                        <p:attrNameLst>
                                          <p:attrName>ppt_x</p:attrName>
                                        </p:attrNameLst>
                                      </p:cBhvr>
                                      <p:tavLst>
                                        <p:tav tm="0">
                                          <p:val>
                                            <p:strVal val="0-#ppt_w/2"/>
                                          </p:val>
                                        </p:tav>
                                        <p:tav tm="100000">
                                          <p:val>
                                            <p:strVal val="#ppt_x"/>
                                          </p:val>
                                        </p:tav>
                                      </p:tavLst>
                                    </p:anim>
                                    <p:anim calcmode="lin" valueType="num">
                                      <p:cBhvr additive="base">
                                        <p:cTn id="13"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en-US" dirty="0" smtClean="0"/>
              <a:t>What are derivatives? How can they be used to reduce or increase risk?</a:t>
            </a:r>
          </a:p>
        </p:txBody>
      </p:sp>
      <p:sp>
        <p:nvSpPr>
          <p:cNvPr id="10243" name="Rectangle 3"/>
          <p:cNvSpPr>
            <a:spLocks noGrp="1" noChangeArrowheads="1"/>
          </p:cNvSpPr>
          <p:nvPr>
            <p:ph sz="quarter" idx="1"/>
          </p:nvPr>
        </p:nvSpPr>
        <p:spPr>
          <a:xfrm>
            <a:off x="612647" y="1600200"/>
            <a:ext cx="8074153" cy="4495800"/>
          </a:xfrm>
        </p:spPr>
        <p:txBody>
          <a:bodyPr/>
          <a:lstStyle/>
          <a:p>
            <a:pPr eaLnBrk="1" hangingPunct="1">
              <a:spcBef>
                <a:spcPct val="0"/>
              </a:spcBef>
              <a:spcAft>
                <a:spcPts val="600"/>
              </a:spcAft>
            </a:pPr>
            <a:r>
              <a:rPr lang="en-US" sz="2500" dirty="0" smtClean="0"/>
              <a:t>A derivative security’s value is “derived” from the price of another security (e.g., options and futures). </a:t>
            </a:r>
          </a:p>
          <a:p>
            <a:pPr eaLnBrk="1" hangingPunct="1">
              <a:spcBef>
                <a:spcPct val="0"/>
              </a:spcBef>
              <a:spcAft>
                <a:spcPts val="600"/>
              </a:spcAft>
            </a:pPr>
            <a:r>
              <a:rPr lang="en-US" sz="2500" dirty="0" smtClean="0"/>
              <a:t>Can be used to “hedge” or reduce risk.  For example, an importer, whose profit falls when the dollar loses value, could purchase currency futures that do well when the dollar weakens.  </a:t>
            </a:r>
          </a:p>
          <a:p>
            <a:pPr eaLnBrk="1" hangingPunct="1">
              <a:spcBef>
                <a:spcPct val="0"/>
              </a:spcBef>
              <a:spcAft>
                <a:spcPts val="600"/>
              </a:spcAft>
            </a:pPr>
            <a:r>
              <a:rPr lang="en-US" sz="2500" dirty="0" smtClean="0"/>
              <a:t>Also, speculators can use derivatives to bet on the direction of future stock prices, interest rates, exchange rates, and commodity prices.  In many cases, these transactions produce high returns if you guess right, but large losses if you guess wrong.  Here, derivatives can increase risk.</a:t>
            </a:r>
          </a:p>
        </p:txBody>
      </p:sp>
      <p:sp>
        <p:nvSpPr>
          <p:cNvPr id="3" name="Slide Number Placeholder 2"/>
          <p:cNvSpPr>
            <a:spLocks noGrp="1"/>
          </p:cNvSpPr>
          <p:nvPr>
            <p:ph type="sldNum" sz="quarter" idx="10"/>
          </p:nvPr>
        </p:nvSpPr>
        <p:spPr/>
        <p:txBody>
          <a:bodyPr/>
          <a:lstStyle/>
          <a:p>
            <a:pPr>
              <a:defRPr/>
            </a:pPr>
            <a:r>
              <a:rPr lang="en-US" smtClean="0"/>
              <a:t>2-</a:t>
            </a:r>
            <a:fld id="{28A7F3F0-9D7E-4891-B51F-DED8734CB700}" type="slidenum">
              <a:rPr lang="en-US" smtClean="0"/>
              <a:pPr>
                <a:defRPr/>
              </a:pPr>
              <a:t>7</a:t>
            </a:fld>
            <a:endParaRPr lang="en-US" dirty="0"/>
          </a:p>
        </p:txBody>
      </p:sp>
      <p:grpSp>
        <p:nvGrpSpPr>
          <p:cNvPr id="21" name="Group 13" descr="The current category highlighted is FIN Institutions." title="Chapter 2 Category Bar"/>
          <p:cNvGrpSpPr>
            <a:grpSpLocks/>
          </p:cNvGrpSpPr>
          <p:nvPr/>
        </p:nvGrpSpPr>
        <p:grpSpPr bwMode="auto">
          <a:xfrm>
            <a:off x="3175" y="0"/>
            <a:ext cx="9131300" cy="277813"/>
            <a:chOff x="3175" y="0"/>
            <a:chExt cx="9131300" cy="277813"/>
          </a:xfrm>
        </p:grpSpPr>
        <p:sp>
          <p:nvSpPr>
            <p:cNvPr id="22" name="TextBox 21"/>
            <p:cNvSpPr txBox="1"/>
            <p:nvPr/>
          </p:nvSpPr>
          <p:spPr bwMode="auto">
            <a:xfrm>
              <a:off x="3175" y="0"/>
              <a:ext cx="1527175" cy="277813"/>
            </a:xfrm>
            <a:prstGeom prst="rect">
              <a:avLst/>
            </a:prstGeom>
            <a:solidFill>
              <a:schemeClr val="accent4">
                <a:lumMod val="60000"/>
                <a:lumOff val="4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23" name="TextBox 22"/>
            <p:cNvSpPr txBox="1"/>
            <p:nvPr/>
          </p:nvSpPr>
          <p:spPr bwMode="auto">
            <a:xfrm>
              <a:off x="153035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solidFill>
                    <a:srgbClr val="7C0019"/>
                  </a:solidFill>
                  <a:hlinkClick r:id="rId4" action="ppaction://hlinksldjump"/>
                </a:rPr>
                <a:t>CAP ALLOCATION</a:t>
              </a:r>
              <a:endParaRPr lang="en-US" sz="1200" dirty="0">
                <a:solidFill>
                  <a:srgbClr val="7C0019"/>
                </a:solidFill>
              </a:endParaRPr>
            </a:p>
          </p:txBody>
        </p:sp>
        <p:sp>
          <p:nvSpPr>
            <p:cNvPr id="24" name="TextBox 23"/>
            <p:cNvSpPr txBox="1"/>
            <p:nvPr/>
          </p:nvSpPr>
          <p:spPr bwMode="auto">
            <a:xfrm>
              <a:off x="610870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150" dirty="0">
                  <a:hlinkClick r:id="rId5" action="ppaction://hlinksldjump"/>
                </a:rPr>
                <a:t>STK MKTS &amp; RETURNS</a:t>
              </a:r>
              <a:endParaRPr lang="en-US" sz="1200" spc="-150" dirty="0"/>
            </a:p>
          </p:txBody>
        </p:sp>
        <p:sp>
          <p:nvSpPr>
            <p:cNvPr id="25" name="TextBox 24"/>
            <p:cNvSpPr txBox="1"/>
            <p:nvPr/>
          </p:nvSpPr>
          <p:spPr bwMode="auto">
            <a:xfrm>
              <a:off x="3059113"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6" action="ppaction://hlinksldjump"/>
                </a:rPr>
                <a:t>FIN MARKETS</a:t>
              </a:r>
              <a:endParaRPr lang="en-US" sz="1200" dirty="0"/>
            </a:p>
          </p:txBody>
        </p:sp>
        <p:sp>
          <p:nvSpPr>
            <p:cNvPr id="26" name="TextBox 25"/>
            <p:cNvSpPr txBox="1"/>
            <p:nvPr/>
          </p:nvSpPr>
          <p:spPr bwMode="auto">
            <a:xfrm>
              <a:off x="7607300" y="0"/>
              <a:ext cx="1527175" cy="277813"/>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7" action="ppaction://hlinksldjump"/>
                </a:rPr>
                <a:t>STK MKT EFF</a:t>
              </a:r>
              <a:endParaRPr lang="en-US" sz="1200" dirty="0"/>
            </a:p>
          </p:txBody>
        </p:sp>
        <p:sp>
          <p:nvSpPr>
            <p:cNvPr id="27" name="TextBox 26"/>
            <p:cNvSpPr txBox="1"/>
            <p:nvPr/>
          </p:nvSpPr>
          <p:spPr bwMode="auto">
            <a:xfrm>
              <a:off x="4586288" y="0"/>
              <a:ext cx="1527175" cy="276225"/>
            </a:xfrm>
            <a:prstGeom prst="rect">
              <a:avLst/>
            </a:prstGeom>
            <a:solidFill>
              <a:schemeClr val="bg2">
                <a:lumMod val="90000"/>
              </a:schemeClr>
            </a:solidFill>
            <a:ln>
              <a:solidFill>
                <a:schemeClr val="tx1"/>
              </a:solidFill>
            </a:ln>
          </p:spPr>
          <p:txBody>
            <a:bodyPr>
              <a:spAutoFit/>
            </a:bodyPr>
            <a:lstStyle/>
            <a:p>
              <a:pPr algn="ctr">
                <a:defRPr/>
              </a:pPr>
              <a:r>
                <a:rPr lang="en-US" sz="1200" spc="-50" dirty="0">
                  <a:hlinkClick r:id="rId8" action="ppaction://hlinksldjump"/>
                </a:rPr>
                <a:t>FIN INSTITUTIONS</a:t>
              </a:r>
              <a:endParaRPr lang="en-US" sz="1200" spc="-50" dirty="0"/>
            </a:p>
          </p:txBody>
        </p:sp>
      </p:grpSp>
      <p:sp>
        <p:nvSpPr>
          <p:cNvPr id="28" name="Pentagon 27" descr="Progress Bar showing &quot;FIN Institutions&quot; as current category." title="Progress Bar - FIN Institutions"/>
          <p:cNvSpPr/>
          <p:nvPr/>
        </p:nvSpPr>
        <p:spPr bwMode="auto">
          <a:xfrm>
            <a:off x="3174" y="276225"/>
            <a:ext cx="6099048" cy="92075"/>
          </a:xfrm>
          <a:prstGeom prst="homePlate">
            <a:avLst/>
          </a:prstGeom>
          <a:solidFill>
            <a:schemeClr val="accent2"/>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500" fill="hold"/>
                                        <p:tgtEl>
                                          <p:spTgt spid="28"/>
                                        </p:tgtEl>
                                        <p:attrNameLst>
                                          <p:attrName>ppt_x</p:attrName>
                                        </p:attrNameLst>
                                      </p:cBhvr>
                                      <p:tavLst>
                                        <p:tav tm="0">
                                          <p:val>
                                            <p:strVal val="0-#ppt_w/2"/>
                                          </p:val>
                                        </p:tav>
                                        <p:tav tm="100000">
                                          <p:val>
                                            <p:strVal val="#ppt_x"/>
                                          </p:val>
                                        </p:tav>
                                      </p:tavLst>
                                    </p:anim>
                                    <p:anim calcmode="lin" valueType="num">
                                      <p:cBhvr additive="base">
                                        <p:cTn id="13"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smtClean="0"/>
              <a:t>Types of Financial Institutions</a:t>
            </a:r>
          </a:p>
        </p:txBody>
      </p:sp>
      <p:sp>
        <p:nvSpPr>
          <p:cNvPr id="3" name="Slide Number Placeholder 2"/>
          <p:cNvSpPr>
            <a:spLocks noGrp="1"/>
          </p:cNvSpPr>
          <p:nvPr>
            <p:ph type="sldNum" sz="quarter" idx="10"/>
          </p:nvPr>
        </p:nvSpPr>
        <p:spPr/>
        <p:txBody>
          <a:bodyPr/>
          <a:lstStyle/>
          <a:p>
            <a:pPr>
              <a:defRPr/>
            </a:pPr>
            <a:r>
              <a:rPr lang="en-US" smtClean="0"/>
              <a:t>2-</a:t>
            </a:r>
            <a:fld id="{28A7F3F0-9D7E-4891-B51F-DED8734CB700}" type="slidenum">
              <a:rPr lang="en-US" smtClean="0"/>
              <a:pPr>
                <a:defRPr/>
              </a:pPr>
              <a:t>8</a:t>
            </a:fld>
            <a:endParaRPr lang="en-US" dirty="0"/>
          </a:p>
        </p:txBody>
      </p:sp>
      <p:grpSp>
        <p:nvGrpSpPr>
          <p:cNvPr id="14" name="Group 13" descr="The current category highlighted is FIN Institutions." title="Chapter 2 Category Bar"/>
          <p:cNvGrpSpPr>
            <a:grpSpLocks/>
          </p:cNvGrpSpPr>
          <p:nvPr/>
        </p:nvGrpSpPr>
        <p:grpSpPr bwMode="auto">
          <a:xfrm>
            <a:off x="3175" y="0"/>
            <a:ext cx="9131300" cy="277813"/>
            <a:chOff x="3175" y="0"/>
            <a:chExt cx="9131300" cy="277813"/>
          </a:xfrm>
        </p:grpSpPr>
        <p:sp>
          <p:nvSpPr>
            <p:cNvPr id="15" name="TextBox 14"/>
            <p:cNvSpPr txBox="1"/>
            <p:nvPr/>
          </p:nvSpPr>
          <p:spPr bwMode="auto">
            <a:xfrm>
              <a:off x="3175" y="0"/>
              <a:ext cx="1527175" cy="277813"/>
            </a:xfrm>
            <a:prstGeom prst="rect">
              <a:avLst/>
            </a:prstGeom>
            <a:solidFill>
              <a:schemeClr val="accent4">
                <a:lumMod val="60000"/>
                <a:lumOff val="40000"/>
              </a:schemeClr>
            </a:solidFill>
            <a:ln w="12700">
              <a:solidFill>
                <a:schemeClr val="tx1"/>
              </a:solidFill>
            </a:ln>
          </p:spPr>
          <p:txBody>
            <a:bodyPr>
              <a:spAutoFit/>
            </a:bodyPr>
            <a:lstStyle/>
            <a:p>
              <a:pPr algn="ctr">
                <a:defRPr/>
              </a:pPr>
              <a:r>
                <a:rPr lang="en-US" sz="1200" dirty="0">
                  <a:hlinkClick r:id="rId3" action="ppaction://hlinksldjump"/>
                </a:rPr>
                <a:t>INTRO</a:t>
              </a:r>
              <a:endParaRPr lang="en-US" sz="1200" dirty="0"/>
            </a:p>
          </p:txBody>
        </p:sp>
        <p:sp>
          <p:nvSpPr>
            <p:cNvPr id="16" name="TextBox 15"/>
            <p:cNvSpPr txBox="1"/>
            <p:nvPr/>
          </p:nvSpPr>
          <p:spPr bwMode="auto">
            <a:xfrm>
              <a:off x="153035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solidFill>
                    <a:srgbClr val="7C0019"/>
                  </a:solidFill>
                  <a:hlinkClick r:id="rId4" action="ppaction://hlinksldjump"/>
                </a:rPr>
                <a:t>CAP ALLOCATION</a:t>
              </a:r>
              <a:endParaRPr lang="en-US" sz="1200" dirty="0">
                <a:solidFill>
                  <a:srgbClr val="7C0019"/>
                </a:solidFill>
              </a:endParaRPr>
            </a:p>
          </p:txBody>
        </p:sp>
        <p:sp>
          <p:nvSpPr>
            <p:cNvPr id="17" name="TextBox 16"/>
            <p:cNvSpPr txBox="1"/>
            <p:nvPr/>
          </p:nvSpPr>
          <p:spPr bwMode="auto">
            <a:xfrm>
              <a:off x="610870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150" dirty="0">
                  <a:hlinkClick r:id="rId5" action="ppaction://hlinksldjump"/>
                </a:rPr>
                <a:t>STK MKTS &amp; RETURNS</a:t>
              </a:r>
              <a:endParaRPr lang="en-US" sz="1200" spc="-150" dirty="0"/>
            </a:p>
          </p:txBody>
        </p:sp>
        <p:sp>
          <p:nvSpPr>
            <p:cNvPr id="18" name="TextBox 17"/>
            <p:cNvSpPr txBox="1"/>
            <p:nvPr/>
          </p:nvSpPr>
          <p:spPr bwMode="auto">
            <a:xfrm>
              <a:off x="3059113"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6" action="ppaction://hlinksldjump"/>
                </a:rPr>
                <a:t>FIN MARKETS</a:t>
              </a:r>
              <a:endParaRPr lang="en-US" sz="1200" dirty="0"/>
            </a:p>
          </p:txBody>
        </p:sp>
        <p:sp>
          <p:nvSpPr>
            <p:cNvPr id="19" name="TextBox 18"/>
            <p:cNvSpPr txBox="1"/>
            <p:nvPr/>
          </p:nvSpPr>
          <p:spPr bwMode="auto">
            <a:xfrm>
              <a:off x="7607300" y="0"/>
              <a:ext cx="1527175" cy="277813"/>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7" action="ppaction://hlinksldjump"/>
                </a:rPr>
                <a:t>STK MKT EFF</a:t>
              </a:r>
              <a:endParaRPr lang="en-US" sz="1200" dirty="0"/>
            </a:p>
          </p:txBody>
        </p:sp>
        <p:sp>
          <p:nvSpPr>
            <p:cNvPr id="20" name="TextBox 19"/>
            <p:cNvSpPr txBox="1"/>
            <p:nvPr/>
          </p:nvSpPr>
          <p:spPr bwMode="auto">
            <a:xfrm>
              <a:off x="4586288" y="0"/>
              <a:ext cx="1527175" cy="276225"/>
            </a:xfrm>
            <a:prstGeom prst="rect">
              <a:avLst/>
            </a:prstGeom>
            <a:solidFill>
              <a:schemeClr val="bg2">
                <a:lumMod val="90000"/>
              </a:schemeClr>
            </a:solidFill>
            <a:ln>
              <a:solidFill>
                <a:schemeClr val="tx1"/>
              </a:solidFill>
            </a:ln>
          </p:spPr>
          <p:txBody>
            <a:bodyPr>
              <a:spAutoFit/>
            </a:bodyPr>
            <a:lstStyle/>
            <a:p>
              <a:pPr algn="ctr">
                <a:defRPr/>
              </a:pPr>
              <a:r>
                <a:rPr lang="en-US" sz="1200" spc="-50" dirty="0">
                  <a:hlinkClick r:id="rId8" action="ppaction://hlinksldjump"/>
                </a:rPr>
                <a:t>FIN INSTITUTIONS</a:t>
              </a:r>
              <a:endParaRPr lang="en-US" sz="1200" spc="-50" dirty="0"/>
            </a:p>
          </p:txBody>
        </p:sp>
      </p:grpSp>
      <p:sp>
        <p:nvSpPr>
          <p:cNvPr id="21" name="Pentagon 20" descr="Progress Bar showing &quot;FIN Institutions&quot; as current category." title="Progress Bar - FIN Institutions"/>
          <p:cNvSpPr/>
          <p:nvPr/>
        </p:nvSpPr>
        <p:spPr bwMode="auto">
          <a:xfrm>
            <a:off x="3174" y="276225"/>
            <a:ext cx="6099048" cy="92075"/>
          </a:xfrm>
          <a:prstGeom prst="homePlate">
            <a:avLst/>
          </a:prstGeom>
          <a:solidFill>
            <a:schemeClr val="accent2"/>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Content Placeholder 1"/>
          <p:cNvSpPr>
            <a:spLocks noGrp="1"/>
          </p:cNvSpPr>
          <p:nvPr>
            <p:ph sz="quarter" idx="1"/>
          </p:nvPr>
        </p:nvSpPr>
        <p:spPr/>
        <p:txBody>
          <a:bodyPr/>
          <a:lstStyle/>
          <a:p>
            <a:pPr lvl="0" rtl="0"/>
            <a:r>
              <a:rPr lang="en-US" dirty="0" smtClean="0"/>
              <a:t>Investment banks</a:t>
            </a:r>
            <a:endParaRPr lang="en-US" dirty="0"/>
          </a:p>
          <a:p>
            <a:pPr lvl="0" rtl="0"/>
            <a:r>
              <a:rPr lang="en-US" smtClean="0"/>
              <a:t>Commercial banks</a:t>
            </a:r>
            <a:endParaRPr lang="en-US"/>
          </a:p>
          <a:p>
            <a:pPr lvl="0" rtl="0"/>
            <a:r>
              <a:rPr lang="en-US" smtClean="0"/>
              <a:t>Financial services corporations</a:t>
            </a:r>
            <a:endParaRPr lang="en-US"/>
          </a:p>
          <a:p>
            <a:pPr lvl="0" rtl="0"/>
            <a:r>
              <a:rPr lang="en-US" dirty="0" smtClean="0"/>
              <a:t>Pension funds</a:t>
            </a:r>
            <a:endParaRPr lang="en-US" dirty="0"/>
          </a:p>
          <a:p>
            <a:pPr lvl="0" rtl="0"/>
            <a:r>
              <a:rPr lang="en-US" dirty="0" smtClean="0"/>
              <a:t>Mutual funds</a:t>
            </a:r>
            <a:endParaRPr lang="en-US" dirty="0"/>
          </a:p>
          <a:p>
            <a:pPr lvl="0" rtl="0"/>
            <a:r>
              <a:rPr lang="en-US" dirty="0" smtClean="0"/>
              <a:t>Exchange traded funds</a:t>
            </a:r>
            <a:endParaRPr lang="en-US" dirty="0"/>
          </a:p>
          <a:p>
            <a:pPr lvl="0"/>
            <a:r>
              <a:rPr lang="en-US" dirty="0" smtClean="0"/>
              <a:t>Hedge funds</a:t>
            </a:r>
            <a:endParaRPr lang="en-US" dirty="0"/>
          </a:p>
          <a:p>
            <a:pPr lvl="0"/>
            <a:r>
              <a:rPr lang="en-US" dirty="0" smtClean="0"/>
              <a:t>Private equity funds</a:t>
            </a:r>
            <a:endParaRPr lang="en-US" dirty="0"/>
          </a:p>
          <a:p>
            <a:pPr lvl="0"/>
            <a:endParaRPr lang="en-US" dirty="0"/>
          </a:p>
          <a:p>
            <a:pPr lvl="0"/>
            <a:endParaRPr lang="en-US"/>
          </a:p>
          <a:p>
            <a:pPr lvl="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0-#ppt_w/2"/>
                                          </p:val>
                                        </p:tav>
                                        <p:tav tm="100000">
                                          <p:val>
                                            <p:strVal val="#ppt_x"/>
                                          </p:val>
                                        </p:tav>
                                      </p:tavLst>
                                    </p:anim>
                                    <p:anim calcmode="lin" valueType="num">
                                      <p:cBhvr additive="base">
                                        <p:cTn id="13"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68300"/>
            <a:ext cx="8229600" cy="822825"/>
          </a:xfrm>
        </p:spPr>
        <p:txBody>
          <a:bodyPr>
            <a:normAutofit fontScale="90000"/>
          </a:bodyPr>
          <a:lstStyle/>
          <a:p>
            <a:pPr eaLnBrk="1" hangingPunct="1"/>
            <a:r>
              <a:rPr lang="en-US" dirty="0" smtClean="0"/>
              <a:t>Physical Location Stock Exchanges vs. Electronic Dealer-Based Markets</a:t>
            </a:r>
          </a:p>
        </p:txBody>
      </p:sp>
      <p:graphicFrame>
        <p:nvGraphicFramePr>
          <p:cNvPr id="4" name="Content Placeholder 3" descr="Three blue bars identifying differences between physical and electronic markets." title="Physical vs. Electronic Markets"/>
          <p:cNvGraphicFramePr>
            <a:graphicFrameLocks noGrp="1"/>
          </p:cNvGraphicFramePr>
          <p:nvPr>
            <p:ph sz="quarter" idx="1"/>
            <p:extLst>
              <p:ext uri="{D42A27DB-BD31-4B8C-83A1-F6EECF244321}">
                <p14:modId xmlns:p14="http://schemas.microsoft.com/office/powerpoint/2010/main" val="3567170338"/>
              </p:ext>
            </p:extLst>
          </p:nvPr>
        </p:nvGraphicFramePr>
        <p:xfrm>
          <a:off x="385011" y="1600201"/>
          <a:ext cx="8301789" cy="33146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0"/>
          </p:nvPr>
        </p:nvSpPr>
        <p:spPr/>
        <p:txBody>
          <a:bodyPr/>
          <a:lstStyle/>
          <a:p>
            <a:pPr>
              <a:defRPr/>
            </a:pPr>
            <a:r>
              <a:rPr lang="en-US" smtClean="0"/>
              <a:t>2-</a:t>
            </a:r>
            <a:fld id="{28A7F3F0-9D7E-4891-B51F-DED8734CB700}" type="slidenum">
              <a:rPr lang="en-US" smtClean="0"/>
              <a:pPr>
                <a:defRPr/>
              </a:pPr>
              <a:t>9</a:t>
            </a:fld>
            <a:endParaRPr lang="en-US" dirty="0"/>
          </a:p>
        </p:txBody>
      </p:sp>
      <p:grpSp>
        <p:nvGrpSpPr>
          <p:cNvPr id="15" name="Group 13" descr="The current category highlighted is STKMKTS &amp; Returns." title="Chapter 2 Category Bar"/>
          <p:cNvGrpSpPr>
            <a:grpSpLocks/>
          </p:cNvGrpSpPr>
          <p:nvPr/>
        </p:nvGrpSpPr>
        <p:grpSpPr bwMode="auto">
          <a:xfrm>
            <a:off x="3175" y="0"/>
            <a:ext cx="9131300" cy="277813"/>
            <a:chOff x="3175" y="0"/>
            <a:chExt cx="9131300" cy="277813"/>
          </a:xfrm>
        </p:grpSpPr>
        <p:sp>
          <p:nvSpPr>
            <p:cNvPr id="16" name="TextBox 15"/>
            <p:cNvSpPr txBox="1"/>
            <p:nvPr/>
          </p:nvSpPr>
          <p:spPr bwMode="auto">
            <a:xfrm>
              <a:off x="3175" y="0"/>
              <a:ext cx="1527175" cy="277813"/>
            </a:xfrm>
            <a:prstGeom prst="rect">
              <a:avLst/>
            </a:prstGeom>
            <a:solidFill>
              <a:schemeClr val="accent4">
                <a:lumMod val="60000"/>
                <a:lumOff val="40000"/>
              </a:schemeClr>
            </a:solidFill>
            <a:ln w="12700">
              <a:solidFill>
                <a:schemeClr val="tx1"/>
              </a:solidFill>
            </a:ln>
          </p:spPr>
          <p:txBody>
            <a:bodyPr>
              <a:spAutoFit/>
            </a:bodyPr>
            <a:lstStyle/>
            <a:p>
              <a:pPr algn="ctr">
                <a:defRPr/>
              </a:pPr>
              <a:r>
                <a:rPr lang="en-US" sz="1200" dirty="0">
                  <a:hlinkClick r:id="rId8" action="ppaction://hlinksldjump"/>
                </a:rPr>
                <a:t>INTRO</a:t>
              </a:r>
              <a:endParaRPr lang="en-US" sz="1200" dirty="0"/>
            </a:p>
          </p:txBody>
        </p:sp>
        <p:sp>
          <p:nvSpPr>
            <p:cNvPr id="17" name="TextBox 16"/>
            <p:cNvSpPr txBox="1"/>
            <p:nvPr/>
          </p:nvSpPr>
          <p:spPr bwMode="auto">
            <a:xfrm>
              <a:off x="1530350"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solidFill>
                    <a:srgbClr val="7C0019"/>
                  </a:solidFill>
                  <a:hlinkClick r:id="rId9" action="ppaction://hlinksldjump"/>
                </a:rPr>
                <a:t>CAP ALLOCATION</a:t>
              </a:r>
              <a:endParaRPr lang="en-US" sz="1200" dirty="0">
                <a:solidFill>
                  <a:srgbClr val="7C0019"/>
                </a:solidFill>
              </a:endParaRPr>
            </a:p>
          </p:txBody>
        </p:sp>
        <p:sp>
          <p:nvSpPr>
            <p:cNvPr id="18" name="TextBox 17"/>
            <p:cNvSpPr txBox="1"/>
            <p:nvPr/>
          </p:nvSpPr>
          <p:spPr bwMode="auto">
            <a:xfrm>
              <a:off x="6108700" y="0"/>
              <a:ext cx="1527175" cy="276225"/>
            </a:xfrm>
            <a:prstGeom prst="rect">
              <a:avLst/>
            </a:prstGeom>
            <a:solidFill>
              <a:schemeClr val="bg2">
                <a:lumMod val="90000"/>
              </a:schemeClr>
            </a:solidFill>
            <a:ln>
              <a:solidFill>
                <a:schemeClr val="tx1"/>
              </a:solidFill>
            </a:ln>
          </p:spPr>
          <p:txBody>
            <a:bodyPr>
              <a:spAutoFit/>
            </a:bodyPr>
            <a:lstStyle/>
            <a:p>
              <a:pPr algn="ctr">
                <a:defRPr/>
              </a:pPr>
              <a:r>
                <a:rPr lang="en-US" sz="1200" spc="-150" dirty="0">
                  <a:hlinkClick r:id="rId10" action="ppaction://hlinksldjump"/>
                </a:rPr>
                <a:t>STK MKTS &amp; RETURNS</a:t>
              </a:r>
              <a:endParaRPr lang="en-US" sz="1200" spc="-150" dirty="0"/>
            </a:p>
          </p:txBody>
        </p:sp>
        <p:sp>
          <p:nvSpPr>
            <p:cNvPr id="19" name="TextBox 18"/>
            <p:cNvSpPr txBox="1"/>
            <p:nvPr/>
          </p:nvSpPr>
          <p:spPr bwMode="auto">
            <a:xfrm>
              <a:off x="3059113"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11" action="ppaction://hlinksldjump"/>
                </a:rPr>
                <a:t>FIN MARKETS</a:t>
              </a:r>
              <a:endParaRPr lang="en-US" sz="1200" dirty="0"/>
            </a:p>
          </p:txBody>
        </p:sp>
        <p:sp>
          <p:nvSpPr>
            <p:cNvPr id="20" name="TextBox 19"/>
            <p:cNvSpPr txBox="1"/>
            <p:nvPr/>
          </p:nvSpPr>
          <p:spPr bwMode="auto">
            <a:xfrm>
              <a:off x="7607300" y="0"/>
              <a:ext cx="1527175" cy="277813"/>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dirty="0">
                  <a:hlinkClick r:id="rId12" action="ppaction://hlinksldjump"/>
                </a:rPr>
                <a:t>STK MKT EFF</a:t>
              </a:r>
              <a:endParaRPr lang="en-US" sz="1200" dirty="0"/>
            </a:p>
          </p:txBody>
        </p:sp>
        <p:sp>
          <p:nvSpPr>
            <p:cNvPr id="21" name="TextBox 20"/>
            <p:cNvSpPr txBox="1"/>
            <p:nvPr/>
          </p:nvSpPr>
          <p:spPr bwMode="auto">
            <a:xfrm>
              <a:off x="4586288" y="0"/>
              <a:ext cx="1527175" cy="276225"/>
            </a:xfrm>
            <a:prstGeom prst="rect">
              <a:avLst/>
            </a:prstGeom>
            <a:solidFill>
              <a:schemeClr val="accent4">
                <a:lumMod val="60000"/>
                <a:lumOff val="40000"/>
              </a:schemeClr>
            </a:solidFill>
            <a:ln>
              <a:solidFill>
                <a:schemeClr val="tx1"/>
              </a:solidFill>
            </a:ln>
          </p:spPr>
          <p:txBody>
            <a:bodyPr>
              <a:spAutoFit/>
            </a:bodyPr>
            <a:lstStyle/>
            <a:p>
              <a:pPr algn="ctr">
                <a:defRPr/>
              </a:pPr>
              <a:r>
                <a:rPr lang="en-US" sz="1200" spc="-50" dirty="0">
                  <a:hlinkClick r:id="rId13" action="ppaction://hlinksldjump"/>
                </a:rPr>
                <a:t>FIN INSTITUTIONS</a:t>
              </a:r>
              <a:endParaRPr lang="en-US" sz="1200" spc="-50" dirty="0"/>
            </a:p>
          </p:txBody>
        </p:sp>
      </p:grpSp>
      <p:sp>
        <p:nvSpPr>
          <p:cNvPr id="22" name="Pentagon 21" descr="Progress Bar showing &quot;STKMKTS &amp; Returns&quot; as current category." title="Progress Bar - STKMKTS &amp; Returns"/>
          <p:cNvSpPr/>
          <p:nvPr/>
        </p:nvSpPr>
        <p:spPr bwMode="auto">
          <a:xfrm>
            <a:off x="3174" y="276225"/>
            <a:ext cx="7616952" cy="92075"/>
          </a:xfrm>
          <a:prstGeom prst="homePlate">
            <a:avLst/>
          </a:prstGeom>
          <a:solidFill>
            <a:schemeClr val="accent2"/>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0-#ppt_w/2"/>
                                          </p:val>
                                        </p:tav>
                                        <p:tav tm="100000">
                                          <p:val>
                                            <p:strVal val="#ppt_x"/>
                                          </p:val>
                                        </p:tav>
                                      </p:tavLst>
                                    </p:anim>
                                    <p:anim calcmode="lin" valueType="num">
                                      <p:cBhvr additive="base">
                                        <p:cTn id="13"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theme/theme1.xml><?xml version="1.0" encoding="utf-8"?>
<a:theme xmlns:a="http://schemas.openxmlformats.org/drawingml/2006/main" name="2_Office Theme">
  <a:themeElements>
    <a:clrScheme name="Custom 1">
      <a:dk1>
        <a:srgbClr val="1F497D"/>
      </a:dk1>
      <a:lt1>
        <a:srgbClr val="FFFFFF"/>
      </a:lt1>
      <a:dk2>
        <a:srgbClr val="CC0000"/>
      </a:dk2>
      <a:lt2>
        <a:srgbClr val="DDD9C3"/>
      </a:lt2>
      <a:accent1>
        <a:srgbClr val="7CA8DE"/>
      </a:accent1>
      <a:accent2>
        <a:srgbClr val="F50000"/>
      </a:accent2>
      <a:accent3>
        <a:srgbClr val="4F81BD"/>
      </a:accent3>
      <a:accent4>
        <a:srgbClr val="FF9B56"/>
      </a:accent4>
      <a:accent5>
        <a:srgbClr val="1F497D"/>
      </a:accent5>
      <a:accent6>
        <a:srgbClr val="A50021"/>
      </a:accent6>
      <a:hlink>
        <a:srgbClr val="7C0019"/>
      </a:hlink>
      <a:folHlink>
        <a:srgbClr val="00B05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4">
            <a:lumMod val="40000"/>
            <a:lumOff val="60000"/>
          </a:schemeClr>
        </a:solidFill>
        <a:ln>
          <a:solidFill>
            <a:schemeClr val="tx1"/>
          </a:solidFill>
        </a:ln>
      </a:spPr>
      <a:bodyPr>
        <a:spAutoFit/>
      </a:bodyPr>
      <a:lstStyle>
        <a:defPPr algn="ctr">
          <a:defRPr sz="1200" dirty="0">
            <a:hlinkClick xmlns:r="http://schemas.openxmlformats.org/officeDocument/2006/relationships" r:id=""/>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CDEF2EFBBA0248B57D941E6D375189" ma:contentTypeVersion="0" ma:contentTypeDescription="Create a new document." ma:contentTypeScope="" ma:versionID="536bf20b0e78ae746a2053537dd22401">
  <xsd:schema xmlns:xsd="http://www.w3.org/2001/XMLSchema" xmlns:xs="http://www.w3.org/2001/XMLSchema" xmlns:p="http://schemas.microsoft.com/office/2006/metadata/properties" targetNamespace="http://schemas.microsoft.com/office/2006/metadata/properties" ma:root="true" ma:fieldsID="d15787acf22db4e4c0ac8b858fca640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DDB92A-2D43-4138-ACB3-1927A076FADE}">
  <ds:schemaRef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78AF8A5A-B32A-4940-B702-4FE78306EB74}">
  <ds:schemaRefs>
    <ds:schemaRef ds:uri="http://schemas.microsoft.com/sharepoint/v3/contenttype/forms"/>
  </ds:schemaRefs>
</ds:datastoreItem>
</file>

<file path=customXml/itemProps3.xml><?xml version="1.0" encoding="utf-8"?>
<ds:datastoreItem xmlns:ds="http://schemas.openxmlformats.org/officeDocument/2006/customXml" ds:itemID="{918B3EED-BABA-40DB-95A9-5802C75FC9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Integral</Template>
  <TotalTime>4010</TotalTime>
  <Words>1346</Words>
  <Application>Microsoft Office PowerPoint</Application>
  <PresentationFormat>On-screen Show (4:3)</PresentationFormat>
  <Paragraphs>224</Paragraphs>
  <Slides>17</Slides>
  <Notes>17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1" baseType="lpstr">
      <vt:lpstr>Arial</vt:lpstr>
      <vt:lpstr>Calibri</vt:lpstr>
      <vt:lpstr>2_Office Theme</vt:lpstr>
      <vt:lpstr>Worksheet</vt:lpstr>
      <vt:lpstr>Financial Markets and Institutions</vt:lpstr>
      <vt:lpstr>How is capital transferred between savers and borrowers?</vt:lpstr>
      <vt:lpstr>The Capital Allocation Process</vt:lpstr>
      <vt:lpstr>What is a market?</vt:lpstr>
      <vt:lpstr>Types of Financial Markets</vt:lpstr>
      <vt:lpstr>The Importance of Financial Markets</vt:lpstr>
      <vt:lpstr>What are derivatives? How can they be used to reduce or increase risk?</vt:lpstr>
      <vt:lpstr>Types of Financial Institutions</vt:lpstr>
      <vt:lpstr>Physical Location Stock Exchanges vs. Electronic Dealer-Based Markets</vt:lpstr>
      <vt:lpstr>Stock Market Transactions</vt:lpstr>
      <vt:lpstr>What is an IPO?</vt:lpstr>
      <vt:lpstr>S&amp;P 500 Index, Total Returns: Dividend Yield + Capital Gain or Loss, 1968-2014</vt:lpstr>
      <vt:lpstr>Where can you find a stock quote, and what does one look like?</vt:lpstr>
      <vt:lpstr>What is meant by stock market efficiency?</vt:lpstr>
      <vt:lpstr>Implications of Market Efficiency </vt:lpstr>
      <vt:lpstr>Implications of Market Efficiency</vt:lpstr>
      <vt:lpstr>Possible Reasons Markets May Not Be Efficient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dc:creator>
  <cp:lastModifiedBy>Andrew Parkes</cp:lastModifiedBy>
  <cp:revision>520</cp:revision>
  <cp:lastPrinted>2015-06-10T15:37:33Z</cp:lastPrinted>
  <dcterms:created xsi:type="dcterms:W3CDTF">2008-06-05T15:38:38Z</dcterms:created>
  <dcterms:modified xsi:type="dcterms:W3CDTF">2018-09-04T17:38:15Z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0x0101003DCDEF2EFBBA0248B57D941E6D375189</vt:lpwstr>
  </property>
</Properties>
</file>