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42" r:id="rId2"/>
  </p:sldMasterIdLst>
  <p:notesMasterIdLst>
    <p:notesMasterId r:id="rId26"/>
  </p:notesMasterIdLst>
  <p:sldIdLst>
    <p:sldId id="311" r:id="rId3"/>
    <p:sldId id="309" r:id="rId4"/>
    <p:sldId id="310" r:id="rId5"/>
    <p:sldId id="257" r:id="rId6"/>
    <p:sldId id="293" r:id="rId7"/>
    <p:sldId id="258" r:id="rId8"/>
    <p:sldId id="259" r:id="rId9"/>
    <p:sldId id="260" r:id="rId10"/>
    <p:sldId id="302" r:id="rId11"/>
    <p:sldId id="261" r:id="rId12"/>
    <p:sldId id="262" r:id="rId13"/>
    <p:sldId id="263" r:id="rId14"/>
    <p:sldId id="264" r:id="rId15"/>
    <p:sldId id="265" r:id="rId16"/>
    <p:sldId id="303" r:id="rId17"/>
    <p:sldId id="287" r:id="rId18"/>
    <p:sldId id="304" r:id="rId19"/>
    <p:sldId id="285" r:id="rId20"/>
    <p:sldId id="269" r:id="rId21"/>
    <p:sldId id="272" r:id="rId22"/>
    <p:sldId id="294" r:id="rId23"/>
    <p:sldId id="305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37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CAACD4-E17D-4DF5-9D56-F8DF6C172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548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ヒラギノ角ゴ Pro W3" pitchFamily="-65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ヒラギノ角ゴ Pro W3" pitchFamily="-65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ヒラギノ角ゴ Pro W3" pitchFamily="-65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ヒラギノ角ゴ Pro W3" pitchFamily="-65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5FE98DE8-1C9D-462F-889C-CCF0E0C7900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5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649240D1-8F42-4800-9EDE-AF0E47E99BE0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77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61282587-0A12-49E7-98CA-783EDACE8CF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65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DB741FC0-C5BA-4BEC-9CD8-80CC415646FD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77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C7F9464D-1C37-492D-81B2-FA5DA9E32E71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345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F27B4D55-6312-4AA2-A989-C506515C7421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96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A2B9F72F-5C09-4148-8EE9-17461D004BF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726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5472DE5D-DB9C-4AF1-B6D7-4EB80DEF3CE0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36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0A57450D-D4E2-4118-B257-17C9A49013A9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95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A9D98999-9600-4646-98E3-8D9F0DDC5A1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0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45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7C6536A7-A361-4B84-B29C-61B661CF6C6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FC24CE7-AC84-41D6-A7F3-3DCBD219F51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6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30A40A32-29A5-4CE4-A098-1EA3C71BE5D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15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13131966-5202-4AB0-A96C-7DE203FF9AB4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29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3304596D-3A58-449C-A051-55E30BB7619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24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D2763359-7921-431F-B64E-B46704FF438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0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66CD9AEA-620A-4411-B9EF-42086CA2D34B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71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74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arson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earson_Strap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12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0443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27" name="Picture 3" descr="Pearson_Bound_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9525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gray">
          <a:xfrm>
            <a:off x="773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2016 Pearson Education, Inc. All rights reserved.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244475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11-</a:t>
            </a:r>
            <a:fld id="{EA415F85-0331-4333-822D-921D0F7CBEB7}" type="slidenum"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r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0443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1" name="Picture 3" descr="Pearson_Bound_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9525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773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© 2016 Pearson Education, Inc. All rights reserved.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244475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19-</a:t>
            </a:r>
            <a:fld id="{80051C05-386A-4B60-9F3E-F05FBDA9DE58}" type="slidenum"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pPr eaLnBrk="1" hangingPunct="1"/>
              <a:t>‹#›</a:t>
            </a:fld>
            <a:r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486400" y="1981200"/>
            <a:ext cx="3502025" cy="2667000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FontTx/>
              <a:buNone/>
            </a:pPr>
            <a:r>
              <a:rPr lang="en-US" altLang="en-US" sz="3600" b="1" smtClean="0">
                <a:ea typeface="ヒラギノ角ゴ Pro W3" pitchFamily="-84" charset="-128"/>
              </a:rPr>
              <a:t>Chapter 10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b="1" smtClean="0">
                <a:ea typeface="ヒラギノ角ゴ Pro W3" pitchFamily="-84" charset="-128"/>
              </a:rPr>
              <a:t>Economic Analysis of Financial Regulation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Supervision: Chartering and Examination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z="2400" b="1" smtClean="0">
                <a:ea typeface="ヒラギノ角ゴ Pro W3" pitchFamily="-84" charset="-128"/>
              </a:rPr>
              <a:t>Chartering</a:t>
            </a:r>
            <a:r>
              <a:rPr lang="en-US" altLang="en-US" sz="2400" smtClean="0">
                <a:ea typeface="ヒラギノ角ゴ Pro W3" pitchFamily="-84" charset="-128"/>
              </a:rPr>
              <a:t> (screening of proposals to open new financial institutions) to prevent adverse selection </a:t>
            </a:r>
          </a:p>
          <a:p>
            <a:pPr eaLnBrk="1" hangingPunct="1"/>
            <a:r>
              <a:rPr lang="en-US" altLang="en-US" sz="2400" b="1" smtClean="0">
                <a:ea typeface="ヒラギノ角ゴ Pro W3" pitchFamily="-84" charset="-128"/>
              </a:rPr>
              <a:t>Examinations</a:t>
            </a:r>
            <a:r>
              <a:rPr lang="en-US" altLang="en-US" sz="2400" smtClean="0">
                <a:ea typeface="ヒラギノ角ゴ Pro W3" pitchFamily="-84" charset="-128"/>
              </a:rPr>
              <a:t> (scheduled and unscheduled) to monitor capital requirements and restrictions on asset holding to prevent moral hazard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Capital adequacy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Asset quality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Management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Earnings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Liquidity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Sensitivity to market risk</a:t>
            </a:r>
          </a:p>
          <a:p>
            <a:pPr eaLnBrk="1" hangingPunct="1"/>
            <a:r>
              <a:rPr lang="en-US" altLang="en-US" sz="2400" smtClean="0">
                <a:ea typeface="ヒラギノ角ゴ Pro W3" pitchFamily="-84" charset="-128"/>
              </a:rPr>
              <a:t>Filing periodic </a:t>
            </a:r>
            <a:r>
              <a:rPr lang="ja-JP" altLang="en-US" sz="2400" smtClean="0">
                <a:ea typeface="ヒラギノ角ゴ Pro W3" pitchFamily="-84" charset="-128"/>
              </a:rPr>
              <a:t>‘</a:t>
            </a:r>
            <a:r>
              <a:rPr lang="en-US" altLang="ja-JP" sz="2400" smtClean="0">
                <a:ea typeface="ヒラギノ角ゴ Pro W3" pitchFamily="-84" charset="-128"/>
              </a:rPr>
              <a:t>call reports</a:t>
            </a:r>
            <a:r>
              <a:rPr lang="ja-JP" altLang="en-US" sz="2400" smtClean="0">
                <a:ea typeface="ヒラギノ角ゴ Pro W3" pitchFamily="-84" charset="-128"/>
              </a:rPr>
              <a:t>’</a:t>
            </a:r>
            <a:endParaRPr lang="en-US" altLang="en-US" sz="2400" smtClean="0">
              <a:ea typeface="ヒラギノ角ゴ Pro W3" pitchFamily="-8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Assessment of Risk Management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z="2400" smtClean="0">
                <a:ea typeface="ヒラギノ角ゴ Pro W3" pitchFamily="-84" charset="-128"/>
              </a:rPr>
              <a:t>Greater emphasis on evaluating soundness of management processes for controlling risk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>
                <a:ea typeface="ヒラギノ角ゴ Pro W3" pitchFamily="-84" charset="-128"/>
              </a:rPr>
              <a:t>Trading Activities Manual of 1994 for risk management rating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ヒラギノ角ゴ Pro W3" pitchFamily="-84" charset="-128"/>
              </a:rPr>
              <a:t>Quality of oversight provided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ヒラギノ角ゴ Pro W3" pitchFamily="-84" charset="-128"/>
              </a:rPr>
              <a:t>Adequacy of policies and limits for all risky activities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ヒラギノ角ゴ Pro W3" pitchFamily="-84" charset="-128"/>
              </a:rPr>
              <a:t>Quality of the risk measurement and monitoring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ヒラギノ角ゴ Pro W3" pitchFamily="-84" charset="-128"/>
              </a:rPr>
              <a:t>Adequacy of internal controls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400" smtClean="0">
                <a:ea typeface="ヒラギノ角ゴ Pro W3" pitchFamily="-84" charset="-128"/>
              </a:rPr>
              <a:t>Interest-rate risk limits: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ヒラギノ角ゴ Pro W3" pitchFamily="-84" charset="-128"/>
              </a:rPr>
              <a:t>Internal policies and procedures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ヒラギノ角ゴ Pro W3" pitchFamily="-84" charset="-128"/>
              </a:rPr>
              <a:t>Internal management and monitoring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ヒラギノ角ゴ Pro W3" pitchFamily="-84" charset="-128"/>
              </a:rPr>
              <a:t>Implementation of stress testing and Value-at risk (VAR)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Disclosure Requirements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Requirements to adhere to standard accounting principles and to disclose wide range of information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The Basel 2 accord and the SEC put a particular emphasis on disclosure requirements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The Sarbanes-Oxley Act of 2002 established the Public Company Accounting Oversight Board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Mark-to-market (fair-value) accounting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ヒラギノ角ゴ Pro W3" pitchFamily="-84" charset="-128"/>
              </a:rPr>
              <a:t>Consumer Protection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Consumer Protection Act of 1969 (Truth-in-lending Act)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Fair Credit Billing Act of 1974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Equal Credit Opportunity Act of 1974, extended in 1976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Community Reinvestment Act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The subprime mortgage crisis illustrated the need for greater consumer protection.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ヒラギノ角ゴ Pro W3" pitchFamily="-84" charset="-128"/>
              </a:rPr>
              <a:t>Restrictions on Competition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Justified as increased competition can also increase moral hazard incentives to take on more risk. 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Branching restrictions (eliminated in 1994)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Glass-Steagall Act (repeated in 1999)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Disadvantages: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Higher consumer charges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Decreased efficiency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Macroprudential Vs. Microprudential Supervision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ヒラギノ角ゴ Pro W3" pitchFamily="-84" charset="-128"/>
              </a:rPr>
              <a:t>Before the global financial crisis, the regulatory authorities engaged in </a:t>
            </a:r>
            <a:r>
              <a:rPr lang="en-US" altLang="en-US" sz="2400" b="1" smtClean="0">
                <a:ea typeface="ヒラギノ角ゴ Pro W3" pitchFamily="-84" charset="-128"/>
              </a:rPr>
              <a:t>microprudential supervision</a:t>
            </a:r>
            <a:r>
              <a:rPr lang="en-US" altLang="en-US" sz="2400" smtClean="0">
                <a:ea typeface="ヒラギノ角ゴ Pro W3" pitchFamily="-84" charset="-128"/>
              </a:rPr>
              <a:t>, which is focused on the safety and soundness of </a:t>
            </a:r>
            <a:r>
              <a:rPr lang="en-US" altLang="en-US" sz="2400" i="1" smtClean="0">
                <a:ea typeface="ヒラギノ角ゴ Pro W3" pitchFamily="-84" charset="-128"/>
              </a:rPr>
              <a:t>individual </a:t>
            </a:r>
            <a:r>
              <a:rPr lang="en-US" altLang="en-US" sz="2400" smtClean="0">
                <a:ea typeface="ヒラギノ角ゴ Pro W3" pitchFamily="-84" charset="-128"/>
              </a:rPr>
              <a:t>financial institutions. </a:t>
            </a:r>
          </a:p>
          <a:p>
            <a:pPr eaLnBrk="1" hangingPunct="1">
              <a:buFontTx/>
              <a:buNone/>
            </a:pPr>
            <a:endParaRPr lang="en-US" altLang="en-US" sz="2400" smtClean="0">
              <a:ea typeface="ヒラギノ角ゴ Pro W3" pitchFamily="-84" charset="-128"/>
            </a:endParaRPr>
          </a:p>
          <a:p>
            <a:pPr eaLnBrk="1" hangingPunct="1"/>
            <a:r>
              <a:rPr lang="en-US" altLang="en-US" sz="2400" smtClean="0">
                <a:ea typeface="ヒラギノ角ゴ Pro W3" pitchFamily="-84" charset="-128"/>
              </a:rPr>
              <a:t>The global financial crisis has made it clear that there is a need for </a:t>
            </a:r>
            <a:r>
              <a:rPr lang="en-US" altLang="en-US" sz="2400" b="1" smtClean="0">
                <a:ea typeface="ヒラギノ角ゴ Pro W3" pitchFamily="-84" charset="-128"/>
              </a:rPr>
              <a:t>macroprudential supervision</a:t>
            </a:r>
            <a:r>
              <a:rPr lang="en-US" altLang="en-US" sz="2400" smtClean="0">
                <a:ea typeface="ヒラギノ角ゴ Pro W3" pitchFamily="-84" charset="-128"/>
              </a:rPr>
              <a:t>, which focuses on the safety and soundness of the financial system </a:t>
            </a:r>
            <a:r>
              <a:rPr lang="en-US" altLang="en-US" sz="2400" i="1" smtClean="0">
                <a:ea typeface="ヒラギノ角ゴ Pro W3" pitchFamily="-84" charset="-128"/>
              </a:rPr>
              <a:t>in the aggregate</a:t>
            </a:r>
            <a:r>
              <a:rPr lang="en-US" altLang="en-US" sz="2400" smtClean="0">
                <a:ea typeface="ヒラギノ角ゴ Pro W3" pitchFamily="-84" charset="-128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3276600" cy="5867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Table 1 Major Financial Legislation in the United States</a:t>
            </a:r>
          </a:p>
        </p:txBody>
      </p:sp>
      <p:pic>
        <p:nvPicPr>
          <p:cNvPr id="317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53133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953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3276600" cy="5867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Table 1 Major Financial Legislation in the United States (cont’d)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Figure 1 Bank Failures in the United States, 1934–2013</a:t>
            </a:r>
          </a:p>
        </p:txBody>
      </p:sp>
      <p:pic>
        <p:nvPicPr>
          <p:cNvPr id="348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152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5867400"/>
            <a:ext cx="66294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+mn-ea"/>
              </a:rPr>
              <a:t>Source: </a:t>
            </a:r>
            <a:r>
              <a:rPr lang="en-US" sz="1400" dirty="0" err="1">
                <a:latin typeface="+mn-lt"/>
                <a:ea typeface="+mn-ea"/>
              </a:rPr>
              <a:t>www.fdic.gov/bank/historical/bank/index.html</a:t>
            </a:r>
            <a:r>
              <a:rPr lang="en-US" sz="1400" dirty="0">
                <a:latin typeface="+mn-lt"/>
                <a:ea typeface="+mn-ea"/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The 1980s Savings and Loan and Banking Crisis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Financial innovation and new financial instruments increased risk taking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Increased deposit insurance led to increased moral hazard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Deregulation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Depository Institutions Deregulation and Monetary Control Act of 1980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Depository Institutions Act of 1982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Preview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This chapter develops an economic analysis of financial regulation.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635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ea typeface="ヒラギノ角ゴ Pro W3" pitchFamily="-84" charset="-128"/>
              </a:rPr>
              <a:t>Savings and Loan Bailout: The Financial Institutions Reform, Recovery, and Enforcement Act of 1989</a:t>
            </a:r>
          </a:p>
        </p:txBody>
      </p:sp>
      <p:sp>
        <p:nvSpPr>
          <p:cNvPr id="38914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Institutions Reform, Regulatory and Enforcement Act of 1989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Federal Deposit Insurance Corporation and Improvement Act of 1991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Cost of the bailout approximately $150 billion, or 3% of GDP</a:t>
            </a:r>
          </a:p>
          <a:p>
            <a:pPr eaLnBrk="1" hangingPunct="1"/>
            <a:endParaRPr lang="en-US" altLang="en-US" smtClean="0">
              <a:ea typeface="ヒラギノ角ゴ Pro W3" pitchFamily="-8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a typeface="ヒラギノ角ゴ Pro W3" pitchFamily="-84" charset="-128"/>
              </a:rPr>
              <a:t>Banking Crises Throughout the World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ja-JP" altLang="en-US" smtClean="0">
                <a:ea typeface="ヒラギノ角ゴ Pro W3" pitchFamily="-84" charset="-128"/>
              </a:rPr>
              <a:t>“</a:t>
            </a:r>
            <a:r>
              <a:rPr lang="en-US" altLang="ja-JP" smtClean="0">
                <a:ea typeface="ヒラギノ角ゴ Pro W3" pitchFamily="-84" charset="-128"/>
              </a:rPr>
              <a:t>Déjà vu all over again</a:t>
            </a:r>
            <a:r>
              <a:rPr lang="ja-JP" altLang="en-US" smtClean="0">
                <a:ea typeface="ヒラギノ角ゴ Pro W3" pitchFamily="-84" charset="-128"/>
              </a:rPr>
              <a:t>”</a:t>
            </a:r>
            <a:r>
              <a:rPr lang="en-US" altLang="ja-JP" smtClean="0">
                <a:ea typeface="ヒラギノ角ゴ Pro W3" pitchFamily="-84" charset="-128"/>
              </a:rPr>
              <a:t>: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 insurance is not to blame for some of these banking crises.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The common feature of these crises is the existence of a government safety net, where the government stands ready to bail out troubled financial institutions.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Figure 2 Banking Crises Throughout the World Since 1970 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791200"/>
            <a:ext cx="8382000" cy="381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1200" i="1" smtClean="0">
                <a:ea typeface="ヒラギノ角ゴ Pro W3" pitchFamily="-84" charset="-128"/>
              </a:rPr>
              <a:t>Sources: </a:t>
            </a:r>
            <a:r>
              <a:rPr lang="en-US" altLang="en-US" sz="1200" smtClean="0">
                <a:ea typeface="ヒラギノ角ゴ Pro W3" pitchFamily="-84" charset="-128"/>
              </a:rPr>
              <a:t>Luc Laeven and Fabian Valencia, “Resolution of Banking Crises: The Good, the Bad and the Ugly,” IMF Working Paper No. WP/10/46 ( June 2010), and Luc Laeven, Banking Crisis Database at http://www.luclaeven.com/Data.htm.</a:t>
            </a:r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3962400" cy="6172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Table 2 The Cost of Rescuing Banks in a Number of Countries </a:t>
            </a:r>
          </a:p>
        </p:txBody>
      </p:sp>
      <p:pic>
        <p:nvPicPr>
          <p:cNvPr id="4403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38862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Learning Objectives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Identify the reasons for and forms of a government safety net in financial markets.</a:t>
            </a:r>
          </a:p>
          <a:p>
            <a:r>
              <a:rPr lang="en-US" altLang="en-US" smtClean="0">
                <a:ea typeface="ヒラギノ角ゴ Pro W3" pitchFamily="-84" charset="-128"/>
              </a:rPr>
              <a:t>List and summarize the types of financial regulation and how each reduces asymmetric information problems.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Asymmetric Information as a Rationale for Financial Regulation</a:t>
            </a:r>
          </a:p>
        </p:txBody>
      </p:sp>
      <p:sp>
        <p:nvSpPr>
          <p:cNvPr id="9218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Bank panics and the need for deposit insurance: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FDIC: short circuits bank failures and contagion effect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Payoff method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Purchase and assumption method (typically more costly for the FDIC)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Other form of government safety net: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Lending from the central bank to troubled institutions (lender of last resort)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Government Safety Net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Moral Hazard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Depositors do not impose discipline of marketplace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Financial institutions have an incentive to take on greater risk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Adverse Selection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Risk-lovers find banking attractive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Depositors have little reason to monitor financial institutions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ea typeface="ヒラギノ角ゴ Pro W3" pitchFamily="-84" charset="-128"/>
              </a:rPr>
              <a:t>“</a:t>
            </a:r>
            <a:r>
              <a:rPr lang="en-US" altLang="ja-JP" smtClean="0">
                <a:ea typeface="ヒラギノ角ゴ Pro W3" pitchFamily="-84" charset="-128"/>
              </a:rPr>
              <a:t>Too Big to Fail</a:t>
            </a:r>
            <a:r>
              <a:rPr lang="ja-JP" altLang="en-US" smtClean="0">
                <a:ea typeface="ヒラギノ角ゴ Pro W3" pitchFamily="-84" charset="-128"/>
              </a:rPr>
              <a:t>”</a:t>
            </a: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3314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Government provides guarantees of repayment to large uninsured creditors of the largest financial institutions even when they are not entitled to this guarantee.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Uses the purchase and assumption method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Increases moral hazard incentives for big banks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Consolidation and the Government Safety Net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Larger and more complex financial organizations challenge regulation: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Increased </a:t>
            </a:r>
            <a:r>
              <a:rPr lang="ja-JP" altLang="en-US" smtClean="0">
                <a:ea typeface="ヒラギノ角ゴ Pro W3" pitchFamily="-84" charset="-128"/>
              </a:rPr>
              <a:t>“</a:t>
            </a:r>
            <a:r>
              <a:rPr lang="en-US" altLang="ja-JP" smtClean="0">
                <a:ea typeface="ヒラギノ角ゴ Pro W3" pitchFamily="-84" charset="-128"/>
              </a:rPr>
              <a:t>too big to fail</a:t>
            </a:r>
            <a:r>
              <a:rPr lang="ja-JP" altLang="en-US" smtClean="0">
                <a:ea typeface="ヒラギノ角ゴ Pro W3" pitchFamily="-84" charset="-128"/>
              </a:rPr>
              <a:t>”</a:t>
            </a:r>
            <a:r>
              <a:rPr lang="en-US" altLang="ja-JP" smtClean="0">
                <a:ea typeface="ヒラギノ角ゴ Pro W3" pitchFamily="-84" charset="-128"/>
              </a:rPr>
              <a:t> problem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Extends safety net to new activities, increasing incentives for risk taking in these areas (as has occurred during the global financial crisis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Restrictions on Asset Holdings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Attempts to restrict financial institutions from too much risk taking: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Bank regulations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Promote diversification</a:t>
            </a:r>
          </a:p>
          <a:p>
            <a:pPr lvl="2" eaLnBrk="1" hangingPunct="1"/>
            <a:r>
              <a:rPr lang="en-US" altLang="en-US" smtClean="0">
                <a:ea typeface="ヒラギノ角ゴ Pro W3" pitchFamily="-84" charset="-128"/>
              </a:rPr>
              <a:t>Prohibit holdings of common stock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Capital requirements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Minimum leverage ratio (for banks)</a:t>
            </a:r>
          </a:p>
          <a:p>
            <a:pPr lvl="2" eaLnBrk="1" hangingPunct="1"/>
            <a:r>
              <a:rPr lang="en-US" altLang="en-US" smtClean="0">
                <a:ea typeface="ヒラギノ角ゴ Pro W3" pitchFamily="-84" charset="-128"/>
              </a:rPr>
              <a:t>Basel Accord: risk-based capital requirements</a:t>
            </a:r>
          </a:p>
          <a:p>
            <a:pPr lvl="2" eaLnBrk="1" hangingPunct="1"/>
            <a:r>
              <a:rPr lang="en-US" altLang="en-US" smtClean="0">
                <a:ea typeface="ヒラギノ角ゴ Pro W3" pitchFamily="-84" charset="-128"/>
              </a:rPr>
              <a:t>Regulatory arbitrage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Capital Requirements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Government-imposed capital requirements are another way of minimizing moral hazard at financial institutions 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There are two forms:</a:t>
            </a:r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r>
              <a:rPr lang="en-US" altLang="en-US" smtClean="0">
                <a:ea typeface="ヒラギノ角ゴ Pro W3" pitchFamily="-84" charset="-128"/>
              </a:rPr>
              <a:t>Based on the leverage ratio, the amount of capital divided by the bank</a:t>
            </a:r>
            <a:r>
              <a:rPr lang="ja-JP" altLang="en-US" smtClean="0">
                <a:ea typeface="ヒラギノ角ゴ Pro W3" pitchFamily="-84" charset="-128"/>
              </a:rPr>
              <a:t>’</a:t>
            </a:r>
            <a:r>
              <a:rPr lang="en-US" altLang="ja-JP" smtClean="0">
                <a:ea typeface="ヒラギノ角ゴ Pro W3" pitchFamily="-84" charset="-128"/>
              </a:rPr>
              <a:t>s total assets: to be classified as well capitalized, a bank</a:t>
            </a:r>
            <a:r>
              <a:rPr lang="ja-JP" altLang="en-US" smtClean="0">
                <a:ea typeface="ヒラギノ角ゴ Pro W3" pitchFamily="-84" charset="-128"/>
              </a:rPr>
              <a:t>’</a:t>
            </a:r>
            <a:r>
              <a:rPr lang="en-US" altLang="ja-JP" smtClean="0">
                <a:ea typeface="ヒラギノ角ゴ Pro W3" pitchFamily="-84" charset="-128"/>
              </a:rPr>
              <a:t>s leverage ratio must exceed 5%; a lower leverage ratio, especially one below 3%, triggers increased regulatory restrictions on the bank.</a:t>
            </a:r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r>
              <a:rPr lang="en-US" altLang="en-US" smtClean="0">
                <a:ea typeface="ヒラギノ角ゴ Pro W3" pitchFamily="-84" charset="-128"/>
              </a:rPr>
              <a:t>Risk-based capital requirements </a:t>
            </a:r>
          </a:p>
          <a:p>
            <a:pPr marL="914400" lvl="1" indent="-457200" eaLnBrk="1" hangingPunct="1"/>
            <a:endParaRPr lang="en-US" altLang="en-US" sz="2000" smtClean="0">
              <a:ea typeface="ヒラギノ角ゴ Pro W3" pitchFamily="-8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N01Mish769581_10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N01Mish769581_10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LN01Mish769581_10_LN01.pot</Template>
  <TotalTime>607</TotalTime>
  <Words>942</Words>
  <Application>Microsoft Office PowerPoint</Application>
  <PresentationFormat>On-screen Show (4:3)</PresentationFormat>
  <Paragraphs>124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Times New Roman</vt:lpstr>
      <vt:lpstr>ヒラギノ角ゴ Pro W3</vt:lpstr>
      <vt:lpstr>Arial</vt:lpstr>
      <vt:lpstr>Verdana</vt:lpstr>
      <vt:lpstr>MS PGothic</vt:lpstr>
      <vt:lpstr>LN01Mish769581_10_LN01</vt:lpstr>
      <vt:lpstr>2_LN01Mish769581_10_LN01</vt:lpstr>
      <vt:lpstr>PowerPoint Presentation</vt:lpstr>
      <vt:lpstr>Preview</vt:lpstr>
      <vt:lpstr>Learning Objectives</vt:lpstr>
      <vt:lpstr>Asymmetric Information as a Rationale for Financial Regulation</vt:lpstr>
      <vt:lpstr>Government Safety Net</vt:lpstr>
      <vt:lpstr>“Too Big to Fail”</vt:lpstr>
      <vt:lpstr>Financial Consolidation and the Government Safety Net</vt:lpstr>
      <vt:lpstr>Restrictions on Asset Holdings</vt:lpstr>
      <vt:lpstr>Capital Requirements</vt:lpstr>
      <vt:lpstr>Financial Supervision: Chartering and Examination</vt:lpstr>
      <vt:lpstr>Assessment of Risk Management</vt:lpstr>
      <vt:lpstr>Disclosure Requirements</vt:lpstr>
      <vt:lpstr>Consumer Protection</vt:lpstr>
      <vt:lpstr>Restrictions on Competition</vt:lpstr>
      <vt:lpstr>Macroprudential Vs. Microprudential Supervision</vt:lpstr>
      <vt:lpstr>Table 1 Major Financial Legislation in the United States</vt:lpstr>
      <vt:lpstr>Table 1 Major Financial Legislation in the United States (cont’d)</vt:lpstr>
      <vt:lpstr>Figure 1 Bank Failures in the United States, 1934–2013</vt:lpstr>
      <vt:lpstr>The 1980s Savings and Loan and Banking Crisis</vt:lpstr>
      <vt:lpstr>Savings and Loan Bailout: The Financial Institutions Reform, Recovery, and Enforcement Act of 1989</vt:lpstr>
      <vt:lpstr>Banking Crises Throughout the World</vt:lpstr>
      <vt:lpstr>Figure 2 Banking Crises Throughout the World Since 1970 </vt:lpstr>
      <vt:lpstr>Table 2 The Cost of Rescuing Banks in a Number of Countries </vt:lpstr>
    </vt:vector>
  </TitlesOfParts>
  <Manager>Mishkin</Manager>
  <Company>©2013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Economic Analysis of Financial Regulation</dc:subject>
  <dc:creator>Kubik, Paul</dc:creator>
  <cp:lastModifiedBy>Andrew Lawrence Parkes</cp:lastModifiedBy>
  <cp:revision>108</cp:revision>
  <dcterms:created xsi:type="dcterms:W3CDTF">2006-03-02T16:31:15Z</dcterms:created>
  <dcterms:modified xsi:type="dcterms:W3CDTF">2017-06-12T00:00:07Z</dcterms:modified>
</cp:coreProperties>
</file>