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866" r:id="rId2"/>
  </p:sldMasterIdLst>
  <p:notesMasterIdLst>
    <p:notesMasterId r:id="rId40"/>
  </p:notesMasterIdLst>
  <p:sldIdLst>
    <p:sldId id="300" r:id="rId3"/>
    <p:sldId id="293" r:id="rId4"/>
    <p:sldId id="294" r:id="rId5"/>
    <p:sldId id="295" r:id="rId6"/>
    <p:sldId id="291" r:id="rId7"/>
    <p:sldId id="285" r:id="rId8"/>
    <p:sldId id="284" r:id="rId9"/>
    <p:sldId id="258" r:id="rId10"/>
    <p:sldId id="259" r:id="rId11"/>
    <p:sldId id="260" r:id="rId12"/>
    <p:sldId id="292" r:id="rId13"/>
    <p:sldId id="261" r:id="rId14"/>
    <p:sldId id="263" r:id="rId15"/>
    <p:sldId id="286" r:id="rId16"/>
    <p:sldId id="264" r:id="rId17"/>
    <p:sldId id="265" r:id="rId18"/>
    <p:sldId id="268" r:id="rId19"/>
    <p:sldId id="288" r:id="rId20"/>
    <p:sldId id="289" r:id="rId21"/>
    <p:sldId id="269" r:id="rId22"/>
    <p:sldId id="287" r:id="rId23"/>
    <p:sldId id="299" r:id="rId24"/>
    <p:sldId id="270" r:id="rId25"/>
    <p:sldId id="296" r:id="rId26"/>
    <p:sldId id="297" r:id="rId27"/>
    <p:sldId id="279" r:id="rId28"/>
    <p:sldId id="272" r:id="rId29"/>
    <p:sldId id="280" r:id="rId30"/>
    <p:sldId id="298" r:id="rId31"/>
    <p:sldId id="273" r:id="rId32"/>
    <p:sldId id="281" r:id="rId33"/>
    <p:sldId id="274" r:id="rId34"/>
    <p:sldId id="275" r:id="rId35"/>
    <p:sldId id="276" r:id="rId36"/>
    <p:sldId id="277" r:id="rId37"/>
    <p:sldId id="282" r:id="rId38"/>
    <p:sldId id="290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37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2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80FBD2-6304-440E-8363-BBE0E8CBD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105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9" charset="0"/>
        <a:ea typeface="ヒラギノ角ゴ Pro W3" pitchFamily="-1" charset="-128"/>
        <a:cs typeface="ヒラギノ角ゴ Pro W3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9" charset="0"/>
        <a:ea typeface="ヒラギノ角ゴ Pro W3" pitchFamily="-65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9" charset="0"/>
        <a:ea typeface="MS PGothic" panose="020B0600070205080204" pitchFamily="34" charset="-128"/>
        <a:cs typeface="ＭＳ Ｐゴシック" pitchFamily="-6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9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39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E725BE80-48AC-4743-9324-D0B11B8BDFA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7815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FC4D8A2E-9375-4C8C-9C28-D4A174F35D8C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905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57A5FCFB-4908-4DDF-938B-FE9E1A08053A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345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E6B24D32-48BD-4BCC-BA9F-841B3D86EFC6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9869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EB277153-E597-4ED3-8F15-AE0C3DDB87A7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9550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41C55B43-B6BC-4238-A068-98A2B74EAAC9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9724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0675BA9F-E1D6-4D90-8EB0-FA7077D6502D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335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D9807522-3F79-4BC8-83E9-7CECDA589B16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1948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C74A79EC-27A2-4188-8462-3A47C95FD0C0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8257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DE730BD9-AC7F-427A-AE59-D33D58633F86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3030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536165FE-4CA4-4186-B6EF-1B54867D4F21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9806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072E109C-B5E8-435E-BAB2-F88CA85FC65F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11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7973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616B55EC-F3DA-4CAA-A995-CD3C98A0FFB9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8501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BBF1199B-E281-4433-B8B4-3556876B5CA3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5261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67E9EF3F-1CB1-4821-9561-02419AD8FDBA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1299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C8A87D92-603B-45BC-ACFE-E0EB1AF50B47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900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B95358F1-03C3-4A34-AAE3-D20853BBEFAA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57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5611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45755718-1312-4CE8-9414-63445FAAA5B5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026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17C1A256-F7D2-49BD-A9B7-B0D72699F73B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614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62184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EA4B37A4-44F1-4446-BB38-FD3B1EF23184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634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27174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BF080221-B1AC-4770-860C-0FF8DE8B985B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61963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09A526B0-B694-40C5-B854-89C8D871BD4F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7448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3AA2C7CB-DB8A-4090-996D-4E13B8EFA655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3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11728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9DB27B23-0808-4ABF-8AF2-26360010A51E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10306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179CEF43-8129-4630-97D2-7CF12E487D6A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88050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C39ADBEB-C856-446C-8DA4-7F738892867E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737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51583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247ADCE3-17E2-477B-87E4-1AE77D20B01B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4263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AE9ED622-5731-4BFB-99BA-573F6E47F63F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5534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7A3C92EA-50E0-4F2C-BB58-F799E1FB61BA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0389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C8A8E9A4-856E-499D-8019-2C4176EB127E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5857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E99461C0-749D-4E67-99D6-BDD4D09D8987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3703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69E19069-8B0D-411F-8725-0B62CAF47E75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6723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fld id="{DEA9DC83-4353-4FA7-A924-D19F8F604F1E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3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4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0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77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earson_Bound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earson_Strap_Bound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31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76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0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6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48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022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51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w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6397625"/>
            <a:ext cx="9144000" cy="457200"/>
          </a:xfrm>
          <a:prstGeom prst="rect">
            <a:avLst/>
          </a:prstGeom>
          <a:solidFill>
            <a:srgbClr val="0443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pic>
        <p:nvPicPr>
          <p:cNvPr id="1027" name="Picture 3" descr="Pearson_Bound_Whit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9525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gray">
          <a:xfrm>
            <a:off x="773113" y="6553200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© 2016 Pearson Education, Inc. All rights reserved. 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244475" y="6553200"/>
            <a:ext cx="3603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12-</a:t>
            </a:r>
            <a:fld id="{1B14823A-7ABA-4EF1-9649-1A0C4A127680}" type="slidenum">
              <a:rPr lang="en-GB" altLang="en-US" sz="9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 eaLnBrk="1" hangingPunct="1"/>
              <a:t>‹#›</a:t>
            </a:fld>
            <a:r>
              <a:rPr lang="en-GB" altLang="en-US" sz="9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ヒラギノ角ゴ Pro W3" pitchFamily="-1" charset="-128"/>
          <a:cs typeface="ヒラギノ角ゴ Pro W3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gray">
          <a:xfrm>
            <a:off x="0" y="6397625"/>
            <a:ext cx="9144000" cy="457200"/>
          </a:xfrm>
          <a:prstGeom prst="rect">
            <a:avLst/>
          </a:prstGeom>
          <a:solidFill>
            <a:srgbClr val="0443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051" name="Picture 3" descr="Pearson_Bound_W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9525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gray">
          <a:xfrm>
            <a:off x="773113" y="6553200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FFFFFF"/>
                </a:solidFill>
                <a:latin typeface="Verdana" panose="020B0604030504040204" pitchFamily="34" charset="0"/>
              </a:rPr>
              <a:t>© 2016 Pearson Education, Inc. All rights reserved. 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244475" y="6553200"/>
            <a:ext cx="3603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FFFFFF"/>
                </a:solidFill>
                <a:latin typeface="Verdana" panose="020B0604030504040204" pitchFamily="34" charset="0"/>
              </a:rPr>
              <a:t>19-</a:t>
            </a:r>
            <a:fld id="{EBAA5207-4BBE-4A6F-9F65-00FC2A84D718}" type="slidenum">
              <a:rPr lang="en-GB" altLang="en-US" sz="900">
                <a:solidFill>
                  <a:srgbClr val="FFFFFF"/>
                </a:solidFill>
                <a:latin typeface="Verdana" panose="020B0604030504040204" pitchFamily="34" charset="0"/>
              </a:rPr>
              <a:pPr eaLnBrk="1" hangingPunct="1"/>
              <a:t>‹#›</a:t>
            </a:fld>
            <a:r>
              <a:rPr lang="en-GB" altLang="en-US" sz="900">
                <a:solidFill>
                  <a:srgbClr val="FFFFFF"/>
                </a:solidFill>
                <a:latin typeface="Verdana" panose="020B060403050404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ヒラギノ角ゴ Pro W3" pitchFamily="-1" charset="-128"/>
          <a:cs typeface="ヒラギノ角ゴ Pro W3" pitchFamily="-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486400" y="1981200"/>
            <a:ext cx="3502025" cy="2667000"/>
          </a:xfrm>
        </p:spPr>
        <p:txBody>
          <a:bodyPr/>
          <a:lstStyle/>
          <a:p>
            <a:pPr marL="0" indent="0" algn="ctr" eaLnBrk="1" hangingPunct="1">
              <a:spcBef>
                <a:spcPts val="1200"/>
              </a:spcBef>
              <a:buFontTx/>
              <a:buNone/>
            </a:pPr>
            <a:r>
              <a:rPr lang="en-US" altLang="en-US" sz="3600" b="1" smtClean="0">
                <a:ea typeface="ヒラギノ角ゴ Pro W3" pitchFamily="-84" charset="-128"/>
              </a:rPr>
              <a:t>Chapter 11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b="1" smtClean="0">
                <a:ea typeface="ヒラギノ角ゴ Pro W3" pitchFamily="-84" charset="-128"/>
              </a:rPr>
              <a:t>Banking Industry: </a:t>
            </a:r>
            <a:br>
              <a:rPr lang="en-US" altLang="en-US" b="1" smtClean="0">
                <a:ea typeface="ヒラギノ角ゴ Pro W3" pitchFamily="-84" charset="-128"/>
              </a:rPr>
            </a:br>
            <a:r>
              <a:rPr lang="en-US" altLang="en-US" b="1" smtClean="0">
                <a:ea typeface="ヒラギノ角ゴ Pro W3" pitchFamily="-84" charset="-128"/>
              </a:rPr>
              <a:t>Structure and </a:t>
            </a:r>
            <a:br>
              <a:rPr lang="en-US" altLang="en-US" b="1" smtClean="0">
                <a:ea typeface="ヒラギノ角ゴ Pro W3" pitchFamily="-84" charset="-128"/>
              </a:rPr>
            </a:br>
            <a:r>
              <a:rPr lang="en-US" altLang="en-US" b="1" smtClean="0">
                <a:ea typeface="ヒラギノ角ゴ Pro W3" pitchFamily="-84" charset="-128"/>
              </a:rPr>
              <a:t>Competition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Responses to Changes in Supply Conditions: Information Technology</a:t>
            </a:r>
          </a:p>
        </p:txBody>
      </p:sp>
      <p:sp>
        <p:nvSpPr>
          <p:cNvPr id="20482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b="1" smtClean="0">
                <a:ea typeface="ヒラギノ角ゴ Pro W3" pitchFamily="-84" charset="-128"/>
              </a:rPr>
              <a:t>Bank credit and debit cards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Improved computer technology lowers transaction costs</a:t>
            </a:r>
          </a:p>
          <a:p>
            <a:pPr eaLnBrk="1" hangingPunct="1"/>
            <a:r>
              <a:rPr lang="en-US" altLang="en-US" b="1" smtClean="0">
                <a:ea typeface="ヒラギノ角ゴ Pro W3" pitchFamily="-84" charset="-128"/>
              </a:rPr>
              <a:t>Electronic banking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ATM, home banking, ABM and virtual banking</a:t>
            </a:r>
          </a:p>
          <a:p>
            <a:pPr eaLnBrk="1" hangingPunct="1"/>
            <a:r>
              <a:rPr lang="en-US" altLang="en-US" b="1" smtClean="0">
                <a:ea typeface="ヒラギノ角ゴ Pro W3" pitchFamily="-84" charset="-128"/>
              </a:rPr>
              <a:t>Junk bonds</a:t>
            </a:r>
          </a:p>
          <a:p>
            <a:pPr eaLnBrk="1" hangingPunct="1"/>
            <a:r>
              <a:rPr lang="en-US" altLang="en-US" b="1" smtClean="0">
                <a:ea typeface="ヒラギノ角ゴ Pro W3" pitchFamily="-84" charset="-128"/>
              </a:rPr>
              <a:t>Commercial paper market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Securitization and the Shadow Banking System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b="1" smtClean="0">
                <a:ea typeface="ヒラギノ角ゴ Pro W3" pitchFamily="-84" charset="-128"/>
              </a:rPr>
              <a:t>Securitization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To transform otherwise illiquid financial assets into marketable capital market securities.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Securitization played an especially prominent role in the development of the subprime mortgage market in the mid 2000s.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Avoidance of Existing Regulations</a:t>
            </a:r>
          </a:p>
        </p:txBody>
      </p:sp>
      <p:sp>
        <p:nvSpPr>
          <p:cNvPr id="24578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Loophole Mining: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Reserve requirements act as a tax on deposits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Restrictions on interest paid on deposits led to disintermediation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Money market mutual funds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Sweep accounts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Financial Innovation and the Decline of Traditional Banking</a:t>
            </a:r>
          </a:p>
        </p:txBody>
      </p:sp>
      <p:sp>
        <p:nvSpPr>
          <p:cNvPr id="26626" name="Rectangle 7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As a source of funds for borrowers, market share has fallen.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Commercial banks</a:t>
            </a:r>
            <a:r>
              <a:rPr lang="ja-JP" altLang="en-US" smtClean="0">
                <a:ea typeface="ヒラギノ角ゴ Pro W3" pitchFamily="-84" charset="-128"/>
              </a:rPr>
              <a:t>’</a:t>
            </a:r>
            <a:r>
              <a:rPr lang="en-US" altLang="ja-JP" smtClean="0">
                <a:ea typeface="ヒラギノ角ゴ Pro W3" pitchFamily="-84" charset="-128"/>
              </a:rPr>
              <a:t> share of total financial intermediary assets has fallen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No decline in overall profitability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Increase in income from off-balance-sheet activities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Figure 2 Bank Share of Total Nonfinancial Borrowing, 1960–2014 </a:t>
            </a:r>
          </a:p>
        </p:txBody>
      </p:sp>
      <p:pic>
        <p:nvPicPr>
          <p:cNvPr id="2867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40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228600" y="5791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 sz="1400">
                <a:latin typeface="Verdana" panose="020B0604030504040204" pitchFamily="34" charset="0"/>
              </a:rPr>
              <a:t>Source: Federal Reserve Bank of St. Louis, FRED data base: http://research.stlouisfed.org/fred2/; https://www2.fdic.gov/hsob/index.asp.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sz="2400" smtClean="0">
                <a:ea typeface="ヒラギノ角ゴ Pro W3" pitchFamily="-84" charset="-128"/>
              </a:rPr>
              <a:t>Decline in cost advantages in acquiring funds (liabilities)</a:t>
            </a:r>
          </a:p>
          <a:p>
            <a:pPr lvl="1" eaLnBrk="1" hangingPunct="1"/>
            <a:r>
              <a:rPr lang="en-US" altLang="en-US" sz="2000" smtClean="0">
                <a:ea typeface="ヒラギノ角ゴ Pro W3" pitchFamily="-84" charset="-128"/>
              </a:rPr>
              <a:t>Rising inflation led to rise in interest rates and disintermediation</a:t>
            </a:r>
          </a:p>
          <a:p>
            <a:pPr lvl="1" eaLnBrk="1" hangingPunct="1"/>
            <a:r>
              <a:rPr lang="en-US" altLang="en-US" sz="2000" smtClean="0">
                <a:ea typeface="ヒラギノ角ゴ Pro W3" pitchFamily="-84" charset="-128"/>
              </a:rPr>
              <a:t>Low-cost source of funds, checkable deposits, declined in importance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ea typeface="ヒラギノ角ゴ Pro W3" pitchFamily="-84" charset="-128"/>
              </a:rPr>
              <a:t>Decline in income advantages on uses of funds (assets)</a:t>
            </a:r>
          </a:p>
          <a:p>
            <a:pPr lvl="1" eaLnBrk="1" hangingPunct="1"/>
            <a:r>
              <a:rPr lang="en-US" altLang="en-US" sz="2000" smtClean="0">
                <a:ea typeface="ヒラギノ角ゴ Pro W3" pitchFamily="-84" charset="-128"/>
              </a:rPr>
              <a:t>Information technology has decreased need for banks to finance short-term credit needs or to issue loans </a:t>
            </a:r>
          </a:p>
          <a:p>
            <a:pPr lvl="1" eaLnBrk="1" hangingPunct="1"/>
            <a:r>
              <a:rPr lang="en-US" altLang="en-US" sz="2000" smtClean="0">
                <a:ea typeface="ヒラギノ角ゴ Pro W3" pitchFamily="-84" charset="-128"/>
              </a:rPr>
              <a:t>Information technology has lowered transaction costs for other financial institutions, increasing competition</a:t>
            </a:r>
          </a:p>
        </p:txBody>
      </p:sp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Financial Innovation and the Decline of Traditional Banking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Banks</a:t>
            </a:r>
            <a:r>
              <a:rPr lang="ja-JP" altLang="en-US" smtClean="0">
                <a:ea typeface="ヒラギノ角ゴ Pro W3" pitchFamily="-84" charset="-128"/>
              </a:rPr>
              <a:t>’</a:t>
            </a:r>
            <a:r>
              <a:rPr lang="en-US" altLang="ja-JP" smtClean="0">
                <a:ea typeface="ヒラギノ角ゴ Pro W3" pitchFamily="-84" charset="-128"/>
              </a:rPr>
              <a:t> Responses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Expand into new and riskier areas of lending</a:t>
            </a:r>
          </a:p>
          <a:p>
            <a:pPr lvl="2" eaLnBrk="1" hangingPunct="1"/>
            <a:r>
              <a:rPr lang="en-US" altLang="en-US" smtClean="0">
                <a:ea typeface="ヒラギノ角ゴ Pro W3" pitchFamily="-84" charset="-128"/>
              </a:rPr>
              <a:t>Commercial real estate loans</a:t>
            </a:r>
          </a:p>
          <a:p>
            <a:pPr lvl="2" eaLnBrk="1" hangingPunct="1"/>
            <a:r>
              <a:rPr lang="en-US" altLang="en-US" smtClean="0">
                <a:ea typeface="ヒラギノ角ゴ Pro W3" pitchFamily="-84" charset="-128"/>
              </a:rPr>
              <a:t>Corporate takeovers and leveraged buyouts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Pursue off-balance-sheet activities</a:t>
            </a:r>
          </a:p>
          <a:p>
            <a:pPr lvl="2" eaLnBrk="1" hangingPunct="1"/>
            <a:r>
              <a:rPr lang="en-US" altLang="en-US" smtClean="0">
                <a:ea typeface="ヒラギノ角ゴ Pro W3" pitchFamily="-84" charset="-128"/>
              </a:rPr>
              <a:t>Non-interest income</a:t>
            </a:r>
          </a:p>
          <a:p>
            <a:pPr lvl="2" eaLnBrk="1" hangingPunct="1"/>
            <a:r>
              <a:rPr lang="en-US" altLang="en-US" smtClean="0">
                <a:ea typeface="ヒラギノ角ゴ Pro W3" pitchFamily="-84" charset="-128"/>
              </a:rPr>
              <a:t>Concerns about risk</a:t>
            </a:r>
          </a:p>
        </p:txBody>
      </p:sp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Financial Innovation and the Decline of Traditional Banking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Structure of the U.S. Commercial Banking Industry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>
              <a:spcBef>
                <a:spcPct val="50000"/>
              </a:spcBef>
            </a:pPr>
            <a:r>
              <a:rPr lang="en-US" altLang="en-US" smtClean="0">
                <a:ea typeface="ヒラギノ角ゴ Pro W3" pitchFamily="-84" charset="-128"/>
              </a:rPr>
              <a:t>Restrictions on branching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mtClean="0">
                <a:ea typeface="ヒラギノ角ゴ Pro W3" pitchFamily="-84" charset="-128"/>
              </a:rPr>
              <a:t>McFadden Act and state branching regulations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>
                <a:ea typeface="ヒラギノ角ゴ Pro W3" pitchFamily="-84" charset="-128"/>
              </a:rPr>
              <a:t>Response to ranching restrictions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mtClean="0">
                <a:ea typeface="ヒラギノ角ゴ Pro W3" pitchFamily="-84" charset="-128"/>
              </a:rPr>
              <a:t>Bank holding companies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smtClean="0">
                <a:ea typeface="ヒラギノ角ゴ Pro W3" pitchFamily="-84" charset="-128"/>
              </a:rPr>
              <a:t>Automated teller machines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Table 1 Size Distribution of Insured Commercial Banks, June 30, 2014</a:t>
            </a:r>
          </a:p>
        </p:txBody>
      </p:sp>
      <p:pic>
        <p:nvPicPr>
          <p:cNvPr id="3686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05338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Table 2 Ten Largest U.S. Banks, June 30, 2014</a:t>
            </a:r>
          </a:p>
        </p:txBody>
      </p:sp>
      <p:pic>
        <p:nvPicPr>
          <p:cNvPr id="3891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327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 pitchFamily="-84" charset="-128"/>
              </a:rPr>
              <a:t>Preview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 pitchFamily="-84" charset="-128"/>
              </a:rPr>
              <a:t>This chapter examines the historical trends in the banking industry that help explain the unique structure of the U.S. system.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Bank Consolidation and Nationwide Banking</a:t>
            </a:r>
          </a:p>
        </p:txBody>
      </p:sp>
      <p:sp>
        <p:nvSpPr>
          <p:cNvPr id="40962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The number of banks has declined dramatically over the last 30 years.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Bank failures and consolidation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Deregulation: Riegle-Neal Interstate Banking and Branching Efficiency Act of 1994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Economies of scale and scope from information technology</a:t>
            </a:r>
          </a:p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Results may be not only a smaller number of banks but a shift in assets to much larger banks.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>
                <a:ea typeface="ヒラギノ角ゴ Pro W3" pitchFamily="-84" charset="-128"/>
              </a:rPr>
              <a:t>Figure 3 Number of Insured Commercial Banks in the United States, 1934–2014 (Third Quarter)</a:t>
            </a:r>
          </a:p>
        </p:txBody>
      </p:sp>
      <p:pic>
        <p:nvPicPr>
          <p:cNvPr id="4301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9248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381000" y="6096000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itchFamily="-84" charset="-128"/>
              </a:defRPr>
            </a:lvl9pPr>
          </a:lstStyle>
          <a:p>
            <a:pPr eaLnBrk="1" hangingPunct="1"/>
            <a:r>
              <a:rPr lang="en-US" altLang="en-US" sz="1200">
                <a:latin typeface="Verdana" panose="020B0604030504040204" pitchFamily="34" charset="0"/>
              </a:rPr>
              <a:t>Source: Federal Reserve Bank of St. Louis, FRED database: http://research.stlouisfed.org/fred2/.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 smtClean="0">
                <a:ea typeface="ヒラギノ角ゴ Pro W3" pitchFamily="-84" charset="-128"/>
              </a:rPr>
              <a:t>What will the Structure of the U.S. Banking Industry Look Like in the Future?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 pitchFamily="-84" charset="-128"/>
              </a:rPr>
              <a:t>Although the U.S. retains a unique banking structure in possessing a large number of banks, its structure is converging with systems in Europe and Japan.  </a:t>
            </a:r>
          </a:p>
          <a:p>
            <a:r>
              <a:rPr lang="en-US" altLang="en-US" smtClean="0">
                <a:ea typeface="ヒラギノ角ゴ Pro W3" pitchFamily="-84" charset="-128"/>
              </a:rPr>
              <a:t>How far the convergence between banking systems will extend is the subject of ongoing academic debate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Are Bank Consolidation and Nationwide Banking Good Things?</a:t>
            </a:r>
          </a:p>
        </p:txBody>
      </p:sp>
      <p:sp>
        <p:nvSpPr>
          <p:cNvPr id="46082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b="1" smtClean="0">
                <a:ea typeface="ヒラギノ角ゴ Pro W3" pitchFamily="-84" charset="-128"/>
              </a:rPr>
              <a:t>Benefits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Increased competition, driving inefficient banks out of business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Also, increased efficiency from economies of scale and scope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Lower probability of bank failure from more diversified portfolios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b="1" smtClean="0">
                <a:ea typeface="ヒラギノ角ゴ Pro W3" pitchFamily="-84" charset="-128"/>
              </a:rPr>
              <a:t>Costs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Elimination of community banks may lead to less lending to small business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Banks expanding into new areas may take increased risks and fail</a:t>
            </a:r>
          </a:p>
        </p:txBody>
      </p:sp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Are Bank Consolidation and Nationwide Banking Good Things?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Separation of the Banking and Other Financial Service Industries</a:t>
            </a:r>
          </a:p>
        </p:txBody>
      </p:sp>
      <p:sp>
        <p:nvSpPr>
          <p:cNvPr id="50178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b="1" smtClean="0">
                <a:ea typeface="ヒラギノ角ゴ Pro W3" pitchFamily="-84" charset="-128"/>
              </a:rPr>
              <a:t>Erosion of Glass-Steagall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Prohibited commercial banks from underwriting corporate securities or engaging in brokerage activities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Section 20 loophole was allowed by the Federal Reserve enabling affiliates of approved commercial banks to underwrite securities as long as the revenue did not exceed a specified amount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U.S. Supreme Court validated the Fed</a:t>
            </a:r>
            <a:r>
              <a:rPr lang="ja-JP" altLang="en-US" smtClean="0">
                <a:ea typeface="ヒラギノ角ゴ Pro W3" pitchFamily="-84" charset="-128"/>
              </a:rPr>
              <a:t>’</a:t>
            </a:r>
            <a:r>
              <a:rPr lang="en-US" altLang="ja-JP" smtClean="0">
                <a:ea typeface="ヒラギノ角ゴ Pro W3" pitchFamily="-84" charset="-128"/>
              </a:rPr>
              <a:t>s action </a:t>
            </a:r>
            <a:br>
              <a:rPr lang="en-US" altLang="ja-JP" smtClean="0">
                <a:ea typeface="ヒラギノ角ゴ Pro W3" pitchFamily="-84" charset="-128"/>
              </a:rPr>
            </a:br>
            <a:r>
              <a:rPr lang="en-US" altLang="ja-JP" smtClean="0">
                <a:ea typeface="ヒラギノ角ゴ Pro W3" pitchFamily="-84" charset="-128"/>
              </a:rPr>
              <a:t>in 1988</a:t>
            </a:r>
            <a:endParaRPr lang="en-US" altLang="en-US" smtClean="0">
              <a:ea typeface="ヒラギノ角ゴ Pro W3" pitchFamily="-8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b="1" smtClean="0">
                <a:ea typeface="ヒラギノ角ゴ Pro W3" pitchFamily="-84" charset="-128"/>
              </a:rPr>
              <a:t>Gramm-Leach-Bliley Financial Services Modernization Act of 1999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Abolishes Glass-Steagall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States regulate insurance activities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SEC keeps oversight of securities activities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Office of the Comptroller of the Currency </a:t>
            </a:r>
            <a:br>
              <a:rPr lang="en-US" altLang="en-US" smtClean="0">
                <a:ea typeface="ヒラギノ角ゴ Pro W3" pitchFamily="-84" charset="-128"/>
              </a:rPr>
            </a:br>
            <a:r>
              <a:rPr lang="en-US" altLang="en-US" smtClean="0">
                <a:ea typeface="ヒラギノ角ゴ Pro W3" pitchFamily="-84" charset="-128"/>
              </a:rPr>
              <a:t>regulates bank subsidiaries engaged in </a:t>
            </a:r>
            <a:br>
              <a:rPr lang="en-US" altLang="en-US" smtClean="0">
                <a:ea typeface="ヒラギノ角ゴ Pro W3" pitchFamily="-84" charset="-128"/>
              </a:rPr>
            </a:br>
            <a:r>
              <a:rPr lang="en-US" altLang="en-US" smtClean="0">
                <a:ea typeface="ヒラギノ角ゴ Pro W3" pitchFamily="-84" charset="-128"/>
              </a:rPr>
              <a:t>securities underwriting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Federal Reserve oversees bank holding companies</a:t>
            </a:r>
          </a:p>
        </p:txBody>
      </p:sp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Separation of the Banking and Other Financial Service Industries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b="1" smtClean="0">
                <a:ea typeface="ヒラギノ角ゴ Pro W3" pitchFamily="-84" charset="-128"/>
              </a:rPr>
              <a:t>Universal banking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No separation between banking and securities industries</a:t>
            </a:r>
          </a:p>
          <a:p>
            <a:pPr eaLnBrk="1" hangingPunct="1"/>
            <a:r>
              <a:rPr lang="en-US" altLang="en-US" b="1" smtClean="0">
                <a:ea typeface="ヒラギノ角ゴ Pro W3" pitchFamily="-84" charset="-128"/>
              </a:rPr>
              <a:t>British-style universal banking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May engage in security underwriting</a:t>
            </a:r>
          </a:p>
          <a:p>
            <a:pPr lvl="2" eaLnBrk="1" hangingPunct="1"/>
            <a:r>
              <a:rPr lang="en-US" altLang="en-US" smtClean="0"/>
              <a:t>Separate legal subsidiaries are common</a:t>
            </a:r>
          </a:p>
          <a:p>
            <a:pPr lvl="2" eaLnBrk="1" hangingPunct="1"/>
            <a:r>
              <a:rPr lang="en-US" altLang="en-US" smtClean="0"/>
              <a:t>Bank equity holdings of commercial firms are less common</a:t>
            </a:r>
          </a:p>
          <a:p>
            <a:pPr lvl="2" eaLnBrk="1" hangingPunct="1"/>
            <a:r>
              <a:rPr lang="en-US" altLang="en-US" smtClean="0"/>
              <a:t>Few combinations of banking and insurance firms</a:t>
            </a:r>
          </a:p>
        </p:txBody>
      </p:sp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Separation of the Banking and Other Financial Service Industries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Some legal separation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Allowed to hold substantial equity stakes in commercial firms but holding companies are illegal</a:t>
            </a:r>
          </a:p>
        </p:txBody>
      </p:sp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Separation of the Banking and Other Financial Service Industries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Thrift Industry: Regulation and Structure</a:t>
            </a:r>
          </a:p>
        </p:txBody>
      </p:sp>
      <p:sp>
        <p:nvSpPr>
          <p:cNvPr id="58370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b="1" smtClean="0">
                <a:ea typeface="ヒラギノ角ゴ Pro W3" pitchFamily="-84" charset="-128"/>
              </a:rPr>
              <a:t>Savings and loan associations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Chartered by the federal government or by states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Most are members of Federal Home Loan Bank </a:t>
            </a:r>
            <a:br>
              <a:rPr lang="en-US" altLang="en-US" smtClean="0">
                <a:ea typeface="ヒラギノ角ゴ Pro W3" pitchFamily="-84" charset="-128"/>
              </a:rPr>
            </a:br>
            <a:r>
              <a:rPr lang="en-US" altLang="en-US" smtClean="0">
                <a:ea typeface="ヒラギノ角ゴ Pro W3" pitchFamily="-84" charset="-128"/>
              </a:rPr>
              <a:t>System (FHLBS)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Deposit insurance provided by Savings Association Insurance Fund (SAIF), part of FDIC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Regulated by the Office of Thrift Supervision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 pitchFamily="-84" charset="-128"/>
              </a:rPr>
              <a:t>Learning Objectives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 pitchFamily="-84" charset="-128"/>
              </a:rPr>
              <a:t>Recognize the key features of the banking system and the historical context of the implementation of these features.</a:t>
            </a:r>
          </a:p>
          <a:p>
            <a:r>
              <a:rPr lang="en-US" altLang="en-US" smtClean="0">
                <a:ea typeface="ヒラギノ角ゴ Pro W3" pitchFamily="-84" charset="-128"/>
              </a:rPr>
              <a:t>Explain how financial innovation led to the growth of the shadow banking system.</a:t>
            </a:r>
          </a:p>
          <a:p>
            <a:r>
              <a:rPr lang="en-US" altLang="en-US" smtClean="0">
                <a:ea typeface="ヒラギノ角ゴ Pro W3" pitchFamily="-84" charset="-128"/>
              </a:rPr>
              <a:t>Identify the key structural changes in the commercial banking industry.</a:t>
            </a:r>
          </a:p>
          <a:p>
            <a:r>
              <a:rPr lang="en-US" altLang="en-US" smtClean="0">
                <a:ea typeface="ヒラギノ角ゴ Pro W3" pitchFamily="-84" charset="-128"/>
              </a:rPr>
              <a:t>Summarize the factors that led to consolidation in the commercial banking industry.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Thrift Industry: Regulation and Structure</a:t>
            </a:r>
          </a:p>
        </p:txBody>
      </p:sp>
      <p:sp>
        <p:nvSpPr>
          <p:cNvPr id="60418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>
              <a:spcBef>
                <a:spcPct val="50000"/>
              </a:spcBef>
            </a:pPr>
            <a:r>
              <a:rPr lang="en-US" altLang="en-US" b="1" smtClean="0">
                <a:ea typeface="ヒラギノ角ゴ Pro W3" pitchFamily="-84" charset="-128"/>
              </a:rPr>
              <a:t>Mutual savings banks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Approximately half are chartered by states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Regulated by state in which they are located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Deposit insurance provided by FDIC or state insurance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Thrift Industry: Regulation and Structure</a:t>
            </a:r>
          </a:p>
        </p:txBody>
      </p:sp>
      <p:sp>
        <p:nvSpPr>
          <p:cNvPr id="62466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b="1" smtClean="0">
                <a:ea typeface="ヒラギノ角ゴ Pro W3" pitchFamily="-84" charset="-128"/>
              </a:rPr>
              <a:t>Credit unions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Tax-exempt 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Chartered by federal government or by states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Regulated by the National Credit Union Administration (NCUA)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Deposit insurance provided by National Credit Union Share Insurance Fund (NCUSIF)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International Banking</a:t>
            </a:r>
          </a:p>
        </p:txBody>
      </p:sp>
      <p:sp>
        <p:nvSpPr>
          <p:cNvPr id="64514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b="1" smtClean="0">
                <a:ea typeface="ヒラギノ角ゴ Pro W3" pitchFamily="-84" charset="-128"/>
              </a:rPr>
              <a:t>Rapid growth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Growth in international trade and multinational corporations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Global investment banking is very profitable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Ability to tap into the Eurodollar market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Eurodollar Market</a:t>
            </a:r>
          </a:p>
        </p:txBody>
      </p:sp>
      <p:sp>
        <p:nvSpPr>
          <p:cNvPr id="66562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>
              <a:spcBef>
                <a:spcPct val="50000"/>
              </a:spcBef>
            </a:pPr>
            <a:r>
              <a:rPr lang="en-US" altLang="en-US" smtClean="0">
                <a:ea typeface="ヒラギノ角ゴ Pro W3" pitchFamily="-84" charset="-128"/>
              </a:rPr>
              <a:t>Dollar-denominated deposits held in banks outside of the U.S.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>
                <a:ea typeface="ヒラギノ角ゴ Pro W3" pitchFamily="-84" charset="-128"/>
              </a:rPr>
              <a:t>Most widely used currency in international trade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>
                <a:ea typeface="ヒラギノ角ゴ Pro W3" pitchFamily="-84" charset="-128"/>
              </a:rPr>
              <a:t>Offshore deposits not subject to regulations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>
                <a:ea typeface="ヒラギノ角ゴ Pro W3" pitchFamily="-84" charset="-128"/>
              </a:rPr>
              <a:t>Important source of funds for U.S. banks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Structure of U.S. Banking Overseas</a:t>
            </a:r>
          </a:p>
        </p:txBody>
      </p:sp>
      <p:sp>
        <p:nvSpPr>
          <p:cNvPr id="68610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b="1" smtClean="0">
                <a:ea typeface="ヒラギノ角ゴ Pro W3" pitchFamily="-84" charset="-128"/>
              </a:rPr>
              <a:t>Shell operation</a:t>
            </a:r>
          </a:p>
          <a:p>
            <a:pPr eaLnBrk="1" hangingPunct="1"/>
            <a:r>
              <a:rPr lang="en-US" altLang="en-US" b="1" smtClean="0">
                <a:ea typeface="ヒラギノ角ゴ Pro W3" pitchFamily="-84" charset="-128"/>
              </a:rPr>
              <a:t>Edge Act corporation</a:t>
            </a:r>
          </a:p>
          <a:p>
            <a:pPr eaLnBrk="1" hangingPunct="1"/>
            <a:r>
              <a:rPr lang="en-US" altLang="en-US" b="1" smtClean="0">
                <a:ea typeface="ヒラギノ角ゴ Pro W3" pitchFamily="-84" charset="-128"/>
              </a:rPr>
              <a:t>International banking facilities </a:t>
            </a:r>
            <a:r>
              <a:rPr lang="en-US" altLang="en-US" smtClean="0">
                <a:ea typeface="ヒラギノ角ゴ Pro W3" pitchFamily="-84" charset="-128"/>
              </a:rPr>
              <a:t>(</a:t>
            </a:r>
            <a:r>
              <a:rPr lang="en-US" altLang="en-US" b="1" smtClean="0">
                <a:ea typeface="ヒラギノ角ゴ Pro W3" pitchFamily="-84" charset="-128"/>
              </a:rPr>
              <a:t>IBFs</a:t>
            </a:r>
            <a:r>
              <a:rPr lang="en-US" altLang="en-US" smtClean="0">
                <a:ea typeface="ヒラギノ角ゴ Pro W3" pitchFamily="-84" charset="-128"/>
              </a:rPr>
              <a:t>)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Not subject to regulation and taxes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May not make loans to domestic residents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Foreign Banks in the United States</a:t>
            </a:r>
          </a:p>
        </p:txBody>
      </p:sp>
      <p:sp>
        <p:nvSpPr>
          <p:cNvPr id="70658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Agency office of the foreign bank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Can lend and transfer fund in the U.S. 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Cannot accept deposits from domestic residents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Not subject to regulations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mtClean="0">
                <a:ea typeface="ヒラギノ角ゴ Pro W3" pitchFamily="-84" charset="-128"/>
              </a:rPr>
              <a:t>Subsidiary U.S. bank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Subject to U.S. regulations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Owned by a foreign bank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Branch of a foreign bank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May open branches only in state designated as home state or in state that allow entry of out-of-state banks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Limited-service may be allowed in any other state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Subject to the International Banking Act of 1978</a:t>
            </a:r>
          </a:p>
        </p:txBody>
      </p:sp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Foreign Banks in the United States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Table 3 Ten Largest Banks in the World, 2014</a:t>
            </a:r>
          </a:p>
        </p:txBody>
      </p:sp>
      <p:pic>
        <p:nvPicPr>
          <p:cNvPr id="7475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566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 pitchFamily="-84" charset="-128"/>
              </a:rPr>
              <a:t>Learning Objectives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ヒラギノ角ゴ Pro W3" pitchFamily="-84" charset="-128"/>
              </a:rPr>
              <a:t>Assess the reasons for separating banking from other financial services through legislation.</a:t>
            </a:r>
          </a:p>
          <a:p>
            <a:r>
              <a:rPr lang="en-US" altLang="en-US" smtClean="0">
                <a:ea typeface="ヒラギノ角ゴ Pro W3" pitchFamily="-84" charset="-128"/>
              </a:rPr>
              <a:t>Summarize the distinctions between thrift institutions and commercial banks.</a:t>
            </a:r>
          </a:p>
          <a:p>
            <a:r>
              <a:rPr lang="en-US" altLang="en-US" smtClean="0">
                <a:ea typeface="ヒラギノ角ゴ Pro W3" pitchFamily="-84" charset="-128"/>
              </a:rPr>
              <a:t>Identify the reasons for U.S. banks to operate in foreign countries and for foreign banks to operate in the United States.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Historical Development of the Banking System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Bank of North America chartered in 1782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Controversy over the chartering of banks</a:t>
            </a:r>
          </a:p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National Bank Act of 1863 creates a new banking system of federally chartered banks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Office of the Comptroller of the Currency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Dual banking system</a:t>
            </a:r>
          </a:p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Federal Reserve System is created in 1913.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>
                <a:ea typeface="ヒラギノ角ゴ Pro W3" pitchFamily="-84" charset="-128"/>
              </a:rPr>
              <a:t>Figure 1 Time Line of the Early History of Commercial Banking in the United States</a:t>
            </a:r>
          </a:p>
        </p:txBody>
      </p:sp>
      <p:pic>
        <p:nvPicPr>
          <p:cNvPr id="1229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3820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Primary Supervisory Responsibility of Bank Regulatory Agencies</a:t>
            </a:r>
          </a:p>
        </p:txBody>
      </p:sp>
      <p:sp>
        <p:nvSpPr>
          <p:cNvPr id="14338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Federal Reserve and state banking authorities: state banks that are members of the Federal Reserve System.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Fed also regulates bank holding companies.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FDIC: insured state banks that are not Fed members. 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State banking authorities: state banks without FDIC insurance.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Financial Innovation and the Growth of the </a:t>
            </a:r>
            <a:r>
              <a:rPr lang="ja-JP" altLang="en-US" smtClean="0">
                <a:ea typeface="ヒラギノ角ゴ Pro W3" pitchFamily="-84" charset="-128"/>
              </a:rPr>
              <a:t>“</a:t>
            </a:r>
            <a:r>
              <a:rPr lang="en-US" altLang="ja-JP" smtClean="0">
                <a:ea typeface="ヒラギノ角ゴ Pro W3" pitchFamily="-84" charset="-128"/>
              </a:rPr>
              <a:t>Shadow Banking System</a:t>
            </a:r>
            <a:r>
              <a:rPr lang="ja-JP" altLang="en-US" smtClean="0">
                <a:ea typeface="ヒラギノ角ゴ Pro W3" pitchFamily="-84" charset="-128"/>
              </a:rPr>
              <a:t>”</a:t>
            </a:r>
            <a:endParaRPr lang="en-US" altLang="en-US" smtClean="0">
              <a:ea typeface="ヒラギノ角ゴ Pro W3" pitchFamily="-84" charset="-128"/>
            </a:endParaRPr>
          </a:p>
        </p:txBody>
      </p:sp>
      <p:sp>
        <p:nvSpPr>
          <p:cNvPr id="16386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Financial innovation is driven by the desire </a:t>
            </a:r>
            <a:br>
              <a:rPr lang="en-US" altLang="en-US" smtClean="0">
                <a:ea typeface="ヒラギノ角ゴ Pro W3" pitchFamily="-84" charset="-128"/>
              </a:rPr>
            </a:br>
            <a:r>
              <a:rPr lang="en-US" altLang="en-US" smtClean="0">
                <a:ea typeface="ヒラギノ角ゴ Pro W3" pitchFamily="-84" charset="-128"/>
              </a:rPr>
              <a:t>to earn profits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ヒラギノ角ゴ Pro W3" pitchFamily="-84" charset="-128"/>
              </a:rPr>
              <a:t>A change in the financial environment will stimulate a search by financial institutions for innovations that are likely to be profitable</a:t>
            </a:r>
          </a:p>
          <a:p>
            <a:pPr lvl="1" eaLnBrk="1" hangingPunct="1"/>
            <a:r>
              <a:rPr lang="en-US" altLang="en-US" b="1" smtClean="0">
                <a:ea typeface="ヒラギノ角ゴ Pro W3" pitchFamily="-84" charset="-128"/>
              </a:rPr>
              <a:t>Financial engineering</a:t>
            </a:r>
            <a:r>
              <a:rPr lang="en-US" altLang="en-US" smtClean="0">
                <a:ea typeface="ヒラギノ角ゴ Pro W3" pitchFamily="-84" charset="-128"/>
              </a:rPr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ヒラギノ角ゴ Pro W3" pitchFamily="-84" charset="-128"/>
              </a:rPr>
              <a:t>Responses to Changes in Demand Conditions: Interest-Rate Volatility</a:t>
            </a:r>
          </a:p>
        </p:txBody>
      </p:sp>
      <p:sp>
        <p:nvSpPr>
          <p:cNvPr id="18434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altLang="en-US" b="1" smtClean="0">
                <a:ea typeface="ヒラギノ角ゴ Pro W3" pitchFamily="-84" charset="-128"/>
              </a:rPr>
              <a:t>Adjustable-rate mortgages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Flexible interest rates keep profits high when rates rise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Lower initial interest rates make them attractive to home buyers</a:t>
            </a:r>
          </a:p>
          <a:p>
            <a:pPr eaLnBrk="1" hangingPunct="1"/>
            <a:r>
              <a:rPr lang="en-US" altLang="en-US" b="1" smtClean="0">
                <a:ea typeface="ヒラギノ角ゴ Pro W3" pitchFamily="-84" charset="-128"/>
              </a:rPr>
              <a:t>Financial derivatives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Ability to hedge interest rate risk </a:t>
            </a:r>
          </a:p>
          <a:p>
            <a:pPr lvl="1" eaLnBrk="1" hangingPunct="1"/>
            <a:r>
              <a:rPr lang="en-US" altLang="en-US" smtClean="0">
                <a:ea typeface="ヒラギノ角ゴ Pro W3" pitchFamily="-84" charset="-128"/>
              </a:rPr>
              <a:t>Payoffs are linked to previously issued (i.e. derived from) securities.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N01Mish769581_10_LN01">
  <a:themeElements>
    <a:clrScheme name="Pearson_PowerPoint_Template_Beka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arson_PowerPoint_Template_Beka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earson_PowerPoint_Template_Beka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N01Mish769581_10_LN01">
  <a:themeElements>
    <a:clrScheme name="Pearson_PowerPoint_Template_Beka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arson_PowerPoint_Template_Beka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earson_PowerPoint_Template_Beka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LN01Mish769581_10_LN01.pot</Template>
  <TotalTime>511</TotalTime>
  <Words>1385</Words>
  <Application>Microsoft Office PowerPoint</Application>
  <PresentationFormat>On-screen Show (4:3)</PresentationFormat>
  <Paragraphs>207</Paragraphs>
  <Slides>37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Times New Roman</vt:lpstr>
      <vt:lpstr>ヒラギノ角ゴ Pro W3</vt:lpstr>
      <vt:lpstr>Arial</vt:lpstr>
      <vt:lpstr>Verdana</vt:lpstr>
      <vt:lpstr>MS PGothic</vt:lpstr>
      <vt:lpstr>LN01Mish769581_10_LN01</vt:lpstr>
      <vt:lpstr>2_LN01Mish769581_10_LN01</vt:lpstr>
      <vt:lpstr>PowerPoint Presentation</vt:lpstr>
      <vt:lpstr>Preview</vt:lpstr>
      <vt:lpstr>Learning Objectives</vt:lpstr>
      <vt:lpstr>Learning Objectives</vt:lpstr>
      <vt:lpstr>Historical Development of the Banking System</vt:lpstr>
      <vt:lpstr>Figure 1 Time Line of the Early History of Commercial Banking in the United States</vt:lpstr>
      <vt:lpstr>Primary Supervisory Responsibility of Bank Regulatory Agencies</vt:lpstr>
      <vt:lpstr>Financial Innovation and the Growth of the “Shadow Banking System”</vt:lpstr>
      <vt:lpstr>Responses to Changes in Demand Conditions: Interest-Rate Volatility</vt:lpstr>
      <vt:lpstr>Responses to Changes in Supply Conditions: Information Technology</vt:lpstr>
      <vt:lpstr>Securitization and the Shadow Banking System</vt:lpstr>
      <vt:lpstr>Avoidance of Existing Regulations</vt:lpstr>
      <vt:lpstr>Financial Innovation and the Decline of Traditional Banking</vt:lpstr>
      <vt:lpstr>Figure 2 Bank Share of Total Nonfinancial Borrowing, 1960–2014 </vt:lpstr>
      <vt:lpstr>Financial Innovation and the Decline of Traditional Banking</vt:lpstr>
      <vt:lpstr>Financial Innovation and the Decline of Traditional Banking</vt:lpstr>
      <vt:lpstr>Structure of the U.S. Commercial Banking Industry</vt:lpstr>
      <vt:lpstr>Table 1 Size Distribution of Insured Commercial Banks, June 30, 2014</vt:lpstr>
      <vt:lpstr>Table 2 Ten Largest U.S. Banks, June 30, 2014</vt:lpstr>
      <vt:lpstr>Bank Consolidation and Nationwide Banking</vt:lpstr>
      <vt:lpstr>Figure 3 Number of Insured Commercial Banks in the United States, 1934–2014 (Third Quarter)</vt:lpstr>
      <vt:lpstr>What will the Structure of the U.S. Banking Industry Look Like in the Future?</vt:lpstr>
      <vt:lpstr>Are Bank Consolidation and Nationwide Banking Good Things?</vt:lpstr>
      <vt:lpstr>Are Bank Consolidation and Nationwide Banking Good Things?</vt:lpstr>
      <vt:lpstr>Separation of the Banking and Other Financial Service Industries</vt:lpstr>
      <vt:lpstr>Separation of the Banking and Other Financial Service Industries</vt:lpstr>
      <vt:lpstr>Separation of the Banking and Other Financial Service Industries</vt:lpstr>
      <vt:lpstr>Separation of the Banking and Other Financial Service Industries</vt:lpstr>
      <vt:lpstr>Thrift Industry: Regulation and Structure</vt:lpstr>
      <vt:lpstr>Thrift Industry: Regulation and Structure</vt:lpstr>
      <vt:lpstr>Thrift Industry: Regulation and Structure</vt:lpstr>
      <vt:lpstr>International Banking</vt:lpstr>
      <vt:lpstr>Eurodollar Market</vt:lpstr>
      <vt:lpstr>Structure of U.S. Banking Overseas</vt:lpstr>
      <vt:lpstr>Foreign Banks in the United States</vt:lpstr>
      <vt:lpstr>Foreign Banks in the United States</vt:lpstr>
      <vt:lpstr>Table 3 Ten Largest Banks in the World, 2014</vt:lpstr>
    </vt:vector>
  </TitlesOfParts>
  <Manager>Mishkin</Manager>
  <Company>©2013 Pearson Education, Inc. All rights reserved.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subject>Banking Industry:  Structure and  Competition</dc:subject>
  <dc:creator>Kubik, Paul</dc:creator>
  <cp:lastModifiedBy>Andrew Lawrence Parkes</cp:lastModifiedBy>
  <cp:revision>104</cp:revision>
  <dcterms:created xsi:type="dcterms:W3CDTF">2014-12-17T20:09:32Z</dcterms:created>
  <dcterms:modified xsi:type="dcterms:W3CDTF">2017-06-12T00:00:51Z</dcterms:modified>
</cp:coreProperties>
</file>