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6"/>
  </p:notesMasterIdLst>
  <p:sldIdLst>
    <p:sldId id="320" r:id="rId2"/>
    <p:sldId id="315" r:id="rId3"/>
    <p:sldId id="316" r:id="rId4"/>
    <p:sldId id="31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  <p:sldId id="305" r:id="rId17"/>
    <p:sldId id="300" r:id="rId18"/>
    <p:sldId id="301" r:id="rId19"/>
    <p:sldId id="302" r:id="rId20"/>
    <p:sldId id="303" r:id="rId21"/>
    <p:sldId id="304" r:id="rId22"/>
    <p:sldId id="306" r:id="rId23"/>
    <p:sldId id="308" r:id="rId24"/>
    <p:sldId id="307" r:id="rId25"/>
    <p:sldId id="257" r:id="rId26"/>
    <p:sldId id="309" r:id="rId27"/>
    <p:sldId id="259" r:id="rId28"/>
    <p:sldId id="310" r:id="rId29"/>
    <p:sldId id="261" r:id="rId30"/>
    <p:sldId id="262" r:id="rId31"/>
    <p:sldId id="318" r:id="rId32"/>
    <p:sldId id="319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37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6932E-AC68-479F-B2F1-2045BB79B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070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ヒラギノ角ゴ Pro W3" pitchFamily="-65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anose="020B0600070205080204" pitchFamily="34" charset="-128"/>
        <a:cs typeface="ＭＳ Ｐゴシック" pitchFamily="-65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03FB1607-9EDD-4937-B0BC-72A32FE4054C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01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9257482-5486-4D2B-8C8E-EF4B4D61805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087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986974B5-6C89-4739-AD60-A165E43BF94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083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B92A9DA8-6E57-4049-B584-29489846D478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08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3A35EEAF-5A97-40CF-A38E-D3ECDC4506D2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134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5823BD6-42F7-4586-AA90-DE02E1D7A5E6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920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B29FF89D-EC1F-4C03-B4F7-A9186ECAA69C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400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037C5E36-C2B0-4823-B6BC-E5818B34E7F0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376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1E0F2FD-6020-4CA5-8DA9-08B5B4DE38B4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106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397BB6FE-D559-4597-ABF6-0F9FAD593776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915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31A65FCF-B328-4210-A81F-A38835CAF740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7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2131708-1C29-4305-92C8-5A2EF4DF989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387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A00AA39-78F6-4C1A-A95A-B3BDC9A2082D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560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21C95B1-F29E-43A7-B341-2C91F4A9C4AC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471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E524F36-F87C-4125-A679-7EF3EE447E1D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960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8E7D2A1-CCF4-4B42-B446-6379396238FB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708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EFEC3EA6-C2DF-40E5-920D-A8FECAB4FB03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521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567E7987-02E1-4D52-AD27-8B9F679117DF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159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A31A5733-6E0A-4FE8-9FBF-7766EF57A350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4053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C18175E2-5D1D-4A3D-B3B5-D2EAC5BB5FCF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54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14137E43-A45C-42D3-9D42-AE7AFEA12F78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67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257F3E1-3C0B-4B2A-8DE1-4CC3809719FB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31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CDB8EBE-0FC8-4104-8F6F-E203F6B73BCF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323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3F9FF9E-B766-43B0-B0D2-532B3F131DD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27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5332489-8779-4858-9CD3-0F1B097063B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9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67DC438-F2CB-49D5-81B3-11B1ACC2ED2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52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B4065320-8215-42E7-B712-D4F95514311D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070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954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661"/>
            <a:ext cx="84582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962400"/>
            <a:ext cx="8534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3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77724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3962400"/>
            <a:ext cx="8534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0"/>
            <a:ext cx="84582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9624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earson_Bound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earson_Strap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443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9" name="Picture 3" descr="Pearson_Bound_Whit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 userDrawn="1"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</a:rPr>
              <a:t>© 2016 Pearson Education, Inc. All rights reserved. 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</a:rPr>
              <a:t>14-</a:t>
            </a:r>
            <a:fld id="{DDE34C24-1F55-44BE-A8C7-31222B46C9E8}" type="slidenum"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5641975" y="2514600"/>
            <a:ext cx="3502025" cy="3048000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buFontTx/>
              <a:buNone/>
            </a:pPr>
            <a:r>
              <a:rPr lang="en-US" altLang="en-US" sz="3600" b="1" smtClean="0">
                <a:ea typeface="ヒラギノ角ゴ Pro W3" pitchFamily="-84" charset="-128"/>
              </a:rPr>
              <a:t>Chapter 14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b="1" smtClean="0">
                <a:ea typeface="ヒラギノ角ゴ Pro W3" pitchFamily="-84" charset="-128"/>
              </a:rPr>
              <a:t>The Money </a:t>
            </a:r>
            <a:br>
              <a:rPr lang="en-US" altLang="en-US" b="1" smtClean="0">
                <a:ea typeface="ヒラギノ角ゴ Pro W3" pitchFamily="-84" charset="-128"/>
              </a:rPr>
            </a:br>
            <a:r>
              <a:rPr lang="en-US" altLang="en-US" b="1" smtClean="0">
                <a:ea typeface="ヒラギノ角ゴ Pro W3" pitchFamily="-84" charset="-128"/>
              </a:rPr>
              <a:t>Supply Process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" y="3352800"/>
            <a:ext cx="8534400" cy="2540000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ea typeface="ヒラギノ角ゴ Pro W3" pitchFamily="-84" charset="-128"/>
              </a:rPr>
              <a:t>The person selling the bonds cashes the Fed</a:t>
            </a:r>
            <a:r>
              <a:rPr lang="ja-JP" altLang="en-US" sz="2500" smtClean="0">
                <a:ea typeface="ヒラギノ角ゴ Pro W3" pitchFamily="-84" charset="-128"/>
              </a:rPr>
              <a:t>’</a:t>
            </a:r>
            <a:r>
              <a:rPr lang="en-US" altLang="ja-JP" sz="2500" smtClean="0">
                <a:ea typeface="ヒラギノ角ゴ Pro W3" pitchFamily="-84" charset="-128"/>
              </a:rPr>
              <a:t>s check</a:t>
            </a:r>
          </a:p>
          <a:p>
            <a:pPr eaLnBrk="1" hangingPunct="1"/>
            <a:r>
              <a:rPr lang="en-US" altLang="en-US" sz="2500" smtClean="0">
                <a:ea typeface="ヒラギノ角ゴ Pro W3" pitchFamily="-84" charset="-128"/>
              </a:rPr>
              <a:t>Reserves are unchanged</a:t>
            </a:r>
          </a:p>
          <a:p>
            <a:pPr eaLnBrk="1" hangingPunct="1"/>
            <a:r>
              <a:rPr lang="en-US" altLang="en-US" sz="2500" smtClean="0">
                <a:ea typeface="ヒラギノ角ゴ Pro W3" pitchFamily="-84" charset="-128"/>
              </a:rPr>
              <a:t>Currency in circulation increases by the amount of the open market purchase</a:t>
            </a:r>
          </a:p>
          <a:p>
            <a:pPr eaLnBrk="1" hangingPunct="1"/>
            <a:r>
              <a:rPr lang="en-US" altLang="en-US" sz="2500" smtClean="0">
                <a:ea typeface="ヒラギノ角ゴ Pro W3" pitchFamily="-84" charset="-128"/>
              </a:rPr>
              <a:t>Monetary base increases by the amount of the open market purchase</a:t>
            </a:r>
          </a:p>
        </p:txBody>
      </p:sp>
      <p:graphicFrame>
        <p:nvGraphicFramePr>
          <p:cNvPr id="9262" name="Group 46"/>
          <p:cNvGraphicFramePr>
            <a:graphicFrameLocks noGrp="1"/>
          </p:cNvGraphicFramePr>
          <p:nvPr/>
        </p:nvGraphicFramePr>
        <p:xfrm>
          <a:off x="457200" y="1295400"/>
          <a:ext cx="8177213" cy="1798638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838200"/>
                <a:gridCol w="685800"/>
                <a:gridCol w="228600"/>
                <a:gridCol w="1143000"/>
                <a:gridCol w="914400"/>
                <a:gridCol w="1371600"/>
                <a:gridCol w="1014413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Nonbank Public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 in circulation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3"/>
            <a:ext cx="8458200" cy="9921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Open Market Purchase from the Nonbank Public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83058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Open Market Purchase: Summary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effect of an open market purchase on reserves depends on whether the seller of the bonds keeps the proceeds from the sale in currency or in deposits.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effect of an open market purchase on the monetary base always increases the monetary base by the amount of the purchase.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Open Market Sale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3528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-84" charset="-128"/>
              </a:rPr>
              <a:t>Reduces the monetary base by the amount of the sale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-84" charset="-128"/>
              </a:rPr>
              <a:t>Reserves remain unchanged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-84" charset="-128"/>
              </a:rPr>
              <a:t>The effect of open market operations on the monetary base is much more certain than the effect on reserves.</a:t>
            </a: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/>
        </p:nvGraphicFramePr>
        <p:xfrm>
          <a:off x="457200" y="1219200"/>
          <a:ext cx="8177213" cy="1798638"/>
        </p:xfrm>
        <a:graphic>
          <a:graphicData uri="http://schemas.openxmlformats.org/drawingml/2006/table">
            <a:tbl>
              <a:tblPr/>
              <a:tblGrid>
                <a:gridCol w="1219200"/>
                <a:gridCol w="933450"/>
                <a:gridCol w="819150"/>
                <a:gridCol w="762000"/>
                <a:gridCol w="228600"/>
                <a:gridCol w="990600"/>
                <a:gridCol w="838200"/>
                <a:gridCol w="1371600"/>
                <a:gridCol w="1014413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Nonbank Public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 in circulation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Shifts from Deposits into Currency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/>
        </p:nvGraphicFramePr>
        <p:xfrm>
          <a:off x="609600" y="1143000"/>
          <a:ext cx="7948613" cy="1676400"/>
        </p:xfrm>
        <a:graphic>
          <a:graphicData uri="http://schemas.openxmlformats.org/drawingml/2006/table">
            <a:tbl>
              <a:tblPr/>
              <a:tblGrid>
                <a:gridCol w="1154113"/>
                <a:gridCol w="1131887"/>
                <a:gridCol w="868363"/>
                <a:gridCol w="427037"/>
                <a:gridCol w="228600"/>
                <a:gridCol w="990600"/>
                <a:gridCol w="914400"/>
                <a:gridCol w="1219200"/>
                <a:gridCol w="1014413"/>
              </a:tblGrid>
              <a:tr h="372982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Nonbank Public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Banking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85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3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6" name="Group 68"/>
          <p:cNvGraphicFramePr>
            <a:graphicFrameLocks noGrp="1"/>
          </p:cNvGraphicFramePr>
          <p:nvPr/>
        </p:nvGraphicFramePr>
        <p:xfrm>
          <a:off x="2209800" y="3048000"/>
          <a:ext cx="4876800" cy="1731963"/>
        </p:xfrm>
        <a:graphic>
          <a:graphicData uri="http://schemas.openxmlformats.org/drawingml/2006/table">
            <a:tbl>
              <a:tblPr/>
              <a:tblGrid>
                <a:gridCol w="1535113"/>
                <a:gridCol w="812800"/>
                <a:gridCol w="1625600"/>
                <a:gridCol w="903287"/>
              </a:tblGrid>
              <a:tr h="431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 in circulation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3" name="Text Box 66"/>
          <p:cNvSpPr txBox="1">
            <a:spLocks noChangeArrowheads="1"/>
          </p:cNvSpPr>
          <p:nvPr/>
        </p:nvSpPr>
        <p:spPr bwMode="auto">
          <a:xfrm>
            <a:off x="381000" y="4953000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Verdana" panose="020B0604030504040204" pitchFamily="34" charset="0"/>
              </a:rPr>
              <a:t>Net effect on monetary liabilities is zero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Verdana" panose="020B0604030504040204" pitchFamily="34" charset="0"/>
              </a:rPr>
              <a:t>Reserves are changed by random fluctuations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Verdana" panose="020B0604030504040204" pitchFamily="34" charset="0"/>
              </a:rPr>
              <a:t>Monetary base is a relatively stable variable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3"/>
            <a:ext cx="7696200" cy="9921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Loans to Financial Institutions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657600"/>
            <a:ext cx="8153400" cy="22002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Monetary liabilities of the Fed have increased by $100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Monetary base also increases by this amount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685800" y="1219200"/>
          <a:ext cx="7874000" cy="2014538"/>
        </p:xfrm>
        <a:graphic>
          <a:graphicData uri="http://schemas.openxmlformats.org/drawingml/2006/table">
            <a:tbl>
              <a:tblPr/>
              <a:tblGrid>
                <a:gridCol w="914364"/>
                <a:gridCol w="914364"/>
                <a:gridCol w="990561"/>
                <a:gridCol w="990561"/>
                <a:gridCol w="208264"/>
                <a:gridCol w="858803"/>
                <a:gridCol w="1015960"/>
                <a:gridCol w="965162"/>
                <a:gridCol w="1015960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Banking System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2" marR="914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2" marR="91432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2" marR="914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2" marR="914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(borrowing from Fed)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(borrowing from Fed)</a:t>
                      </a:r>
                    </a:p>
                  </a:txBody>
                  <a:tcPr marL="91432" marR="9143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2" marR="914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Other Factors that Affect the Monetary Base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Float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Treasury deposits at the Federal Reserve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Interventions in the foreign exchange market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Overview of The Fed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Ability to Control the Monetary Base</a:t>
            </a:r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600" smtClean="0">
                <a:ea typeface="ヒラギノ角ゴ Pro W3" pitchFamily="-84" charset="-128"/>
              </a:rPr>
              <a:t>Open market operations are controlled by the Fed.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600" smtClean="0">
                <a:ea typeface="ヒラギノ角ゴ Pro W3" pitchFamily="-84" charset="-128"/>
              </a:rPr>
              <a:t>The Fed cannot determine the amount of borrowing by banks from the Fed.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600" smtClean="0">
                <a:ea typeface="ヒラギノ角ゴ Pro W3" pitchFamily="-84" charset="-128"/>
              </a:rPr>
              <a:t>Split the monetary base into two components:</a:t>
            </a:r>
          </a:p>
          <a:p>
            <a:pPr lvl="1" algn="ctr" eaLnBrk="1" hangingPunct="1">
              <a:spcBef>
                <a:spcPct val="40000"/>
              </a:spcBef>
              <a:buFontTx/>
              <a:buNone/>
            </a:pPr>
            <a:r>
              <a:rPr lang="en-US" altLang="en-US" sz="2600" smtClean="0">
                <a:ea typeface="ヒラギノ角ゴ Pro W3" pitchFamily="-84" charset="-128"/>
              </a:rPr>
              <a:t> </a:t>
            </a:r>
            <a:r>
              <a:rPr lang="en-US" altLang="en-US" sz="2600" i="1" smtClean="0">
                <a:ea typeface="ヒラギノ角ゴ Pro W3" pitchFamily="-84" charset="-128"/>
              </a:rPr>
              <a:t>MB</a:t>
            </a:r>
            <a:r>
              <a:rPr lang="en-US" altLang="en-US" sz="2600" i="1" baseline="-25000" smtClean="0">
                <a:ea typeface="ヒラギノ角ゴ Pro W3" pitchFamily="-84" charset="-128"/>
              </a:rPr>
              <a:t>n</a:t>
            </a:r>
            <a:r>
              <a:rPr lang="en-US" altLang="en-US" sz="2600" i="1" smtClean="0">
                <a:ea typeface="ヒラギノ角ゴ Pro W3" pitchFamily="-84" charset="-128"/>
              </a:rPr>
              <a:t>= MB - BR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600" smtClean="0">
                <a:ea typeface="ヒラギノ角ゴ Pro W3" pitchFamily="-84" charset="-128"/>
              </a:rPr>
              <a:t>The money supply is positively related to both the non-borrowed monetary base </a:t>
            </a:r>
            <a:r>
              <a:rPr lang="en-US" altLang="en-US" sz="2600" i="1" smtClean="0">
                <a:ea typeface="ヒラギノ角ゴ Pro W3" pitchFamily="-84" charset="-128"/>
              </a:rPr>
              <a:t>MB</a:t>
            </a:r>
            <a:r>
              <a:rPr lang="en-US" altLang="en-US" sz="2600" i="1" baseline="-25000" smtClean="0">
                <a:ea typeface="ヒラギノ角ゴ Pro W3" pitchFamily="-84" charset="-128"/>
              </a:rPr>
              <a:t>n</a:t>
            </a:r>
            <a:r>
              <a:rPr lang="en-US" altLang="en-US" sz="2600" i="1" smtClean="0">
                <a:ea typeface="ヒラギノ角ゴ Pro W3" pitchFamily="-84" charset="-128"/>
              </a:rPr>
              <a:t> </a:t>
            </a:r>
            <a:r>
              <a:rPr lang="en-US" altLang="en-US" sz="2600" smtClean="0">
                <a:ea typeface="ヒラギノ角ゴ Pro W3" pitchFamily="-84" charset="-128"/>
              </a:rPr>
              <a:t> and </a:t>
            </a:r>
            <a:br>
              <a:rPr lang="en-US" altLang="en-US" sz="2600" smtClean="0">
                <a:ea typeface="ヒラギノ角ゴ Pro W3" pitchFamily="-84" charset="-128"/>
              </a:rPr>
            </a:br>
            <a:r>
              <a:rPr lang="en-US" altLang="en-US" sz="2600" smtClean="0">
                <a:ea typeface="ヒラギノ角ゴ Pro W3" pitchFamily="-84" charset="-128"/>
              </a:rPr>
              <a:t>to the level of borrowed reserves, </a:t>
            </a:r>
            <a:r>
              <a:rPr lang="en-US" altLang="en-US" sz="2600" i="1" smtClean="0">
                <a:ea typeface="ヒラギノ角ゴ Pro W3" pitchFamily="-84" charset="-128"/>
              </a:rPr>
              <a:t>BR,</a:t>
            </a:r>
            <a:r>
              <a:rPr lang="en-US" altLang="en-US" sz="2600" smtClean="0">
                <a:ea typeface="ヒラギノ角ゴ Pro W3" pitchFamily="-84" charset="-128"/>
              </a:rPr>
              <a:t> from </a:t>
            </a:r>
            <a:br>
              <a:rPr lang="en-US" altLang="en-US" sz="2600" smtClean="0">
                <a:ea typeface="ヒラギノ角ゴ Pro W3" pitchFamily="-84" charset="-128"/>
              </a:rPr>
            </a:br>
            <a:r>
              <a:rPr lang="en-US" altLang="en-US" sz="2600" smtClean="0">
                <a:ea typeface="ヒラギノ角ゴ Pro W3" pitchFamily="-84" charset="-128"/>
              </a:rPr>
              <a:t>the Fed.</a:t>
            </a:r>
            <a:endParaRPr lang="en-US" altLang="en-US" sz="2600" i="1" smtClean="0">
              <a:ea typeface="ヒラギノ角ゴ Pro W3" pitchFamily="-8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1270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Multiple Deposit Creation: A Simple Model</a:t>
            </a:r>
          </a:p>
        </p:txBody>
      </p:sp>
      <p:graphicFrame>
        <p:nvGraphicFramePr>
          <p:cNvPr id="16478" name="Group 94"/>
          <p:cNvGraphicFramePr>
            <a:graphicFrameLocks noGrp="1"/>
          </p:cNvGraphicFramePr>
          <p:nvPr/>
        </p:nvGraphicFramePr>
        <p:xfrm>
          <a:off x="228600" y="1524000"/>
          <a:ext cx="8763000" cy="1920875"/>
        </p:xfrm>
        <a:graphic>
          <a:graphicData uri="http://schemas.openxmlformats.org/drawingml/2006/table">
            <a:tbl>
              <a:tblPr/>
              <a:tblGrid>
                <a:gridCol w="1273175"/>
                <a:gridCol w="928688"/>
                <a:gridCol w="1190625"/>
                <a:gridCol w="847725"/>
                <a:gridCol w="228600"/>
                <a:gridCol w="1093787"/>
                <a:gridCol w="998538"/>
                <a:gridCol w="1135062"/>
                <a:gridCol w="1066800"/>
              </a:tblGrid>
              <a:tr h="33534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First National Bank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First National Bank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4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marT="45740" marB="4574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81" name="Group 97"/>
          <p:cNvGraphicFramePr>
            <a:graphicFrameLocks noGrp="1"/>
          </p:cNvGraphicFramePr>
          <p:nvPr/>
        </p:nvGraphicFramePr>
        <p:xfrm>
          <a:off x="4724400" y="3657600"/>
          <a:ext cx="4191000" cy="1377950"/>
        </p:xfrm>
        <a:graphic>
          <a:graphicData uri="http://schemas.openxmlformats.org/drawingml/2006/table">
            <a:tbl>
              <a:tblPr/>
              <a:tblGrid>
                <a:gridCol w="1319389"/>
                <a:gridCol w="931333"/>
                <a:gridCol w="1164167"/>
                <a:gridCol w="776111"/>
              </a:tblGrid>
              <a:tr h="35750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First National Bank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4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6" name="Text Box 77"/>
          <p:cNvSpPr txBox="1">
            <a:spLocks noChangeArrowheads="1"/>
          </p:cNvSpPr>
          <p:nvPr/>
        </p:nvSpPr>
        <p:spPr bwMode="auto">
          <a:xfrm>
            <a:off x="381000" y="11430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Verdana" panose="020B0604030504040204" pitchFamily="34" charset="0"/>
              </a:rPr>
              <a:t>Deposit Creation: Single Bank</a:t>
            </a:r>
          </a:p>
        </p:txBody>
      </p:sp>
      <p:sp>
        <p:nvSpPr>
          <p:cNvPr id="33867" name="Text Box 80"/>
          <p:cNvSpPr txBox="1">
            <a:spLocks noChangeArrowheads="1"/>
          </p:cNvSpPr>
          <p:nvPr/>
        </p:nvSpPr>
        <p:spPr bwMode="auto">
          <a:xfrm>
            <a:off x="228600" y="3657600"/>
            <a:ext cx="441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Excess reserves increase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Bank loans out the excess reserves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Creates a checking account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Borrower makes purchases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The Money supply has increased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609600" y="1828800"/>
          <a:ext cx="7907338" cy="3733800"/>
        </p:xfrm>
        <a:graphic>
          <a:graphicData uri="http://schemas.openxmlformats.org/drawingml/2006/table">
            <a:tbl>
              <a:tblPr/>
              <a:tblGrid>
                <a:gridCol w="1058863"/>
                <a:gridCol w="762000"/>
                <a:gridCol w="1379537"/>
                <a:gridCol w="762000"/>
                <a:gridCol w="1066800"/>
                <a:gridCol w="762000"/>
                <a:gridCol w="1295400"/>
                <a:gridCol w="820738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 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 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+$90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+$81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1270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Multiple Deposit Creation: A Simple Model </a:t>
            </a:r>
          </a:p>
        </p:txBody>
      </p:sp>
      <p:sp>
        <p:nvSpPr>
          <p:cNvPr id="35915" name="Text Box 77"/>
          <p:cNvSpPr txBox="1">
            <a:spLocks noChangeArrowheads="1"/>
          </p:cNvSpPr>
          <p:nvPr/>
        </p:nvSpPr>
        <p:spPr bwMode="auto">
          <a:xfrm>
            <a:off x="381000" y="11430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Verdana" panose="020B0604030504040204" pitchFamily="34" charset="0"/>
              </a:rPr>
              <a:t>Deposit Creation: The Banking System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163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ea typeface="ヒラギノ角ゴ Pro W3" pitchFamily="-84" charset="-128"/>
              </a:rPr>
              <a:t>Table 1 Creation of Deposits (assuming 10% reserve requirement and a $100 increase in reserves)</a:t>
            </a:r>
          </a:p>
        </p:txBody>
      </p:sp>
      <p:pic>
        <p:nvPicPr>
          <p:cNvPr id="3789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10400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Preview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This chapter provides an overview of how commercial banks create deposits and describes the basic principles of the money supply creation process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84582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Deriving The Formula for Multiple Deposit Creation</a:t>
            </a: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676400" y="1447800"/>
          <a:ext cx="5976938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4" imgW="3467100" imgH="2616200" progId="Equation.DSMT4">
                  <p:embed/>
                </p:oleObj>
              </mc:Choice>
              <mc:Fallback>
                <p:oleObj name="Equation" r:id="rId4" imgW="3467100" imgH="2616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5976938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Critique of the Simple Model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Holding cash stops the process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Currency has no multiple deposit expansion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Banks may not use all of their excess reserves to buy securities or make loans.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Depositors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 decisions (how much currency to hold) and bank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decisions (amount of excess reserves to hold) also cause the money supply to change. </a:t>
            </a:r>
            <a:endParaRPr lang="en-US" altLang="en-US" smtClean="0">
              <a:ea typeface="ヒラギノ角ゴ Pro W3" pitchFamily="-8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Factors that Determine the Money Supply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Changes in the nonborrowed monetary base </a:t>
            </a:r>
            <a:r>
              <a:rPr lang="en-US" altLang="en-US" i="1" smtClean="0">
                <a:ea typeface="ヒラギノ角ゴ Pro W3" pitchFamily="-84" charset="-128"/>
              </a:rPr>
              <a:t>MB</a:t>
            </a:r>
            <a:r>
              <a:rPr lang="en-US" altLang="en-US" i="1" baseline="-25000" smtClean="0">
                <a:ea typeface="ヒラギノ角ゴ Pro W3" pitchFamily="-84" charset="-128"/>
              </a:rPr>
              <a:t>n</a:t>
            </a:r>
            <a:endParaRPr lang="en-US" altLang="en-US" smtClean="0">
              <a:ea typeface="ヒラギノ角ゴ Pro W3" pitchFamily="-84" charset="-128"/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money supply is positively related to the non-borrowed monetary base </a:t>
            </a:r>
            <a:r>
              <a:rPr lang="en-US" altLang="en-US" i="1" smtClean="0">
                <a:ea typeface="ヒラギノ角ゴ Pro W3" pitchFamily="-84" charset="-128"/>
              </a:rPr>
              <a:t>MB</a:t>
            </a:r>
            <a:r>
              <a:rPr lang="en-US" altLang="en-US" i="1" baseline="-25000" smtClean="0">
                <a:ea typeface="ヒラギノ角ゴ Pro W3" pitchFamily="-84" charset="-128"/>
              </a:rPr>
              <a:t>n</a:t>
            </a:r>
            <a:endParaRPr lang="en-US" altLang="en-US" smtClean="0">
              <a:ea typeface="ヒラギノ角ゴ Pro W3" pitchFamily="-84" charset="-128"/>
            </a:endParaRP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Changes in borrowed reserves from the Fed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money supply is positively related to the level of borrowed reserves, </a:t>
            </a:r>
            <a:r>
              <a:rPr lang="en-US" altLang="en-US" i="1" smtClean="0">
                <a:ea typeface="ヒラギノ角ゴ Pro W3" pitchFamily="-84" charset="-128"/>
              </a:rPr>
              <a:t>BR,</a:t>
            </a:r>
            <a:r>
              <a:rPr lang="en-US" altLang="en-US" smtClean="0">
                <a:ea typeface="ヒラギノ角ゴ Pro W3" pitchFamily="-84" charset="-128"/>
              </a:rPr>
              <a:t> from the Fed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Factors that Determine the Money Supply 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Changes in the required reserves ratio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money supply is negatively related to the required reserve ratio.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Changes in currency holdings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money supply is negatively related to currency holdings.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Changes in excess reserves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The money supply is negatively related to the amount of excess reserves.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Overview of the Money Supply Process</a:t>
            </a:r>
          </a:p>
        </p:txBody>
      </p:sp>
      <p:pic>
        <p:nvPicPr>
          <p:cNvPr id="46082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645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" name="Object 4"/>
          <p:cNvGraphicFramePr>
            <a:graphicFrameLocks noChangeAspect="1"/>
          </p:cNvGraphicFramePr>
          <p:nvPr/>
        </p:nvGraphicFramePr>
        <p:xfrm>
          <a:off x="2362200" y="3962400"/>
          <a:ext cx="4038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4" imgW="812447" imgH="177723" progId="Equation.DSMT4">
                  <p:embed/>
                </p:oleObj>
              </mc:Choice>
              <mc:Fallback>
                <p:oleObj name="Equation" r:id="rId4" imgW="812447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4038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76962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 Money Multiplier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3770313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Define money as currency plus checkable deposits: M1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Link the money supply (</a:t>
            </a:r>
            <a:r>
              <a:rPr lang="en-US" altLang="en-US" i="1" smtClean="0">
                <a:ea typeface="ヒラギノ角ゴ Pro W3" pitchFamily="-84" charset="-128"/>
              </a:rPr>
              <a:t>M</a:t>
            </a:r>
            <a:r>
              <a:rPr lang="en-US" altLang="en-US" smtClean="0">
                <a:ea typeface="ヒラギノ角ゴ Pro W3" pitchFamily="-84" charset="-128"/>
              </a:rPr>
              <a:t>) to the monetary base (</a:t>
            </a:r>
            <a:r>
              <a:rPr lang="en-US" altLang="en-US" i="1" smtClean="0">
                <a:ea typeface="ヒラギノ角ゴ Pro W3" pitchFamily="-84" charset="-128"/>
              </a:rPr>
              <a:t>MB</a:t>
            </a:r>
            <a:r>
              <a:rPr lang="en-US" altLang="en-US" smtClean="0">
                <a:ea typeface="ヒラギノ角ゴ Pro W3" pitchFamily="-84" charset="-128"/>
              </a:rPr>
              <a:t>) and let </a:t>
            </a:r>
            <a:r>
              <a:rPr lang="en-US" altLang="en-US" i="1" smtClean="0">
                <a:ea typeface="ヒラギノ角ゴ Pro W3" pitchFamily="-84" charset="-128"/>
              </a:rPr>
              <a:t>m</a:t>
            </a:r>
            <a:r>
              <a:rPr lang="en-US" altLang="en-US" smtClean="0">
                <a:ea typeface="ヒラギノ角ゴ Pro W3" pitchFamily="-84" charset="-128"/>
              </a:rPr>
              <a:t> be the money multiplier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ヒラギノ角ゴ Pro W3" pitchFamily="-84" charset="-128"/>
              </a:rPr>
              <a:t>Deriving the Money Multiplier</a:t>
            </a:r>
          </a:p>
        </p:txBody>
      </p:sp>
      <p:sp>
        <p:nvSpPr>
          <p:cNvPr id="5017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Assume that the desired holdings of currency </a:t>
            </a:r>
            <a:r>
              <a:rPr lang="en-US" altLang="en-US" i="1" smtClean="0">
                <a:ea typeface="ヒラギノ角ゴ Pro W3" pitchFamily="-84" charset="-128"/>
              </a:rPr>
              <a:t>C</a:t>
            </a:r>
            <a:r>
              <a:rPr lang="en-US" altLang="en-US" smtClean="0">
                <a:ea typeface="ヒラギノ角ゴ Pro W3" pitchFamily="-84" charset="-128"/>
              </a:rPr>
              <a:t> and excess reserves </a:t>
            </a:r>
            <a:r>
              <a:rPr lang="en-US" altLang="en-US" i="1" smtClean="0">
                <a:ea typeface="ヒラギノ角ゴ Pro W3" pitchFamily="-84" charset="-128"/>
              </a:rPr>
              <a:t>ER</a:t>
            </a:r>
            <a:r>
              <a:rPr lang="en-US" altLang="en-US" smtClean="0">
                <a:ea typeface="ヒラギノ角ゴ Pro W3" pitchFamily="-84" charset="-128"/>
              </a:rPr>
              <a:t> grow proportionally with checkable deposits </a:t>
            </a:r>
            <a:r>
              <a:rPr lang="en-US" altLang="en-US" i="1" smtClean="0">
                <a:ea typeface="ヒラギノ角ゴ Pro W3" pitchFamily="-84" charset="-128"/>
              </a:rPr>
              <a:t>D</a:t>
            </a:r>
            <a:r>
              <a:rPr lang="en-US" altLang="en-US" smtClean="0">
                <a:ea typeface="ヒラギノ角ゴ Pro W3" pitchFamily="-84" charset="-128"/>
              </a:rPr>
              <a:t>.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Then,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	</a:t>
            </a:r>
            <a:r>
              <a:rPr lang="en-US" altLang="en-US" i="1" smtClean="0">
                <a:latin typeface="Times New Roman" panose="02020603050405020304" pitchFamily="18" charset="0"/>
                <a:ea typeface="ヒラギノ角ゴ Pro W3" pitchFamily="-84" charset="-128"/>
              </a:rPr>
              <a:t>c</a:t>
            </a: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 = {</a:t>
            </a:r>
            <a:r>
              <a:rPr lang="en-US" altLang="en-US" i="1" smtClean="0">
                <a:latin typeface="Times New Roman" panose="02020603050405020304" pitchFamily="18" charset="0"/>
                <a:ea typeface="ヒラギノ角ゴ Pro W3" pitchFamily="-84" charset="-128"/>
              </a:rPr>
              <a:t>C/D</a:t>
            </a: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} = </a:t>
            </a:r>
            <a:r>
              <a:rPr lang="en-US" altLang="en-US" smtClean="0">
                <a:ea typeface="ヒラギノ角ゴ Pro W3" pitchFamily="-84" charset="-128"/>
              </a:rPr>
              <a:t>currency ratio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	</a:t>
            </a:r>
            <a:r>
              <a:rPr lang="en-US" altLang="en-US" i="1" smtClean="0">
                <a:latin typeface="Times New Roman" panose="02020603050405020304" pitchFamily="18" charset="0"/>
                <a:ea typeface="ヒラギノ角ゴ Pro W3" pitchFamily="-84" charset="-128"/>
              </a:rPr>
              <a:t>e</a:t>
            </a: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 = {</a:t>
            </a:r>
            <a:r>
              <a:rPr lang="en-US" altLang="en-US" i="1" smtClean="0">
                <a:latin typeface="Times New Roman" panose="02020603050405020304" pitchFamily="18" charset="0"/>
                <a:ea typeface="ヒラギノ角ゴ Pro W3" pitchFamily="-84" charset="-128"/>
              </a:rPr>
              <a:t>ER/D</a:t>
            </a: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} = </a:t>
            </a:r>
            <a:r>
              <a:rPr lang="en-US" altLang="en-US" smtClean="0">
                <a:ea typeface="ヒラギノ角ゴ Pro W3" pitchFamily="-84" charset="-128"/>
              </a:rPr>
              <a:t>excess reserves ratio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3"/>
          <p:cNvGraphicFramePr>
            <a:graphicFrameLocks noChangeAspect="1"/>
          </p:cNvGraphicFramePr>
          <p:nvPr>
            <p:ph idx="1"/>
          </p:nvPr>
        </p:nvGraphicFramePr>
        <p:xfrm>
          <a:off x="1524000" y="1878013"/>
          <a:ext cx="5803900" cy="368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4" imgW="3517900" imgH="2235200" progId="Equation.DSMT4">
                  <p:embed/>
                </p:oleObj>
              </mc:Choice>
              <mc:Fallback>
                <p:oleObj name="Equation" r:id="rId4" imgW="3517900" imgH="2235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78013"/>
                        <a:ext cx="5803900" cy="368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ヒラギノ角ゴ Pro W3" pitchFamily="-84" charset="-128"/>
              </a:rPr>
              <a:t>Deriving the Money Multiplier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 monetary base </a:t>
            </a:r>
            <a:r>
              <a:rPr lang="en-US" altLang="en-US" i="1" smtClean="0">
                <a:ea typeface="ヒラギノ角ゴ Pro W3" pitchFamily="-84" charset="-128"/>
              </a:rPr>
              <a:t>MB</a:t>
            </a:r>
            <a:r>
              <a:rPr lang="en-US" altLang="en-US" smtClean="0">
                <a:ea typeface="ヒラギノ角ゴ Pro W3" pitchFamily="-84" charset="-128"/>
              </a:rPr>
              <a:t> equals currency </a:t>
            </a:r>
            <a:r>
              <a:rPr lang="en-US" altLang="en-US" i="1" smtClean="0">
                <a:ea typeface="ヒラギノ角ゴ Pro W3" pitchFamily="-84" charset="-128"/>
              </a:rPr>
              <a:t>(C)</a:t>
            </a:r>
            <a:r>
              <a:rPr lang="en-US" altLang="en-US" smtClean="0">
                <a:ea typeface="ヒラギノ角ゴ Pro W3" pitchFamily="-84" charset="-128"/>
              </a:rPr>
              <a:t> plus reserves </a:t>
            </a:r>
            <a:r>
              <a:rPr lang="en-US" altLang="en-US" i="1" smtClean="0">
                <a:ea typeface="ヒラギノ角ゴ Pro W3" pitchFamily="-84" charset="-128"/>
              </a:rPr>
              <a:t>(R)</a:t>
            </a:r>
            <a:r>
              <a:rPr lang="en-US" altLang="en-US" smtClean="0">
                <a:ea typeface="ヒラギノ角ゴ Pro W3" pitchFamily="-84" charset="-128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	</a:t>
            </a:r>
            <a:r>
              <a:rPr lang="en-US" altLang="en-US" i="1" smtClean="0">
                <a:ea typeface="ヒラギノ角ゴ Pro W3" pitchFamily="-84" charset="-128"/>
              </a:rPr>
              <a:t>MB = C + R = C + (r x D) + ER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Equation reveals the amount of the monetary base needed to support the existing amounts of checkable deposits, currency and excess reserves.</a:t>
            </a:r>
            <a:r>
              <a:rPr lang="en-US" altLang="en-US" smtClean="0">
                <a:latin typeface="Times New Roman" panose="02020603050405020304" pitchFamily="18" charset="0"/>
                <a:ea typeface="ヒラギノ角ゴ Pro W3" pitchFamily="-84" charset="-128"/>
              </a:rPr>
              <a:t>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ヒラギノ角ゴ Pro W3" pitchFamily="-84" charset="-128"/>
              </a:rPr>
              <a:t>Deriving the Money Multiplier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1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209800" y="990600"/>
          <a:ext cx="4648200" cy="530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Equation" r:id="rId4" imgW="2984500" imgH="3263900" progId="Equation.DSMT4">
                  <p:embed/>
                </p:oleObj>
              </mc:Choice>
              <mc:Fallback>
                <p:oleObj name="Equation" r:id="rId4" imgW="2984500" imgH="3263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4648200" cy="530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8458200" cy="1143001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ea typeface="ヒラギノ角ゴ Pro W3" pitchFamily="-84" charset="-128"/>
              </a:rPr>
              <a:t>Deriving the Money Multiplier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Learning Objectives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List and describe the “three players” that influence the money supply.</a:t>
            </a:r>
          </a:p>
          <a:p>
            <a:r>
              <a:rPr lang="en-US" altLang="en-US" smtClean="0">
                <a:ea typeface="ヒラギノ角ゴ Pro W3" pitchFamily="-84" charset="-128"/>
              </a:rPr>
              <a:t>Classify the factors affecting the Federal Reserve’s assets and liabilities.</a:t>
            </a:r>
          </a:p>
          <a:p>
            <a:r>
              <a:rPr lang="en-US" altLang="en-US" smtClean="0">
                <a:ea typeface="ヒラギノ角ゴ Pro W3" pitchFamily="-84" charset="-128"/>
              </a:rPr>
              <a:t>Identify the factors that affect the monetary base and discuss their effects on the Federal Reserve’s balance sheet.</a:t>
            </a:r>
          </a:p>
          <a:p>
            <a:r>
              <a:rPr lang="en-US" altLang="en-US" smtClean="0">
                <a:ea typeface="ヒラギノ角ゴ Pro W3" pitchFamily="-84" charset="-128"/>
              </a:rPr>
              <a:t>Explain and illustrate the deposit creation process using T-accounts.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84582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Intuition Behind the Money Multiplier</a:t>
            </a:r>
          </a:p>
        </p:txBody>
      </p:sp>
      <p:graphicFrame>
        <p:nvGraphicFramePr>
          <p:cNvPr id="58370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438400" y="1371600"/>
          <a:ext cx="45720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Equation" r:id="rId4" imgW="3009900" imgH="3048000" progId="Equation.DSMT4">
                  <p:embed/>
                </p:oleObj>
              </mc:Choice>
              <mc:Fallback>
                <p:oleObj name="Equation" r:id="rId4" imgW="3009900" imgH="3048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71600"/>
                        <a:ext cx="45720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Quantitative Easing and the Money Supply, 2007-2014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When the global financial crisis began in the fall of 2007, the Fed initiated lending programs and large-scale asset-purchase programs in an attempt to bolster the economy. </a:t>
            </a:r>
          </a:p>
          <a:p>
            <a:r>
              <a:rPr lang="en-US" altLang="en-US" smtClean="0">
                <a:ea typeface="ヒラギノ角ゴ Pro W3" pitchFamily="-84" charset="-128"/>
              </a:rPr>
              <a:t>By June 2014, these purchases of securities had led to a quintupling of the Fed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balance sheet and a 377% increase in the monetary base. </a:t>
            </a:r>
            <a:endParaRPr lang="en-US" altLang="en-US" smtClean="0">
              <a:ea typeface="ヒラギノ角ゴ Pro W3" pitchFamily="-8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Quantitative Easing and the Money Supply, 2007-2014 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These lending and asset-purchase programs resulted in a huge expansion of the monetary base and have been given the name </a:t>
            </a:r>
            <a:r>
              <a:rPr lang="ja-JP" altLang="en-US" smtClean="0">
                <a:ea typeface="ヒラギノ角ゴ Pro W3" pitchFamily="-84" charset="-128"/>
              </a:rPr>
              <a:t>“</a:t>
            </a:r>
            <a:r>
              <a:rPr lang="en-US" altLang="ja-JP" smtClean="0">
                <a:ea typeface="ヒラギノ角ゴ Pro W3" pitchFamily="-84" charset="-128"/>
              </a:rPr>
              <a:t>quantitative easing.</a:t>
            </a:r>
            <a:r>
              <a:rPr lang="ja-JP" altLang="en-US" smtClean="0">
                <a:ea typeface="ヒラギノ角ゴ Pro W3" pitchFamily="-84" charset="-128"/>
              </a:rPr>
              <a:t>”</a:t>
            </a:r>
            <a:endParaRPr lang="en-US" altLang="ja-JP" smtClean="0">
              <a:ea typeface="ヒラギノ角ゴ Pro W3" pitchFamily="-84" charset="-128"/>
            </a:endParaRPr>
          </a:p>
          <a:p>
            <a:r>
              <a:rPr lang="en-US" altLang="en-US" smtClean="0">
                <a:ea typeface="ヒラギノ角ゴ Pro W3" pitchFamily="-84" charset="-128"/>
              </a:rPr>
              <a:t>This increase in the monetary base did not lead to an equivalent change in the money supply because excess reserves rose dramatically.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Figure 1 M1 and the Monetary Base, 2007-2014</a:t>
            </a:r>
          </a:p>
        </p:txBody>
      </p:sp>
      <p:sp>
        <p:nvSpPr>
          <p:cNvPr id="62466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5867400"/>
            <a:ext cx="8305800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400" smtClean="0">
                <a:ea typeface="ヒラギノ角ゴ Pro W3" pitchFamily="-84" charset="-128"/>
              </a:rPr>
              <a:t>Source: Federal Reserve Bank of St. Louis, FRED database: http://research.stlouisfed.org/fred2/.</a:t>
            </a:r>
          </a:p>
        </p:txBody>
      </p:sp>
      <p:pic>
        <p:nvPicPr>
          <p:cNvPr id="6246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785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Figure 2 Excess Reserves Ratio and Currency Ratio, 2007-2014</a:t>
            </a:r>
          </a:p>
        </p:txBody>
      </p:sp>
      <p:sp>
        <p:nvSpPr>
          <p:cNvPr id="64514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5867400"/>
            <a:ext cx="8305800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400" smtClean="0">
                <a:ea typeface="ヒラギノ角ゴ Pro W3" pitchFamily="-84" charset="-128"/>
              </a:rPr>
              <a:t>Source: Federal Reserve Bank of St. Louis, FRED database: http://research.stlouisfed.org/fred2/.</a:t>
            </a:r>
          </a:p>
        </p:txBody>
      </p:sp>
      <p:pic>
        <p:nvPicPr>
          <p:cNvPr id="64515" name="Picture 2" descr="Screen Shot 2014-12-10 at 1.11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467600" cy="39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Learning Objectives 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List the factors that affect the money supply.</a:t>
            </a:r>
          </a:p>
          <a:p>
            <a:r>
              <a:rPr lang="en-US" altLang="en-US" smtClean="0">
                <a:ea typeface="ヒラギノ角ゴ Pro W3" pitchFamily="-84" charset="-128"/>
              </a:rPr>
              <a:t>Summarize how the “three players” can influence the money supply.</a:t>
            </a:r>
          </a:p>
          <a:p>
            <a:r>
              <a:rPr lang="en-US" altLang="en-US" smtClean="0">
                <a:ea typeface="ヒラギノ角ゴ Pro W3" pitchFamily="-84" charset="-128"/>
              </a:rPr>
              <a:t>Calculate and interpret changes in the money multiplier.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Three Players in the Money Supply Process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Bef>
                <a:spcPct val="40000"/>
              </a:spcBef>
              <a:buFont typeface="Verdana" panose="020B0604030504040204" pitchFamily="34" charset="0"/>
              <a:buAutoNum type="arabicPeriod"/>
            </a:pPr>
            <a:r>
              <a:rPr lang="en-US" altLang="en-US" b="1" smtClean="0">
                <a:ea typeface="ヒラギノ角ゴ Pro W3" pitchFamily="-84" charset="-128"/>
              </a:rPr>
              <a:t>The Central bank: </a:t>
            </a:r>
            <a:r>
              <a:rPr lang="en-US" altLang="en-US" smtClean="0">
                <a:ea typeface="ヒラギノ角ゴ Pro W3" pitchFamily="-84" charset="-128"/>
              </a:rPr>
              <a:t>Federal Reserve System</a:t>
            </a:r>
          </a:p>
          <a:p>
            <a:pPr marL="514350" indent="-514350" eaLnBrk="1" hangingPunct="1">
              <a:spcBef>
                <a:spcPct val="40000"/>
              </a:spcBef>
              <a:buFont typeface="Verdana" panose="020B0604030504040204" pitchFamily="34" charset="0"/>
              <a:buAutoNum type="arabicPeriod"/>
            </a:pPr>
            <a:r>
              <a:rPr lang="en-US" altLang="en-US" b="1" smtClean="0">
                <a:ea typeface="ヒラギノ角ゴ Pro W3" pitchFamily="-84" charset="-128"/>
              </a:rPr>
              <a:t>Banks</a:t>
            </a:r>
            <a:r>
              <a:rPr lang="en-US" altLang="en-US" smtClean="0">
                <a:ea typeface="ヒラギノ角ゴ Pro W3" pitchFamily="-84" charset="-128"/>
              </a:rPr>
              <a:t>: depository institutions; financial intermediaries</a:t>
            </a:r>
          </a:p>
          <a:p>
            <a:pPr marL="514350" indent="-514350" eaLnBrk="1" hangingPunct="1">
              <a:spcBef>
                <a:spcPct val="40000"/>
              </a:spcBef>
              <a:buFont typeface="Verdana" panose="020B0604030504040204" pitchFamily="34" charset="0"/>
              <a:buAutoNum type="arabicPeriod"/>
            </a:pPr>
            <a:r>
              <a:rPr lang="en-US" altLang="en-US" b="1" smtClean="0">
                <a:ea typeface="ヒラギノ角ゴ Pro W3" pitchFamily="-84" charset="-128"/>
              </a:rPr>
              <a:t>Depositors</a:t>
            </a:r>
            <a:r>
              <a:rPr lang="en-US" altLang="en-US" smtClean="0">
                <a:ea typeface="ヒラギノ角ゴ Pro W3" pitchFamily="-84" charset="-128"/>
              </a:rPr>
              <a:t>: individuals and institutions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 Fed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Balance Sheet</a:t>
            </a:r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352800"/>
            <a:ext cx="79121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ea typeface="ヒラギノ角ゴ Pro W3" pitchFamily="-84" charset="-128"/>
              </a:rPr>
              <a:t>Liabilities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ヒラギノ角ゴ Pro W3" pitchFamily="-84" charset="-128"/>
              </a:rPr>
              <a:t>Currency in circulation: in the hands of the public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ヒラギノ角ゴ Pro W3" pitchFamily="-84" charset="-128"/>
              </a:rPr>
              <a:t>Reserves: bank deposits at the Fed and vault cash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ea typeface="ヒラギノ角ゴ Pro W3" pitchFamily="-84" charset="-128"/>
              </a:rPr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ヒラギノ角ゴ Pro W3" pitchFamily="-84" charset="-128"/>
              </a:rPr>
              <a:t>Government securities: holdings by the Fed that affect money supply and earn interest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ヒラギノ角ゴ Pro W3" pitchFamily="-84" charset="-128"/>
              </a:rPr>
              <a:t>Discount loans: provide reserves to banks and earn the discount rate</a:t>
            </a:r>
          </a:p>
        </p:txBody>
      </p:sp>
      <p:graphicFrame>
        <p:nvGraphicFramePr>
          <p:cNvPr id="70660" name="Group 4"/>
          <p:cNvGraphicFramePr>
            <a:graphicFrameLocks noGrp="1"/>
          </p:cNvGraphicFramePr>
          <p:nvPr/>
        </p:nvGraphicFramePr>
        <p:xfrm>
          <a:off x="2362200" y="1295400"/>
          <a:ext cx="4724400" cy="1798638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Currency in circulation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Loans to Financial Institutions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88"/>
            <a:ext cx="84582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Control of the Monetary Base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447800" y="2133600"/>
          <a:ext cx="640080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2489200" imgH="889000" progId="Equation.DSMT4">
                  <p:embed/>
                </p:oleObj>
              </mc:Choice>
              <mc:Fallback>
                <p:oleObj name="Equation" r:id="rId4" imgW="2489200" imgH="889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640080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Open Market Purchase from a Bank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3846513"/>
            <a:ext cx="8305800" cy="23256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Net result is that reserves have increased by $100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No change in currency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Monetary base has risen by $100</a:t>
            </a:r>
          </a:p>
        </p:txBody>
      </p:sp>
      <p:graphicFrame>
        <p:nvGraphicFramePr>
          <p:cNvPr id="7215" name="Group 47"/>
          <p:cNvGraphicFramePr>
            <a:graphicFrameLocks noGrp="1"/>
          </p:cNvGraphicFramePr>
          <p:nvPr/>
        </p:nvGraphicFramePr>
        <p:xfrm>
          <a:off x="609600" y="1676400"/>
          <a:ext cx="7948613" cy="1600200"/>
        </p:xfrm>
        <a:graphic>
          <a:graphicData uri="http://schemas.openxmlformats.org/drawingml/2006/table">
            <a:tbl>
              <a:tblPr/>
              <a:tblGrid>
                <a:gridCol w="1154113"/>
                <a:gridCol w="1131887"/>
                <a:gridCol w="868363"/>
                <a:gridCol w="427037"/>
                <a:gridCol w="228600"/>
                <a:gridCol w="1066800"/>
                <a:gridCol w="1071563"/>
                <a:gridCol w="985837"/>
                <a:gridCol w="1014413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-$100m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3"/>
            <a:ext cx="8458200" cy="9921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Open Market Purchase from the Nonbank Public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581400"/>
            <a:ext cx="8534400" cy="21653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Person selling bonds to the Fed deposits the Fed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check in the bank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Identical result as the purchase from a bank</a:t>
            </a:r>
          </a:p>
        </p:txBody>
      </p:sp>
      <p:graphicFrame>
        <p:nvGraphicFramePr>
          <p:cNvPr id="76804" name="Group 4"/>
          <p:cNvGraphicFramePr>
            <a:graphicFrameLocks noGrp="1"/>
          </p:cNvGraphicFramePr>
          <p:nvPr/>
        </p:nvGraphicFramePr>
        <p:xfrm>
          <a:off x="609600" y="1447800"/>
          <a:ext cx="8077200" cy="1798638"/>
        </p:xfrm>
        <a:graphic>
          <a:graphicData uri="http://schemas.openxmlformats.org/drawingml/2006/table">
            <a:tbl>
              <a:tblPr/>
              <a:tblGrid>
                <a:gridCol w="914365"/>
                <a:gridCol w="914365"/>
                <a:gridCol w="1142956"/>
                <a:gridCol w="876266"/>
                <a:gridCol w="208266"/>
                <a:gridCol w="1049297"/>
                <a:gridCol w="990562"/>
                <a:gridCol w="1082634"/>
                <a:gridCol w="898491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Banking System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Federal Reserve System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Assets</a:t>
                      </a: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Liabilities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Checkable deposits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Securities</a:t>
                      </a: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Reserves</a:t>
                      </a: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ヒラギノ角ゴ Pro W3" charset="0"/>
                          <a:cs typeface="ヒラギノ角ゴ Pro W3" charset="0"/>
                        </a:rPr>
                        <a:t>+$100m</a:t>
                      </a: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91433" marR="91433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01Mish769581_10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1321</Words>
  <Application>Microsoft Office PowerPoint</Application>
  <PresentationFormat>On-screen Show (4:3)</PresentationFormat>
  <Paragraphs>299</Paragraphs>
  <Slides>34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Times New Roman</vt:lpstr>
      <vt:lpstr>ヒラギノ角ゴ Pro W3</vt:lpstr>
      <vt:lpstr>Arial</vt:lpstr>
      <vt:lpstr>Verdana</vt:lpstr>
      <vt:lpstr>MS PGothic</vt:lpstr>
      <vt:lpstr>LN01Mish769581_10_LN01</vt:lpstr>
      <vt:lpstr>MathType 5.0 Equation</vt:lpstr>
      <vt:lpstr>PowerPoint Presentation</vt:lpstr>
      <vt:lpstr>Preview</vt:lpstr>
      <vt:lpstr>Learning Objectives</vt:lpstr>
      <vt:lpstr>Learning Objectives </vt:lpstr>
      <vt:lpstr>Three Players in the Money Supply Process</vt:lpstr>
      <vt:lpstr>The Fed’s Balance Sheet</vt:lpstr>
      <vt:lpstr>Control of the Monetary Base</vt:lpstr>
      <vt:lpstr>Open Market Purchase from a Bank</vt:lpstr>
      <vt:lpstr>Open Market Purchase from the Nonbank Public</vt:lpstr>
      <vt:lpstr>Open Market Purchase from the Nonbank Public </vt:lpstr>
      <vt:lpstr>Open Market Purchase: Summary</vt:lpstr>
      <vt:lpstr>Open Market Sale</vt:lpstr>
      <vt:lpstr>Shifts from Deposits into Currency</vt:lpstr>
      <vt:lpstr>Loans to Financial Institutions</vt:lpstr>
      <vt:lpstr>Other Factors that Affect the Monetary Base</vt:lpstr>
      <vt:lpstr>Overview of The Fed’s Ability to Control the Monetary Base</vt:lpstr>
      <vt:lpstr>Multiple Deposit Creation: A Simple Model</vt:lpstr>
      <vt:lpstr>Multiple Deposit Creation: A Simple Model </vt:lpstr>
      <vt:lpstr>Table 1 Creation of Deposits (assuming 10% reserve requirement and a $100 increase in reserves)</vt:lpstr>
      <vt:lpstr>Deriving The Formula for Multiple Deposit Creation</vt:lpstr>
      <vt:lpstr>Critique of the Simple Model</vt:lpstr>
      <vt:lpstr>Factors that Determine the Money Supply</vt:lpstr>
      <vt:lpstr>Factors that Determine the Money Supply </vt:lpstr>
      <vt:lpstr>Overview of the Money Supply Process</vt:lpstr>
      <vt:lpstr>The Money Multiplier</vt:lpstr>
      <vt:lpstr>Deriving the Money Multiplier</vt:lpstr>
      <vt:lpstr>Deriving the Money Multiplier </vt:lpstr>
      <vt:lpstr>Deriving the Money Multiplier </vt:lpstr>
      <vt:lpstr>Deriving the Money Multiplier </vt:lpstr>
      <vt:lpstr>Intuition Behind the Money Multiplier</vt:lpstr>
      <vt:lpstr>Quantitative Easing and the Money Supply, 2007-2014</vt:lpstr>
      <vt:lpstr>Quantitative Easing and the Money Supply, 2007-2014 </vt:lpstr>
      <vt:lpstr>Figure 1 M1 and the Monetary Base, 2007-2014</vt:lpstr>
      <vt:lpstr>Figure 2 Excess Reserves Ratio and Currency Ratio, 2007-2014</vt:lpstr>
    </vt:vector>
  </TitlesOfParts>
  <Company>©2013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The Money Supply Process</dc:subject>
  <dc:creator>Mishkin</dc:creator>
  <cp:lastModifiedBy>Andrew Parkes</cp:lastModifiedBy>
  <cp:revision>134</cp:revision>
  <dcterms:created xsi:type="dcterms:W3CDTF">2014-11-13T03:10:04Z</dcterms:created>
  <dcterms:modified xsi:type="dcterms:W3CDTF">2017-06-18T23:55:10Z</dcterms:modified>
</cp:coreProperties>
</file>