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0"/>
  </p:notesMasterIdLst>
  <p:sldIdLst>
    <p:sldId id="311" r:id="rId2"/>
    <p:sldId id="308" r:id="rId3"/>
    <p:sldId id="309" r:id="rId4"/>
    <p:sldId id="310" r:id="rId5"/>
    <p:sldId id="257" r:id="rId6"/>
    <p:sldId id="258" r:id="rId7"/>
    <p:sldId id="289" r:id="rId8"/>
    <p:sldId id="290" r:id="rId9"/>
    <p:sldId id="294" r:id="rId10"/>
    <p:sldId id="295" r:id="rId11"/>
    <p:sldId id="296" r:id="rId12"/>
    <p:sldId id="288" r:id="rId13"/>
    <p:sldId id="297" r:id="rId14"/>
    <p:sldId id="303" r:id="rId15"/>
    <p:sldId id="298" r:id="rId16"/>
    <p:sldId id="260" r:id="rId17"/>
    <p:sldId id="304" r:id="rId18"/>
    <p:sldId id="305" r:id="rId19"/>
    <p:sldId id="306" r:id="rId20"/>
    <p:sldId id="261" r:id="rId21"/>
    <p:sldId id="291" r:id="rId22"/>
    <p:sldId id="292" r:id="rId23"/>
    <p:sldId id="299" r:id="rId24"/>
    <p:sldId id="300" r:id="rId25"/>
    <p:sldId id="263" r:id="rId26"/>
    <p:sldId id="301" r:id="rId27"/>
    <p:sldId id="302" r:id="rId28"/>
    <p:sldId id="307" r:id="rId2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ヒラギノ角ゴ Pro W3" pitchFamily="-8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ヒラギノ角ゴ Pro W3" pitchFamily="-8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ヒラギノ角ゴ Pro W3" pitchFamily="-8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ヒラギノ角ゴ Pro W3" pitchFamily="-8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ヒラギノ角ゴ Pro W3" pitchFamily="-8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8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8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8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37D"/>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536" y="114"/>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charset="0"/>
                <a:ea typeface="ヒラギノ角ゴ Pro W3" charset="0"/>
                <a:cs typeface="ヒラギノ角ゴ Pro W3" charset="0"/>
              </a:defRPr>
            </a:lvl1pPr>
          </a:lstStyle>
          <a:p>
            <a:pPr>
              <a:defRPr/>
            </a:pPr>
            <a:endParaRPr lang="en-US"/>
          </a:p>
        </p:txBody>
      </p:sp>
      <p:sp>
        <p:nvSpPr>
          <p:cNvPr id="36867" name="Rectangle 3"/>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charset="0"/>
                <a:ea typeface="ヒラギノ角ゴ Pro W3" charset="0"/>
                <a:cs typeface="ヒラギノ角ゴ Pro W3" charset="0"/>
              </a:defRPr>
            </a:lvl1pPr>
          </a:lstStyle>
          <a:p>
            <a:pPr>
              <a:defRPr/>
            </a:pPr>
            <a:endParaRPr lang="en-US"/>
          </a:p>
        </p:txBody>
      </p:sp>
      <p:sp>
        <p:nvSpPr>
          <p:cNvPr id="307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charset="0"/>
                <a:ea typeface="ヒラギノ角ゴ Pro W3" charset="0"/>
                <a:cs typeface="ヒラギノ角ゴ Pro W3" charset="0"/>
              </a:defRPr>
            </a:lvl1pPr>
          </a:lstStyle>
          <a:p>
            <a:pPr>
              <a:defRPr/>
            </a:pPr>
            <a:endParaRPr lang="en-US"/>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6E133C4E-1889-4D42-A288-A902059196C6}" type="slidenum">
              <a:rPr lang="en-US" altLang="en-US"/>
              <a:pPr/>
              <a:t>‹#›</a:t>
            </a:fld>
            <a:endParaRPr lang="en-US" altLang="en-US"/>
          </a:p>
        </p:txBody>
      </p:sp>
    </p:spTree>
    <p:extLst>
      <p:ext uri="{BB962C8B-B14F-4D97-AF65-F5344CB8AC3E}">
        <p14:creationId xmlns:p14="http://schemas.microsoft.com/office/powerpoint/2010/main" val="2732440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48" charset="0"/>
        <a:ea typeface="ヒラギノ角ゴ Pro W3" pitchFamily="-1" charset="-128"/>
        <a:cs typeface="ヒラギノ角ゴ Pro W3" pitchFamily="-1" charset="-128"/>
      </a:defRPr>
    </a:lvl1pPr>
    <a:lvl2pPr marL="457200" algn="l" rtl="0" eaLnBrk="0" fontAlgn="base" hangingPunct="0">
      <a:spcBef>
        <a:spcPct val="30000"/>
      </a:spcBef>
      <a:spcAft>
        <a:spcPct val="0"/>
      </a:spcAft>
      <a:defRPr sz="1200" kern="1200">
        <a:solidFill>
          <a:schemeClr val="tx1"/>
        </a:solidFill>
        <a:latin typeface="Times New Roman" pitchFamily="48" charset="0"/>
        <a:ea typeface="ヒラギノ角ゴ Pro W3" pitchFamily="-65"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Times New Roman" pitchFamily="48" charset="0"/>
        <a:ea typeface="MS PGothic" panose="020B0600070205080204" pitchFamily="34" charset="-128"/>
        <a:cs typeface="ＭＳ Ｐゴシック" pitchFamily="-65" charset="-128"/>
      </a:defRPr>
    </a:lvl3pPr>
    <a:lvl4pPr marL="1371600" algn="l" rtl="0" eaLnBrk="0" fontAlgn="base" hangingPunct="0">
      <a:spcBef>
        <a:spcPct val="30000"/>
      </a:spcBef>
      <a:spcAft>
        <a:spcPct val="0"/>
      </a:spcAft>
      <a:defRPr sz="1200" kern="1200">
        <a:solidFill>
          <a:schemeClr val="tx1"/>
        </a:solidFill>
        <a:latin typeface="Times New Roman" pitchFamily="4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4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ヒラギノ角ゴ Pro W3" pitchFamily="-84" charset="-128"/>
              </a:defRPr>
            </a:lvl1pPr>
            <a:lvl2pPr marL="742950" indent="-285750" eaLnBrk="0" hangingPunct="0">
              <a:defRPr sz="2400">
                <a:solidFill>
                  <a:schemeClr val="tx1"/>
                </a:solidFill>
                <a:latin typeface="Times New Roman" panose="02020603050405020304" pitchFamily="18" charset="0"/>
                <a:ea typeface="ヒラギノ角ゴ Pro W3" pitchFamily="-84" charset="-128"/>
              </a:defRPr>
            </a:lvl2pPr>
            <a:lvl3pPr marL="1143000" indent="-228600" eaLnBrk="0" hangingPunct="0">
              <a:defRPr sz="2400">
                <a:solidFill>
                  <a:schemeClr val="tx1"/>
                </a:solidFill>
                <a:latin typeface="Times New Roman" panose="02020603050405020304" pitchFamily="18" charset="0"/>
                <a:ea typeface="ヒラギノ角ゴ Pro W3" pitchFamily="-84" charset="-128"/>
              </a:defRPr>
            </a:lvl3pPr>
            <a:lvl4pPr marL="1600200" indent="-228600" eaLnBrk="0" hangingPunct="0">
              <a:defRPr sz="2400">
                <a:solidFill>
                  <a:schemeClr val="tx1"/>
                </a:solidFill>
                <a:latin typeface="Times New Roman" panose="02020603050405020304" pitchFamily="18" charset="0"/>
                <a:ea typeface="ヒラギノ角ゴ Pro W3" pitchFamily="-84" charset="-128"/>
              </a:defRPr>
            </a:lvl4pPr>
            <a:lvl5pPr marL="2057400" indent="-228600" eaLnBrk="0" hangingPunct="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pPr eaLnBrk="1" hangingPunct="1"/>
            <a:fld id="{FC1DB887-CDB8-4CC9-AD01-D0EB6FEEAE07}" type="slidenum">
              <a:rPr lang="en-US" altLang="en-US" sz="1200">
                <a:solidFill>
                  <a:srgbClr val="000000"/>
                </a:solidFill>
              </a:rPr>
              <a:pPr eaLnBrk="1" hangingPunct="1"/>
              <a:t>1</a:t>
            </a:fld>
            <a:endParaRPr lang="en-US" altLang="en-US" sz="1200">
              <a:solidFill>
                <a:srgbClr val="000000"/>
              </a:solidFill>
            </a:endParaRPr>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ヒラギノ角ゴ Pro W3" pitchFamily="-84" charset="-128"/>
            </a:endParaRPr>
          </a:p>
        </p:txBody>
      </p:sp>
    </p:spTree>
    <p:extLst>
      <p:ext uri="{BB962C8B-B14F-4D97-AF65-F5344CB8AC3E}">
        <p14:creationId xmlns:p14="http://schemas.microsoft.com/office/powerpoint/2010/main" val="2116432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ヒラギノ角ゴ Pro W3" pitchFamily="-84" charset="-128"/>
              </a:defRPr>
            </a:lvl1pPr>
            <a:lvl2pPr marL="742950" indent="-285750" eaLnBrk="0" hangingPunct="0">
              <a:defRPr sz="2400">
                <a:solidFill>
                  <a:schemeClr val="tx1"/>
                </a:solidFill>
                <a:latin typeface="Times New Roman" panose="02020603050405020304" pitchFamily="18" charset="0"/>
                <a:ea typeface="ヒラギノ角ゴ Pro W3" pitchFamily="-84" charset="-128"/>
              </a:defRPr>
            </a:lvl2pPr>
            <a:lvl3pPr marL="1143000" indent="-228600" eaLnBrk="0" hangingPunct="0">
              <a:defRPr sz="2400">
                <a:solidFill>
                  <a:schemeClr val="tx1"/>
                </a:solidFill>
                <a:latin typeface="Times New Roman" panose="02020603050405020304" pitchFamily="18" charset="0"/>
                <a:ea typeface="ヒラギノ角ゴ Pro W3" pitchFamily="-84" charset="-128"/>
              </a:defRPr>
            </a:lvl3pPr>
            <a:lvl4pPr marL="1600200" indent="-228600" eaLnBrk="0" hangingPunct="0">
              <a:defRPr sz="2400">
                <a:solidFill>
                  <a:schemeClr val="tx1"/>
                </a:solidFill>
                <a:latin typeface="Times New Roman" panose="02020603050405020304" pitchFamily="18" charset="0"/>
                <a:ea typeface="ヒラギノ角ゴ Pro W3" pitchFamily="-84" charset="-128"/>
              </a:defRPr>
            </a:lvl4pPr>
            <a:lvl5pPr marL="2057400" indent="-228600" eaLnBrk="0" hangingPunct="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pPr eaLnBrk="1" hangingPunct="1"/>
            <a:fld id="{CA6F5AEF-D345-4663-B99D-04EA94B44993}" type="slidenum">
              <a:rPr lang="en-US" altLang="en-US" sz="1200"/>
              <a:pPr eaLnBrk="1" hangingPunct="1"/>
              <a:t>25</a:t>
            </a:fld>
            <a:endParaRPr lang="en-US" altLang="en-US" sz="1200"/>
          </a:p>
        </p:txBody>
      </p:sp>
      <p:sp>
        <p:nvSpPr>
          <p:cNvPr id="38914" name="Rectangle 2"/>
          <p:cNvSpPr>
            <a:spLocks noChangeArrowheads="1" noTextEdit="1"/>
          </p:cNvSpPr>
          <p:nvPr>
            <p:ph type="sldImg"/>
          </p:nvPr>
        </p:nvSpPr>
        <p:spPr>
          <a:ln/>
        </p:spPr>
      </p:sp>
      <p:sp>
        <p:nvSpPr>
          <p:cNvPr id="389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ヒラギノ角ゴ Pro W3" pitchFamily="-84" charset="-128"/>
            </a:endParaRPr>
          </a:p>
        </p:txBody>
      </p:sp>
    </p:spTree>
    <p:extLst>
      <p:ext uri="{BB962C8B-B14F-4D97-AF65-F5344CB8AC3E}">
        <p14:creationId xmlns:p14="http://schemas.microsoft.com/office/powerpoint/2010/main" val="3777377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ヒラギノ角ゴ Pro W3" pitchFamily="-84" charset="-128"/>
              </a:defRPr>
            </a:lvl1pPr>
            <a:lvl2pPr marL="742950" indent="-285750" eaLnBrk="0" hangingPunct="0">
              <a:defRPr sz="2400">
                <a:solidFill>
                  <a:schemeClr val="tx1"/>
                </a:solidFill>
                <a:latin typeface="Times New Roman" panose="02020603050405020304" pitchFamily="18" charset="0"/>
                <a:ea typeface="ヒラギノ角ゴ Pro W3" pitchFamily="-84" charset="-128"/>
              </a:defRPr>
            </a:lvl2pPr>
            <a:lvl3pPr marL="1143000" indent="-228600" eaLnBrk="0" hangingPunct="0">
              <a:defRPr sz="2400">
                <a:solidFill>
                  <a:schemeClr val="tx1"/>
                </a:solidFill>
                <a:latin typeface="Times New Roman" panose="02020603050405020304" pitchFamily="18" charset="0"/>
                <a:ea typeface="ヒラギノ角ゴ Pro W3" pitchFamily="-84" charset="-128"/>
              </a:defRPr>
            </a:lvl3pPr>
            <a:lvl4pPr marL="1600200" indent="-228600" eaLnBrk="0" hangingPunct="0">
              <a:defRPr sz="2400">
                <a:solidFill>
                  <a:schemeClr val="tx1"/>
                </a:solidFill>
                <a:latin typeface="Times New Roman" panose="02020603050405020304" pitchFamily="18" charset="0"/>
                <a:ea typeface="ヒラギノ角ゴ Pro W3" pitchFamily="-84" charset="-128"/>
              </a:defRPr>
            </a:lvl4pPr>
            <a:lvl5pPr marL="2057400" indent="-228600" eaLnBrk="0" hangingPunct="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pPr eaLnBrk="1" hangingPunct="1"/>
            <a:fld id="{4E8DD01B-DD2F-4CDE-BC1C-61412A9FBCA3}" type="slidenum">
              <a:rPr lang="en-US" altLang="en-US" sz="1200"/>
              <a:pPr eaLnBrk="1" hangingPunct="1"/>
              <a:t>5</a:t>
            </a:fld>
            <a:endParaRPr lang="en-US" altLang="en-US" sz="1200"/>
          </a:p>
        </p:txBody>
      </p:sp>
      <p:sp>
        <p:nvSpPr>
          <p:cNvPr id="10242" name="Rectangle 2"/>
          <p:cNvSpPr>
            <a:spLocks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ヒラギノ角ゴ Pro W3" pitchFamily="-84" charset="-128"/>
            </a:endParaRPr>
          </a:p>
        </p:txBody>
      </p:sp>
    </p:spTree>
    <p:extLst>
      <p:ext uri="{BB962C8B-B14F-4D97-AF65-F5344CB8AC3E}">
        <p14:creationId xmlns:p14="http://schemas.microsoft.com/office/powerpoint/2010/main" val="3592330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ヒラギノ角ゴ Pro W3" pitchFamily="-84" charset="-128"/>
              </a:defRPr>
            </a:lvl1pPr>
            <a:lvl2pPr marL="742950" indent="-285750" eaLnBrk="0" hangingPunct="0">
              <a:defRPr sz="2400">
                <a:solidFill>
                  <a:schemeClr val="tx1"/>
                </a:solidFill>
                <a:latin typeface="Times New Roman" panose="02020603050405020304" pitchFamily="18" charset="0"/>
                <a:ea typeface="ヒラギノ角ゴ Pro W3" pitchFamily="-84" charset="-128"/>
              </a:defRPr>
            </a:lvl2pPr>
            <a:lvl3pPr marL="1143000" indent="-228600" eaLnBrk="0" hangingPunct="0">
              <a:defRPr sz="2400">
                <a:solidFill>
                  <a:schemeClr val="tx1"/>
                </a:solidFill>
                <a:latin typeface="Times New Roman" panose="02020603050405020304" pitchFamily="18" charset="0"/>
                <a:ea typeface="ヒラギノ角ゴ Pro W3" pitchFamily="-84" charset="-128"/>
              </a:defRPr>
            </a:lvl3pPr>
            <a:lvl4pPr marL="1600200" indent="-228600" eaLnBrk="0" hangingPunct="0">
              <a:defRPr sz="2400">
                <a:solidFill>
                  <a:schemeClr val="tx1"/>
                </a:solidFill>
                <a:latin typeface="Times New Roman" panose="02020603050405020304" pitchFamily="18" charset="0"/>
                <a:ea typeface="ヒラギノ角ゴ Pro W3" pitchFamily="-84" charset="-128"/>
              </a:defRPr>
            </a:lvl4pPr>
            <a:lvl5pPr marL="2057400" indent="-228600" eaLnBrk="0" hangingPunct="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pPr eaLnBrk="1" hangingPunct="1"/>
            <a:fld id="{A5AE1424-DAC5-4EC8-AF8D-82F16C875B92}" type="slidenum">
              <a:rPr lang="en-US" altLang="en-US" sz="1200"/>
              <a:pPr eaLnBrk="1" hangingPunct="1"/>
              <a:t>6</a:t>
            </a:fld>
            <a:endParaRPr lang="en-US" altLang="en-US" sz="1200"/>
          </a:p>
        </p:txBody>
      </p:sp>
      <p:sp>
        <p:nvSpPr>
          <p:cNvPr id="12290" name="Rectangle 2"/>
          <p:cNvSpPr>
            <a:spLocks noChangeArrowheads="1" noTextEdit="1"/>
          </p:cNvSpPr>
          <p:nvPr>
            <p:ph type="sldImg"/>
          </p:nvPr>
        </p:nvSpPr>
        <p:spPr>
          <a:ln/>
        </p:spPr>
      </p:sp>
      <p:sp>
        <p:nvSpPr>
          <p:cNvPr id="122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ヒラギノ角ゴ Pro W3" pitchFamily="-84" charset="-128"/>
            </a:endParaRPr>
          </a:p>
        </p:txBody>
      </p:sp>
    </p:spTree>
    <p:extLst>
      <p:ext uri="{BB962C8B-B14F-4D97-AF65-F5344CB8AC3E}">
        <p14:creationId xmlns:p14="http://schemas.microsoft.com/office/powerpoint/2010/main" val="243581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ヒラギノ角ゴ Pro W3" pitchFamily="-84" charset="-128"/>
              </a:defRPr>
            </a:lvl1pPr>
            <a:lvl2pPr marL="742950" indent="-285750" eaLnBrk="0" hangingPunct="0">
              <a:defRPr sz="2400">
                <a:solidFill>
                  <a:schemeClr val="tx1"/>
                </a:solidFill>
                <a:latin typeface="Times New Roman" panose="02020603050405020304" pitchFamily="18" charset="0"/>
                <a:ea typeface="ヒラギノ角ゴ Pro W3" pitchFamily="-84" charset="-128"/>
              </a:defRPr>
            </a:lvl2pPr>
            <a:lvl3pPr marL="1143000" indent="-228600" eaLnBrk="0" hangingPunct="0">
              <a:defRPr sz="2400">
                <a:solidFill>
                  <a:schemeClr val="tx1"/>
                </a:solidFill>
                <a:latin typeface="Times New Roman" panose="02020603050405020304" pitchFamily="18" charset="0"/>
                <a:ea typeface="ヒラギノ角ゴ Pro W3" pitchFamily="-84" charset="-128"/>
              </a:defRPr>
            </a:lvl3pPr>
            <a:lvl4pPr marL="1600200" indent="-228600" eaLnBrk="0" hangingPunct="0">
              <a:defRPr sz="2400">
                <a:solidFill>
                  <a:schemeClr val="tx1"/>
                </a:solidFill>
                <a:latin typeface="Times New Roman" panose="02020603050405020304" pitchFamily="18" charset="0"/>
                <a:ea typeface="ヒラギノ角ゴ Pro W3" pitchFamily="-84" charset="-128"/>
              </a:defRPr>
            </a:lvl4pPr>
            <a:lvl5pPr marL="2057400" indent="-228600" eaLnBrk="0" hangingPunct="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pPr eaLnBrk="1" hangingPunct="1"/>
            <a:fld id="{4C3EC079-55B1-49BB-8659-E8A4367A06A3}" type="slidenum">
              <a:rPr lang="en-US" altLang="en-US" sz="1200"/>
              <a:pPr eaLnBrk="1" hangingPunct="1"/>
              <a:t>7</a:t>
            </a:fld>
            <a:endParaRPr lang="en-US" altLang="en-US" sz="1200"/>
          </a:p>
        </p:txBody>
      </p:sp>
      <p:sp>
        <p:nvSpPr>
          <p:cNvPr id="14338" name="Rectangle 2"/>
          <p:cNvSpPr>
            <a:spLocks noChangeArrowheads="1" noTextEdit="1"/>
          </p:cNvSpPr>
          <p:nvPr>
            <p:ph type="sldImg"/>
          </p:nvPr>
        </p:nvSpPr>
        <p:spPr>
          <a:ln/>
        </p:spPr>
      </p:sp>
      <p:sp>
        <p:nvSpPr>
          <p:cNvPr id="143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ヒラギノ角ゴ Pro W3" pitchFamily="-84" charset="-128"/>
            </a:endParaRPr>
          </a:p>
        </p:txBody>
      </p:sp>
    </p:spTree>
    <p:extLst>
      <p:ext uri="{BB962C8B-B14F-4D97-AF65-F5344CB8AC3E}">
        <p14:creationId xmlns:p14="http://schemas.microsoft.com/office/powerpoint/2010/main" val="3146555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ヒラギノ角ゴ Pro W3" pitchFamily="-84" charset="-128"/>
              </a:defRPr>
            </a:lvl1pPr>
            <a:lvl2pPr marL="742950" indent="-285750" eaLnBrk="0" hangingPunct="0">
              <a:defRPr sz="2400">
                <a:solidFill>
                  <a:schemeClr val="tx1"/>
                </a:solidFill>
                <a:latin typeface="Times New Roman" panose="02020603050405020304" pitchFamily="18" charset="0"/>
                <a:ea typeface="ヒラギノ角ゴ Pro W3" pitchFamily="-84" charset="-128"/>
              </a:defRPr>
            </a:lvl2pPr>
            <a:lvl3pPr marL="1143000" indent="-228600" eaLnBrk="0" hangingPunct="0">
              <a:defRPr sz="2400">
                <a:solidFill>
                  <a:schemeClr val="tx1"/>
                </a:solidFill>
                <a:latin typeface="Times New Roman" panose="02020603050405020304" pitchFamily="18" charset="0"/>
                <a:ea typeface="ヒラギノ角ゴ Pro W3" pitchFamily="-84" charset="-128"/>
              </a:defRPr>
            </a:lvl3pPr>
            <a:lvl4pPr marL="1600200" indent="-228600" eaLnBrk="0" hangingPunct="0">
              <a:defRPr sz="2400">
                <a:solidFill>
                  <a:schemeClr val="tx1"/>
                </a:solidFill>
                <a:latin typeface="Times New Roman" panose="02020603050405020304" pitchFamily="18" charset="0"/>
                <a:ea typeface="ヒラギノ角ゴ Pro W3" pitchFamily="-84" charset="-128"/>
              </a:defRPr>
            </a:lvl4pPr>
            <a:lvl5pPr marL="2057400" indent="-228600" eaLnBrk="0" hangingPunct="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pPr eaLnBrk="1" hangingPunct="1"/>
            <a:fld id="{3BDBA71B-F2BB-44A5-BB79-3208CD57C777}" type="slidenum">
              <a:rPr lang="en-US" altLang="en-US" sz="1200"/>
              <a:pPr eaLnBrk="1" hangingPunct="1"/>
              <a:t>8</a:t>
            </a:fld>
            <a:endParaRPr lang="en-US" altLang="en-US" sz="1200"/>
          </a:p>
        </p:txBody>
      </p:sp>
      <p:sp>
        <p:nvSpPr>
          <p:cNvPr id="16386" name="Rectangle 2"/>
          <p:cNvSpPr>
            <a:spLocks noChangeArrowheads="1" noTextEdit="1"/>
          </p:cNvSpPr>
          <p:nvPr>
            <p:ph type="sldImg"/>
          </p:nvPr>
        </p:nvSpPr>
        <p:spPr>
          <a:ln/>
        </p:spPr>
      </p:sp>
      <p:sp>
        <p:nvSpPr>
          <p:cNvPr id="163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ヒラギノ角ゴ Pro W3" pitchFamily="-84" charset="-128"/>
            </a:endParaRPr>
          </a:p>
        </p:txBody>
      </p:sp>
    </p:spTree>
    <p:extLst>
      <p:ext uri="{BB962C8B-B14F-4D97-AF65-F5344CB8AC3E}">
        <p14:creationId xmlns:p14="http://schemas.microsoft.com/office/powerpoint/2010/main" val="9844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ヒラギノ角ゴ Pro W3" pitchFamily="-84" charset="-128"/>
              </a:defRPr>
            </a:lvl1pPr>
            <a:lvl2pPr marL="742950" indent="-285750" eaLnBrk="0" hangingPunct="0">
              <a:defRPr sz="2400">
                <a:solidFill>
                  <a:schemeClr val="tx1"/>
                </a:solidFill>
                <a:latin typeface="Times New Roman" panose="02020603050405020304" pitchFamily="18" charset="0"/>
                <a:ea typeface="ヒラギノ角ゴ Pro W3" pitchFamily="-84" charset="-128"/>
              </a:defRPr>
            </a:lvl2pPr>
            <a:lvl3pPr marL="1143000" indent="-228600" eaLnBrk="0" hangingPunct="0">
              <a:defRPr sz="2400">
                <a:solidFill>
                  <a:schemeClr val="tx1"/>
                </a:solidFill>
                <a:latin typeface="Times New Roman" panose="02020603050405020304" pitchFamily="18" charset="0"/>
                <a:ea typeface="ヒラギノ角ゴ Pro W3" pitchFamily="-84" charset="-128"/>
              </a:defRPr>
            </a:lvl3pPr>
            <a:lvl4pPr marL="1600200" indent="-228600" eaLnBrk="0" hangingPunct="0">
              <a:defRPr sz="2400">
                <a:solidFill>
                  <a:schemeClr val="tx1"/>
                </a:solidFill>
                <a:latin typeface="Times New Roman" panose="02020603050405020304" pitchFamily="18" charset="0"/>
                <a:ea typeface="ヒラギノ角ゴ Pro W3" pitchFamily="-84" charset="-128"/>
              </a:defRPr>
            </a:lvl4pPr>
            <a:lvl5pPr marL="2057400" indent="-228600" eaLnBrk="0" hangingPunct="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pPr eaLnBrk="1" hangingPunct="1"/>
            <a:fld id="{07E7BD93-5F22-4B0E-84B4-8F4B9FCF8002}" type="slidenum">
              <a:rPr lang="en-US" altLang="en-US" sz="1200"/>
              <a:pPr eaLnBrk="1" hangingPunct="1"/>
              <a:t>12</a:t>
            </a:fld>
            <a:endParaRPr lang="en-US" altLang="en-US" sz="1200"/>
          </a:p>
        </p:txBody>
      </p:sp>
      <p:sp>
        <p:nvSpPr>
          <p:cNvPr id="21506" name="Rectangle 2"/>
          <p:cNvSpPr>
            <a:spLocks noChangeArrowheads="1" noTextEdit="1"/>
          </p:cNvSpPr>
          <p:nvPr>
            <p:ph type="sldImg"/>
          </p:nvPr>
        </p:nvSpPr>
        <p:spPr>
          <a:ln/>
        </p:spPr>
      </p:sp>
      <p:sp>
        <p:nvSpPr>
          <p:cNvPr id="21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ヒラギノ角ゴ Pro W3" pitchFamily="-84" charset="-128"/>
            </a:endParaRPr>
          </a:p>
        </p:txBody>
      </p:sp>
    </p:spTree>
    <p:extLst>
      <p:ext uri="{BB962C8B-B14F-4D97-AF65-F5344CB8AC3E}">
        <p14:creationId xmlns:p14="http://schemas.microsoft.com/office/powerpoint/2010/main" val="1037282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ヒラギノ角ゴ Pro W3" pitchFamily="-84" charset="-128"/>
              </a:defRPr>
            </a:lvl1pPr>
            <a:lvl2pPr marL="742950" indent="-285750" eaLnBrk="0" hangingPunct="0">
              <a:defRPr sz="2400">
                <a:solidFill>
                  <a:schemeClr val="tx1"/>
                </a:solidFill>
                <a:latin typeface="Times New Roman" panose="02020603050405020304" pitchFamily="18" charset="0"/>
                <a:ea typeface="ヒラギノ角ゴ Pro W3" pitchFamily="-84" charset="-128"/>
              </a:defRPr>
            </a:lvl2pPr>
            <a:lvl3pPr marL="1143000" indent="-228600" eaLnBrk="0" hangingPunct="0">
              <a:defRPr sz="2400">
                <a:solidFill>
                  <a:schemeClr val="tx1"/>
                </a:solidFill>
                <a:latin typeface="Times New Roman" panose="02020603050405020304" pitchFamily="18" charset="0"/>
                <a:ea typeface="ヒラギノ角ゴ Pro W3" pitchFamily="-84" charset="-128"/>
              </a:defRPr>
            </a:lvl3pPr>
            <a:lvl4pPr marL="1600200" indent="-228600" eaLnBrk="0" hangingPunct="0">
              <a:defRPr sz="2400">
                <a:solidFill>
                  <a:schemeClr val="tx1"/>
                </a:solidFill>
                <a:latin typeface="Times New Roman" panose="02020603050405020304" pitchFamily="18" charset="0"/>
                <a:ea typeface="ヒラギノ角ゴ Pro W3" pitchFamily="-84" charset="-128"/>
              </a:defRPr>
            </a:lvl4pPr>
            <a:lvl5pPr marL="2057400" indent="-228600" eaLnBrk="0" hangingPunct="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pPr eaLnBrk="1" hangingPunct="1"/>
            <a:fld id="{530F88CB-2F46-4E84-8CFB-77938CB997B1}" type="slidenum">
              <a:rPr lang="en-US" altLang="en-US" sz="1200"/>
              <a:pPr eaLnBrk="1" hangingPunct="1"/>
              <a:t>16</a:t>
            </a:fld>
            <a:endParaRPr lang="en-US" altLang="en-US" sz="1200"/>
          </a:p>
        </p:txBody>
      </p:sp>
      <p:sp>
        <p:nvSpPr>
          <p:cNvPr id="26626" name="Rectangle 2"/>
          <p:cNvSpPr>
            <a:spLocks noChangeArrowheads="1" noTextEdit="1"/>
          </p:cNvSpPr>
          <p:nvPr>
            <p:ph type="sldImg"/>
          </p:nvPr>
        </p:nvSpPr>
        <p:spPr>
          <a:ln/>
        </p:spPr>
      </p:sp>
      <p:sp>
        <p:nvSpPr>
          <p:cNvPr id="266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ヒラギノ角ゴ Pro W3" pitchFamily="-84" charset="-128"/>
            </a:endParaRPr>
          </a:p>
        </p:txBody>
      </p:sp>
    </p:spTree>
    <p:extLst>
      <p:ext uri="{BB962C8B-B14F-4D97-AF65-F5344CB8AC3E}">
        <p14:creationId xmlns:p14="http://schemas.microsoft.com/office/powerpoint/2010/main" val="3993811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ヒラギノ角ゴ Pro W3" pitchFamily="-84" charset="-128"/>
              </a:defRPr>
            </a:lvl1pPr>
            <a:lvl2pPr marL="742950" indent="-285750" eaLnBrk="0" hangingPunct="0">
              <a:defRPr sz="2400">
                <a:solidFill>
                  <a:schemeClr val="tx1"/>
                </a:solidFill>
                <a:latin typeface="Times New Roman" panose="02020603050405020304" pitchFamily="18" charset="0"/>
                <a:ea typeface="ヒラギノ角ゴ Pro W3" pitchFamily="-84" charset="-128"/>
              </a:defRPr>
            </a:lvl2pPr>
            <a:lvl3pPr marL="1143000" indent="-228600" eaLnBrk="0" hangingPunct="0">
              <a:defRPr sz="2400">
                <a:solidFill>
                  <a:schemeClr val="tx1"/>
                </a:solidFill>
                <a:latin typeface="Times New Roman" panose="02020603050405020304" pitchFamily="18" charset="0"/>
                <a:ea typeface="ヒラギノ角ゴ Pro W3" pitchFamily="-84" charset="-128"/>
              </a:defRPr>
            </a:lvl3pPr>
            <a:lvl4pPr marL="1600200" indent="-228600" eaLnBrk="0" hangingPunct="0">
              <a:defRPr sz="2400">
                <a:solidFill>
                  <a:schemeClr val="tx1"/>
                </a:solidFill>
                <a:latin typeface="Times New Roman" panose="02020603050405020304" pitchFamily="18" charset="0"/>
                <a:ea typeface="ヒラギノ角ゴ Pro W3" pitchFamily="-84" charset="-128"/>
              </a:defRPr>
            </a:lvl4pPr>
            <a:lvl5pPr marL="2057400" indent="-228600" eaLnBrk="0" hangingPunct="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pPr eaLnBrk="1" hangingPunct="1"/>
            <a:fld id="{DDEF0D2B-1F5A-4A0D-9601-551B67E3530F}" type="slidenum">
              <a:rPr lang="en-US" altLang="en-US" sz="1200"/>
              <a:pPr eaLnBrk="1" hangingPunct="1"/>
              <a:t>20</a:t>
            </a:fld>
            <a:endParaRPr lang="en-US" altLang="en-US" sz="1200"/>
          </a:p>
        </p:txBody>
      </p:sp>
      <p:sp>
        <p:nvSpPr>
          <p:cNvPr id="31746" name="Rectangle 2"/>
          <p:cNvSpPr>
            <a:spLocks noChangeArrowheads="1" noTextEdit="1"/>
          </p:cNvSpPr>
          <p:nvPr>
            <p:ph type="sldImg"/>
          </p:nvPr>
        </p:nvSpPr>
        <p:spPr>
          <a:ln/>
        </p:spPr>
      </p:sp>
      <p:sp>
        <p:nvSpPr>
          <p:cNvPr id="31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ヒラギノ角ゴ Pro W3" pitchFamily="-84" charset="-128"/>
            </a:endParaRPr>
          </a:p>
        </p:txBody>
      </p:sp>
    </p:spTree>
    <p:extLst>
      <p:ext uri="{BB962C8B-B14F-4D97-AF65-F5344CB8AC3E}">
        <p14:creationId xmlns:p14="http://schemas.microsoft.com/office/powerpoint/2010/main" val="3890180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ヒラギノ角ゴ Pro W3" pitchFamily="-84" charset="-128"/>
              </a:defRPr>
            </a:lvl1pPr>
            <a:lvl2pPr marL="742950" indent="-285750" eaLnBrk="0" hangingPunct="0">
              <a:defRPr sz="2400">
                <a:solidFill>
                  <a:schemeClr val="tx1"/>
                </a:solidFill>
                <a:latin typeface="Times New Roman" panose="02020603050405020304" pitchFamily="18" charset="0"/>
                <a:ea typeface="ヒラギノ角ゴ Pro W3" pitchFamily="-84" charset="-128"/>
              </a:defRPr>
            </a:lvl2pPr>
            <a:lvl3pPr marL="1143000" indent="-228600" eaLnBrk="0" hangingPunct="0">
              <a:defRPr sz="2400">
                <a:solidFill>
                  <a:schemeClr val="tx1"/>
                </a:solidFill>
                <a:latin typeface="Times New Roman" panose="02020603050405020304" pitchFamily="18" charset="0"/>
                <a:ea typeface="ヒラギノ角ゴ Pro W3" pitchFamily="-84" charset="-128"/>
              </a:defRPr>
            </a:lvl3pPr>
            <a:lvl4pPr marL="1600200" indent="-228600" eaLnBrk="0" hangingPunct="0">
              <a:defRPr sz="2400">
                <a:solidFill>
                  <a:schemeClr val="tx1"/>
                </a:solidFill>
                <a:latin typeface="Times New Roman" panose="02020603050405020304" pitchFamily="18" charset="0"/>
                <a:ea typeface="ヒラギノ角ゴ Pro W3" pitchFamily="-84" charset="-128"/>
              </a:defRPr>
            </a:lvl4pPr>
            <a:lvl5pPr marL="2057400" indent="-228600" eaLnBrk="0" hangingPunct="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pPr eaLnBrk="1" hangingPunct="1"/>
            <a:fld id="{F85785F7-0542-4318-9A82-84466294ACFE}" type="slidenum">
              <a:rPr lang="en-US" altLang="en-US" sz="1200"/>
              <a:pPr eaLnBrk="1" hangingPunct="1"/>
              <a:t>21</a:t>
            </a:fld>
            <a:endParaRPr lang="en-US" altLang="en-US" sz="1200"/>
          </a:p>
        </p:txBody>
      </p:sp>
      <p:sp>
        <p:nvSpPr>
          <p:cNvPr id="33794" name="Rectangle 2"/>
          <p:cNvSpPr>
            <a:spLocks noChangeArrowheads="1" noTextEdit="1"/>
          </p:cNvSpPr>
          <p:nvPr>
            <p:ph type="sldImg"/>
          </p:nvPr>
        </p:nvSpPr>
        <p:spPr>
          <a:ln/>
        </p:spPr>
      </p:sp>
      <p:sp>
        <p:nvSpPr>
          <p:cNvPr id="337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ヒラギノ角ゴ Pro W3" pitchFamily="-84" charset="-128"/>
            </a:endParaRPr>
          </a:p>
        </p:txBody>
      </p:sp>
    </p:spTree>
    <p:extLst>
      <p:ext uri="{BB962C8B-B14F-4D97-AF65-F5344CB8AC3E}">
        <p14:creationId xmlns:p14="http://schemas.microsoft.com/office/powerpoint/2010/main" val="3210397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2610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8242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3" descr="Pearson_Bound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Pearson_Strap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33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0680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w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6397625"/>
            <a:ext cx="9144000" cy="457200"/>
          </a:xfrm>
          <a:prstGeom prst="rect">
            <a:avLst/>
          </a:prstGeom>
          <a:solidFill>
            <a:srgbClr val="04437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Times New Roman" panose="02020603050405020304" pitchFamily="18" charset="0"/>
                <a:ea typeface="ヒラギノ角ゴ Pro W3" pitchFamily="-84" charset="-128"/>
              </a:defRPr>
            </a:lvl1pPr>
            <a:lvl2pPr marL="742950" indent="-285750" eaLnBrk="0" hangingPunct="0">
              <a:defRPr sz="2400">
                <a:solidFill>
                  <a:schemeClr val="tx1"/>
                </a:solidFill>
                <a:latin typeface="Times New Roman" panose="02020603050405020304" pitchFamily="18" charset="0"/>
                <a:ea typeface="ヒラギノ角ゴ Pro W3" pitchFamily="-84" charset="-128"/>
              </a:defRPr>
            </a:lvl2pPr>
            <a:lvl3pPr marL="1143000" indent="-228600" eaLnBrk="0" hangingPunct="0">
              <a:defRPr sz="2400">
                <a:solidFill>
                  <a:schemeClr val="tx1"/>
                </a:solidFill>
                <a:latin typeface="Times New Roman" panose="02020603050405020304" pitchFamily="18" charset="0"/>
                <a:ea typeface="ヒラギノ角ゴ Pro W3" pitchFamily="-84" charset="-128"/>
              </a:defRPr>
            </a:lvl3pPr>
            <a:lvl4pPr marL="1600200" indent="-228600" eaLnBrk="0" hangingPunct="0">
              <a:defRPr sz="2400">
                <a:solidFill>
                  <a:schemeClr val="tx1"/>
                </a:solidFill>
                <a:latin typeface="Times New Roman" panose="02020603050405020304" pitchFamily="18" charset="0"/>
                <a:ea typeface="ヒラギノ角ゴ Pro W3" pitchFamily="-84" charset="-128"/>
              </a:defRPr>
            </a:lvl4pPr>
            <a:lvl5pPr marL="2057400" indent="-228600" eaLnBrk="0" hangingPunct="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pPr eaLnBrk="1" hangingPunct="1"/>
            <a:endParaRPr lang="en-US" altLang="en-US">
              <a:cs typeface="Arial" panose="020B0604020202020204" pitchFamily="34" charset="0"/>
            </a:endParaRPr>
          </a:p>
        </p:txBody>
      </p:sp>
      <p:pic>
        <p:nvPicPr>
          <p:cNvPr id="1027" name="Picture 3" descr="Pearson_Bound_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8238" y="6359525"/>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body" idx="1"/>
          </p:nvPr>
        </p:nvSpPr>
        <p:spPr bwMode="auto">
          <a:xfrm>
            <a:off x="381000" y="1447800"/>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title"/>
          </p:nvPr>
        </p:nvSpPr>
        <p:spPr bwMode="auto">
          <a:xfrm>
            <a:off x="381000" y="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30" name="Rectangle 6"/>
          <p:cNvSpPr>
            <a:spLocks noChangeArrowheads="1"/>
          </p:cNvSpPr>
          <p:nvPr/>
        </p:nvSpPr>
        <p:spPr bwMode="gray">
          <a:xfrm>
            <a:off x="773113" y="6553200"/>
            <a:ext cx="539908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ea typeface="ヒラギノ角ゴ Pro W3" pitchFamily="-84" charset="-128"/>
              </a:defRPr>
            </a:lvl1pPr>
            <a:lvl2pPr marL="742950" indent="-285750" eaLnBrk="0" hangingPunct="0">
              <a:defRPr sz="2400">
                <a:solidFill>
                  <a:schemeClr val="tx1"/>
                </a:solidFill>
                <a:latin typeface="Times New Roman" panose="02020603050405020304" pitchFamily="18" charset="0"/>
                <a:ea typeface="ヒラギノ角ゴ Pro W3" pitchFamily="-84" charset="-128"/>
              </a:defRPr>
            </a:lvl2pPr>
            <a:lvl3pPr marL="1143000" indent="-228600" eaLnBrk="0" hangingPunct="0">
              <a:defRPr sz="2400">
                <a:solidFill>
                  <a:schemeClr val="tx1"/>
                </a:solidFill>
                <a:latin typeface="Times New Roman" panose="02020603050405020304" pitchFamily="18" charset="0"/>
                <a:ea typeface="ヒラギノ角ゴ Pro W3" pitchFamily="-84" charset="-128"/>
              </a:defRPr>
            </a:lvl3pPr>
            <a:lvl4pPr marL="1600200" indent="-228600" eaLnBrk="0" hangingPunct="0">
              <a:defRPr sz="2400">
                <a:solidFill>
                  <a:schemeClr val="tx1"/>
                </a:solidFill>
                <a:latin typeface="Times New Roman" panose="02020603050405020304" pitchFamily="18" charset="0"/>
                <a:ea typeface="ヒラギノ角ゴ Pro W3" pitchFamily="-84" charset="-128"/>
              </a:defRPr>
            </a:lvl4pPr>
            <a:lvl5pPr marL="2057400" indent="-228600" eaLnBrk="0" hangingPunct="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pPr eaLnBrk="1" hangingPunct="1"/>
            <a:r>
              <a:rPr lang="en-GB" altLang="en-US" sz="900">
                <a:solidFill>
                  <a:schemeClr val="bg1"/>
                </a:solidFill>
                <a:latin typeface="Verdana" panose="020B0604030504040204" pitchFamily="34" charset="0"/>
                <a:cs typeface="Arial" panose="020B0604020202020204" pitchFamily="34" charset="0"/>
              </a:rPr>
              <a:t>© 2016 Pearson Education, Inc. All rights reserved. </a:t>
            </a:r>
          </a:p>
        </p:txBody>
      </p:sp>
      <p:sp>
        <p:nvSpPr>
          <p:cNvPr id="1031" name="Rectangle 7"/>
          <p:cNvSpPr>
            <a:spLocks noChangeArrowheads="1"/>
          </p:cNvSpPr>
          <p:nvPr/>
        </p:nvSpPr>
        <p:spPr bwMode="gray">
          <a:xfrm>
            <a:off x="244475" y="6553200"/>
            <a:ext cx="36036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ea typeface="ヒラギノ角ゴ Pro W3" pitchFamily="-84" charset="-128"/>
              </a:defRPr>
            </a:lvl1pPr>
            <a:lvl2pPr marL="742950" indent="-285750" eaLnBrk="0" hangingPunct="0">
              <a:defRPr sz="2400">
                <a:solidFill>
                  <a:schemeClr val="tx1"/>
                </a:solidFill>
                <a:latin typeface="Times New Roman" panose="02020603050405020304" pitchFamily="18" charset="0"/>
                <a:ea typeface="ヒラギノ角ゴ Pro W3" pitchFamily="-84" charset="-128"/>
              </a:defRPr>
            </a:lvl2pPr>
            <a:lvl3pPr marL="1143000" indent="-228600" eaLnBrk="0" hangingPunct="0">
              <a:defRPr sz="2400">
                <a:solidFill>
                  <a:schemeClr val="tx1"/>
                </a:solidFill>
                <a:latin typeface="Times New Roman" panose="02020603050405020304" pitchFamily="18" charset="0"/>
                <a:ea typeface="ヒラギノ角ゴ Pro W3" pitchFamily="-84" charset="-128"/>
              </a:defRPr>
            </a:lvl3pPr>
            <a:lvl4pPr marL="1600200" indent="-228600" eaLnBrk="0" hangingPunct="0">
              <a:defRPr sz="2400">
                <a:solidFill>
                  <a:schemeClr val="tx1"/>
                </a:solidFill>
                <a:latin typeface="Times New Roman" panose="02020603050405020304" pitchFamily="18" charset="0"/>
                <a:ea typeface="ヒラギノ角ゴ Pro W3" pitchFamily="-84" charset="-128"/>
              </a:defRPr>
            </a:lvl4pPr>
            <a:lvl5pPr marL="2057400" indent="-228600" eaLnBrk="0" hangingPunct="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pPr eaLnBrk="1" hangingPunct="1"/>
            <a:r>
              <a:rPr lang="en-GB" altLang="en-US" sz="900">
                <a:solidFill>
                  <a:schemeClr val="bg1"/>
                </a:solidFill>
                <a:latin typeface="Verdana" panose="020B0604030504040204" pitchFamily="34" charset="0"/>
                <a:cs typeface="Arial" panose="020B0604020202020204" pitchFamily="34" charset="0"/>
              </a:rPr>
              <a:t>19-</a:t>
            </a:r>
            <a:fld id="{40856E62-7DFB-4966-8408-29AFDC53FD24}" type="slidenum">
              <a:rPr lang="en-GB" altLang="en-US" sz="900">
                <a:solidFill>
                  <a:schemeClr val="bg1"/>
                </a:solidFill>
                <a:latin typeface="Verdana" panose="020B0604030504040204" pitchFamily="34" charset="0"/>
                <a:cs typeface="Arial" panose="020B0604020202020204" pitchFamily="34" charset="0"/>
              </a:rPr>
              <a:pPr eaLnBrk="1" hangingPunct="1"/>
              <a:t>‹#›</a:t>
            </a:fld>
            <a:r>
              <a:rPr lang="en-GB" altLang="en-US" sz="900">
                <a:solidFill>
                  <a:schemeClr val="bg1"/>
                </a:solidFill>
                <a:latin typeface="Verdana" panose="020B0604030504040204" pitchFamily="34" charset="0"/>
                <a:cs typeface="Arial" panose="020B0604020202020204" pitchFamily="34" charset="0"/>
              </a:rPr>
              <a:t> </a:t>
            </a: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Lst>
  <p:txStyles>
    <p:titleStyle>
      <a:lvl1pPr algn="l" rtl="0" eaLnBrk="0" fontAlgn="base" hangingPunct="0">
        <a:spcBef>
          <a:spcPct val="0"/>
        </a:spcBef>
        <a:spcAft>
          <a:spcPct val="0"/>
        </a:spcAft>
        <a:defRPr sz="3200" b="1">
          <a:solidFill>
            <a:schemeClr val="tx1"/>
          </a:solidFill>
          <a:latin typeface="+mj-lt"/>
          <a:ea typeface="ヒラギノ角ゴ Pro W3" pitchFamily="-1" charset="-128"/>
          <a:cs typeface="ヒラギノ角ゴ Pro W3" pitchFamily="-1" charset="-128"/>
        </a:defRPr>
      </a:lvl1pPr>
      <a:lvl2pPr algn="l" rtl="0" eaLnBrk="0" fontAlgn="base" hangingPunct="0">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2pPr>
      <a:lvl3pPr algn="l" rtl="0" eaLnBrk="0" fontAlgn="base" hangingPunct="0">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3pPr>
      <a:lvl4pPr algn="l" rtl="0" eaLnBrk="0" fontAlgn="base" hangingPunct="0">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4pPr>
      <a:lvl5pPr algn="l" rtl="0" eaLnBrk="0" fontAlgn="base" hangingPunct="0">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p:titleStyle>
    <p:bodyStyle>
      <a:lvl1pPr marL="342900" indent="-342900" algn="l" rtl="0" eaLnBrk="0" fontAlgn="base" hangingPunct="0">
        <a:spcBef>
          <a:spcPts val="600"/>
        </a:spcBef>
        <a:spcAft>
          <a:spcPct val="0"/>
        </a:spcAft>
        <a:buChar char="•"/>
        <a:defRPr sz="2800">
          <a:solidFill>
            <a:schemeClr val="tx1"/>
          </a:solidFill>
          <a:latin typeface="+mn-lt"/>
          <a:ea typeface="ヒラギノ角ゴ Pro W3" pitchFamily="-1" charset="-128"/>
          <a:cs typeface="ヒラギノ角ゴ Pro W3" pitchFamily="-1" charset="-128"/>
        </a:defRPr>
      </a:lvl1pPr>
      <a:lvl2pPr marL="742950" indent="-285750" algn="l" rtl="0" eaLnBrk="0" fontAlgn="base" hangingPunct="0">
        <a:spcBef>
          <a:spcPts val="600"/>
        </a:spcBef>
        <a:spcAft>
          <a:spcPct val="0"/>
        </a:spcAft>
        <a:buChar char="–"/>
        <a:defRPr sz="2400">
          <a:solidFill>
            <a:schemeClr val="tx1"/>
          </a:solidFill>
          <a:latin typeface="+mn-lt"/>
          <a:ea typeface="ヒラギノ角ゴ Pro W3" pitchFamily="-1" charset="-128"/>
          <a:cs typeface="ヒラギノ角ゴ Pro W3" charset="0"/>
        </a:defRPr>
      </a:lvl2pPr>
      <a:lvl3pPr marL="1143000" indent="-228600" algn="l" rtl="0" eaLnBrk="0" fontAlgn="base" hangingPunct="0">
        <a:spcBef>
          <a:spcPts val="600"/>
        </a:spcBef>
        <a:spcAft>
          <a:spcPct val="0"/>
        </a:spcAft>
        <a:buChar char="•"/>
        <a:defRPr sz="2000">
          <a:solidFill>
            <a:schemeClr val="tx1"/>
          </a:solidFill>
          <a:latin typeface="+mn-lt"/>
          <a:ea typeface="MS PGothic" panose="020B0600070205080204" pitchFamily="34" charset="-128"/>
          <a:cs typeface="ＭＳ Ｐゴシック" pitchFamily="-65" charset="-128"/>
        </a:defRPr>
      </a:lvl3pPr>
      <a:lvl4pPr marL="1600200" indent="-228600" algn="l" rtl="0" eaLnBrk="0" fontAlgn="base" hangingPunct="0">
        <a:spcBef>
          <a:spcPts val="6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ts val="6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6pPr>
      <a:lvl7pPr marL="29718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7pPr>
      <a:lvl8pPr marL="34290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8pPr>
      <a:lvl9pPr marL="38862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7.emf"/><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xml"/><Relationship Id="rId7"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 Id="rId9"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5"/>
          <p:cNvSpPr>
            <a:spLocks noGrp="1" noChangeArrowheads="1"/>
          </p:cNvSpPr>
          <p:nvPr>
            <p:ph type="subTitle" idx="4294967295"/>
          </p:nvPr>
        </p:nvSpPr>
        <p:spPr>
          <a:xfrm>
            <a:off x="5486400" y="2209800"/>
            <a:ext cx="3502025" cy="3048000"/>
          </a:xfrm>
        </p:spPr>
        <p:txBody>
          <a:bodyPr/>
          <a:lstStyle/>
          <a:p>
            <a:pPr marL="0" indent="0" algn="ctr" eaLnBrk="1" hangingPunct="1">
              <a:spcBef>
                <a:spcPts val="1200"/>
              </a:spcBef>
              <a:buFontTx/>
              <a:buNone/>
            </a:pPr>
            <a:r>
              <a:rPr lang="en-US" altLang="en-US" sz="3600" b="1" smtClean="0">
                <a:ea typeface="ヒラギノ角ゴ Pro W3" pitchFamily="-84" charset="-128"/>
              </a:rPr>
              <a:t>Chapter 19</a:t>
            </a:r>
          </a:p>
          <a:p>
            <a:pPr marL="0" indent="0" algn="ctr" eaLnBrk="1" hangingPunct="1">
              <a:buFontTx/>
              <a:buNone/>
            </a:pPr>
            <a:r>
              <a:rPr lang="en-US" altLang="en-US" b="1" smtClean="0">
                <a:ea typeface="ヒラギノ角ゴ Pro W3" pitchFamily="-84" charset="-128"/>
              </a:rPr>
              <a:t>Quantity Theory, Inflation and the Demand for Money</a:t>
            </a: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altLang="en-US" smtClean="0">
                <a:ea typeface="ヒラギノ角ゴ Pro W3" pitchFamily="-84" charset="-128"/>
              </a:rPr>
              <a:t>Quantity Theory and Inflation</a:t>
            </a:r>
          </a:p>
        </p:txBody>
      </p:sp>
      <p:sp>
        <p:nvSpPr>
          <p:cNvPr id="18434" name="Rectangle 3"/>
          <p:cNvSpPr>
            <a:spLocks noGrp="1" noChangeArrowheads="1"/>
          </p:cNvSpPr>
          <p:nvPr>
            <p:ph idx="1"/>
          </p:nvPr>
        </p:nvSpPr>
        <p:spPr>
          <a:xfrm>
            <a:off x="381000" y="1219200"/>
            <a:ext cx="8382000" cy="4648200"/>
          </a:xfrm>
        </p:spPr>
        <p:txBody>
          <a:bodyPr/>
          <a:lstStyle/>
          <a:p>
            <a:pPr eaLnBrk="1" hangingPunct="1">
              <a:lnSpc>
                <a:spcPct val="90000"/>
              </a:lnSpc>
            </a:pPr>
            <a:r>
              <a:rPr lang="en-US" altLang="en-US" sz="2000" smtClean="0">
                <a:ea typeface="ヒラギノ角ゴ Pro W3" pitchFamily="-84" charset="-128"/>
              </a:rPr>
              <a:t>Percentage Change in (</a:t>
            </a:r>
            <a:r>
              <a:rPr lang="en-US" altLang="en-US" sz="2000" i="1" smtClean="0">
                <a:ea typeface="ヒラギノ角ゴ Pro W3" pitchFamily="-84" charset="-128"/>
              </a:rPr>
              <a:t>x </a:t>
            </a:r>
            <a:r>
              <a:rPr lang="en-US" altLang="en-US" sz="2000" smtClean="0">
                <a:ea typeface="ヒラギノ角ゴ Pro W3" pitchFamily="-84" charset="-128"/>
              </a:rPr>
              <a:t>✕ </a:t>
            </a:r>
            <a:r>
              <a:rPr lang="en-US" altLang="en-US" sz="2000" i="1" smtClean="0">
                <a:ea typeface="ヒラギノ角ゴ Pro W3" pitchFamily="-84" charset="-128"/>
              </a:rPr>
              <a:t>y) =  </a:t>
            </a:r>
            <a:r>
              <a:rPr lang="en-US" altLang="en-US" sz="2000" smtClean="0">
                <a:ea typeface="ヒラギノ角ゴ Pro W3" pitchFamily="-84" charset="-128"/>
              </a:rPr>
              <a:t>(Percentage Change in </a:t>
            </a:r>
            <a:r>
              <a:rPr lang="en-US" altLang="en-US" sz="2000" i="1" smtClean="0">
                <a:ea typeface="ヒラギノ角ゴ Pro W3" pitchFamily="-84" charset="-128"/>
              </a:rPr>
              <a:t>x</a:t>
            </a:r>
            <a:r>
              <a:rPr lang="en-US" altLang="en-US" sz="2000" smtClean="0">
                <a:ea typeface="ヒラギノ角ゴ Pro W3" pitchFamily="-84" charset="-128"/>
              </a:rPr>
              <a:t>) </a:t>
            </a:r>
            <a:r>
              <a:rPr lang="en-US" altLang="en-US" sz="2000" i="1" smtClean="0">
                <a:ea typeface="ヒラギノ角ゴ Pro W3" pitchFamily="-84" charset="-128"/>
              </a:rPr>
              <a:t>+ </a:t>
            </a:r>
            <a:r>
              <a:rPr lang="en-US" altLang="en-US" sz="2000" smtClean="0">
                <a:ea typeface="ヒラギノ角ゴ Pro W3" pitchFamily="-84" charset="-128"/>
              </a:rPr>
              <a:t>(Percentage change in </a:t>
            </a:r>
            <a:r>
              <a:rPr lang="en-US" altLang="en-US" sz="2000" i="1" smtClean="0">
                <a:ea typeface="ヒラギノ角ゴ Pro W3" pitchFamily="-84" charset="-128"/>
              </a:rPr>
              <a:t>y</a:t>
            </a:r>
            <a:r>
              <a:rPr lang="en-US" altLang="en-US" sz="2000" smtClean="0">
                <a:ea typeface="ヒラギノ角ゴ Pro W3" pitchFamily="-84" charset="-128"/>
              </a:rPr>
              <a:t>)</a:t>
            </a:r>
          </a:p>
          <a:p>
            <a:pPr eaLnBrk="1" hangingPunct="1">
              <a:lnSpc>
                <a:spcPct val="90000"/>
              </a:lnSpc>
            </a:pPr>
            <a:r>
              <a:rPr lang="en-US" altLang="en-US" sz="2000" smtClean="0">
                <a:ea typeface="ヒラギノ角ゴ Pro W3" pitchFamily="-84" charset="-128"/>
              </a:rPr>
              <a:t>Using this mathematical fact, we can rewrite the equation of exchange as follows:</a:t>
            </a:r>
          </a:p>
          <a:p>
            <a:pPr eaLnBrk="1" hangingPunct="1">
              <a:lnSpc>
                <a:spcPct val="90000"/>
              </a:lnSpc>
              <a:buFontTx/>
              <a:buNone/>
            </a:pPr>
            <a:endParaRPr lang="en-US" altLang="en-US" sz="2000" smtClean="0">
              <a:ea typeface="ヒラギノ角ゴ Pro W3" pitchFamily="-84" charset="-128"/>
            </a:endParaRPr>
          </a:p>
          <a:p>
            <a:pPr eaLnBrk="1" hangingPunct="1">
              <a:lnSpc>
                <a:spcPct val="90000"/>
              </a:lnSpc>
            </a:pPr>
            <a:endParaRPr lang="en-US" altLang="en-US" sz="2000" smtClean="0">
              <a:ea typeface="ヒラギノ角ゴ Pro W3" pitchFamily="-84" charset="-128"/>
            </a:endParaRPr>
          </a:p>
          <a:p>
            <a:pPr eaLnBrk="1" hangingPunct="1">
              <a:lnSpc>
                <a:spcPct val="90000"/>
              </a:lnSpc>
            </a:pPr>
            <a:r>
              <a:rPr lang="en-US" altLang="ja-JP" sz="2000" smtClean="0">
                <a:ea typeface="MS PGothic" panose="020B0600070205080204" pitchFamily="34" charset="-128"/>
              </a:rPr>
              <a:t>Subtracting  from both sides of the preceding equation, and recognizing that the inflation rate, is the growth rate of the price level, </a:t>
            </a:r>
          </a:p>
          <a:p>
            <a:pPr eaLnBrk="1" hangingPunct="1">
              <a:lnSpc>
                <a:spcPct val="90000"/>
              </a:lnSpc>
            </a:pPr>
            <a:endParaRPr lang="en-US" altLang="en-US" sz="2000" smtClean="0">
              <a:ea typeface="ヒラギノ角ゴ Pro W3" pitchFamily="-84" charset="-128"/>
            </a:endParaRPr>
          </a:p>
          <a:p>
            <a:pPr eaLnBrk="1" hangingPunct="1">
              <a:lnSpc>
                <a:spcPct val="90000"/>
              </a:lnSpc>
            </a:pPr>
            <a:endParaRPr lang="en-US" altLang="en-US" sz="2000" smtClean="0">
              <a:ea typeface="ヒラギノ角ゴ Pro W3" pitchFamily="-84" charset="-128"/>
            </a:endParaRPr>
          </a:p>
          <a:p>
            <a:pPr eaLnBrk="1" hangingPunct="1">
              <a:lnSpc>
                <a:spcPct val="90000"/>
              </a:lnSpc>
            </a:pPr>
            <a:r>
              <a:rPr lang="en-US" altLang="ja-JP" sz="2000" smtClean="0">
                <a:ea typeface="MS PGothic" panose="020B0600070205080204" pitchFamily="34" charset="-128"/>
              </a:rPr>
              <a:t>Since we assume velocity is constant, its growth rate is zero, so the quantity theory of money is also a theory of inflation:</a:t>
            </a:r>
          </a:p>
          <a:p>
            <a:pPr eaLnBrk="1" hangingPunct="1">
              <a:lnSpc>
                <a:spcPct val="90000"/>
              </a:lnSpc>
            </a:pPr>
            <a:endParaRPr lang="en-US" altLang="en-US" sz="2000" smtClean="0">
              <a:ea typeface="ヒラギノ角ゴ Pro W3" pitchFamily="-84" charset="-128"/>
            </a:endParaRPr>
          </a:p>
        </p:txBody>
      </p:sp>
      <p:sp>
        <p:nvSpPr>
          <p:cNvPr id="18435" name="Rectangle 5"/>
          <p:cNvSpPr>
            <a:spLocks noChangeArrowheads="1"/>
          </p:cNvSpPr>
          <p:nvPr/>
        </p:nvSpPr>
        <p:spPr bwMode="auto">
          <a:xfrm>
            <a:off x="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ea typeface="ヒラギノ角ゴ Pro W3" pitchFamily="-84" charset="-128"/>
              </a:defRPr>
            </a:lvl1pPr>
            <a:lvl2pPr marL="742950" indent="-285750" eaLnBrk="0" hangingPunct="0">
              <a:defRPr sz="2400">
                <a:solidFill>
                  <a:schemeClr val="tx1"/>
                </a:solidFill>
                <a:latin typeface="Times New Roman" panose="02020603050405020304" pitchFamily="18" charset="0"/>
                <a:ea typeface="ヒラギノ角ゴ Pro W3" pitchFamily="-84" charset="-128"/>
              </a:defRPr>
            </a:lvl2pPr>
            <a:lvl3pPr marL="1143000" indent="-228600" eaLnBrk="0" hangingPunct="0">
              <a:defRPr sz="2400">
                <a:solidFill>
                  <a:schemeClr val="tx1"/>
                </a:solidFill>
                <a:latin typeface="Times New Roman" panose="02020603050405020304" pitchFamily="18" charset="0"/>
                <a:ea typeface="ヒラギノ角ゴ Pro W3" pitchFamily="-84" charset="-128"/>
              </a:defRPr>
            </a:lvl3pPr>
            <a:lvl4pPr marL="1600200" indent="-228600" eaLnBrk="0" hangingPunct="0">
              <a:defRPr sz="2400">
                <a:solidFill>
                  <a:schemeClr val="tx1"/>
                </a:solidFill>
                <a:latin typeface="Times New Roman" panose="02020603050405020304" pitchFamily="18" charset="0"/>
                <a:ea typeface="ヒラギノ角ゴ Pro W3" pitchFamily="-84" charset="-128"/>
              </a:defRPr>
            </a:lvl4pPr>
            <a:lvl5pPr marL="2057400" indent="-228600" eaLnBrk="0" hangingPunct="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pPr eaLnBrk="1" hangingPunct="1"/>
            <a:endParaRPr lang="en-US" altLang="en-US"/>
          </a:p>
        </p:txBody>
      </p:sp>
      <p:graphicFrame>
        <p:nvGraphicFramePr>
          <p:cNvPr id="18436" name="Object 2"/>
          <p:cNvGraphicFramePr>
            <a:graphicFrameLocks noChangeAspect="1"/>
          </p:cNvGraphicFramePr>
          <p:nvPr/>
        </p:nvGraphicFramePr>
        <p:xfrm>
          <a:off x="2133600" y="2667000"/>
          <a:ext cx="4191000" cy="414338"/>
        </p:xfrm>
        <a:graphic>
          <a:graphicData uri="http://schemas.openxmlformats.org/presentationml/2006/ole">
            <mc:AlternateContent xmlns:mc="http://schemas.openxmlformats.org/markup-compatibility/2006">
              <mc:Choice xmlns:v="urn:schemas-microsoft-com:vml" Requires="v">
                <p:oleObj spid="_x0000_s18443" r:id="rId3" imgW="1536700" imgH="152400" progId="Equation.DSMT4">
                  <p:embed/>
                </p:oleObj>
              </mc:Choice>
              <mc:Fallback>
                <p:oleObj r:id="rId3" imgW="1536700" imgH="1524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667000"/>
                        <a:ext cx="41910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ea typeface="ヒラギノ角ゴ Pro W3" pitchFamily="-84" charset="-128"/>
              </a:defRPr>
            </a:lvl1pPr>
            <a:lvl2pPr marL="742950" indent="-285750" eaLnBrk="0" hangingPunct="0">
              <a:defRPr sz="2400">
                <a:solidFill>
                  <a:schemeClr val="tx1"/>
                </a:solidFill>
                <a:latin typeface="Times New Roman" panose="02020603050405020304" pitchFamily="18" charset="0"/>
                <a:ea typeface="ヒラギノ角ゴ Pro W3" pitchFamily="-84" charset="-128"/>
              </a:defRPr>
            </a:lvl2pPr>
            <a:lvl3pPr marL="1143000" indent="-228600" eaLnBrk="0" hangingPunct="0">
              <a:defRPr sz="2400">
                <a:solidFill>
                  <a:schemeClr val="tx1"/>
                </a:solidFill>
                <a:latin typeface="Times New Roman" panose="02020603050405020304" pitchFamily="18" charset="0"/>
                <a:ea typeface="ヒラギノ角ゴ Pro W3" pitchFamily="-84" charset="-128"/>
              </a:defRPr>
            </a:lvl3pPr>
            <a:lvl4pPr marL="1600200" indent="-228600" eaLnBrk="0" hangingPunct="0">
              <a:defRPr sz="2400">
                <a:solidFill>
                  <a:schemeClr val="tx1"/>
                </a:solidFill>
                <a:latin typeface="Times New Roman" panose="02020603050405020304" pitchFamily="18" charset="0"/>
                <a:ea typeface="ヒラギノ角ゴ Pro W3" pitchFamily="-84" charset="-128"/>
              </a:defRPr>
            </a:lvl4pPr>
            <a:lvl5pPr marL="2057400" indent="-228600" eaLnBrk="0" hangingPunct="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pPr eaLnBrk="1" hangingPunct="1"/>
            <a:endParaRPr lang="en-US" altLang="en-US"/>
          </a:p>
        </p:txBody>
      </p:sp>
      <p:graphicFrame>
        <p:nvGraphicFramePr>
          <p:cNvPr id="18438" name="Object 3"/>
          <p:cNvGraphicFramePr>
            <a:graphicFrameLocks noChangeAspect="1"/>
          </p:cNvGraphicFramePr>
          <p:nvPr/>
        </p:nvGraphicFramePr>
        <p:xfrm>
          <a:off x="2438400" y="4114800"/>
          <a:ext cx="4343400" cy="377825"/>
        </p:xfrm>
        <a:graphic>
          <a:graphicData uri="http://schemas.openxmlformats.org/presentationml/2006/ole">
            <mc:AlternateContent xmlns:mc="http://schemas.openxmlformats.org/markup-compatibility/2006">
              <mc:Choice xmlns:v="urn:schemas-microsoft-com:vml" Requires="v">
                <p:oleObj spid="_x0000_s18444" r:id="rId5" imgW="1752600" imgH="152400" progId="Equation.DSMT4">
                  <p:embed/>
                </p:oleObj>
              </mc:Choice>
              <mc:Fallback>
                <p:oleObj r:id="rId5" imgW="1752600" imgH="1524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114800"/>
                        <a:ext cx="4343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9" name="Rectangle 8"/>
          <p:cNvSpPr>
            <a:spLocks noChangeArrowheads="1"/>
          </p:cNvSpPr>
          <p:nvPr/>
        </p:nvSpPr>
        <p:spPr bwMode="auto">
          <a:xfrm>
            <a:off x="0" y="311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3482975" algn="ctr"/>
              </a:tabLst>
              <a:defRPr sz="2400">
                <a:solidFill>
                  <a:schemeClr val="tx1"/>
                </a:solidFill>
                <a:latin typeface="Times New Roman" panose="02020603050405020304" pitchFamily="18" charset="0"/>
                <a:ea typeface="ヒラギノ角ゴ Pro W3" pitchFamily="-84" charset="-128"/>
              </a:defRPr>
            </a:lvl1pPr>
            <a:lvl2pPr marL="742950" indent="-285750" eaLnBrk="0" hangingPunct="0">
              <a:tabLst>
                <a:tab pos="3482975" algn="ctr"/>
              </a:tabLst>
              <a:defRPr sz="2400">
                <a:solidFill>
                  <a:schemeClr val="tx1"/>
                </a:solidFill>
                <a:latin typeface="Times New Roman" panose="02020603050405020304" pitchFamily="18" charset="0"/>
                <a:ea typeface="ヒラギノ角ゴ Pro W3" pitchFamily="-84" charset="-128"/>
              </a:defRPr>
            </a:lvl2pPr>
            <a:lvl3pPr marL="1143000" indent="-228600" eaLnBrk="0" hangingPunct="0">
              <a:tabLst>
                <a:tab pos="3482975" algn="ctr"/>
              </a:tabLst>
              <a:defRPr sz="2400">
                <a:solidFill>
                  <a:schemeClr val="tx1"/>
                </a:solidFill>
                <a:latin typeface="Times New Roman" panose="02020603050405020304" pitchFamily="18" charset="0"/>
                <a:ea typeface="ヒラギノ角ゴ Pro W3" pitchFamily="-84" charset="-128"/>
              </a:defRPr>
            </a:lvl3pPr>
            <a:lvl4pPr marL="1600200" indent="-228600" eaLnBrk="0" hangingPunct="0">
              <a:tabLst>
                <a:tab pos="3482975" algn="ctr"/>
              </a:tabLst>
              <a:defRPr sz="2400">
                <a:solidFill>
                  <a:schemeClr val="tx1"/>
                </a:solidFill>
                <a:latin typeface="Times New Roman" panose="02020603050405020304" pitchFamily="18" charset="0"/>
                <a:ea typeface="ヒラギノ角ゴ Pro W3" pitchFamily="-84" charset="-128"/>
              </a:defRPr>
            </a:lvl4pPr>
            <a:lvl5pPr marL="2057400" indent="-228600" eaLnBrk="0" hangingPunct="0">
              <a:tabLst>
                <a:tab pos="3482975" algn="ctr"/>
              </a:tabLst>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tabLst>
                <a:tab pos="3482975" algn="ctr"/>
              </a:tabLs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tabLst>
                <a:tab pos="3482975" algn="ctr"/>
              </a:tabLs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tabLst>
                <a:tab pos="3482975" algn="ctr"/>
              </a:tabLs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tabLst>
                <a:tab pos="3482975" algn="ctr"/>
              </a:tabLst>
              <a:defRPr sz="2400">
                <a:solidFill>
                  <a:schemeClr val="tx1"/>
                </a:solidFill>
                <a:latin typeface="Times New Roman" panose="02020603050405020304" pitchFamily="18" charset="0"/>
                <a:ea typeface="ヒラギノ角ゴ Pro W3" pitchFamily="-84" charset="-128"/>
              </a:defRPr>
            </a:lvl9pPr>
          </a:lstStyle>
          <a:p>
            <a:endParaRPr lang="en-US" altLang="en-US"/>
          </a:p>
        </p:txBody>
      </p:sp>
      <p:sp>
        <p:nvSpPr>
          <p:cNvPr id="18440"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ea typeface="ヒラギノ角ゴ Pro W3" pitchFamily="-84" charset="-128"/>
              </a:defRPr>
            </a:lvl1pPr>
            <a:lvl2pPr marL="742950" indent="-285750" eaLnBrk="0" hangingPunct="0">
              <a:defRPr sz="2400">
                <a:solidFill>
                  <a:schemeClr val="tx1"/>
                </a:solidFill>
                <a:latin typeface="Times New Roman" panose="02020603050405020304" pitchFamily="18" charset="0"/>
                <a:ea typeface="ヒラギノ角ゴ Pro W3" pitchFamily="-84" charset="-128"/>
              </a:defRPr>
            </a:lvl2pPr>
            <a:lvl3pPr marL="1143000" indent="-228600" eaLnBrk="0" hangingPunct="0">
              <a:defRPr sz="2400">
                <a:solidFill>
                  <a:schemeClr val="tx1"/>
                </a:solidFill>
                <a:latin typeface="Times New Roman" panose="02020603050405020304" pitchFamily="18" charset="0"/>
                <a:ea typeface="ヒラギノ角ゴ Pro W3" pitchFamily="-84" charset="-128"/>
              </a:defRPr>
            </a:lvl3pPr>
            <a:lvl4pPr marL="1600200" indent="-228600" eaLnBrk="0" hangingPunct="0">
              <a:defRPr sz="2400">
                <a:solidFill>
                  <a:schemeClr val="tx1"/>
                </a:solidFill>
                <a:latin typeface="Times New Roman" panose="02020603050405020304" pitchFamily="18" charset="0"/>
                <a:ea typeface="ヒラギノ角ゴ Pro W3" pitchFamily="-84" charset="-128"/>
              </a:defRPr>
            </a:lvl4pPr>
            <a:lvl5pPr marL="2057400" indent="-228600" eaLnBrk="0" hangingPunct="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pPr eaLnBrk="1" hangingPunct="1"/>
            <a:endParaRPr lang="en-US" altLang="en-US"/>
          </a:p>
        </p:txBody>
      </p:sp>
      <p:sp>
        <p:nvSpPr>
          <p:cNvPr id="18441"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ea typeface="ヒラギノ角ゴ Pro W3" pitchFamily="-84" charset="-128"/>
              </a:defRPr>
            </a:lvl1pPr>
            <a:lvl2pPr marL="742950" indent="-285750" eaLnBrk="0" hangingPunct="0">
              <a:defRPr sz="2400">
                <a:solidFill>
                  <a:schemeClr val="tx1"/>
                </a:solidFill>
                <a:latin typeface="Times New Roman" panose="02020603050405020304" pitchFamily="18" charset="0"/>
                <a:ea typeface="ヒラギノ角ゴ Pro W3" pitchFamily="-84" charset="-128"/>
              </a:defRPr>
            </a:lvl2pPr>
            <a:lvl3pPr marL="1143000" indent="-228600" eaLnBrk="0" hangingPunct="0">
              <a:defRPr sz="2400">
                <a:solidFill>
                  <a:schemeClr val="tx1"/>
                </a:solidFill>
                <a:latin typeface="Times New Roman" panose="02020603050405020304" pitchFamily="18" charset="0"/>
                <a:ea typeface="ヒラギノ角ゴ Pro W3" pitchFamily="-84" charset="-128"/>
              </a:defRPr>
            </a:lvl3pPr>
            <a:lvl4pPr marL="1600200" indent="-228600" eaLnBrk="0" hangingPunct="0">
              <a:defRPr sz="2400">
                <a:solidFill>
                  <a:schemeClr val="tx1"/>
                </a:solidFill>
                <a:latin typeface="Times New Roman" panose="02020603050405020304" pitchFamily="18" charset="0"/>
                <a:ea typeface="ヒラギノ角ゴ Pro W3" pitchFamily="-84" charset="-128"/>
              </a:defRPr>
            </a:lvl4pPr>
            <a:lvl5pPr marL="2057400" indent="-228600" eaLnBrk="0" hangingPunct="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pPr eaLnBrk="1" hangingPunct="1"/>
            <a:endParaRPr lang="en-US" altLang="en-US"/>
          </a:p>
        </p:txBody>
      </p:sp>
      <p:graphicFrame>
        <p:nvGraphicFramePr>
          <p:cNvPr id="18442" name="Object 4"/>
          <p:cNvGraphicFramePr>
            <a:graphicFrameLocks noChangeAspect="1"/>
          </p:cNvGraphicFramePr>
          <p:nvPr/>
        </p:nvGraphicFramePr>
        <p:xfrm>
          <a:off x="3352800" y="5562600"/>
          <a:ext cx="2743200" cy="439738"/>
        </p:xfrm>
        <a:graphic>
          <a:graphicData uri="http://schemas.openxmlformats.org/presentationml/2006/ole">
            <mc:AlternateContent xmlns:mc="http://schemas.openxmlformats.org/markup-compatibility/2006">
              <mc:Choice xmlns:v="urn:schemas-microsoft-com:vml" Requires="v">
                <p:oleObj spid="_x0000_s18445" r:id="rId7" imgW="952087" imgH="152334" progId="Equation.DSMT4">
                  <p:embed/>
                </p:oleObj>
              </mc:Choice>
              <mc:Fallback>
                <p:oleObj r:id="rId7" imgW="952087" imgH="152334"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5562600"/>
                        <a:ext cx="27432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altLang="en-US" smtClean="0">
                <a:ea typeface="ヒラギノ角ゴ Pro W3" pitchFamily="-84" charset="-128"/>
              </a:rPr>
              <a:t>Figure 1 Relationship Between Inflation and Money Growth</a:t>
            </a:r>
          </a:p>
        </p:txBody>
      </p:sp>
      <p:sp>
        <p:nvSpPr>
          <p:cNvPr id="19458" name="Rectangle 3"/>
          <p:cNvSpPr>
            <a:spLocks noGrp="1" noChangeArrowheads="1"/>
          </p:cNvSpPr>
          <p:nvPr>
            <p:ph idx="1"/>
          </p:nvPr>
        </p:nvSpPr>
        <p:spPr>
          <a:xfrm>
            <a:off x="381000" y="5791200"/>
            <a:ext cx="8382000" cy="609600"/>
          </a:xfrm>
        </p:spPr>
        <p:txBody>
          <a:bodyPr/>
          <a:lstStyle/>
          <a:p>
            <a:pPr marL="4763" indent="-4763">
              <a:buFontTx/>
              <a:buNone/>
            </a:pPr>
            <a:r>
              <a:rPr lang="en-US" altLang="en-US" sz="900" i="1" smtClean="0">
                <a:ea typeface="ヒラギノ角ゴ Pro W3" pitchFamily="-84" charset="-128"/>
              </a:rPr>
              <a:t>Sources</a:t>
            </a:r>
            <a:r>
              <a:rPr lang="en-US" altLang="en-US" sz="900" smtClean="0">
                <a:ea typeface="ヒラギノ角ゴ Pro W3" pitchFamily="-84" charset="-128"/>
              </a:rPr>
              <a:t>: For panel (a), Milton Friedman and Anna Schwartz</a:t>
            </a:r>
            <a:r>
              <a:rPr lang="en-US" altLang="en-US" sz="900" i="1" smtClean="0">
                <a:ea typeface="ヒラギノ角ゴ Pro W3" pitchFamily="-84" charset="-128"/>
              </a:rPr>
              <a:t>, Monetary Trends in the United States and the United Kingdom: Their</a:t>
            </a:r>
          </a:p>
          <a:p>
            <a:pPr marL="4763" indent="-4763">
              <a:buFontTx/>
              <a:buNone/>
            </a:pPr>
            <a:r>
              <a:rPr lang="en-US" altLang="en-US" sz="900" i="1" smtClean="0">
                <a:ea typeface="ヒラギノ角ゴ Pro W3" pitchFamily="-84" charset="-128"/>
              </a:rPr>
              <a:t>Relation to Income, Prices, and Interest Rates, 1867–1975; </a:t>
            </a:r>
            <a:r>
              <a:rPr lang="en-US" altLang="en-US" sz="900" smtClean="0">
                <a:ea typeface="ヒラギノ角ゴ Pro W3" pitchFamily="-84" charset="-128"/>
              </a:rPr>
              <a:t>Federal Reserve Bank of St. Louis, FRED database: http://research.stlouisfed</a:t>
            </a:r>
          </a:p>
          <a:p>
            <a:pPr marL="4763" indent="-4763">
              <a:buFontTx/>
              <a:buNone/>
            </a:pPr>
            <a:r>
              <a:rPr lang="en-US" altLang="en-US" sz="900" smtClean="0">
                <a:ea typeface="ヒラギノ角ゴ Pro W3" pitchFamily="-84" charset="-128"/>
              </a:rPr>
              <a:t>.org/fred2/. For panel (b), International Financial Statistics. International Monetary Fund, http://www.imfstatistics.org/imf/.</a:t>
            </a:r>
          </a:p>
        </p:txBody>
      </p:sp>
      <p:pic>
        <p:nvPicPr>
          <p:cNvPr id="1945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628775"/>
            <a:ext cx="4114800"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619250"/>
            <a:ext cx="47974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Grp="1" noChangeArrowheads="1"/>
          </p:cNvSpPr>
          <p:nvPr>
            <p:ph type="title"/>
          </p:nvPr>
        </p:nvSpPr>
        <p:spPr/>
        <p:txBody>
          <a:bodyPr/>
          <a:lstStyle/>
          <a:p>
            <a:pPr eaLnBrk="1" hangingPunct="1"/>
            <a:r>
              <a:rPr lang="en-US" altLang="en-US" smtClean="0">
                <a:ea typeface="ヒラギノ角ゴ Pro W3" pitchFamily="-84" charset="-128"/>
              </a:rPr>
              <a:t>Figure 2 Annual U.S. Inflation and Money Growth Rates, 1965–2015</a:t>
            </a:r>
          </a:p>
        </p:txBody>
      </p:sp>
      <p:pic>
        <p:nvPicPr>
          <p:cNvPr id="2048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295400"/>
            <a:ext cx="65532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4"/>
          <p:cNvSpPr txBox="1">
            <a:spLocks noChangeArrowheads="1"/>
          </p:cNvSpPr>
          <p:nvPr/>
        </p:nvSpPr>
        <p:spPr bwMode="auto">
          <a:xfrm>
            <a:off x="381000" y="6096000"/>
            <a:ext cx="8382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ヒラギノ角ゴ Pro W3" pitchFamily="-84" charset="-128"/>
              </a:defRPr>
            </a:lvl1pPr>
            <a:lvl2pPr marL="742950" indent="-285750" eaLnBrk="0" hangingPunct="0">
              <a:defRPr sz="2400">
                <a:solidFill>
                  <a:schemeClr val="tx1"/>
                </a:solidFill>
                <a:latin typeface="Times New Roman" panose="02020603050405020304" pitchFamily="18" charset="0"/>
                <a:ea typeface="ヒラギノ角ゴ Pro W3" pitchFamily="-84" charset="-128"/>
              </a:defRPr>
            </a:lvl2pPr>
            <a:lvl3pPr marL="1143000" indent="-228600" eaLnBrk="0" hangingPunct="0">
              <a:defRPr sz="2400">
                <a:solidFill>
                  <a:schemeClr val="tx1"/>
                </a:solidFill>
                <a:latin typeface="Times New Roman" panose="02020603050405020304" pitchFamily="18" charset="0"/>
                <a:ea typeface="ヒラギノ角ゴ Pro W3" pitchFamily="-84" charset="-128"/>
              </a:defRPr>
            </a:lvl3pPr>
            <a:lvl4pPr marL="1600200" indent="-228600" eaLnBrk="0" hangingPunct="0">
              <a:defRPr sz="2400">
                <a:solidFill>
                  <a:schemeClr val="tx1"/>
                </a:solidFill>
                <a:latin typeface="Times New Roman" panose="02020603050405020304" pitchFamily="18" charset="0"/>
                <a:ea typeface="ヒラギノ角ゴ Pro W3" pitchFamily="-84" charset="-128"/>
              </a:defRPr>
            </a:lvl4pPr>
            <a:lvl5pPr marL="2057400" indent="-228600" eaLnBrk="0" hangingPunct="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pPr eaLnBrk="1" hangingPunct="1"/>
            <a:r>
              <a:rPr lang="en-US" altLang="en-US" sz="1100">
                <a:latin typeface="Verdana" panose="020B0604030504040204" pitchFamily="34" charset="0"/>
              </a:rPr>
              <a:t>Sources: Federal Reserve Bank of St. Louis, FRED database: http://research.stlouisfed.org/fred2/.</a:t>
            </a: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altLang="en-US" sz="3100" smtClean="0">
                <a:ea typeface="ヒラギノ角ゴ Pro W3" pitchFamily="-84" charset="-128"/>
              </a:rPr>
              <a:t>Budget Deficits and Inflation</a:t>
            </a:r>
          </a:p>
        </p:txBody>
      </p:sp>
      <p:sp>
        <p:nvSpPr>
          <p:cNvPr id="22530" name="Rectangle 3"/>
          <p:cNvSpPr>
            <a:spLocks noGrp="1" noChangeArrowheads="1"/>
          </p:cNvSpPr>
          <p:nvPr>
            <p:ph idx="1"/>
          </p:nvPr>
        </p:nvSpPr>
        <p:spPr/>
        <p:txBody>
          <a:bodyPr/>
          <a:lstStyle/>
          <a:p>
            <a:pPr eaLnBrk="1" hangingPunct="1">
              <a:spcAft>
                <a:spcPts val="600"/>
              </a:spcAft>
            </a:pPr>
            <a:r>
              <a:rPr lang="en-US" altLang="en-US" smtClean="0">
                <a:ea typeface="ヒラギノ角ゴ Pro W3" pitchFamily="-84" charset="-128"/>
              </a:rPr>
              <a:t>There are two ways the government can pay for spending: raise revenue or borrow</a:t>
            </a:r>
          </a:p>
          <a:p>
            <a:pPr lvl="1" eaLnBrk="1" hangingPunct="1">
              <a:spcAft>
                <a:spcPts val="600"/>
              </a:spcAft>
            </a:pPr>
            <a:r>
              <a:rPr lang="en-US" altLang="en-US" smtClean="0">
                <a:ea typeface="ヒラギノ角ゴ Pro W3" pitchFamily="-84" charset="-128"/>
              </a:rPr>
              <a:t>Raise revenue by levying taxes or go into debt by issuing government bonds</a:t>
            </a:r>
            <a:endParaRPr lang="en-US" altLang="en-US" sz="2200" smtClean="0">
              <a:ea typeface="ヒラギノ角ゴ Pro W3" pitchFamily="-84" charset="-128"/>
            </a:endParaRPr>
          </a:p>
          <a:p>
            <a:pPr eaLnBrk="1" hangingPunct="1">
              <a:spcAft>
                <a:spcPts val="600"/>
              </a:spcAft>
            </a:pPr>
            <a:r>
              <a:rPr lang="en-US" altLang="en-US" smtClean="0">
                <a:ea typeface="ヒラギノ角ゴ Pro W3" pitchFamily="-84" charset="-128"/>
              </a:rPr>
              <a:t>The government can also create money and use it to pay for the goods and services it buys</a:t>
            </a:r>
          </a:p>
          <a:p>
            <a:pPr eaLnBrk="1" hangingPunct="1">
              <a:spcAft>
                <a:spcPts val="600"/>
              </a:spcAft>
              <a:buFontTx/>
              <a:buNone/>
            </a:pPr>
            <a:endParaRPr lang="en-US" altLang="en-US" sz="2600" smtClean="0">
              <a:ea typeface="ヒラギノ角ゴ Pro W3" pitchFamily="-8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idx="1"/>
          </p:nvPr>
        </p:nvSpPr>
        <p:spPr/>
        <p:txBody>
          <a:bodyPr/>
          <a:lstStyle/>
          <a:p>
            <a:pPr eaLnBrk="1" hangingPunct="1"/>
            <a:r>
              <a:rPr lang="en-US" altLang="en-US" smtClean="0">
                <a:ea typeface="ヒラギノ角ゴ Pro W3" pitchFamily="-84" charset="-128"/>
              </a:rPr>
              <a:t>The government budget constraint thus reveals two important facts:</a:t>
            </a:r>
          </a:p>
          <a:p>
            <a:pPr lvl="1" eaLnBrk="1" hangingPunct="1"/>
            <a:r>
              <a:rPr lang="en-US" altLang="en-US" smtClean="0">
                <a:ea typeface="ヒラギノ角ゴ Pro W3" pitchFamily="-84" charset="-128"/>
              </a:rPr>
              <a:t>If the government deficit is financed by an increase in bond holdings by the public, there is no effect on the monetary base and hence on the money supply.</a:t>
            </a:r>
          </a:p>
          <a:p>
            <a:pPr lvl="1" eaLnBrk="1" hangingPunct="1"/>
            <a:r>
              <a:rPr lang="en-US" altLang="en-US" smtClean="0">
                <a:ea typeface="ヒラギノ角ゴ Pro W3" pitchFamily="-84" charset="-128"/>
              </a:rPr>
              <a:t>But, if the deficit is not financed by increased bond holdings by the public, the monetary base and the money supply increase.</a:t>
            </a:r>
          </a:p>
          <a:p>
            <a:pPr eaLnBrk="1" hangingPunct="1"/>
            <a:endParaRPr lang="en-US" altLang="en-US" sz="2200" smtClean="0">
              <a:ea typeface="ヒラギノ角ゴ Pro W3" pitchFamily="-84" charset="-128"/>
            </a:endParaRPr>
          </a:p>
        </p:txBody>
      </p:sp>
      <p:sp>
        <p:nvSpPr>
          <p:cNvPr id="23554" name="Rectangle 2"/>
          <p:cNvSpPr>
            <a:spLocks noGrp="1" noChangeArrowheads="1"/>
          </p:cNvSpPr>
          <p:nvPr>
            <p:ph type="title"/>
          </p:nvPr>
        </p:nvSpPr>
        <p:spPr/>
        <p:txBody>
          <a:bodyPr/>
          <a:lstStyle/>
          <a:p>
            <a:pPr eaLnBrk="1" hangingPunct="1"/>
            <a:r>
              <a:rPr lang="en-US" altLang="en-US" sz="3100" smtClean="0">
                <a:ea typeface="ヒラギノ角ゴ Pro W3" pitchFamily="-84" charset="-128"/>
              </a:rPr>
              <a:t>Budget Deficits and Inflation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altLang="en-US" smtClean="0">
                <a:ea typeface="ヒラギノ角ゴ Pro W3" pitchFamily="-84" charset="-128"/>
              </a:rPr>
              <a:t>Hyperinflation</a:t>
            </a:r>
          </a:p>
        </p:txBody>
      </p:sp>
      <p:sp>
        <p:nvSpPr>
          <p:cNvPr id="24578" name="Rectangle 3"/>
          <p:cNvSpPr>
            <a:spLocks noGrp="1" noChangeArrowheads="1"/>
          </p:cNvSpPr>
          <p:nvPr>
            <p:ph idx="1"/>
          </p:nvPr>
        </p:nvSpPr>
        <p:spPr/>
        <p:txBody>
          <a:bodyPr/>
          <a:lstStyle/>
          <a:p>
            <a:pPr eaLnBrk="1" hangingPunct="1"/>
            <a:r>
              <a:rPr lang="en-US" altLang="en-US" b="1" smtClean="0">
                <a:ea typeface="ヒラギノ角ゴ Pro W3" pitchFamily="-84" charset="-128"/>
              </a:rPr>
              <a:t>Hyperinflations</a:t>
            </a:r>
            <a:r>
              <a:rPr lang="en-US" altLang="en-US" smtClean="0">
                <a:ea typeface="ヒラギノ角ゴ Pro W3" pitchFamily="-84" charset="-128"/>
              </a:rPr>
              <a:t> are periods of extremely high inflation of more than 50% per month.</a:t>
            </a:r>
          </a:p>
          <a:p>
            <a:pPr eaLnBrk="1" hangingPunct="1"/>
            <a:r>
              <a:rPr lang="en-US" altLang="en-US" smtClean="0">
                <a:ea typeface="ヒラギノ角ゴ Pro W3" pitchFamily="-84" charset="-128"/>
              </a:rPr>
              <a:t>Many economies—both poor and developed—have experienced hyperinflation over the last century, but the United States has been spared such turmoil.</a:t>
            </a:r>
          </a:p>
          <a:p>
            <a:pPr eaLnBrk="1" hangingPunct="1"/>
            <a:r>
              <a:rPr lang="en-US" altLang="en-US" smtClean="0">
                <a:ea typeface="ヒラギノ角ゴ Pro W3" pitchFamily="-84" charset="-128"/>
              </a:rPr>
              <a:t>One of the most extreme examples of hyperinflation throughout world history occurred recently in Zimbabwe in the 2000s.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noGrp="1" noChangeArrowheads="1"/>
          </p:cNvSpPr>
          <p:nvPr>
            <p:ph type="title"/>
          </p:nvPr>
        </p:nvSpPr>
        <p:spPr>
          <a:xfrm>
            <a:off x="381000" y="6350"/>
            <a:ext cx="8305800" cy="992188"/>
          </a:xfrm>
        </p:spPr>
        <p:txBody>
          <a:bodyPr/>
          <a:lstStyle/>
          <a:p>
            <a:pPr eaLnBrk="1" hangingPunct="1"/>
            <a:r>
              <a:rPr lang="en-US" altLang="en-US" smtClean="0">
                <a:ea typeface="ヒラギノ角ゴ Pro W3" pitchFamily="-84" charset="-128"/>
              </a:rPr>
              <a:t>Keynesian Theories of Money Demand</a:t>
            </a:r>
          </a:p>
        </p:txBody>
      </p:sp>
      <p:sp>
        <p:nvSpPr>
          <p:cNvPr id="25602" name="Rectangle 5"/>
          <p:cNvSpPr>
            <a:spLocks noGrp="1" noChangeArrowheads="1"/>
          </p:cNvSpPr>
          <p:nvPr>
            <p:ph idx="1"/>
          </p:nvPr>
        </p:nvSpPr>
        <p:spPr/>
        <p:txBody>
          <a:bodyPr/>
          <a:lstStyle/>
          <a:p>
            <a:pPr eaLnBrk="1" hangingPunct="1">
              <a:spcBef>
                <a:spcPct val="40000"/>
              </a:spcBef>
            </a:pPr>
            <a:r>
              <a:rPr lang="en-US" altLang="en-US" smtClean="0">
                <a:ea typeface="ヒラギノ角ゴ Pro W3" pitchFamily="-84" charset="-128"/>
              </a:rPr>
              <a:t>Keynes</a:t>
            </a:r>
            <a:r>
              <a:rPr lang="ja-JP" altLang="en-US" smtClean="0">
                <a:ea typeface="ヒラギノ角ゴ Pro W3" pitchFamily="-84" charset="-128"/>
              </a:rPr>
              <a:t>’</a:t>
            </a:r>
            <a:r>
              <a:rPr lang="en-US" altLang="ja-JP" smtClean="0">
                <a:ea typeface="ヒラギノ角ゴ Pro W3" pitchFamily="-84" charset="-128"/>
              </a:rPr>
              <a:t>s liquidity preference theory</a:t>
            </a:r>
          </a:p>
          <a:p>
            <a:pPr eaLnBrk="1" hangingPunct="1">
              <a:spcBef>
                <a:spcPct val="40000"/>
              </a:spcBef>
            </a:pPr>
            <a:r>
              <a:rPr lang="en-US" altLang="en-US" smtClean="0">
                <a:ea typeface="ヒラギノ角ゴ Pro W3" pitchFamily="-84" charset="-128"/>
              </a:rPr>
              <a:t>Why do individuals hold money? Three motives:</a:t>
            </a:r>
          </a:p>
          <a:p>
            <a:pPr lvl="1" eaLnBrk="1" hangingPunct="1">
              <a:spcBef>
                <a:spcPct val="40000"/>
              </a:spcBef>
            </a:pPr>
            <a:r>
              <a:rPr lang="en-US" altLang="en-US" smtClean="0">
                <a:ea typeface="ヒラギノ角ゴ Pro W3" pitchFamily="-84" charset="-128"/>
              </a:rPr>
              <a:t>Transactions motive</a:t>
            </a:r>
          </a:p>
          <a:p>
            <a:pPr lvl="1" eaLnBrk="1" hangingPunct="1">
              <a:spcBef>
                <a:spcPct val="40000"/>
              </a:spcBef>
            </a:pPr>
            <a:r>
              <a:rPr lang="en-US" altLang="en-US" smtClean="0">
                <a:ea typeface="ヒラギノ角ゴ Pro W3" pitchFamily="-84" charset="-128"/>
              </a:rPr>
              <a:t>Precautionary motive</a:t>
            </a:r>
          </a:p>
          <a:p>
            <a:pPr lvl="1" eaLnBrk="1" hangingPunct="1">
              <a:spcBef>
                <a:spcPct val="40000"/>
              </a:spcBef>
            </a:pPr>
            <a:r>
              <a:rPr lang="en-US" altLang="en-US" smtClean="0">
                <a:ea typeface="ヒラギノ角ゴ Pro W3" pitchFamily="-84" charset="-128"/>
              </a:rPr>
              <a:t>Speculative motive</a:t>
            </a:r>
          </a:p>
          <a:p>
            <a:pPr eaLnBrk="1" hangingPunct="1">
              <a:spcBef>
                <a:spcPct val="40000"/>
              </a:spcBef>
            </a:pPr>
            <a:r>
              <a:rPr lang="en-US" altLang="en-US" smtClean="0">
                <a:ea typeface="ヒラギノ角ゴ Pro W3" pitchFamily="-84" charset="-128"/>
              </a:rPr>
              <a:t>Distinguishes between real and nominal quantities of money</a:t>
            </a: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altLang="en-US" smtClean="0">
                <a:ea typeface="ヒラギノ角ゴ Pro W3" pitchFamily="-84" charset="-128"/>
              </a:rPr>
              <a:t>Transactions Motive</a:t>
            </a:r>
          </a:p>
        </p:txBody>
      </p:sp>
      <p:sp>
        <p:nvSpPr>
          <p:cNvPr id="27650" name="Rectangle 3"/>
          <p:cNvSpPr>
            <a:spLocks noGrp="1" noChangeArrowheads="1"/>
          </p:cNvSpPr>
          <p:nvPr>
            <p:ph idx="1"/>
          </p:nvPr>
        </p:nvSpPr>
        <p:spPr/>
        <p:txBody>
          <a:bodyPr/>
          <a:lstStyle/>
          <a:p>
            <a:pPr eaLnBrk="1" hangingPunct="1"/>
            <a:r>
              <a:rPr lang="en-US" altLang="en-US" smtClean="0">
                <a:ea typeface="ヒラギノ角ゴ Pro W3" pitchFamily="-84" charset="-128"/>
              </a:rPr>
              <a:t>Keynes initially accepted the quantity theory view that the transactions component is proportional to income.</a:t>
            </a:r>
          </a:p>
          <a:p>
            <a:pPr eaLnBrk="1" hangingPunct="1"/>
            <a:r>
              <a:rPr lang="en-US" altLang="en-US" smtClean="0">
                <a:ea typeface="ヒラギノ角ゴ Pro W3" pitchFamily="-84" charset="-128"/>
              </a:rPr>
              <a:t>Later, he and other economists recognized that new methods for payment, referred to as </a:t>
            </a:r>
            <a:r>
              <a:rPr lang="en-US" altLang="en-US" b="1" smtClean="0">
                <a:ea typeface="ヒラギノ角ゴ Pro W3" pitchFamily="-84" charset="-128"/>
              </a:rPr>
              <a:t>payment technology</a:t>
            </a:r>
            <a:r>
              <a:rPr lang="en-US" altLang="en-US" smtClean="0">
                <a:ea typeface="ヒラギノ角ゴ Pro W3" pitchFamily="-84" charset="-128"/>
              </a:rPr>
              <a:t>, could also affect the demand for money.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altLang="en-US" smtClean="0">
                <a:ea typeface="ヒラギノ角ゴ Pro W3" pitchFamily="-84" charset="-128"/>
              </a:rPr>
              <a:t>Precautionary Motive</a:t>
            </a:r>
          </a:p>
        </p:txBody>
      </p:sp>
      <p:sp>
        <p:nvSpPr>
          <p:cNvPr id="28674" name="Rectangle 3"/>
          <p:cNvSpPr>
            <a:spLocks noGrp="1" noChangeArrowheads="1"/>
          </p:cNvSpPr>
          <p:nvPr>
            <p:ph idx="1"/>
          </p:nvPr>
        </p:nvSpPr>
        <p:spPr/>
        <p:txBody>
          <a:bodyPr/>
          <a:lstStyle/>
          <a:p>
            <a:pPr eaLnBrk="1" hangingPunct="1"/>
            <a:r>
              <a:rPr lang="en-US" altLang="en-US" smtClean="0">
                <a:ea typeface="ヒラギノ角ゴ Pro W3" pitchFamily="-84" charset="-128"/>
              </a:rPr>
              <a:t>Keynes also recognized that people hold money as a cushion against unexpected wants.</a:t>
            </a:r>
          </a:p>
          <a:p>
            <a:pPr eaLnBrk="1" hangingPunct="1"/>
            <a:r>
              <a:rPr lang="en-US" altLang="en-US" smtClean="0">
                <a:ea typeface="ヒラギノ角ゴ Pro W3" pitchFamily="-84" charset="-128"/>
              </a:rPr>
              <a:t>Keynes argued that the precautionary money balances people want to hold would also be proportional to income.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altLang="en-US" smtClean="0">
                <a:ea typeface="ヒラギノ角ゴ Pro W3" pitchFamily="-84" charset="-128"/>
              </a:rPr>
              <a:t>Speculative Motive</a:t>
            </a:r>
          </a:p>
        </p:txBody>
      </p:sp>
      <p:sp>
        <p:nvSpPr>
          <p:cNvPr id="29698" name="Rectangle 3"/>
          <p:cNvSpPr>
            <a:spLocks noGrp="1" noChangeArrowheads="1"/>
          </p:cNvSpPr>
          <p:nvPr>
            <p:ph idx="1"/>
          </p:nvPr>
        </p:nvSpPr>
        <p:spPr/>
        <p:txBody>
          <a:bodyPr/>
          <a:lstStyle/>
          <a:p>
            <a:pPr eaLnBrk="1" hangingPunct="1"/>
            <a:r>
              <a:rPr lang="en-US" altLang="en-US" smtClean="0">
                <a:ea typeface="ヒラギノ角ゴ Pro W3" pitchFamily="-84" charset="-128"/>
              </a:rPr>
              <a:t>Keynes also believed people choose to hold money as a store of wealth, which he called the </a:t>
            </a:r>
            <a:r>
              <a:rPr lang="en-US" altLang="en-US" b="1" smtClean="0">
                <a:ea typeface="ヒラギノ角ゴ Pro W3" pitchFamily="-84" charset="-128"/>
              </a:rPr>
              <a:t>speculative motive</a:t>
            </a:r>
            <a:r>
              <a:rPr lang="en-US" altLang="en-US" smtClean="0">
                <a:ea typeface="ヒラギノ角ゴ Pro W3" pitchFamily="-84" charset="-128"/>
              </a:rPr>
              <a:t>.</a:t>
            </a:r>
            <a:endParaRPr lang="en-US" altLang="en-US" b="1" smtClean="0">
              <a:ea typeface="ヒラギノ角ゴ Pro W3" pitchFamily="-84" charset="-128"/>
            </a:endParaRPr>
          </a:p>
          <a:p>
            <a:pPr eaLnBrk="1" hangingPunct="1"/>
            <a:endParaRPr lang="en-US" altLang="en-US" i="1" smtClean="0">
              <a:ea typeface="ヒラギノ角ゴ Pro W3" pitchFamily="-8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altLang="en-US" smtClean="0">
                <a:ea typeface="ヒラギノ角ゴ Pro W3" pitchFamily="-84" charset="-128"/>
              </a:rPr>
              <a:t>Preview</a:t>
            </a:r>
          </a:p>
        </p:txBody>
      </p:sp>
      <p:sp>
        <p:nvSpPr>
          <p:cNvPr id="6146" name="Content Placeholder 2"/>
          <p:cNvSpPr>
            <a:spLocks noGrp="1"/>
          </p:cNvSpPr>
          <p:nvPr>
            <p:ph idx="1"/>
          </p:nvPr>
        </p:nvSpPr>
        <p:spPr/>
        <p:txBody>
          <a:bodyPr/>
          <a:lstStyle/>
          <a:p>
            <a:r>
              <a:rPr lang="en-US" altLang="en-US" smtClean="0">
                <a:ea typeface="ヒラギノ角ゴ Pro W3" pitchFamily="-84" charset="-128"/>
              </a:rPr>
              <a:t>This chapter examines the quantity theory of money and its link to the demand for money</a:t>
            </a:r>
          </a:p>
          <a:p>
            <a:r>
              <a:rPr lang="en-US" altLang="en-US" smtClean="0">
                <a:ea typeface="ヒラギノ角ゴ Pro W3" pitchFamily="-84" charset="-128"/>
              </a:rPr>
              <a:t>The link between interest rates and the demand for money is then addressed</a:t>
            </a:r>
          </a:p>
          <a:p>
            <a:pPr>
              <a:buFontTx/>
              <a:buNone/>
            </a:pPr>
            <a:endParaRPr lang="en-US" altLang="en-US" smtClean="0">
              <a:ea typeface="ヒラギノ角ゴ Pro W3" pitchFamily="-8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1" name="Object 3"/>
          <p:cNvGraphicFramePr>
            <a:graphicFrameLocks noChangeAspect="1"/>
          </p:cNvGraphicFramePr>
          <p:nvPr>
            <p:ph idx="4294967295"/>
          </p:nvPr>
        </p:nvGraphicFramePr>
        <p:xfrm>
          <a:off x="1143000" y="1447800"/>
          <a:ext cx="7010400" cy="4378325"/>
        </p:xfrm>
        <a:graphic>
          <a:graphicData uri="http://schemas.openxmlformats.org/presentationml/2006/ole">
            <mc:AlternateContent xmlns:mc="http://schemas.openxmlformats.org/markup-compatibility/2006">
              <mc:Choice xmlns:v="urn:schemas-microsoft-com:vml" Requires="v">
                <p:oleObj spid="_x0000_s30723" name="Equation" r:id="rId4" imgW="3619500" imgH="2260600" progId="Equation.DSMT4">
                  <p:embed/>
                </p:oleObj>
              </mc:Choice>
              <mc:Fallback>
                <p:oleObj name="Equation" r:id="rId4" imgW="3619500" imgH="22606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447800"/>
                        <a:ext cx="70104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2" name="Rectangle 3"/>
          <p:cNvSpPr>
            <a:spLocks noGrp="1" noChangeArrowheads="1"/>
          </p:cNvSpPr>
          <p:nvPr>
            <p:ph type="title"/>
          </p:nvPr>
        </p:nvSpPr>
        <p:spPr/>
        <p:txBody>
          <a:bodyPr/>
          <a:lstStyle/>
          <a:p>
            <a:pPr eaLnBrk="1" hangingPunct="1"/>
            <a:r>
              <a:rPr lang="en-US" altLang="en-US" smtClean="0">
                <a:ea typeface="ヒラギノ角ゴ Pro W3" pitchFamily="-84" charset="-128"/>
              </a:rPr>
              <a:t>Putting the Three Motives Together </a:t>
            </a: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title"/>
          </p:nvPr>
        </p:nvSpPr>
        <p:spPr/>
        <p:txBody>
          <a:bodyPr/>
          <a:lstStyle/>
          <a:p>
            <a:pPr eaLnBrk="1" hangingPunct="1"/>
            <a:r>
              <a:rPr lang="en-US" altLang="en-US" smtClean="0">
                <a:ea typeface="ヒラギノ角ゴ Pro W3" pitchFamily="-84" charset="-128"/>
              </a:rPr>
              <a:t>Putting the Three Motives Together </a:t>
            </a:r>
          </a:p>
        </p:txBody>
      </p:sp>
      <p:sp>
        <p:nvSpPr>
          <p:cNvPr id="32770" name="Rectangle 4"/>
          <p:cNvSpPr>
            <a:spLocks noGrp="1" noChangeArrowheads="1"/>
          </p:cNvSpPr>
          <p:nvPr>
            <p:ph idx="1"/>
          </p:nvPr>
        </p:nvSpPr>
        <p:spPr/>
        <p:txBody>
          <a:bodyPr/>
          <a:lstStyle/>
          <a:p>
            <a:pPr eaLnBrk="1" hangingPunct="1"/>
            <a:r>
              <a:rPr lang="en-US" altLang="en-US" smtClean="0">
                <a:ea typeface="ヒラギノ角ゴ Pro W3" pitchFamily="-84" charset="-128"/>
              </a:rPr>
              <a:t>Velocity is not constant:</a:t>
            </a:r>
          </a:p>
          <a:p>
            <a:pPr lvl="1" eaLnBrk="1" hangingPunct="1"/>
            <a:r>
              <a:rPr lang="en-US" altLang="en-US" smtClean="0">
                <a:ea typeface="ヒラギノ角ゴ Pro W3" pitchFamily="-84" charset="-128"/>
              </a:rPr>
              <a:t>The procyclical movement of interest rates should induce procyclical movements in velocity.</a:t>
            </a:r>
          </a:p>
          <a:p>
            <a:pPr lvl="1" eaLnBrk="1" hangingPunct="1"/>
            <a:r>
              <a:rPr lang="en-US" altLang="en-US" smtClean="0">
                <a:ea typeface="ヒラギノ角ゴ Pro W3" pitchFamily="-84" charset="-128"/>
              </a:rPr>
              <a:t>Velocity will change as expectations about future normal levels of interest rates change</a:t>
            </a: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381000" y="0"/>
            <a:ext cx="8305800" cy="1143000"/>
          </a:xfrm>
        </p:spPr>
        <p:txBody>
          <a:bodyPr/>
          <a:lstStyle/>
          <a:p>
            <a:pPr eaLnBrk="1" hangingPunct="1"/>
            <a:r>
              <a:rPr lang="en-US" altLang="en-US" smtClean="0">
                <a:ea typeface="ヒラギノ角ゴ Pro W3" pitchFamily="-84" charset="-128"/>
              </a:rPr>
              <a:t>Portfolio Theories of Money Demand </a:t>
            </a:r>
          </a:p>
        </p:txBody>
      </p:sp>
      <p:sp>
        <p:nvSpPr>
          <p:cNvPr id="34818" name="Rectangle 3"/>
          <p:cNvSpPr>
            <a:spLocks noGrp="1" noChangeArrowheads="1"/>
          </p:cNvSpPr>
          <p:nvPr>
            <p:ph idx="1"/>
          </p:nvPr>
        </p:nvSpPr>
        <p:spPr>
          <a:xfrm>
            <a:off x="304800" y="1524000"/>
            <a:ext cx="8534400" cy="4330700"/>
          </a:xfrm>
        </p:spPr>
        <p:txBody>
          <a:bodyPr/>
          <a:lstStyle/>
          <a:p>
            <a:pPr eaLnBrk="1" hangingPunct="1"/>
            <a:r>
              <a:rPr lang="en-US" altLang="en-US" smtClean="0">
                <a:ea typeface="ヒラギノ角ゴ Pro W3" pitchFamily="-84" charset="-128"/>
              </a:rPr>
              <a:t>Theory of portfolio choice and Keynesian liquidity preference </a:t>
            </a:r>
          </a:p>
          <a:p>
            <a:pPr lvl="1" eaLnBrk="1" hangingPunct="1"/>
            <a:r>
              <a:rPr lang="en-US" altLang="en-US" smtClean="0">
                <a:ea typeface="ヒラギノ角ゴ Pro W3" pitchFamily="-84" charset="-128"/>
              </a:rPr>
              <a:t>The theory of portfolio choice can justify the conclusion from the Keynesian liquidity preference function that the demand for real money balances is positively related to income and negatively related to the nominal interest rate.</a:t>
            </a:r>
          </a:p>
        </p:txBody>
      </p:sp>
    </p:spTree>
  </p:cSld>
  <p:clrMapOvr>
    <a:masterClrMapping/>
  </p:clrMapOvr>
  <p:transition spd="med">
    <p:pull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idx="1"/>
          </p:nvPr>
        </p:nvSpPr>
        <p:spPr/>
        <p:txBody>
          <a:bodyPr/>
          <a:lstStyle/>
          <a:p>
            <a:pPr eaLnBrk="1" hangingPunct="1"/>
            <a:r>
              <a:rPr lang="en-US" altLang="en-US" sz="2600" smtClean="0">
                <a:ea typeface="ヒラギノ角ゴ Pro W3" pitchFamily="-84" charset="-128"/>
              </a:rPr>
              <a:t>Other factors that affect the demand for money:</a:t>
            </a:r>
          </a:p>
          <a:p>
            <a:pPr lvl="1" eaLnBrk="1" hangingPunct="1"/>
            <a:r>
              <a:rPr lang="en-US" altLang="en-US" smtClean="0">
                <a:ea typeface="ヒラギノ角ゴ Pro W3" pitchFamily="-84" charset="-128"/>
              </a:rPr>
              <a:t>Wealth</a:t>
            </a:r>
          </a:p>
          <a:p>
            <a:pPr lvl="1" eaLnBrk="1" hangingPunct="1"/>
            <a:r>
              <a:rPr lang="en-US" altLang="en-US" smtClean="0">
                <a:ea typeface="ヒラギノ角ゴ Pro W3" pitchFamily="-84" charset="-128"/>
              </a:rPr>
              <a:t>Risk</a:t>
            </a:r>
          </a:p>
          <a:p>
            <a:pPr lvl="1" eaLnBrk="1" hangingPunct="1"/>
            <a:r>
              <a:rPr lang="en-US" altLang="en-US" smtClean="0">
                <a:ea typeface="ヒラギノ角ゴ Pro W3" pitchFamily="-84" charset="-128"/>
              </a:rPr>
              <a:t>Liquidity of other assets</a:t>
            </a:r>
          </a:p>
        </p:txBody>
      </p:sp>
      <p:sp>
        <p:nvSpPr>
          <p:cNvPr id="35842" name="Rectangle 2"/>
          <p:cNvSpPr>
            <a:spLocks noGrp="1" noChangeArrowheads="1"/>
          </p:cNvSpPr>
          <p:nvPr>
            <p:ph type="title"/>
          </p:nvPr>
        </p:nvSpPr>
        <p:spPr>
          <a:xfrm>
            <a:off x="381000" y="0"/>
            <a:ext cx="8305800" cy="1143000"/>
          </a:xfrm>
        </p:spPr>
        <p:txBody>
          <a:bodyPr/>
          <a:lstStyle/>
          <a:p>
            <a:pPr eaLnBrk="1" hangingPunct="1"/>
            <a:r>
              <a:rPr lang="en-US" altLang="en-US" smtClean="0">
                <a:ea typeface="ヒラギノ角ゴ Pro W3" pitchFamily="-84" charset="-128"/>
              </a:rPr>
              <a:t>Portfolio Theories of Money Demand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altLang="en-US" smtClean="0">
                <a:ea typeface="ヒラギノ角ゴ Pro W3" pitchFamily="-84" charset="-128"/>
              </a:rPr>
              <a:t>Summary Table 1 Factors That Determine the Demand for Money </a:t>
            </a:r>
          </a:p>
        </p:txBody>
      </p:sp>
      <p:pic>
        <p:nvPicPr>
          <p:cNvPr id="3686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371600"/>
            <a:ext cx="78486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5"/>
          <p:cNvSpPr>
            <a:spLocks noGrp="1" noChangeArrowheads="1"/>
          </p:cNvSpPr>
          <p:nvPr>
            <p:ph idx="1"/>
          </p:nvPr>
        </p:nvSpPr>
        <p:spPr/>
        <p:txBody>
          <a:bodyPr/>
          <a:lstStyle/>
          <a:p>
            <a:pPr eaLnBrk="1" hangingPunct="1">
              <a:spcBef>
                <a:spcPct val="40000"/>
              </a:spcBef>
            </a:pPr>
            <a:r>
              <a:rPr lang="en-US" altLang="en-US" smtClean="0">
                <a:ea typeface="ヒラギノ角ゴ Pro W3" pitchFamily="-84" charset="-128"/>
              </a:rPr>
              <a:t>Precautionary demand:</a:t>
            </a:r>
          </a:p>
          <a:p>
            <a:pPr lvl="1" eaLnBrk="1" hangingPunct="1">
              <a:spcBef>
                <a:spcPct val="40000"/>
              </a:spcBef>
            </a:pPr>
            <a:r>
              <a:rPr lang="en-US" altLang="en-US" smtClean="0">
                <a:ea typeface="ヒラギノ角ゴ Pro W3" pitchFamily="-84" charset="-128"/>
              </a:rPr>
              <a:t>Similar to transactions demand</a:t>
            </a:r>
          </a:p>
          <a:p>
            <a:pPr lvl="1" eaLnBrk="1" hangingPunct="1">
              <a:spcBef>
                <a:spcPct val="40000"/>
              </a:spcBef>
            </a:pPr>
            <a:r>
              <a:rPr lang="en-US" altLang="en-US" smtClean="0">
                <a:ea typeface="ヒラギノ角ゴ Pro W3" pitchFamily="-84" charset="-128"/>
              </a:rPr>
              <a:t>As interest rates rise, the opportunity cost of holding precautionary balances rises</a:t>
            </a:r>
          </a:p>
          <a:p>
            <a:pPr lvl="1" eaLnBrk="1" hangingPunct="1">
              <a:spcBef>
                <a:spcPct val="40000"/>
              </a:spcBef>
            </a:pPr>
            <a:r>
              <a:rPr lang="en-US" altLang="en-US" smtClean="0">
                <a:ea typeface="ヒラギノ角ゴ Pro W3" pitchFamily="-84" charset="-128"/>
              </a:rPr>
              <a:t>The precautionary demand for money is negatively related to interest rates</a:t>
            </a:r>
          </a:p>
        </p:txBody>
      </p:sp>
      <p:sp>
        <p:nvSpPr>
          <p:cNvPr id="37890" name="Rectangle 2"/>
          <p:cNvSpPr txBox="1">
            <a:spLocks noChangeArrowheads="1"/>
          </p:cNvSpPr>
          <p:nvPr/>
        </p:nvSpPr>
        <p:spPr bwMode="auto">
          <a:xfrm>
            <a:off x="457200" y="-635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anose="02020603050405020304" pitchFamily="18" charset="0"/>
                <a:ea typeface="ヒラギノ角ゴ Pro W3" pitchFamily="-84" charset="-128"/>
              </a:defRPr>
            </a:lvl1pPr>
            <a:lvl2pPr marL="742950" indent="-285750" eaLnBrk="0" hangingPunct="0">
              <a:defRPr sz="2400">
                <a:solidFill>
                  <a:schemeClr val="tx1"/>
                </a:solidFill>
                <a:latin typeface="Times New Roman" panose="02020603050405020304" pitchFamily="18" charset="0"/>
                <a:ea typeface="ヒラギノ角ゴ Pro W3" pitchFamily="-84" charset="-128"/>
              </a:defRPr>
            </a:lvl2pPr>
            <a:lvl3pPr marL="1143000" indent="-228600" eaLnBrk="0" hangingPunct="0">
              <a:defRPr sz="2400">
                <a:solidFill>
                  <a:schemeClr val="tx1"/>
                </a:solidFill>
                <a:latin typeface="Times New Roman" panose="02020603050405020304" pitchFamily="18" charset="0"/>
                <a:ea typeface="ヒラギノ角ゴ Pro W3" pitchFamily="-84" charset="-128"/>
              </a:defRPr>
            </a:lvl3pPr>
            <a:lvl4pPr marL="1600200" indent="-228600" eaLnBrk="0" hangingPunct="0">
              <a:defRPr sz="2400">
                <a:solidFill>
                  <a:schemeClr val="tx1"/>
                </a:solidFill>
                <a:latin typeface="Times New Roman" panose="02020603050405020304" pitchFamily="18" charset="0"/>
                <a:ea typeface="ヒラギノ角ゴ Pro W3" pitchFamily="-84" charset="-128"/>
              </a:defRPr>
            </a:lvl4pPr>
            <a:lvl5pPr marL="2057400" indent="-228600" eaLnBrk="0" hangingPunct="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pPr eaLnBrk="1" hangingPunct="1"/>
            <a:r>
              <a:rPr lang="en-US" altLang="en-US" sz="3200" b="1">
                <a:latin typeface="Verdana" panose="020B0604030504040204" pitchFamily="34" charset="0"/>
              </a:rPr>
              <a:t>Empirical Evidence on the Demand for Money</a:t>
            </a: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altLang="en-US" smtClean="0">
                <a:ea typeface="ヒラギノ角ゴ Pro W3" pitchFamily="-84" charset="-128"/>
              </a:rPr>
              <a:t>Interest Rates and Money Demand</a:t>
            </a:r>
          </a:p>
        </p:txBody>
      </p:sp>
      <p:sp>
        <p:nvSpPr>
          <p:cNvPr id="39938" name="Rectangle 3"/>
          <p:cNvSpPr>
            <a:spLocks noGrp="1" noChangeArrowheads="1"/>
          </p:cNvSpPr>
          <p:nvPr>
            <p:ph idx="1"/>
          </p:nvPr>
        </p:nvSpPr>
        <p:spPr>
          <a:xfrm>
            <a:off x="381000" y="1219200"/>
            <a:ext cx="8382000" cy="4648200"/>
          </a:xfrm>
        </p:spPr>
        <p:txBody>
          <a:bodyPr/>
          <a:lstStyle/>
          <a:p>
            <a:pPr eaLnBrk="1" hangingPunct="1"/>
            <a:r>
              <a:rPr lang="en-US" altLang="en-US" sz="2600" smtClean="0">
                <a:ea typeface="ヒラギノ角ゴ Pro W3" pitchFamily="-84" charset="-128"/>
              </a:rPr>
              <a:t>We have established that if interest rates do not affect the demand for money, velocity is more likely to be constant—or at least predictable—so that the quantity theory view that aggregate spending is determined by the quantity of money is more likely to be true.</a:t>
            </a:r>
          </a:p>
          <a:p>
            <a:pPr eaLnBrk="1" hangingPunct="1"/>
            <a:r>
              <a:rPr lang="en-US" altLang="en-US" sz="2600" smtClean="0">
                <a:ea typeface="ヒラギノ角ゴ Pro W3" pitchFamily="-84" charset="-128"/>
              </a:rPr>
              <a:t>However, the more sensitive the demand for money is to interest rates, the more unpredictable velocity will be, and the less clear the link between the money supply and aggregate spending will be.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altLang="en-US" smtClean="0">
                <a:ea typeface="ヒラギノ角ゴ Pro W3" pitchFamily="-84" charset="-128"/>
              </a:rPr>
              <a:t>Stability of Money Demand</a:t>
            </a:r>
          </a:p>
        </p:txBody>
      </p:sp>
      <p:sp>
        <p:nvSpPr>
          <p:cNvPr id="40962" name="Rectangle 3"/>
          <p:cNvSpPr>
            <a:spLocks noGrp="1" noChangeArrowheads="1"/>
          </p:cNvSpPr>
          <p:nvPr>
            <p:ph idx="1"/>
          </p:nvPr>
        </p:nvSpPr>
        <p:spPr/>
        <p:txBody>
          <a:bodyPr/>
          <a:lstStyle/>
          <a:p>
            <a:pPr eaLnBrk="1" hangingPunct="1"/>
            <a:r>
              <a:rPr lang="en-US" altLang="en-US" smtClean="0">
                <a:ea typeface="ヒラギノ角ゴ Pro W3" pitchFamily="-84" charset="-128"/>
              </a:rPr>
              <a:t>If the money demand function is unstable and undergoes substantial, unpredictable shifts as Keynes believed, then velocity is unpredictable, and the quantity of money may not be tightly linked to aggregate spending, as it is in the quantity theory.</a:t>
            </a:r>
          </a:p>
          <a:p>
            <a:pPr eaLnBrk="1" hangingPunct="1"/>
            <a:r>
              <a:rPr lang="en-US" altLang="en-US" smtClean="0">
                <a:ea typeface="ヒラギノ角ゴ Pro W3" pitchFamily="-84" charset="-128"/>
              </a:rPr>
              <a:t>The stability of the money demand function is also crucial to whether the Federal Reserve should target interest rates or the money supply.</a:t>
            </a:r>
          </a:p>
          <a:p>
            <a:pPr eaLnBrk="1" hangingPunct="1">
              <a:buFontTx/>
              <a:buNone/>
            </a:pPr>
            <a:endParaRPr lang="en-US" altLang="en-US" smtClean="0">
              <a:ea typeface="ヒラギノ角ゴ Pro W3" pitchFamily="-8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en-US" smtClean="0">
                <a:ea typeface="ヒラギノ角ゴ Pro W3" pitchFamily="-84" charset="-128"/>
              </a:rPr>
              <a:t>Stability of Money Demand </a:t>
            </a:r>
          </a:p>
        </p:txBody>
      </p:sp>
      <p:sp>
        <p:nvSpPr>
          <p:cNvPr id="41986" name="Rectangle 3"/>
          <p:cNvSpPr>
            <a:spLocks noGrp="1" noChangeArrowheads="1"/>
          </p:cNvSpPr>
          <p:nvPr>
            <p:ph idx="1"/>
          </p:nvPr>
        </p:nvSpPr>
        <p:spPr/>
        <p:txBody>
          <a:bodyPr/>
          <a:lstStyle/>
          <a:p>
            <a:pPr eaLnBrk="1" hangingPunct="1"/>
            <a:r>
              <a:rPr lang="en-US" altLang="en-US" smtClean="0">
                <a:ea typeface="ヒラギノ角ゴ Pro W3" pitchFamily="-84" charset="-128"/>
              </a:rPr>
              <a:t>If the money demand function is unstable and so the money supply is not closely linked to aggregate spending, then the level of interest rates the Fed sets will provide more information about the stance of monetary policy than will the money supply.</a:t>
            </a:r>
          </a:p>
          <a:p>
            <a:pPr eaLnBrk="1" hangingPunct="1"/>
            <a:endParaRPr lang="en-US" altLang="en-US" smtClean="0">
              <a:ea typeface="ヒラギノ角ゴ Pro W3" pitchFamily="-8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altLang="en-US" smtClean="0">
                <a:ea typeface="ヒラギノ角ゴ Pro W3" pitchFamily="-84" charset="-128"/>
              </a:rPr>
              <a:t>Learning Objectives</a:t>
            </a:r>
          </a:p>
        </p:txBody>
      </p:sp>
      <p:sp>
        <p:nvSpPr>
          <p:cNvPr id="7170" name="Content Placeholder 2"/>
          <p:cNvSpPr>
            <a:spLocks noGrp="1"/>
          </p:cNvSpPr>
          <p:nvPr>
            <p:ph idx="1"/>
          </p:nvPr>
        </p:nvSpPr>
        <p:spPr/>
        <p:txBody>
          <a:bodyPr/>
          <a:lstStyle/>
          <a:p>
            <a:r>
              <a:rPr lang="en-US" altLang="en-US" smtClean="0">
                <a:ea typeface="ヒラギノ角ゴ Pro W3" pitchFamily="-84" charset="-128"/>
              </a:rPr>
              <a:t>Assess the relationship between money growth and inflation in the short run and the long run, as implied by the quantity theory of money.</a:t>
            </a:r>
          </a:p>
          <a:p>
            <a:r>
              <a:rPr lang="en-US" altLang="en-US" smtClean="0">
                <a:ea typeface="ヒラギノ角ゴ Pro W3" pitchFamily="-84" charset="-128"/>
              </a:rPr>
              <a:t>Identify the circumstances under which budget deficits can lead to inflationary monetary policy.</a:t>
            </a:r>
          </a:p>
          <a:p>
            <a:r>
              <a:rPr lang="en-US" altLang="en-US" smtClean="0">
                <a:ea typeface="ヒラギノ角ゴ Pro W3" pitchFamily="-84" charset="-128"/>
              </a:rPr>
              <a:t>Summarize the three motives underlying the liquidity preference theory of money demand.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altLang="en-US" smtClean="0">
                <a:ea typeface="ヒラギノ角ゴ Pro W3" pitchFamily="-84" charset="-128"/>
              </a:rPr>
              <a:t>Learning Objectives </a:t>
            </a:r>
          </a:p>
        </p:txBody>
      </p:sp>
      <p:sp>
        <p:nvSpPr>
          <p:cNvPr id="8194" name="Content Placeholder 2"/>
          <p:cNvSpPr>
            <a:spLocks noGrp="1"/>
          </p:cNvSpPr>
          <p:nvPr>
            <p:ph idx="1"/>
          </p:nvPr>
        </p:nvSpPr>
        <p:spPr/>
        <p:txBody>
          <a:bodyPr/>
          <a:lstStyle/>
          <a:p>
            <a:r>
              <a:rPr lang="en-US" altLang="en-US" smtClean="0">
                <a:ea typeface="ヒラギノ角ゴ Pro W3" pitchFamily="-84" charset="-128"/>
              </a:rPr>
              <a:t>Identify the factors underlying the portfolio choice theory of money demand.</a:t>
            </a:r>
          </a:p>
          <a:p>
            <a:r>
              <a:rPr lang="en-US" altLang="en-US" smtClean="0">
                <a:ea typeface="ヒラギノ角ゴ Pro W3" pitchFamily="-84" charset="-128"/>
              </a:rPr>
              <a:t>Assess and interpret the empirical evidence on the validity of the liquidity preference and portfolio theories of money demand.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4"/>
          <p:cNvSpPr>
            <a:spLocks noGrp="1" noChangeArrowheads="1"/>
          </p:cNvSpPr>
          <p:nvPr>
            <p:ph type="title"/>
          </p:nvPr>
        </p:nvSpPr>
        <p:spPr/>
        <p:txBody>
          <a:bodyPr/>
          <a:lstStyle/>
          <a:p>
            <a:pPr eaLnBrk="1" hangingPunct="1"/>
            <a:r>
              <a:rPr lang="en-US" altLang="en-US" smtClean="0">
                <a:ea typeface="ヒラギノ角ゴ Pro W3" pitchFamily="-84" charset="-128"/>
              </a:rPr>
              <a:t>Quantity Theory of Money</a:t>
            </a:r>
          </a:p>
        </p:txBody>
      </p:sp>
      <p:graphicFrame>
        <p:nvGraphicFramePr>
          <p:cNvPr id="9218" name="Object 3"/>
          <p:cNvGraphicFramePr>
            <a:graphicFrameLocks noChangeAspect="1"/>
          </p:cNvGraphicFramePr>
          <p:nvPr>
            <p:ph idx="4294967295"/>
          </p:nvPr>
        </p:nvGraphicFramePr>
        <p:xfrm>
          <a:off x="609600" y="2362200"/>
          <a:ext cx="7912100" cy="3244850"/>
        </p:xfrm>
        <a:graphic>
          <a:graphicData uri="http://schemas.openxmlformats.org/presentationml/2006/ole">
            <mc:AlternateContent xmlns:mc="http://schemas.openxmlformats.org/markup-compatibility/2006">
              <mc:Choice xmlns:v="urn:schemas-microsoft-com:vml" Requires="v">
                <p:oleObj spid="_x0000_s9220" name="Equation" r:id="rId4" imgW="4800600" imgH="1968500" progId="Equation.DSMT4">
                  <p:embed/>
                </p:oleObj>
              </mc:Choice>
              <mc:Fallback>
                <p:oleObj name="Equation" r:id="rId4" imgW="4800600" imgH="19685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362200"/>
                        <a:ext cx="791210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ext Box 5"/>
          <p:cNvSpPr txBox="1">
            <a:spLocks noChangeArrowheads="1"/>
          </p:cNvSpPr>
          <p:nvPr/>
        </p:nvSpPr>
        <p:spPr bwMode="auto">
          <a:xfrm>
            <a:off x="457200" y="1524000"/>
            <a:ext cx="746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ヒラギノ角ゴ Pro W3" pitchFamily="-84" charset="-128"/>
              </a:defRPr>
            </a:lvl1pPr>
            <a:lvl2pPr marL="742950" indent="-285750" eaLnBrk="0" hangingPunct="0">
              <a:defRPr sz="2400">
                <a:solidFill>
                  <a:schemeClr val="tx1"/>
                </a:solidFill>
                <a:latin typeface="Times New Roman" panose="02020603050405020304" pitchFamily="18" charset="0"/>
                <a:ea typeface="ヒラギノ角ゴ Pro W3" pitchFamily="-84" charset="-128"/>
              </a:defRPr>
            </a:lvl2pPr>
            <a:lvl3pPr marL="1143000" indent="-228600" eaLnBrk="0" hangingPunct="0">
              <a:defRPr sz="2400">
                <a:solidFill>
                  <a:schemeClr val="tx1"/>
                </a:solidFill>
                <a:latin typeface="Times New Roman" panose="02020603050405020304" pitchFamily="18" charset="0"/>
                <a:ea typeface="ヒラギノ角ゴ Pro W3" pitchFamily="-84" charset="-128"/>
              </a:defRPr>
            </a:lvl3pPr>
            <a:lvl4pPr marL="1600200" indent="-228600" eaLnBrk="0" hangingPunct="0">
              <a:defRPr sz="2400">
                <a:solidFill>
                  <a:schemeClr val="tx1"/>
                </a:solidFill>
                <a:latin typeface="Times New Roman" panose="02020603050405020304" pitchFamily="18" charset="0"/>
                <a:ea typeface="ヒラギノ角ゴ Pro W3" pitchFamily="-84" charset="-128"/>
              </a:defRPr>
            </a:lvl4pPr>
            <a:lvl5pPr marL="2057400" indent="-228600" eaLnBrk="0" hangingPunct="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pPr eaLnBrk="1" hangingPunct="1">
              <a:spcBef>
                <a:spcPct val="50000"/>
              </a:spcBef>
            </a:pPr>
            <a:r>
              <a:rPr lang="en-US" altLang="en-US" sz="2000" b="1">
                <a:latin typeface="Verdana" panose="020B0604030504040204" pitchFamily="34" charset="0"/>
              </a:rPr>
              <a:t>Velocity of Money and The Equation of Exchange:</a:t>
            </a: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8"/>
          <p:cNvSpPr>
            <a:spLocks noGrp="1" noChangeArrowheads="1"/>
          </p:cNvSpPr>
          <p:nvPr>
            <p:ph idx="1"/>
          </p:nvPr>
        </p:nvSpPr>
        <p:spPr>
          <a:xfrm>
            <a:off x="381000" y="1752600"/>
            <a:ext cx="8521700" cy="4495800"/>
          </a:xfrm>
        </p:spPr>
        <p:txBody>
          <a:bodyPr/>
          <a:lstStyle/>
          <a:p>
            <a:pPr eaLnBrk="1" hangingPunct="1">
              <a:spcBef>
                <a:spcPct val="40000"/>
              </a:spcBef>
            </a:pPr>
            <a:r>
              <a:rPr lang="en-US" altLang="en-US" smtClean="0">
                <a:ea typeface="ヒラギノ角ゴ Pro W3" pitchFamily="-84" charset="-128"/>
              </a:rPr>
              <a:t>Velocity fairly constant in short run</a:t>
            </a:r>
          </a:p>
          <a:p>
            <a:pPr eaLnBrk="1" hangingPunct="1">
              <a:spcBef>
                <a:spcPct val="40000"/>
              </a:spcBef>
            </a:pPr>
            <a:r>
              <a:rPr lang="en-US" altLang="en-US" smtClean="0">
                <a:ea typeface="ヒラギノ角ゴ Pro W3" pitchFamily="-84" charset="-128"/>
              </a:rPr>
              <a:t>Aggregate output at full-employment level</a:t>
            </a:r>
          </a:p>
          <a:p>
            <a:pPr eaLnBrk="1" hangingPunct="1">
              <a:spcBef>
                <a:spcPct val="40000"/>
              </a:spcBef>
            </a:pPr>
            <a:r>
              <a:rPr lang="en-US" altLang="en-US" smtClean="0">
                <a:ea typeface="ヒラギノ角ゴ Pro W3" pitchFamily="-84" charset="-128"/>
              </a:rPr>
              <a:t>Changes in money supply affect only the price level</a:t>
            </a:r>
          </a:p>
          <a:p>
            <a:pPr eaLnBrk="1" hangingPunct="1">
              <a:spcBef>
                <a:spcPct val="40000"/>
              </a:spcBef>
            </a:pPr>
            <a:r>
              <a:rPr lang="en-US" altLang="en-US" smtClean="0">
                <a:ea typeface="ヒラギノ角ゴ Pro W3" pitchFamily="-84" charset="-128"/>
              </a:rPr>
              <a:t>Movement in the price level results solely from change in the quantity of money</a:t>
            </a:r>
          </a:p>
        </p:txBody>
      </p:sp>
      <p:sp>
        <p:nvSpPr>
          <p:cNvPr id="11266" name="Rectangle 4"/>
          <p:cNvSpPr>
            <a:spLocks noGrp="1" noChangeArrowheads="1"/>
          </p:cNvSpPr>
          <p:nvPr>
            <p:ph type="title"/>
          </p:nvPr>
        </p:nvSpPr>
        <p:spPr/>
        <p:txBody>
          <a:bodyPr/>
          <a:lstStyle/>
          <a:p>
            <a:pPr eaLnBrk="1" hangingPunct="1"/>
            <a:r>
              <a:rPr lang="en-US" altLang="en-US" smtClean="0">
                <a:ea typeface="ヒラギノ角ゴ Pro W3" pitchFamily="-84" charset="-128"/>
              </a:rPr>
              <a:t>Quantity Theory of Money </a:t>
            </a: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4"/>
          <p:cNvSpPr>
            <a:spLocks noGrp="1" noChangeArrowheads="1"/>
          </p:cNvSpPr>
          <p:nvPr>
            <p:ph idx="1"/>
          </p:nvPr>
        </p:nvSpPr>
        <p:spPr>
          <a:xfrm>
            <a:off x="381000" y="1295400"/>
            <a:ext cx="8382000" cy="4800600"/>
          </a:xfrm>
        </p:spPr>
        <p:txBody>
          <a:bodyPr/>
          <a:lstStyle/>
          <a:p>
            <a:pPr marL="0" indent="0" eaLnBrk="1" hangingPunct="1">
              <a:buFontTx/>
              <a:buNone/>
            </a:pPr>
            <a:r>
              <a:rPr lang="en-US" altLang="en-US" sz="2000" b="1" smtClean="0">
                <a:ea typeface="ヒラギノ角ゴ Pro W3" pitchFamily="-84" charset="-128"/>
              </a:rPr>
              <a:t>Demand for money</a:t>
            </a:r>
            <a:r>
              <a:rPr lang="en-US" altLang="en-US" sz="2000" smtClean="0">
                <a:ea typeface="ヒラギノ角ゴ Pro W3" pitchFamily="-84" charset="-128"/>
              </a:rPr>
              <a:t>: To interpret Fisher</a:t>
            </a:r>
            <a:r>
              <a:rPr lang="ja-JP" altLang="en-US" sz="2000" smtClean="0">
                <a:ea typeface="ヒラギノ角ゴ Pro W3" pitchFamily="-84" charset="-128"/>
              </a:rPr>
              <a:t>’</a:t>
            </a:r>
            <a:r>
              <a:rPr lang="en-US" altLang="ja-JP" sz="2000" smtClean="0">
                <a:ea typeface="ヒラギノ角ゴ Pro W3" pitchFamily="-84" charset="-128"/>
              </a:rPr>
              <a:t>s quantity theory in terms of the demand for money…</a:t>
            </a:r>
          </a:p>
          <a:p>
            <a:pPr marL="0" indent="0" algn="ctr" eaLnBrk="1" hangingPunct="1">
              <a:buFontTx/>
              <a:buNone/>
            </a:pPr>
            <a:r>
              <a:rPr lang="en-US" altLang="en-US" sz="2000" smtClean="0">
                <a:ea typeface="ヒラギノ角ゴ Pro W3" pitchFamily="-84" charset="-128"/>
              </a:rPr>
              <a:t>Divide both sides by </a:t>
            </a:r>
            <a:r>
              <a:rPr lang="en-US" altLang="en-US" sz="2000" i="1" smtClean="0">
                <a:ea typeface="ヒラギノ角ゴ Pro W3" pitchFamily="-84" charset="-128"/>
              </a:rPr>
              <a:t>V</a:t>
            </a:r>
          </a:p>
          <a:p>
            <a:pPr marL="0" indent="0" algn="ctr" eaLnBrk="1" hangingPunct="1">
              <a:buFontTx/>
              <a:buNone/>
            </a:pPr>
            <a:endParaRPr lang="en-US" altLang="en-US" sz="2000" i="1" smtClean="0">
              <a:ea typeface="ヒラギノ角ゴ Pro W3" pitchFamily="-84" charset="-128"/>
            </a:endParaRPr>
          </a:p>
          <a:p>
            <a:pPr marL="0" indent="0" algn="ctr" eaLnBrk="1" hangingPunct="1">
              <a:buFontTx/>
              <a:buNone/>
            </a:pPr>
            <a:endParaRPr lang="en-US" altLang="en-US" sz="2000" i="1" smtClean="0">
              <a:ea typeface="ヒラギノ角ゴ Pro W3" pitchFamily="-84" charset="-128"/>
            </a:endParaRPr>
          </a:p>
          <a:p>
            <a:pPr marL="0" indent="0" algn="ctr" eaLnBrk="1" hangingPunct="1">
              <a:buFontTx/>
              <a:buNone/>
            </a:pPr>
            <a:r>
              <a:rPr lang="en-US" altLang="en-US" sz="2000" smtClean="0">
                <a:ea typeface="ヒラギノ角ゴ Pro W3" pitchFamily="-84" charset="-128"/>
              </a:rPr>
              <a:t>When the money market is in equilibrium</a:t>
            </a:r>
          </a:p>
          <a:p>
            <a:pPr marL="0" indent="0" algn="ctr" eaLnBrk="1" hangingPunct="1">
              <a:buFontTx/>
              <a:buNone/>
            </a:pPr>
            <a:r>
              <a:rPr lang="en-US" altLang="en-US" sz="2000" i="1" smtClean="0">
                <a:ea typeface="ヒラギノ角ゴ Pro W3" pitchFamily="-84" charset="-128"/>
              </a:rPr>
              <a:t>M = M</a:t>
            </a:r>
            <a:r>
              <a:rPr lang="en-US" altLang="en-US" sz="2000" i="1" baseline="30000" smtClean="0">
                <a:ea typeface="ヒラギノ角ゴ Pro W3" pitchFamily="-84" charset="-128"/>
              </a:rPr>
              <a:t>d</a:t>
            </a:r>
            <a:endParaRPr lang="en-US" altLang="en-US" sz="2000" i="1" smtClean="0">
              <a:ea typeface="ヒラギノ角ゴ Pro W3" pitchFamily="-84" charset="-128"/>
            </a:endParaRPr>
          </a:p>
          <a:p>
            <a:pPr marL="0" indent="0" algn="ctr" eaLnBrk="1" hangingPunct="1">
              <a:buFontTx/>
              <a:buNone/>
            </a:pPr>
            <a:r>
              <a:rPr lang="en-US" altLang="en-US" sz="2000" smtClean="0">
                <a:ea typeface="ヒラギノ角ゴ Pro W3" pitchFamily="-84" charset="-128"/>
              </a:rPr>
              <a:t>Let </a:t>
            </a:r>
          </a:p>
          <a:p>
            <a:pPr marL="0" indent="0" algn="ctr" eaLnBrk="1" hangingPunct="1">
              <a:buFontTx/>
              <a:buNone/>
            </a:pPr>
            <a:endParaRPr lang="en-US" altLang="en-US" sz="2000" smtClean="0">
              <a:ea typeface="ヒラギノ角ゴ Pro W3" pitchFamily="-84" charset="-128"/>
            </a:endParaRPr>
          </a:p>
          <a:p>
            <a:pPr marL="0" indent="0" algn="ctr" eaLnBrk="1" hangingPunct="1">
              <a:buFontTx/>
              <a:buNone/>
            </a:pPr>
            <a:endParaRPr lang="en-US" altLang="en-US" sz="2000" smtClean="0">
              <a:ea typeface="ヒラギノ角ゴ Pro W3" pitchFamily="-84" charset="-128"/>
            </a:endParaRPr>
          </a:p>
          <a:p>
            <a:pPr marL="0" indent="0" eaLnBrk="1" hangingPunct="1"/>
            <a:r>
              <a:rPr lang="en-US" altLang="en-US" sz="2000" smtClean="0">
                <a:ea typeface="ヒラギノ角ゴ Pro W3" pitchFamily="-84" charset="-128"/>
              </a:rPr>
              <a:t>Because </a:t>
            </a:r>
            <a:r>
              <a:rPr lang="en-US" altLang="en-US" sz="2000" i="1" smtClean="0">
                <a:ea typeface="ヒラギノ角ゴ Pro W3" pitchFamily="-84" charset="-128"/>
              </a:rPr>
              <a:t>k</a:t>
            </a:r>
            <a:r>
              <a:rPr lang="en-US" altLang="en-US" sz="2000" smtClean="0">
                <a:ea typeface="ヒラギノ角ゴ Pro W3" pitchFamily="-84" charset="-128"/>
              </a:rPr>
              <a:t> is constant, the level of transactions generated by a fixed level of </a:t>
            </a:r>
            <a:r>
              <a:rPr lang="en-US" altLang="en-US" sz="2000" i="1" smtClean="0">
                <a:ea typeface="ヒラギノ角ゴ Pro W3" pitchFamily="-84" charset="-128"/>
              </a:rPr>
              <a:t>PY</a:t>
            </a:r>
            <a:r>
              <a:rPr lang="en-US" altLang="en-US" sz="2000" smtClean="0">
                <a:ea typeface="ヒラギノ角ゴ Pro W3" pitchFamily="-84" charset="-128"/>
              </a:rPr>
              <a:t> determines the quantity of </a:t>
            </a:r>
            <a:r>
              <a:rPr lang="en-US" altLang="en-US" sz="2000" i="1" smtClean="0">
                <a:ea typeface="ヒラギノ角ゴ Pro W3" pitchFamily="-84" charset="-128"/>
              </a:rPr>
              <a:t>M</a:t>
            </a:r>
            <a:r>
              <a:rPr lang="en-US" altLang="en-US" sz="2000" i="1" baseline="30000" smtClean="0">
                <a:ea typeface="ヒラギノ角ゴ Pro W3" pitchFamily="-84" charset="-128"/>
              </a:rPr>
              <a:t>d</a:t>
            </a:r>
            <a:r>
              <a:rPr lang="en-US" altLang="en-US" sz="2000" i="1" smtClean="0">
                <a:ea typeface="ヒラギノ角ゴ Pro W3" pitchFamily="-84" charset="-128"/>
              </a:rPr>
              <a:t>.</a:t>
            </a:r>
          </a:p>
          <a:p>
            <a:pPr marL="0" indent="0" eaLnBrk="1" hangingPunct="1"/>
            <a:r>
              <a:rPr lang="en-US" altLang="en-US" sz="2000" smtClean="0">
                <a:ea typeface="ヒラギノ角ゴ Pro W3" pitchFamily="-84" charset="-128"/>
              </a:rPr>
              <a:t>The demand for money is not affected by interest rates.</a:t>
            </a:r>
          </a:p>
        </p:txBody>
      </p:sp>
      <p:graphicFrame>
        <p:nvGraphicFramePr>
          <p:cNvPr id="13314" name="Object 5"/>
          <p:cNvGraphicFramePr>
            <a:graphicFrameLocks noChangeAspect="1"/>
          </p:cNvGraphicFramePr>
          <p:nvPr/>
        </p:nvGraphicFramePr>
        <p:xfrm>
          <a:off x="4191000" y="2514600"/>
          <a:ext cx="1600200" cy="788988"/>
        </p:xfrm>
        <a:graphic>
          <a:graphicData uri="http://schemas.openxmlformats.org/presentationml/2006/ole">
            <mc:AlternateContent xmlns:mc="http://schemas.openxmlformats.org/markup-compatibility/2006">
              <mc:Choice xmlns:v="urn:schemas-microsoft-com:vml" Requires="v">
                <p:oleObj spid="_x0000_s13318" name="Equation" r:id="rId4" imgW="799753" imgH="393529" progId="Equation.DSMT4">
                  <p:embed/>
                </p:oleObj>
              </mc:Choice>
              <mc:Fallback>
                <p:oleObj name="Equation" r:id="rId4" imgW="799753" imgH="393529"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514600"/>
                        <a:ext cx="1600200" cy="788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3315" name="Object 6"/>
          <p:cNvGraphicFramePr>
            <a:graphicFrameLocks noChangeAspect="1"/>
          </p:cNvGraphicFramePr>
          <p:nvPr/>
        </p:nvGraphicFramePr>
        <p:xfrm>
          <a:off x="6172200" y="2590800"/>
          <a:ext cx="711200" cy="688975"/>
        </p:xfrm>
        <a:graphic>
          <a:graphicData uri="http://schemas.openxmlformats.org/presentationml/2006/ole">
            <mc:AlternateContent xmlns:mc="http://schemas.openxmlformats.org/markup-compatibility/2006">
              <mc:Choice xmlns:v="urn:schemas-microsoft-com:vml" Requires="v">
                <p:oleObj spid="_x0000_s13319" name="Equation" r:id="rId6" imgW="406048" imgH="393359" progId="Equation.DSMT4">
                  <p:embed/>
                </p:oleObj>
              </mc:Choice>
              <mc:Fallback>
                <p:oleObj name="Equation" r:id="rId6" imgW="406048" imgH="393359"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2590800"/>
                        <a:ext cx="711200" cy="68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3316" name="Object 7"/>
          <p:cNvGraphicFramePr>
            <a:graphicFrameLocks noChangeAspect="1"/>
          </p:cNvGraphicFramePr>
          <p:nvPr/>
        </p:nvGraphicFramePr>
        <p:xfrm>
          <a:off x="3962400" y="4419600"/>
          <a:ext cx="1905000" cy="461963"/>
        </p:xfrm>
        <a:graphic>
          <a:graphicData uri="http://schemas.openxmlformats.org/presentationml/2006/ole">
            <mc:AlternateContent xmlns:mc="http://schemas.openxmlformats.org/markup-compatibility/2006">
              <mc:Choice xmlns:v="urn:schemas-microsoft-com:vml" Requires="v">
                <p:oleObj spid="_x0000_s13320" name="Equation" r:id="rId8" imgW="837836" imgH="203112" progId="Equation.3">
                  <p:embed/>
                </p:oleObj>
              </mc:Choice>
              <mc:Fallback>
                <p:oleObj name="Equation" r:id="rId8" imgW="837836" imgH="203112"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4419600"/>
                        <a:ext cx="19050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3317" name="Rectangle 4"/>
          <p:cNvSpPr>
            <a:spLocks noGrp="1" noChangeArrowheads="1"/>
          </p:cNvSpPr>
          <p:nvPr>
            <p:ph type="title"/>
          </p:nvPr>
        </p:nvSpPr>
        <p:spPr/>
        <p:txBody>
          <a:bodyPr/>
          <a:lstStyle/>
          <a:p>
            <a:pPr eaLnBrk="1" hangingPunct="1"/>
            <a:r>
              <a:rPr lang="en-US" altLang="en-US" smtClean="0">
                <a:ea typeface="ヒラギノ角ゴ Pro W3" pitchFamily="-84" charset="-128"/>
              </a:rPr>
              <a:t>Quantity Theory of Money </a:t>
            </a: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idx="1"/>
          </p:nvPr>
        </p:nvSpPr>
        <p:spPr/>
        <p:txBody>
          <a:bodyPr/>
          <a:lstStyle/>
          <a:p>
            <a:pPr eaLnBrk="1" hangingPunct="1"/>
            <a:r>
              <a:rPr lang="en-US" altLang="en-US" smtClean="0">
                <a:ea typeface="ヒラギノ角ゴ Pro W3" pitchFamily="-84" charset="-128"/>
              </a:rPr>
              <a:t>From the equation of exchange to the quantity theory of money:</a:t>
            </a:r>
          </a:p>
          <a:p>
            <a:pPr lvl="1" eaLnBrk="1" hangingPunct="1"/>
            <a:r>
              <a:rPr lang="en-US" altLang="ja-JP" smtClean="0">
                <a:ea typeface="MS PGothic" panose="020B0600070205080204" pitchFamily="34" charset="-128"/>
              </a:rPr>
              <a:t>Fisher’s view that velocity is fairly constant in the short run, so that , transforms the equation of exchange into the quantity theory of money, which states that nominal income (spending) is determined solely by movements in the quantity of money M.</a:t>
            </a:r>
          </a:p>
        </p:txBody>
      </p:sp>
      <p:sp>
        <p:nvSpPr>
          <p:cNvPr id="1536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ea typeface="ヒラギノ角ゴ Pro W3" pitchFamily="-84" charset="-128"/>
              </a:defRPr>
            </a:lvl1pPr>
            <a:lvl2pPr marL="742950" indent="-285750" eaLnBrk="0" hangingPunct="0">
              <a:defRPr sz="2400">
                <a:solidFill>
                  <a:schemeClr val="tx1"/>
                </a:solidFill>
                <a:latin typeface="Times New Roman" panose="02020603050405020304" pitchFamily="18" charset="0"/>
                <a:ea typeface="ヒラギノ角ゴ Pro W3" pitchFamily="-84" charset="-128"/>
              </a:defRPr>
            </a:lvl2pPr>
            <a:lvl3pPr marL="1143000" indent="-228600" eaLnBrk="0" hangingPunct="0">
              <a:defRPr sz="2400">
                <a:solidFill>
                  <a:schemeClr val="tx1"/>
                </a:solidFill>
                <a:latin typeface="Times New Roman" panose="02020603050405020304" pitchFamily="18" charset="0"/>
                <a:ea typeface="ヒラギノ角ゴ Pro W3" pitchFamily="-84" charset="-128"/>
              </a:defRPr>
            </a:lvl3pPr>
            <a:lvl4pPr marL="1600200" indent="-228600" eaLnBrk="0" hangingPunct="0">
              <a:defRPr sz="2400">
                <a:solidFill>
                  <a:schemeClr val="tx1"/>
                </a:solidFill>
                <a:latin typeface="Times New Roman" panose="02020603050405020304" pitchFamily="18" charset="0"/>
                <a:ea typeface="ヒラギノ角ゴ Pro W3" pitchFamily="-84" charset="-128"/>
              </a:defRPr>
            </a:lvl4pPr>
            <a:lvl5pPr marL="2057400" indent="-228600" eaLnBrk="0" hangingPunct="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pPr eaLnBrk="1" hangingPunct="1"/>
            <a:endParaRPr lang="en-US" altLang="en-US"/>
          </a:p>
        </p:txBody>
      </p:sp>
      <p:graphicFrame>
        <p:nvGraphicFramePr>
          <p:cNvPr id="15363" name="Object 2"/>
          <p:cNvGraphicFramePr>
            <a:graphicFrameLocks noChangeAspect="1"/>
          </p:cNvGraphicFramePr>
          <p:nvPr/>
        </p:nvGraphicFramePr>
        <p:xfrm>
          <a:off x="3276600" y="5105400"/>
          <a:ext cx="2590800" cy="615950"/>
        </p:xfrm>
        <a:graphic>
          <a:graphicData uri="http://schemas.openxmlformats.org/presentationml/2006/ole">
            <mc:AlternateContent xmlns:mc="http://schemas.openxmlformats.org/markup-compatibility/2006">
              <mc:Choice xmlns:v="urn:schemas-microsoft-com:vml" Requires="v">
                <p:oleObj spid="_x0000_s15365" r:id="rId4" imgW="761669" imgH="177723" progId="Equation.DSMT4">
                  <p:embed/>
                </p:oleObj>
              </mc:Choice>
              <mc:Fallback>
                <p:oleObj r:id="rId4" imgW="761669" imgH="177723"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5105400"/>
                        <a:ext cx="2590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4" name="Rectangle 4"/>
          <p:cNvSpPr>
            <a:spLocks noGrp="1" noChangeArrowheads="1"/>
          </p:cNvSpPr>
          <p:nvPr>
            <p:ph type="title"/>
          </p:nvPr>
        </p:nvSpPr>
        <p:spPr/>
        <p:txBody>
          <a:bodyPr/>
          <a:lstStyle/>
          <a:p>
            <a:pPr eaLnBrk="1" hangingPunct="1"/>
            <a:r>
              <a:rPr lang="en-US" altLang="en-US" smtClean="0">
                <a:ea typeface="ヒラギノ角ゴ Pro W3" pitchFamily="-84" charset="-128"/>
              </a:rPr>
              <a:t>Quantity Theory of Money </a:t>
            </a: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altLang="en-US" smtClean="0">
                <a:ea typeface="ヒラギノ角ゴ Pro W3" pitchFamily="-84" charset="-128"/>
              </a:rPr>
              <a:t>Quantity Theory and the Price Level</a:t>
            </a:r>
          </a:p>
        </p:txBody>
      </p:sp>
      <p:sp>
        <p:nvSpPr>
          <p:cNvPr id="17410" name="Rectangle 3"/>
          <p:cNvSpPr>
            <a:spLocks noGrp="1" noChangeArrowheads="1"/>
          </p:cNvSpPr>
          <p:nvPr>
            <p:ph idx="1"/>
          </p:nvPr>
        </p:nvSpPr>
        <p:spPr/>
        <p:txBody>
          <a:bodyPr/>
          <a:lstStyle/>
          <a:p>
            <a:pPr eaLnBrk="1" hangingPunct="1"/>
            <a:r>
              <a:rPr lang="en-US" altLang="en-US" smtClean="0">
                <a:ea typeface="ヒラギノ角ゴ Pro W3" pitchFamily="-84" charset="-128"/>
              </a:rPr>
              <a:t>Because the classical economists (including Fisher) thought that wages and prices were completely flexible, they believed that the level of aggregate output </a:t>
            </a:r>
            <a:r>
              <a:rPr lang="en-US" altLang="en-US" i="1" smtClean="0">
                <a:ea typeface="ヒラギノ角ゴ Pro W3" pitchFamily="-84" charset="-128"/>
              </a:rPr>
              <a:t>Y </a:t>
            </a:r>
            <a:r>
              <a:rPr lang="en-US" altLang="en-US" smtClean="0">
                <a:ea typeface="ヒラギノ角ゴ Pro W3" pitchFamily="-84" charset="-128"/>
              </a:rPr>
              <a:t>produced in the economy during normal times would remain at the full-employment level .</a:t>
            </a:r>
          </a:p>
          <a:p>
            <a:pPr lvl="1" eaLnBrk="1" hangingPunct="1"/>
            <a:r>
              <a:rPr lang="en-US" altLang="ja-JP" smtClean="0">
                <a:ea typeface="MS PGothic" panose="020B0600070205080204" pitchFamily="34" charset="-128"/>
              </a:rPr>
              <a:t>Dividing both sides by   , we can then write the price level as follows:</a:t>
            </a:r>
            <a:endParaRPr lang="en-US" altLang="en-US" smtClean="0">
              <a:ea typeface="ヒラギノ角ゴ Pro W3" pitchFamily="-84" charset="-128"/>
            </a:endParaRPr>
          </a:p>
        </p:txBody>
      </p:sp>
      <p:sp>
        <p:nvSpPr>
          <p:cNvPr id="1741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ea typeface="ヒラギノ角ゴ Pro W3" pitchFamily="-84" charset="-128"/>
              </a:defRPr>
            </a:lvl1pPr>
            <a:lvl2pPr marL="742950" indent="-285750" eaLnBrk="0" hangingPunct="0">
              <a:defRPr sz="2400">
                <a:solidFill>
                  <a:schemeClr val="tx1"/>
                </a:solidFill>
                <a:latin typeface="Times New Roman" panose="02020603050405020304" pitchFamily="18" charset="0"/>
                <a:ea typeface="ヒラギノ角ゴ Pro W3" pitchFamily="-84" charset="-128"/>
              </a:defRPr>
            </a:lvl2pPr>
            <a:lvl3pPr marL="1143000" indent="-228600" eaLnBrk="0" hangingPunct="0">
              <a:defRPr sz="2400">
                <a:solidFill>
                  <a:schemeClr val="tx1"/>
                </a:solidFill>
                <a:latin typeface="Times New Roman" panose="02020603050405020304" pitchFamily="18" charset="0"/>
                <a:ea typeface="ヒラギノ角ゴ Pro W3" pitchFamily="-84" charset="-128"/>
              </a:defRPr>
            </a:lvl3pPr>
            <a:lvl4pPr marL="1600200" indent="-228600" eaLnBrk="0" hangingPunct="0">
              <a:defRPr sz="2400">
                <a:solidFill>
                  <a:schemeClr val="tx1"/>
                </a:solidFill>
                <a:latin typeface="Times New Roman" panose="02020603050405020304" pitchFamily="18" charset="0"/>
                <a:ea typeface="ヒラギノ角ゴ Pro W3" pitchFamily="-84" charset="-128"/>
              </a:defRPr>
            </a:lvl4pPr>
            <a:lvl5pPr marL="2057400" indent="-228600" eaLnBrk="0" hangingPunct="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pPr eaLnBrk="1" hangingPunct="1"/>
            <a:endParaRPr lang="en-US" altLang="en-US"/>
          </a:p>
        </p:txBody>
      </p:sp>
      <p:graphicFrame>
        <p:nvGraphicFramePr>
          <p:cNvPr id="17412" name="Object 2"/>
          <p:cNvGraphicFramePr>
            <a:graphicFrameLocks noChangeAspect="1"/>
          </p:cNvGraphicFramePr>
          <p:nvPr/>
        </p:nvGraphicFramePr>
        <p:xfrm>
          <a:off x="3352800" y="5133975"/>
          <a:ext cx="1600200" cy="925513"/>
        </p:xfrm>
        <a:graphic>
          <a:graphicData uri="http://schemas.openxmlformats.org/presentationml/2006/ole">
            <mc:AlternateContent xmlns:mc="http://schemas.openxmlformats.org/markup-compatibility/2006">
              <mc:Choice xmlns:v="urn:schemas-microsoft-com:vml" Requires="v">
                <p:oleObj spid="_x0000_s17415" r:id="rId3" imgW="609336" imgH="355446" progId="Equation.DSMT4">
                  <p:embed/>
                </p:oleObj>
              </mc:Choice>
              <mc:Fallback>
                <p:oleObj r:id="rId3" imgW="609336" imgH="355446"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5133975"/>
                        <a:ext cx="16002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ea typeface="ヒラギノ角ゴ Pro W3" pitchFamily="-84" charset="-128"/>
              </a:defRPr>
            </a:lvl1pPr>
            <a:lvl2pPr marL="742950" indent="-285750" eaLnBrk="0" hangingPunct="0">
              <a:defRPr sz="2400">
                <a:solidFill>
                  <a:schemeClr val="tx1"/>
                </a:solidFill>
                <a:latin typeface="Times New Roman" panose="02020603050405020304" pitchFamily="18" charset="0"/>
                <a:ea typeface="ヒラギノ角ゴ Pro W3" pitchFamily="-84" charset="-128"/>
              </a:defRPr>
            </a:lvl2pPr>
            <a:lvl3pPr marL="1143000" indent="-228600" eaLnBrk="0" hangingPunct="0">
              <a:defRPr sz="2400">
                <a:solidFill>
                  <a:schemeClr val="tx1"/>
                </a:solidFill>
                <a:latin typeface="Times New Roman" panose="02020603050405020304" pitchFamily="18" charset="0"/>
                <a:ea typeface="ヒラギノ角ゴ Pro W3" pitchFamily="-84" charset="-128"/>
              </a:defRPr>
            </a:lvl3pPr>
            <a:lvl4pPr marL="1600200" indent="-228600" eaLnBrk="0" hangingPunct="0">
              <a:defRPr sz="2400">
                <a:solidFill>
                  <a:schemeClr val="tx1"/>
                </a:solidFill>
                <a:latin typeface="Times New Roman" panose="02020603050405020304" pitchFamily="18" charset="0"/>
                <a:ea typeface="ヒラギノ角ゴ Pro W3" pitchFamily="-84" charset="-128"/>
              </a:defRPr>
            </a:lvl4pPr>
            <a:lvl5pPr marL="2057400" indent="-228600" eaLnBrk="0" hangingPunct="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pPr eaLnBrk="1" hangingPunct="1"/>
            <a:endParaRPr lang="en-US" altLang="en-US"/>
          </a:p>
        </p:txBody>
      </p:sp>
      <p:graphicFrame>
        <p:nvGraphicFramePr>
          <p:cNvPr id="17414" name="Object 3"/>
          <p:cNvGraphicFramePr>
            <a:graphicFrameLocks noChangeAspect="1"/>
          </p:cNvGraphicFramePr>
          <p:nvPr/>
        </p:nvGraphicFramePr>
        <p:xfrm>
          <a:off x="4572000" y="4105275"/>
          <a:ext cx="344488" cy="390525"/>
        </p:xfrm>
        <a:graphic>
          <a:graphicData uri="http://schemas.openxmlformats.org/presentationml/2006/ole">
            <mc:AlternateContent xmlns:mc="http://schemas.openxmlformats.org/markup-compatibility/2006">
              <mc:Choice xmlns:v="urn:schemas-microsoft-com:vml" Requires="v">
                <p:oleObj spid="_x0000_s17416" r:id="rId5" imgW="139579" imgH="164957" progId="Equation.DSMT4">
                  <p:embed/>
                </p:oleObj>
              </mc:Choice>
              <mc:Fallback>
                <p:oleObj r:id="rId5" imgW="139579" imgH="164957"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105275"/>
                        <a:ext cx="3444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theme/theme1.xml><?xml version="1.0" encoding="utf-8"?>
<a:theme xmlns:a="http://schemas.openxmlformats.org/drawingml/2006/main" name="LN01Mish769581_10_LN01">
  <a:themeElements>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arson_PowerPoint_Template_Bekaer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arson_PowerPoint_Template_Bekae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arson_PowerPoint_Template_Bekae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arson_PowerPoint_Template_Bekae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arson_PowerPoint_Template_Bekae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arson_PowerPoint_Template_Bekae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arson_PowerPoint_Template_Bekaer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arson_PowerPoint_Template_Bekae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arson_PowerPoint_Template_Bekae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arson_PowerPoint_Template_Bekae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arson_PowerPoint_Template_Bekae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arson_PowerPoint_Template_Bekae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2452</TotalTime>
  <Words>1268</Words>
  <Application>Microsoft Office PowerPoint</Application>
  <PresentationFormat>On-screen Show (4:3)</PresentationFormat>
  <Paragraphs>116</Paragraphs>
  <Slides>28</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4</vt:i4>
      </vt:variant>
      <vt:variant>
        <vt:lpstr>Slide Titles</vt:lpstr>
      </vt:variant>
      <vt:variant>
        <vt:i4>28</vt:i4>
      </vt:variant>
    </vt:vector>
  </HeadingPairs>
  <TitlesOfParts>
    <vt:vector size="39" baseType="lpstr">
      <vt:lpstr>Times New Roman</vt:lpstr>
      <vt:lpstr>ヒラギノ角ゴ Pro W3</vt:lpstr>
      <vt:lpstr>Arial</vt:lpstr>
      <vt:lpstr>Verdana</vt:lpstr>
      <vt:lpstr>MS PGothic</vt:lpstr>
      <vt:lpstr>MS PGothic</vt:lpstr>
      <vt:lpstr>LN01Mish769581_10_LN01</vt:lpstr>
      <vt:lpstr>MathType 5.0 Equation</vt:lpstr>
      <vt:lpstr>MathType 6.0 Equation</vt:lpstr>
      <vt:lpstr>Microsoft Equation</vt:lpstr>
      <vt:lpstr>Equation.DSMT4</vt:lpstr>
      <vt:lpstr>PowerPoint Presentation</vt:lpstr>
      <vt:lpstr>Preview</vt:lpstr>
      <vt:lpstr>Learning Objectives</vt:lpstr>
      <vt:lpstr>Learning Objectives </vt:lpstr>
      <vt:lpstr>Quantity Theory of Money</vt:lpstr>
      <vt:lpstr>Quantity Theory of Money </vt:lpstr>
      <vt:lpstr>Quantity Theory of Money </vt:lpstr>
      <vt:lpstr>Quantity Theory of Money </vt:lpstr>
      <vt:lpstr>Quantity Theory and the Price Level</vt:lpstr>
      <vt:lpstr>Quantity Theory and Inflation</vt:lpstr>
      <vt:lpstr>Figure 1 Relationship Between Inflation and Money Growth</vt:lpstr>
      <vt:lpstr>Figure 2 Annual U.S. Inflation and Money Growth Rates, 1965–2015</vt:lpstr>
      <vt:lpstr>Budget Deficits and Inflation</vt:lpstr>
      <vt:lpstr>Budget Deficits and Inflation </vt:lpstr>
      <vt:lpstr>Hyperinflation</vt:lpstr>
      <vt:lpstr>Keynesian Theories of Money Demand</vt:lpstr>
      <vt:lpstr>Transactions Motive</vt:lpstr>
      <vt:lpstr>Precautionary Motive</vt:lpstr>
      <vt:lpstr>Speculative Motive</vt:lpstr>
      <vt:lpstr>Putting the Three Motives Together </vt:lpstr>
      <vt:lpstr>Putting the Three Motives Together </vt:lpstr>
      <vt:lpstr>Portfolio Theories of Money Demand </vt:lpstr>
      <vt:lpstr>Portfolio Theories of Money Demand </vt:lpstr>
      <vt:lpstr>Summary Table 1 Factors That Determine the Demand for Money </vt:lpstr>
      <vt:lpstr>PowerPoint Presentation</vt:lpstr>
      <vt:lpstr>Interest Rates and Money Demand</vt:lpstr>
      <vt:lpstr>Stability of Money Demand</vt:lpstr>
      <vt:lpstr>Stability of Money Demand </vt:lpstr>
    </vt:vector>
  </TitlesOfParts>
  <Company>©2013 Pearson Education, Inc. All rights reserved.</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19</dc:title>
  <dc:subject>Quantity Theory, Inflation and the Demand for Money</dc:subject>
  <dc:creator>Mishkin</dc:creator>
  <cp:lastModifiedBy>Andrew Parkes</cp:lastModifiedBy>
  <cp:revision>134</cp:revision>
  <dcterms:created xsi:type="dcterms:W3CDTF">2014-11-14T17:19:05Z</dcterms:created>
  <dcterms:modified xsi:type="dcterms:W3CDTF">2017-06-25T00:52:55Z</dcterms:modified>
</cp:coreProperties>
</file>