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5"/>
  </p:notesMasterIdLst>
  <p:handoutMasterIdLst>
    <p:handoutMasterId r:id="rId46"/>
  </p:handoutMasterIdLst>
  <p:sldIdLst>
    <p:sldId id="256" r:id="rId10"/>
    <p:sldId id="374" r:id="rId11"/>
    <p:sldId id="763" r:id="rId12"/>
    <p:sldId id="764" r:id="rId13"/>
    <p:sldId id="765" r:id="rId14"/>
    <p:sldId id="767" r:id="rId15"/>
    <p:sldId id="768" r:id="rId16"/>
    <p:sldId id="769" r:id="rId17"/>
    <p:sldId id="770" r:id="rId18"/>
    <p:sldId id="766" r:id="rId19"/>
    <p:sldId id="771" r:id="rId20"/>
    <p:sldId id="744" r:id="rId21"/>
    <p:sldId id="745" r:id="rId22"/>
    <p:sldId id="772" r:id="rId23"/>
    <p:sldId id="747" r:id="rId24"/>
    <p:sldId id="773" r:id="rId25"/>
    <p:sldId id="749" r:id="rId26"/>
    <p:sldId id="775" r:id="rId27"/>
    <p:sldId id="721" r:id="rId28"/>
    <p:sldId id="751" r:id="rId29"/>
    <p:sldId id="752" r:id="rId30"/>
    <p:sldId id="776" r:id="rId31"/>
    <p:sldId id="777" r:id="rId32"/>
    <p:sldId id="778" r:id="rId33"/>
    <p:sldId id="779" r:id="rId34"/>
    <p:sldId id="726" r:id="rId35"/>
    <p:sldId id="727" r:id="rId36"/>
    <p:sldId id="728" r:id="rId37"/>
    <p:sldId id="730" r:id="rId38"/>
    <p:sldId id="731" r:id="rId39"/>
    <p:sldId id="781" r:id="rId40"/>
    <p:sldId id="733" r:id="rId41"/>
    <p:sldId id="760" r:id="rId42"/>
    <p:sldId id="761" r:id="rId43"/>
    <p:sldId id="76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2" autoAdjust="0"/>
    <p:restoredTop sz="73929" autoAdjust="0"/>
  </p:normalViewPr>
  <p:slideViewPr>
    <p:cSldViewPr>
      <p:cViewPr varScale="1">
        <p:scale>
          <a:sx n="86" d="100"/>
          <a:sy n="86" d="100"/>
        </p:scale>
        <p:origin x="2178" y="90"/>
      </p:cViewPr>
      <p:guideLst>
        <p:guide orient="horz" pos="2160"/>
        <p:guide pos="2880"/>
      </p:guideLst>
    </p:cSldViewPr>
  </p:slideViewPr>
  <p:outlineViewPr>
    <p:cViewPr>
      <p:scale>
        <a:sx n="33" d="100"/>
        <a:sy n="33" d="100"/>
      </p:scale>
      <p:origin x="0" y="7668"/>
    </p:cViewPr>
  </p:outlineViewPr>
  <p:notesTextViewPr>
    <p:cViewPr>
      <p:scale>
        <a:sx n="1" d="1"/>
        <a:sy n="1" d="1"/>
      </p:scale>
      <p:origin x="0" y="0"/>
    </p:cViewPr>
  </p:notesTextViewPr>
  <p:sorterViewPr>
    <p:cViewPr>
      <p:scale>
        <a:sx n="80" d="100"/>
        <a:sy n="80" d="100"/>
      </p:scale>
      <p:origin x="0" y="3300"/>
    </p:cViewPr>
  </p:sorterViewPr>
  <p:notesViewPr>
    <p:cSldViewPr>
      <p:cViewPr>
        <p:scale>
          <a:sx n="60" d="100"/>
          <a:sy n="60" d="100"/>
        </p:scale>
        <p:origin x="-27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2/19/2017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The most important concept in this chapter is the relation between MR and P for a monopolist.  Everything else in the chapter—markup pricing, economic profit, deadweight loss, public policy response, etc.—these all flow from the relationship between P and MR.  </a:t>
            </a:r>
          </a:p>
          <a:p>
            <a:pPr eaLnBrk="1" hangingPunct="1"/>
            <a:endParaRPr lang="en-US" sz="1200" dirty="0" smtClean="0"/>
          </a:p>
          <a:p>
            <a:pPr eaLnBrk="1" hangingPunct="1"/>
            <a:r>
              <a:rPr lang="en-US" sz="1200" dirty="0" smtClean="0"/>
              <a:t>This relationship is also important because P &gt; MR for firms with market power in other market structures, such as monopolistically competitive firms.  Since P &gt; MR for these firms, many of the same issues arise.  </a:t>
            </a:r>
          </a:p>
          <a:p>
            <a:pPr eaLnBrk="1" hangingPunct="1"/>
            <a:endParaRPr lang="en-US" sz="1200" dirty="0" smtClean="0"/>
          </a:p>
          <a:p>
            <a:pPr eaLnBrk="1" hangingPunct="1"/>
            <a:r>
              <a:rPr lang="en-US" sz="1200" dirty="0" smtClean="0"/>
              <a:t>For most students, the relationship between P and MR is the most challenging topic in the chapter.  This PowerPoint includes an Active Learning exercise requiring students to calculate marginal revenue at various quantities from a demand schedule, so students will see for themselves that MR &lt; P.  The PowerPoint also includes careful explanation on the relation between MR and P.  I hope your students find it helpful. </a:t>
            </a:r>
          </a:p>
          <a:p>
            <a:pPr eaLnBrk="1" hangingPunct="1"/>
            <a:endParaRPr lang="en-US" sz="1200" dirty="0" smtClean="0"/>
          </a:p>
          <a:p>
            <a:pPr eaLnBrk="1" hangingPunct="1"/>
            <a:r>
              <a:rPr lang="en-US" sz="1200" dirty="0" smtClean="0"/>
              <a:t>Another tricky concept for some students is identifying the monopolist’s price on a graph.  Students generally can find the profit-maximizing quantity, where the MR and MC curves intersect.  But they sometimes forget to go up to the D curve to find the highest price the market will bear at that quantity.</a:t>
            </a:r>
          </a:p>
          <a:p>
            <a:pPr eaLnBrk="1" hangingPunct="1"/>
            <a:endParaRPr lang="en-US" sz="1200" dirty="0" smtClean="0"/>
          </a:p>
          <a:p>
            <a:pPr eaLnBrk="1" hangingPunct="1"/>
            <a:r>
              <a:rPr lang="en-US" sz="1200" dirty="0" smtClean="0"/>
              <a:t>Encourage your students to read the excellent “In the News” box in this chapter; it discusses price discrimination at colleges, and debunks a common myth about college costs.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a competitive firm has the output effect but not the price effect:  the competitive firm does not need to reduce its price in order to sell a larger quantity, so, for the competitive firm, MR = 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88582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420186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BD96B3-6231-4634-AB3C-72ABC22D921B}" type="slidenum">
              <a:rPr lang="en-US" smtClean="0"/>
              <a:pPr/>
              <a:t>12</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EE8EA9-15A0-4BD9-9F13-0DC0ED27B3F1}" type="slidenum">
              <a:rPr lang="en-US" sz="1200">
                <a:cs typeface="Arial" charset="0"/>
              </a:rPr>
              <a:pPr algn="r"/>
              <a:t>12</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extLst>
      <p:ext uri="{BB962C8B-B14F-4D97-AF65-F5344CB8AC3E}">
        <p14:creationId xmlns:p14="http://schemas.microsoft.com/office/powerpoint/2010/main" val="2165170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1B888A4-07A4-4BC9-BBB4-FF315A118EB8}" type="slidenum">
              <a:rPr lang="en-US" smtClean="0"/>
              <a:pPr/>
              <a:t>13</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8DE1B0-EC6F-4673-BB09-78B677D44CFE}" type="slidenum">
              <a:rPr lang="en-US" sz="1200">
                <a:cs typeface="Arial" charset="0"/>
              </a:rPr>
              <a:pPr algn="r"/>
              <a:t>13</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Might be worth reminding</a:t>
            </a:r>
            <a:r>
              <a:rPr lang="en-US" baseline="0" dirty="0" smtClean="0"/>
              <a:t> students that P – ATC is per unit profit.</a:t>
            </a:r>
            <a:endParaRPr lang="en-US" dirty="0" smtClean="0"/>
          </a:p>
        </p:txBody>
      </p:sp>
    </p:spTree>
    <p:extLst>
      <p:ext uri="{BB962C8B-B14F-4D97-AF65-F5344CB8AC3E}">
        <p14:creationId xmlns:p14="http://schemas.microsoft.com/office/powerpoint/2010/main" val="2741605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1611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984F5DC-2AB0-4ED4-B088-9338577D53C8}" type="slidenum">
              <a:rPr lang="en-US" smtClean="0"/>
              <a:pPr/>
              <a:t>15</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CF0E4F-643E-4CCE-9C5B-0BD0DD43E7A8}" type="slidenum">
              <a:rPr lang="en-US" sz="1200">
                <a:cs typeface="Arial" charset="0"/>
              </a:rPr>
              <a:pPr algn="r"/>
              <a:t>15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150"/>
            <a:ext cx="5486400" cy="4210050"/>
          </a:xfrm>
          <a:noFill/>
          <a:ln/>
        </p:spPr>
        <p:txBody>
          <a:bodyPr/>
          <a:lstStyle/>
          <a:p>
            <a:pPr eaLnBrk="1" hangingPunct="1"/>
            <a:r>
              <a:rPr lang="en-US" smtClean="0"/>
              <a:t>Here, we assume constant marginal cost for simplicity.  </a:t>
            </a:r>
          </a:p>
          <a:p>
            <a:pPr eaLnBrk="1" hangingPunct="1"/>
            <a:endParaRPr lang="en-US" smtClean="0"/>
          </a:p>
          <a:p>
            <a:pPr eaLnBrk="1" hangingPunct="1"/>
            <a:r>
              <a:rPr lang="en-US" smtClean="0"/>
              <a:t>P</a:t>
            </a:r>
            <a:r>
              <a:rPr lang="en-US" baseline="-25000" smtClean="0"/>
              <a:t>M</a:t>
            </a:r>
            <a:r>
              <a:rPr lang="en-US" smtClean="0"/>
              <a:t> and Q</a:t>
            </a:r>
            <a:r>
              <a:rPr lang="en-US" baseline="-25000" smtClean="0"/>
              <a:t>M</a:t>
            </a:r>
            <a:r>
              <a:rPr lang="en-US" smtClean="0"/>
              <a:t> denote the monopoly price and quantity, respectively.  </a:t>
            </a:r>
          </a:p>
          <a:p>
            <a:pPr eaLnBrk="1" hangingPunct="1"/>
            <a:endParaRPr lang="en-US" smtClean="0"/>
          </a:p>
          <a:p>
            <a:pPr eaLnBrk="1" hangingPunct="1"/>
            <a:r>
              <a:rPr lang="en-US" smtClean="0"/>
              <a:t>P</a:t>
            </a:r>
            <a:r>
              <a:rPr lang="en-US" baseline="-25000" smtClean="0"/>
              <a:t>C</a:t>
            </a:r>
            <a:r>
              <a:rPr lang="en-US" smtClean="0"/>
              <a:t> and Q</a:t>
            </a:r>
            <a:r>
              <a:rPr lang="en-US" baseline="-25000" smtClean="0"/>
              <a:t>C</a:t>
            </a:r>
            <a:r>
              <a:rPr lang="en-US" smtClean="0"/>
              <a:t> denote the competitive price and quantity, respectively.  </a:t>
            </a:r>
          </a:p>
          <a:p>
            <a:pPr eaLnBrk="1" hangingPunct="1"/>
            <a:endParaRPr lang="en-US" smtClean="0"/>
          </a:p>
        </p:txBody>
      </p:sp>
    </p:spTree>
    <p:extLst>
      <p:ext uri="{BB962C8B-B14F-4D97-AF65-F5344CB8AC3E}">
        <p14:creationId xmlns:p14="http://schemas.microsoft.com/office/powerpoint/2010/main" val="414381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surplus = Economic well-being of buyers and sellers in a market = Sum of consumer surplus and producer surplus</a:t>
            </a:r>
          </a:p>
          <a:p>
            <a:r>
              <a:rPr lang="en-US" dirty="0" smtClean="0"/>
              <a:t>Consumer surplus = Consumers’ willingness to pay for a good minus the amount they actually pay for it</a:t>
            </a:r>
          </a:p>
          <a:p>
            <a:r>
              <a:rPr lang="en-US" altLang="en-US" dirty="0" smtClean="0"/>
              <a:t>Producer surplus = Amount producers receive for a good minus their costs of producing it</a:t>
            </a:r>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173256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8656B2-ABDA-4BEB-896C-C00675B2409E}" type="slidenum">
              <a:rPr lang="en-US" smtClean="0"/>
              <a:pPr/>
              <a:t>17</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9F3AF2-3B89-4FC6-9CB8-762F86735E10}" type="slidenum">
              <a:rPr lang="en-US" sz="1200">
                <a:cs typeface="Arial" charset="0"/>
              </a:rPr>
              <a:pPr algn="r"/>
              <a:t>17</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It’s worth mentioning the following: </a:t>
            </a:r>
          </a:p>
          <a:p>
            <a:pPr eaLnBrk="1" hangingPunct="1"/>
            <a:endParaRPr lang="en-US" dirty="0" smtClean="0"/>
          </a:p>
          <a:p>
            <a:pPr eaLnBrk="1" hangingPunct="1"/>
            <a:r>
              <a:rPr lang="en-US" dirty="0" smtClean="0"/>
              <a:t>Most people know that monopoly changes the way the economic “pie” is divided:  by charging higher prices, the monopoly gets more surplus and consumers get less surplus.  </a:t>
            </a:r>
          </a:p>
          <a:p>
            <a:pPr eaLnBrk="1" hangingPunct="1"/>
            <a:endParaRPr lang="en-US" dirty="0" smtClean="0"/>
          </a:p>
          <a:p>
            <a:pPr eaLnBrk="1" hangingPunct="1"/>
            <a:r>
              <a:rPr lang="en-US" dirty="0" smtClean="0"/>
              <a:t>The analysis on this slide shows that the monopoly also reduces the size of the economic pie by producing less than the socially efficient quantity and causing a deadweight loss.  </a:t>
            </a:r>
          </a:p>
          <a:p>
            <a:pPr eaLnBrk="1" hangingPunct="1"/>
            <a:endParaRPr lang="en-US" dirty="0" smtClean="0"/>
          </a:p>
        </p:txBody>
      </p:sp>
    </p:spTree>
    <p:extLst>
      <p:ext uri="{BB962C8B-B14F-4D97-AF65-F5344CB8AC3E}">
        <p14:creationId xmlns:p14="http://schemas.microsoft.com/office/powerpoint/2010/main" val="1550123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Discrimination:  treating people differently based on some characteristic, e.g. race or gender. </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52797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21833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0DCCC40-0F79-426A-8444-E0DC6F0C2BA3}" type="slidenum">
              <a:rPr lang="en-US" smtClean="0"/>
              <a:pPr/>
              <a:t>20</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36A843-A8D3-4F05-9C80-90AE1DA4206B}" type="slidenum">
              <a:rPr lang="en-US" sz="1200">
                <a:cs typeface="Arial" charset="0"/>
              </a:rPr>
              <a:pPr algn="r"/>
              <a:t>20</a:t>
            </a:fld>
            <a:endParaRPr lang="en-US" sz="1200">
              <a:cs typeface="Arial" charset="0"/>
            </a:endParaRPr>
          </a:p>
        </p:txBody>
      </p:sp>
      <p:sp>
        <p:nvSpPr>
          <p:cNvPr id="59396" name="Rectangle 2"/>
          <p:cNvSpPr>
            <a:spLocks noGrp="1" noRot="1" noChangeAspect="1" noChangeArrowheads="1" noTextEdit="1"/>
          </p:cNvSpPr>
          <p:nvPr>
            <p:ph type="sldImg"/>
          </p:nvPr>
        </p:nvSpPr>
        <p:spPr>
          <a:xfrm>
            <a:off x="1143000" y="534988"/>
            <a:ext cx="4572000" cy="3429000"/>
          </a:xfrm>
          <a:ln/>
        </p:spPr>
      </p:sp>
      <p:sp>
        <p:nvSpPr>
          <p:cNvPr id="5939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To keep the graph simple, this example assumes constant marginal cost.  Next, we compare the single price monopoly case with perfect price</a:t>
            </a:r>
            <a:r>
              <a:rPr lang="en-US" baseline="0" dirty="0" smtClean="0"/>
              <a:t> discrimination.</a:t>
            </a:r>
            <a:endParaRPr lang="en-US" dirty="0" smtClean="0"/>
          </a:p>
        </p:txBody>
      </p:sp>
    </p:spTree>
    <p:extLst>
      <p:ext uri="{BB962C8B-B14F-4D97-AF65-F5344CB8AC3E}">
        <p14:creationId xmlns:p14="http://schemas.microsoft.com/office/powerpoint/2010/main" val="8276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E5AC457-DDA5-4E1D-82D9-F8D02B3231B2}" type="slidenum">
              <a:rPr lang="en-US" smtClean="0"/>
              <a:pPr/>
              <a:t>21</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85DBA5-FFD6-4BD5-B55D-042F80274D45}" type="slidenum">
              <a:rPr lang="en-US" sz="1200">
                <a:cs typeface="Arial" charset="0"/>
              </a:rPr>
              <a:pPr algn="r"/>
              <a:t>21</a:t>
            </a:fld>
            <a:endParaRPr lang="en-US" sz="1200">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48150"/>
            <a:ext cx="5486400" cy="4210050"/>
          </a:xfrm>
          <a:noFill/>
          <a:ln/>
        </p:spPr>
        <p:txBody>
          <a:bodyPr/>
          <a:lstStyle/>
          <a:p>
            <a:pPr eaLnBrk="1" hangingPunct="1"/>
            <a:r>
              <a:rPr lang="en-US" smtClean="0"/>
              <a:t>Here, there is no horizontal price line.  The “price line”, if you will, is the demand curve:  </a:t>
            </a:r>
          </a:p>
          <a:p>
            <a:pPr eaLnBrk="1" hangingPunct="1"/>
            <a:endParaRPr lang="en-US" smtClean="0"/>
          </a:p>
          <a:p>
            <a:pPr eaLnBrk="1" hangingPunct="1"/>
            <a:r>
              <a:rPr lang="en-US" smtClean="0"/>
              <a:t>At each Q, the height of the demand curve shows the marginal buyer’s willingness to pay, which is the price the monopolist charges that buyer under perfect price discrimination.  </a:t>
            </a:r>
          </a:p>
        </p:txBody>
      </p:sp>
    </p:spTree>
    <p:extLst>
      <p:ext uri="{BB962C8B-B14F-4D97-AF65-F5344CB8AC3E}">
        <p14:creationId xmlns:p14="http://schemas.microsoft.com/office/powerpoint/2010/main" val="1680356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60973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703483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he “In the News” box has an excellent article on price discrimination at colleges.  It debunks a common misperception about college costs.  Encourage your students to read it—or discuss it in class if you can spare a bit of class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224418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this example, the firm is not charging different prices to different customers, but charging different prices to the same customer based on that customer’s declining willingness to pay for additional units.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244188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84460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99172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2303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ownership example:  U.S. Postal Service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3624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students already know that monopoly means the firm is the only seller of its product.  But the definition here has another very important part:  In order for the firm to be considered a monopoly, the product it sells must have no close substitutes available from other firms.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45238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24168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755905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722660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29845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183581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22527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horizontal axis of the graph measures number of homes provided electricity.  The vertical axis measures the average total cost of providing electricity per home.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14045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competitive firm is a price-taker, can sell as much as it wants at the market price.  </a:t>
            </a:r>
          </a:p>
          <a:p>
            <a:endParaRPr lang="en-US" dirty="0" smtClean="0"/>
          </a:p>
          <a:p>
            <a:r>
              <a:rPr lang="en-US" dirty="0" smtClean="0"/>
              <a:t>In effect, the competitive firm sells a product for which there are many perfect substitutes, so demand for its product is perfectly elastic; if it raises its price above the market price, demand for its product falls to zero.  </a:t>
            </a:r>
          </a:p>
          <a:p>
            <a:endParaRPr lang="en-US" dirty="0" smtClean="0"/>
          </a:p>
          <a:p>
            <a:r>
              <a:rPr lang="en-US" dirty="0" smtClean="0"/>
              <a:t>The relationship between P and MR is what distinguishes a competitive firm from a monopoly firm, in terms of both firm behavior and welfare implications.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is not equal to P for the monopolist.  The next slide presents an exercise to lead students to see for themselves what this relationship looks like.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53944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TR = PQ; AR = TR/Q, MR = </a:t>
            </a:r>
            <a:r>
              <a:rPr lang="el-GR" dirty="0" smtClean="0"/>
              <a:t>Δ</a:t>
            </a:r>
            <a:r>
              <a:rPr lang="en-US" dirty="0" smtClean="0"/>
              <a:t>TR / </a:t>
            </a:r>
            <a:r>
              <a:rPr lang="el-GR" dirty="0" smtClean="0"/>
              <a:t>Δ</a:t>
            </a:r>
            <a:r>
              <a:rPr lang="en-US" dirty="0" smtClean="0"/>
              <a:t>Q</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AR = P at every quantity.  This, of course, is a tautology (AR = TR/Q = PQ/Q = P).  </a:t>
            </a:r>
          </a:p>
          <a:p>
            <a:endParaRPr lang="en-US" dirty="0" smtClean="0"/>
          </a:p>
          <a:p>
            <a:r>
              <a:rPr lang="en-US" dirty="0" smtClean="0"/>
              <a:t>Note that MR is less than P.  This is not as easy to see, because the MR numbers are offset from the rows of the table, just as if you were in an elevator stuck between two floors.  But students can still see that MR &lt; P.  </a:t>
            </a:r>
          </a:p>
          <a:p>
            <a:endParaRPr lang="en-US" dirty="0" smtClean="0"/>
          </a:p>
          <a:p>
            <a:r>
              <a:rPr lang="en-US" dirty="0" smtClean="0"/>
              <a:t>For example, in the range of output of Q=2 to Q=3, the price ranges from $3.50 to $3.00, but MR is only $2.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78682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in the table are from the preceding exercise.  Students can see either from the table or the graph that, at any Q, MR &lt; P.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210265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072023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5"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657600"/>
            <a:ext cx="7010399" cy="1981200"/>
          </a:xfrm>
        </p:spPr>
        <p:txBody>
          <a:bodyPr/>
          <a:lstStyle/>
          <a:p>
            <a:pPr>
              <a:defRPr/>
            </a:pPr>
            <a:r>
              <a:rPr lang="en-US" dirty="0" smtClean="0"/>
              <a:t>Monopoly</a:t>
            </a:r>
            <a:endParaRPr lang="en-US"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14</a:t>
            </a: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Understanding the Monopolist’s MR</a:t>
            </a:r>
          </a:p>
        </p:txBody>
      </p:sp>
      <p:sp>
        <p:nvSpPr>
          <p:cNvPr id="3" name="Content Placeholder 2"/>
          <p:cNvSpPr>
            <a:spLocks noGrp="1"/>
          </p:cNvSpPr>
          <p:nvPr>
            <p:ph idx="1"/>
          </p:nvPr>
        </p:nvSpPr>
        <p:spPr>
          <a:xfrm>
            <a:off x="277813" y="1025525"/>
            <a:ext cx="8637587" cy="5422900"/>
          </a:xfrm>
        </p:spPr>
        <p:txBody>
          <a:bodyPr/>
          <a:lstStyle/>
          <a:p>
            <a:r>
              <a:rPr lang="en-US" dirty="0"/>
              <a:t>Increasing Q has two effects on revenue:</a:t>
            </a:r>
          </a:p>
          <a:p>
            <a:pPr lvl="1"/>
            <a:r>
              <a:rPr lang="en-US" dirty="0"/>
              <a:t>Output effect: </a:t>
            </a:r>
            <a:r>
              <a:rPr lang="en-US" dirty="0" smtClean="0"/>
              <a:t>higher </a:t>
            </a:r>
            <a:r>
              <a:rPr lang="en-US" dirty="0"/>
              <a:t>output </a:t>
            </a:r>
            <a:r>
              <a:rPr lang="en-US" dirty="0" smtClean="0"/>
              <a:t>raises revenue</a:t>
            </a:r>
            <a:endParaRPr lang="en-US" dirty="0"/>
          </a:p>
          <a:p>
            <a:pPr lvl="1"/>
            <a:r>
              <a:rPr lang="en-US" dirty="0"/>
              <a:t>Price effect: </a:t>
            </a:r>
            <a:r>
              <a:rPr lang="en-US" dirty="0" smtClean="0"/>
              <a:t>lower </a:t>
            </a:r>
            <a:r>
              <a:rPr lang="en-US" dirty="0"/>
              <a:t>price reduces revenue</a:t>
            </a:r>
          </a:p>
          <a:p>
            <a:r>
              <a:rPr lang="en-US" dirty="0" smtClean="0"/>
              <a:t>Marginal revenue, MR &lt; P</a:t>
            </a:r>
          </a:p>
          <a:p>
            <a:pPr lvl="1"/>
            <a:r>
              <a:rPr lang="en-US" dirty="0" smtClean="0"/>
              <a:t>To </a:t>
            </a:r>
            <a:r>
              <a:rPr lang="en-US" dirty="0"/>
              <a:t>sell a larger Q, the monopolist must reduce the price on all the units it </a:t>
            </a:r>
            <a:r>
              <a:rPr lang="en-US" dirty="0" smtClean="0"/>
              <a:t>sells  </a:t>
            </a:r>
            <a:endParaRPr lang="en-US" dirty="0"/>
          </a:p>
          <a:p>
            <a:pPr lvl="1"/>
            <a:r>
              <a:rPr lang="en-US" dirty="0" smtClean="0"/>
              <a:t>Is negative if price </a:t>
            </a:r>
            <a:r>
              <a:rPr lang="en-US" dirty="0"/>
              <a:t>effect </a:t>
            </a:r>
            <a:r>
              <a:rPr lang="en-US" dirty="0" smtClean="0"/>
              <a:t>&gt; output effect</a:t>
            </a:r>
          </a:p>
          <a:p>
            <a:pPr lvl="2"/>
            <a:r>
              <a:rPr lang="en-US" dirty="0" smtClean="0"/>
              <a:t>e.g</a:t>
            </a:r>
            <a:r>
              <a:rPr lang="en-US" dirty="0"/>
              <a:t>., when Common Grounds increases Q from 5 to </a:t>
            </a:r>
            <a:r>
              <a:rPr lang="en-US" dirty="0" smtClean="0"/>
              <a:t>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693287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Profit-Maximization</a:t>
            </a:r>
          </a:p>
        </p:txBody>
      </p:sp>
      <p:sp>
        <p:nvSpPr>
          <p:cNvPr id="3" name="Content Placeholder 2"/>
          <p:cNvSpPr>
            <a:spLocks noGrp="1"/>
          </p:cNvSpPr>
          <p:nvPr>
            <p:ph idx="1"/>
          </p:nvPr>
        </p:nvSpPr>
        <p:spPr/>
        <p:txBody>
          <a:bodyPr/>
          <a:lstStyle/>
          <a:p>
            <a:r>
              <a:rPr lang="en-US" dirty="0"/>
              <a:t>Like a competitive firm, a monopolist maximizes profit by producing the quantity where MR = </a:t>
            </a:r>
            <a:r>
              <a:rPr lang="en-US" dirty="0" smtClean="0"/>
              <a:t>MC </a:t>
            </a:r>
            <a:endParaRPr lang="en-US" dirty="0"/>
          </a:p>
          <a:p>
            <a:pPr lvl="1"/>
            <a:r>
              <a:rPr lang="en-US" dirty="0" smtClean="0"/>
              <a:t>Sets </a:t>
            </a:r>
            <a:r>
              <a:rPr lang="en-US" dirty="0"/>
              <a:t>the highest </a:t>
            </a:r>
            <a:r>
              <a:rPr lang="en-US" dirty="0" smtClean="0"/>
              <a:t>price consumers </a:t>
            </a:r>
            <a:r>
              <a:rPr lang="en-US" dirty="0"/>
              <a:t>are willing to pay for that </a:t>
            </a:r>
            <a:r>
              <a:rPr lang="en-US" dirty="0" smtClean="0"/>
              <a:t>quantity </a:t>
            </a:r>
            <a:endParaRPr lang="en-US" dirty="0"/>
          </a:p>
          <a:p>
            <a:pPr lvl="1"/>
            <a:r>
              <a:rPr lang="en-US" dirty="0"/>
              <a:t>It finds this price from the D curve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774620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smtClean="0"/>
              <a:t>Profit-Maximization</a:t>
            </a:r>
          </a:p>
        </p:txBody>
      </p:sp>
      <p:sp>
        <p:nvSpPr>
          <p:cNvPr id="126979" name="Rectangle 3"/>
          <p:cNvSpPr>
            <a:spLocks noGrp="1" noChangeArrowheads="1"/>
          </p:cNvSpPr>
          <p:nvPr>
            <p:ph type="body" sz="quarter" idx="12"/>
          </p:nvPr>
        </p:nvSpPr>
        <p:spPr>
          <a:xfrm>
            <a:off x="457200" y="2214562"/>
            <a:ext cx="3276600" cy="3248820"/>
          </a:xfrm>
        </p:spPr>
        <p:txBody>
          <a:bodyPr lIns="0" tIns="0" rIns="0" bIns="0"/>
          <a:lstStyle/>
          <a:p>
            <a:pPr eaLnBrk="1" hangingPunct="1">
              <a:spcBef>
                <a:spcPts val="1200"/>
              </a:spcBef>
              <a:buFont typeface="Wingdings" pitchFamily="2" charset="2"/>
              <a:buNone/>
            </a:pPr>
            <a:r>
              <a:rPr lang="en-US" sz="2800" dirty="0" smtClean="0"/>
              <a:t>The profit-maximizing </a:t>
            </a:r>
            <a:r>
              <a:rPr lang="en-US" sz="2800" b="1" i="1" dirty="0" smtClean="0"/>
              <a:t>Q</a:t>
            </a:r>
            <a:r>
              <a:rPr lang="en-US" sz="2800" dirty="0" smtClean="0"/>
              <a:t> is where </a:t>
            </a:r>
            <a:r>
              <a:rPr lang="en-US" sz="2800" i="1" dirty="0" smtClean="0">
                <a:solidFill>
                  <a:srgbClr val="FF0000"/>
                </a:solidFill>
              </a:rPr>
              <a:t>MR</a:t>
            </a:r>
            <a:r>
              <a:rPr lang="en-US" sz="2800" dirty="0" smtClean="0">
                <a:solidFill>
                  <a:srgbClr val="FF0000"/>
                </a:solidFill>
              </a:rPr>
              <a:t> = </a:t>
            </a:r>
            <a:r>
              <a:rPr lang="en-US" sz="2800" i="1" dirty="0" smtClean="0">
                <a:solidFill>
                  <a:srgbClr val="FF0000"/>
                </a:solidFill>
              </a:rPr>
              <a:t>MC</a:t>
            </a:r>
            <a:r>
              <a:rPr lang="en-US" sz="2800" dirty="0" smtClean="0"/>
              <a:t>.</a:t>
            </a:r>
          </a:p>
          <a:p>
            <a:pPr eaLnBrk="1" hangingPunct="1">
              <a:spcBef>
                <a:spcPts val="1200"/>
              </a:spcBef>
              <a:buFont typeface="Wingdings" pitchFamily="2" charset="2"/>
              <a:buNone/>
            </a:pPr>
            <a:r>
              <a:rPr lang="en-US" sz="2800" dirty="0" smtClean="0"/>
              <a:t>Find </a:t>
            </a:r>
            <a:r>
              <a:rPr lang="en-US" sz="2800" b="1" i="1" dirty="0" smtClean="0"/>
              <a:t>P</a:t>
            </a:r>
            <a:r>
              <a:rPr lang="en-US" sz="2800" dirty="0" smtClean="0"/>
              <a:t>  from the demand curve at this </a:t>
            </a:r>
            <a:r>
              <a:rPr lang="en-US" sz="2800" b="1" i="1" dirty="0" smtClean="0"/>
              <a:t>Q</a:t>
            </a:r>
            <a:r>
              <a:rPr lang="en-US" sz="2800" dirty="0" smtClean="0"/>
              <a:t>. </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12</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31"/>
          <p:cNvGrpSpPr>
            <a:grpSpLocks/>
          </p:cNvGrpSpPr>
          <p:nvPr/>
        </p:nvGrpSpPr>
        <p:grpSpPr bwMode="auto">
          <a:xfrm>
            <a:off x="3235325" y="990600"/>
            <a:ext cx="5451475" cy="4183063"/>
            <a:chOff x="1579" y="1014"/>
            <a:chExt cx="3434" cy="2635"/>
          </a:xfrm>
        </p:grpSpPr>
        <p:grpSp>
          <p:nvGrpSpPr>
            <p:cNvPr id="3" name="Group 4"/>
            <p:cNvGrpSpPr>
              <a:grpSpLocks/>
            </p:cNvGrpSpPr>
            <p:nvPr/>
          </p:nvGrpSpPr>
          <p:grpSpPr bwMode="auto">
            <a:xfrm>
              <a:off x="2591" y="1080"/>
              <a:ext cx="2262" cy="2284"/>
              <a:chOff x="1489" y="785"/>
              <a:chExt cx="3650" cy="2492"/>
            </a:xfrm>
          </p:grpSpPr>
          <p:sp>
            <p:nvSpPr>
              <p:cNvPr id="17440"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7441"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7438" name="Text Box 7"/>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17439" name="Text Box 8"/>
            <p:cNvSpPr txBox="1">
              <a:spLocks noChangeArrowheads="1"/>
            </p:cNvSpPr>
            <p:nvPr/>
          </p:nvSpPr>
          <p:spPr bwMode="auto">
            <a:xfrm>
              <a:off x="1579" y="1014"/>
              <a:ext cx="1001"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and Revenue</a:t>
              </a:r>
            </a:p>
          </p:txBody>
        </p:sp>
      </p:grpSp>
      <p:grpSp>
        <p:nvGrpSpPr>
          <p:cNvPr id="4" name="Group 29"/>
          <p:cNvGrpSpPr>
            <a:grpSpLocks/>
          </p:cNvGrpSpPr>
          <p:nvPr/>
        </p:nvGrpSpPr>
        <p:grpSpPr bwMode="auto">
          <a:xfrm>
            <a:off x="4849812" y="1447800"/>
            <a:ext cx="2600325" cy="3028949"/>
            <a:chOff x="2596" y="1302"/>
            <a:chExt cx="1638" cy="1908"/>
          </a:xfrm>
        </p:grpSpPr>
        <p:sp>
          <p:nvSpPr>
            <p:cNvPr id="17435" name="Line 14"/>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17436"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5" name="Group 28"/>
          <p:cNvGrpSpPr>
            <a:grpSpLocks/>
          </p:cNvGrpSpPr>
          <p:nvPr/>
        </p:nvGrpSpPr>
        <p:grpSpPr bwMode="auto">
          <a:xfrm>
            <a:off x="4838700" y="1431925"/>
            <a:ext cx="3595687" cy="2462213"/>
            <a:chOff x="2589" y="1292"/>
            <a:chExt cx="2265" cy="1551"/>
          </a:xfrm>
        </p:grpSpPr>
        <p:sp>
          <p:nvSpPr>
            <p:cNvPr id="17433"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17434"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6" name="Group 30"/>
          <p:cNvGrpSpPr>
            <a:grpSpLocks/>
          </p:cNvGrpSpPr>
          <p:nvPr/>
        </p:nvGrpSpPr>
        <p:grpSpPr bwMode="auto">
          <a:xfrm>
            <a:off x="5154612" y="1390650"/>
            <a:ext cx="2722563" cy="3014662"/>
            <a:chOff x="2788" y="1266"/>
            <a:chExt cx="1715" cy="1899"/>
          </a:xfrm>
        </p:grpSpPr>
        <p:sp>
          <p:nvSpPr>
            <p:cNvPr id="17431" name="Line 23"/>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17432" name="Text Box 24"/>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7" name="Group 50"/>
          <p:cNvGrpSpPr>
            <a:grpSpLocks/>
          </p:cNvGrpSpPr>
          <p:nvPr/>
        </p:nvGrpSpPr>
        <p:grpSpPr bwMode="auto">
          <a:xfrm>
            <a:off x="4464049" y="5172071"/>
            <a:ext cx="3492499" cy="676274"/>
            <a:chOff x="2787" y="3557"/>
            <a:chExt cx="2200" cy="426"/>
          </a:xfrm>
        </p:grpSpPr>
        <p:sp>
          <p:nvSpPr>
            <p:cNvPr id="17429" name="Rectangle 48"/>
            <p:cNvSpPr>
              <a:spLocks noChangeArrowheads="1"/>
            </p:cNvSpPr>
            <p:nvPr/>
          </p:nvSpPr>
          <p:spPr bwMode="auto">
            <a:xfrm>
              <a:off x="2787" y="3692"/>
              <a:ext cx="2200" cy="291"/>
            </a:xfrm>
            <a:prstGeom prst="rect">
              <a:avLst/>
            </a:prstGeom>
            <a:noFill/>
            <a:ln w="9525">
              <a:noFill/>
              <a:miter lim="800000"/>
              <a:headEnd/>
              <a:tailEnd/>
            </a:ln>
          </p:spPr>
          <p:txBody>
            <a:bodyPr wrap="none">
              <a:spAutoFit/>
            </a:bodyPr>
            <a:lstStyle/>
            <a:p>
              <a:r>
                <a:rPr lang="en-US" sz="2400">
                  <a:latin typeface="Arial"/>
                  <a:cs typeface="Arial"/>
                </a:rPr>
                <a:t>Profit-maximizing output</a:t>
              </a:r>
            </a:p>
          </p:txBody>
        </p:sp>
        <p:sp>
          <p:nvSpPr>
            <p:cNvPr id="17430" name="AutoShape 49"/>
            <p:cNvSpPr>
              <a:spLocks/>
            </p:cNvSpPr>
            <p:nvPr/>
          </p:nvSpPr>
          <p:spPr bwMode="auto">
            <a:xfrm rot="5400000">
              <a:off x="3767" y="2622"/>
              <a:ext cx="228" cy="2097"/>
            </a:xfrm>
            <a:prstGeom prst="leftBrace">
              <a:avLst>
                <a:gd name="adj1" fmla="val 58378"/>
                <a:gd name="adj2" fmla="val 50000"/>
              </a:avLst>
            </a:prstGeom>
            <a:noFill/>
            <a:ln w="12700">
              <a:solidFill>
                <a:srgbClr val="0066CC"/>
              </a:solidFill>
              <a:round/>
              <a:headEnd/>
              <a:tailEnd/>
            </a:ln>
          </p:spPr>
          <p:txBody>
            <a:bodyPr wrap="none" anchor="ctr"/>
            <a:lstStyle/>
            <a:p>
              <a:endParaRPr lang="en-US">
                <a:latin typeface="Arial"/>
                <a:cs typeface="Arial"/>
              </a:endParaRPr>
            </a:p>
          </p:txBody>
        </p:sp>
      </p:grpSp>
      <p:grpSp>
        <p:nvGrpSpPr>
          <p:cNvPr id="8" name="Group 46"/>
          <p:cNvGrpSpPr>
            <a:grpSpLocks/>
          </p:cNvGrpSpPr>
          <p:nvPr/>
        </p:nvGrpSpPr>
        <p:grpSpPr bwMode="auto">
          <a:xfrm>
            <a:off x="4400550" y="2078037"/>
            <a:ext cx="1843087" cy="1127125"/>
            <a:chOff x="2747" y="1608"/>
            <a:chExt cx="1161" cy="710"/>
          </a:xfrm>
        </p:grpSpPr>
        <p:grpSp>
          <p:nvGrpSpPr>
            <p:cNvPr id="9" name="Group 36"/>
            <p:cNvGrpSpPr>
              <a:grpSpLocks/>
            </p:cNvGrpSpPr>
            <p:nvPr/>
          </p:nvGrpSpPr>
          <p:grpSpPr bwMode="auto">
            <a:xfrm>
              <a:off x="3024" y="1756"/>
              <a:ext cx="840" cy="562"/>
              <a:chOff x="357" y="2450"/>
              <a:chExt cx="795" cy="646"/>
            </a:xfrm>
          </p:grpSpPr>
          <p:sp>
            <p:nvSpPr>
              <p:cNvPr id="17427" name="Line 37"/>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7428" name="Line 38"/>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7425" name="Oval 3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26" name="Text Box 45"/>
            <p:cNvSpPr txBox="1">
              <a:spLocks noChangeArrowheads="1"/>
            </p:cNvSpPr>
            <p:nvPr/>
          </p:nvSpPr>
          <p:spPr bwMode="auto">
            <a:xfrm>
              <a:off x="2747" y="1608"/>
              <a:ext cx="252"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p>
          </p:txBody>
        </p:sp>
      </p:grpSp>
      <p:grpSp>
        <p:nvGrpSpPr>
          <p:cNvPr id="10" name="Group 47"/>
          <p:cNvGrpSpPr>
            <a:grpSpLocks/>
          </p:cNvGrpSpPr>
          <p:nvPr/>
        </p:nvGrpSpPr>
        <p:grpSpPr bwMode="auto">
          <a:xfrm>
            <a:off x="5915025" y="3124200"/>
            <a:ext cx="517525" cy="2070100"/>
            <a:chOff x="3701" y="2267"/>
            <a:chExt cx="326" cy="1304"/>
          </a:xfrm>
        </p:grpSpPr>
        <p:sp>
          <p:nvSpPr>
            <p:cNvPr id="17421" name="Line 32"/>
            <p:cNvSpPr>
              <a:spLocks noChangeShapeType="1"/>
            </p:cNvSpPr>
            <p:nvPr/>
          </p:nvSpPr>
          <p:spPr bwMode="auto">
            <a:xfrm>
              <a:off x="3865" y="2310"/>
              <a:ext cx="0" cy="964"/>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7422" name="Oval 3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23" name="Text Box 34"/>
            <p:cNvSpPr txBox="1">
              <a:spLocks noChangeArrowheads="1"/>
            </p:cNvSpPr>
            <p:nvPr/>
          </p:nvSpPr>
          <p:spPr bwMode="auto">
            <a:xfrm>
              <a:off x="3701" y="3273"/>
              <a:ext cx="326"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Q</a:t>
              </a:r>
            </a:p>
          </p:txBody>
        </p:sp>
      </p:grpSp>
    </p:spTree>
    <p:extLst>
      <p:ext uri="{BB962C8B-B14F-4D97-AF65-F5344CB8AC3E}">
        <p14:creationId xmlns:p14="http://schemas.microsoft.com/office/powerpoint/2010/main" val="133728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6979">
                                            <p:txEl>
                                              <p:pRg st="1" end="1"/>
                                            </p:txEl>
                                          </p:spTgt>
                                        </p:tgtEl>
                                        <p:attrNameLst>
                                          <p:attrName>style.visibility</p:attrName>
                                        </p:attrNameLst>
                                      </p:cBhvr>
                                      <p:to>
                                        <p:strVal val="visible"/>
                                      </p:to>
                                    </p:set>
                                    <p:animEffect transition="in" filter="wipe(left)">
                                      <p:cBhvr>
                                        <p:cTn id="20" dur="500"/>
                                        <p:tgtEl>
                                          <p:spTgt spid="126979">
                                            <p:txEl>
                                              <p:pRg st="1" end="1"/>
                                            </p:txEl>
                                          </p:spTgt>
                                        </p:tgtEl>
                                      </p:cBhvr>
                                    </p:animEffect>
                                  </p:childTnLst>
                                </p:cTn>
                              </p:par>
                            </p:childTnLst>
                          </p:cTn>
                        </p:par>
                        <p:par>
                          <p:cTn id="21" fill="hold">
                            <p:stCondLst>
                              <p:cond delay="500"/>
                            </p:stCondLst>
                            <p:childTnLst>
                              <p:par>
                                <p:cTn id="22" presetID="18" presetClass="entr" presetSubtype="9"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803775" y="2239962"/>
            <a:ext cx="1325563" cy="509588"/>
          </a:xfrm>
          <a:prstGeom prst="rect">
            <a:avLst/>
          </a:prstGeom>
          <a:solidFill>
            <a:srgbClr val="FFCC99"/>
          </a:solidFill>
          <a:ln w="9525">
            <a:noFill/>
            <a:miter lim="800000"/>
            <a:headEnd/>
            <a:tailEnd/>
          </a:ln>
        </p:spPr>
        <p:txBody>
          <a:bodyPr wrap="none" anchor="ctr"/>
          <a:lstStyle/>
          <a:p>
            <a:endParaRPr lang="en-US">
              <a:latin typeface="Arial"/>
              <a:cs typeface="Arial"/>
            </a:endParaRPr>
          </a:p>
        </p:txBody>
      </p:sp>
      <p:grpSp>
        <p:nvGrpSpPr>
          <p:cNvPr id="2" name="Group 3"/>
          <p:cNvGrpSpPr>
            <a:grpSpLocks/>
          </p:cNvGrpSpPr>
          <p:nvPr/>
        </p:nvGrpSpPr>
        <p:grpSpPr bwMode="auto">
          <a:xfrm>
            <a:off x="4800600" y="2236787"/>
            <a:ext cx="1333500" cy="892175"/>
            <a:chOff x="357" y="2450"/>
            <a:chExt cx="795" cy="646"/>
          </a:xfrm>
        </p:grpSpPr>
        <p:sp>
          <p:nvSpPr>
            <p:cNvPr id="18468" name="Line 4"/>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69" name="Line 5"/>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8438" name="Rectangle 6"/>
          <p:cNvSpPr>
            <a:spLocks noGrp="1" noChangeArrowheads="1"/>
          </p:cNvSpPr>
          <p:nvPr>
            <p:ph type="title"/>
          </p:nvPr>
        </p:nvSpPr>
        <p:spPr/>
        <p:txBody>
          <a:bodyPr/>
          <a:lstStyle/>
          <a:p>
            <a:pPr eaLnBrk="1" hangingPunct="1"/>
            <a:r>
              <a:rPr lang="en-US" smtClean="0"/>
              <a:t>The Monopolist’s Profit</a:t>
            </a:r>
          </a:p>
        </p:txBody>
      </p:sp>
      <p:sp>
        <p:nvSpPr>
          <p:cNvPr id="133127" name="Rectangle 7"/>
          <p:cNvSpPr>
            <a:spLocks noGrp="1" noChangeArrowheads="1"/>
          </p:cNvSpPr>
          <p:nvPr>
            <p:ph type="body" sz="quarter" idx="12"/>
          </p:nvPr>
        </p:nvSpPr>
        <p:spPr>
          <a:xfrm>
            <a:off x="292100" y="1546690"/>
            <a:ext cx="3365500" cy="4826000"/>
          </a:xfrm>
        </p:spPr>
        <p:txBody>
          <a:bodyPr/>
          <a:lstStyle/>
          <a:p>
            <a:pPr marL="0" indent="0" eaLnBrk="1" hangingPunct="1">
              <a:spcBef>
                <a:spcPct val="50000"/>
              </a:spcBef>
              <a:buFont typeface="Wingdings" pitchFamily="2" charset="2"/>
              <a:buNone/>
            </a:pPr>
            <a:r>
              <a:rPr lang="en-US" sz="2800" dirty="0" smtClean="0"/>
              <a:t>As with a competitive firm, </a:t>
            </a:r>
            <a:br>
              <a:rPr lang="en-US" sz="2800" dirty="0" smtClean="0"/>
            </a:br>
            <a:r>
              <a:rPr lang="en-US" sz="2800" dirty="0" smtClean="0"/>
              <a:t>the monopolist’s </a:t>
            </a:r>
            <a:br>
              <a:rPr lang="en-US" sz="2800" dirty="0" smtClean="0"/>
            </a:br>
            <a:r>
              <a:rPr lang="en-US" sz="2800" dirty="0" smtClean="0"/>
              <a:t>profit equals </a:t>
            </a:r>
          </a:p>
          <a:p>
            <a:pPr marL="0" indent="0" eaLnBrk="1" hangingPunct="1">
              <a:spcBef>
                <a:spcPct val="50000"/>
              </a:spcBef>
              <a:buFont typeface="Wingdings" pitchFamily="2" charset="2"/>
              <a:buNone/>
            </a:pPr>
            <a:r>
              <a:rPr lang="en-US" sz="2800" dirty="0" smtClean="0">
                <a:solidFill>
                  <a:srgbClr val="FF0000"/>
                </a:solidFill>
              </a:rPr>
              <a:t>  (</a:t>
            </a:r>
            <a:r>
              <a:rPr lang="en-US" sz="2800" b="1" i="1" dirty="0" smtClean="0">
                <a:solidFill>
                  <a:srgbClr val="FF0000"/>
                </a:solidFill>
              </a:rPr>
              <a:t>P</a:t>
            </a:r>
            <a:r>
              <a:rPr lang="en-US" sz="2800" dirty="0" smtClean="0">
                <a:solidFill>
                  <a:srgbClr val="FF0000"/>
                </a:solidFill>
              </a:rPr>
              <a:t> – </a:t>
            </a:r>
            <a:r>
              <a:rPr lang="en-US" sz="2800" b="1" i="1" dirty="0" smtClean="0">
                <a:solidFill>
                  <a:srgbClr val="FF0000"/>
                </a:solidFill>
              </a:rPr>
              <a:t>ATC</a:t>
            </a:r>
            <a:r>
              <a:rPr lang="en-US" sz="2800" dirty="0" smtClean="0">
                <a:solidFill>
                  <a:srgbClr val="FF0000"/>
                </a:solidFill>
              </a:rPr>
              <a:t>) x </a:t>
            </a:r>
            <a:r>
              <a:rPr lang="en-US" sz="2800" b="1" i="1" dirty="0" smtClean="0">
                <a:solidFill>
                  <a:srgbClr val="FF0000"/>
                </a:solidFill>
              </a:rPr>
              <a:t>Q</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13</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 name="Group 8"/>
          <p:cNvGrpSpPr>
            <a:grpSpLocks/>
          </p:cNvGrpSpPr>
          <p:nvPr/>
        </p:nvGrpSpPr>
        <p:grpSpPr bwMode="auto">
          <a:xfrm>
            <a:off x="3195638" y="914400"/>
            <a:ext cx="5451475" cy="4183063"/>
            <a:chOff x="1579" y="1014"/>
            <a:chExt cx="3434" cy="2635"/>
          </a:xfrm>
        </p:grpSpPr>
        <p:grpSp>
          <p:nvGrpSpPr>
            <p:cNvPr id="4" name="Group 9"/>
            <p:cNvGrpSpPr>
              <a:grpSpLocks/>
            </p:cNvGrpSpPr>
            <p:nvPr/>
          </p:nvGrpSpPr>
          <p:grpSpPr bwMode="auto">
            <a:xfrm>
              <a:off x="2591" y="1080"/>
              <a:ext cx="2262" cy="2284"/>
              <a:chOff x="1489" y="785"/>
              <a:chExt cx="3650" cy="2492"/>
            </a:xfrm>
          </p:grpSpPr>
          <p:sp>
            <p:nvSpPr>
              <p:cNvPr id="18466"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8467"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8464" name="Text Box 12"/>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18465" name="Text Box 13"/>
            <p:cNvSpPr txBox="1">
              <a:spLocks noChangeArrowheads="1"/>
            </p:cNvSpPr>
            <p:nvPr/>
          </p:nvSpPr>
          <p:spPr bwMode="auto">
            <a:xfrm>
              <a:off x="1579" y="1014"/>
              <a:ext cx="1001"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and Revenue</a:t>
              </a:r>
            </a:p>
          </p:txBody>
        </p:sp>
      </p:grpSp>
      <p:grpSp>
        <p:nvGrpSpPr>
          <p:cNvPr id="5" name="Group 14"/>
          <p:cNvGrpSpPr>
            <a:grpSpLocks/>
          </p:cNvGrpSpPr>
          <p:nvPr/>
        </p:nvGrpSpPr>
        <p:grpSpPr bwMode="auto">
          <a:xfrm>
            <a:off x="4889500" y="1257300"/>
            <a:ext cx="3179763" cy="1516062"/>
            <a:chOff x="2646" y="1230"/>
            <a:chExt cx="2003" cy="955"/>
          </a:xfrm>
        </p:grpSpPr>
        <p:sp>
          <p:nvSpPr>
            <p:cNvPr id="18461" name="Arc 15"/>
            <p:cNvSpPr>
              <a:spLocks/>
            </p:cNvSpPr>
            <p:nvPr/>
          </p:nvSpPr>
          <p:spPr bwMode="auto">
            <a:xfrm flipH="1" flipV="1">
              <a:off x="2646" y="1230"/>
              <a:ext cx="1537" cy="955"/>
            </a:xfrm>
            <a:custGeom>
              <a:avLst/>
              <a:gdLst>
                <a:gd name="T0" fmla="*/ 0 w 31233"/>
                <a:gd name="T1" fmla="*/ 0 h 21600"/>
                <a:gd name="T2" fmla="*/ 0 w 31233"/>
                <a:gd name="T3" fmla="*/ 0 h 21600"/>
                <a:gd name="T4" fmla="*/ 0 w 31233"/>
                <a:gd name="T5" fmla="*/ 0 h 21600"/>
                <a:gd name="T6" fmla="*/ 0 60000 65536"/>
                <a:gd name="T7" fmla="*/ 0 60000 65536"/>
                <a:gd name="T8" fmla="*/ 0 60000 65536"/>
                <a:gd name="T9" fmla="*/ 0 w 31233"/>
                <a:gd name="T10" fmla="*/ 0 h 21600"/>
                <a:gd name="T11" fmla="*/ 31233 w 31233"/>
                <a:gd name="T12" fmla="*/ 21600 h 21600"/>
              </a:gdLst>
              <a:ahLst/>
              <a:cxnLst>
                <a:cxn ang="T6">
                  <a:pos x="T0" y="T1"/>
                </a:cxn>
                <a:cxn ang="T7">
                  <a:pos x="T2" y="T3"/>
                </a:cxn>
                <a:cxn ang="T8">
                  <a:pos x="T4" y="T5"/>
                </a:cxn>
              </a:cxnLst>
              <a:rect l="T9" t="T10" r="T11" b="T12"/>
              <a:pathLst>
                <a:path w="31233" h="21600" fill="none" extrusionOk="0">
                  <a:moveTo>
                    <a:pt x="-1" y="3618"/>
                  </a:moveTo>
                  <a:cubicBezTo>
                    <a:pt x="3545" y="1259"/>
                    <a:pt x="7709" y="-1"/>
                    <a:pt x="11968" y="0"/>
                  </a:cubicBezTo>
                  <a:cubicBezTo>
                    <a:pt x="20105" y="0"/>
                    <a:pt x="27552" y="4573"/>
                    <a:pt x="31233" y="11831"/>
                  </a:cubicBezTo>
                </a:path>
                <a:path w="31233" h="21600" stroke="0" extrusionOk="0">
                  <a:moveTo>
                    <a:pt x="-1" y="3618"/>
                  </a:moveTo>
                  <a:cubicBezTo>
                    <a:pt x="3545" y="1259"/>
                    <a:pt x="7709" y="-1"/>
                    <a:pt x="11968" y="0"/>
                  </a:cubicBezTo>
                  <a:cubicBezTo>
                    <a:pt x="20105" y="0"/>
                    <a:pt x="27552" y="4573"/>
                    <a:pt x="31233" y="11831"/>
                  </a:cubicBezTo>
                  <a:lnTo>
                    <a:pt x="11968"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8462" name="Text Box 16"/>
            <p:cNvSpPr txBox="1">
              <a:spLocks noChangeArrowheads="1"/>
            </p:cNvSpPr>
            <p:nvPr/>
          </p:nvSpPr>
          <p:spPr bwMode="auto">
            <a:xfrm>
              <a:off x="4184" y="1868"/>
              <a:ext cx="465"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ATC</a:t>
              </a:r>
            </a:p>
          </p:txBody>
        </p:sp>
      </p:grpSp>
      <p:grpSp>
        <p:nvGrpSpPr>
          <p:cNvPr id="6" name="Group 17"/>
          <p:cNvGrpSpPr>
            <a:grpSpLocks/>
          </p:cNvGrpSpPr>
          <p:nvPr/>
        </p:nvGrpSpPr>
        <p:grpSpPr bwMode="auto">
          <a:xfrm>
            <a:off x="4799013" y="1355725"/>
            <a:ext cx="3595687" cy="2462213"/>
            <a:chOff x="2589" y="1292"/>
            <a:chExt cx="2265" cy="1551"/>
          </a:xfrm>
        </p:grpSpPr>
        <p:sp>
          <p:nvSpPr>
            <p:cNvPr id="18459"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18460"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7" name="Group 20"/>
          <p:cNvGrpSpPr>
            <a:grpSpLocks/>
          </p:cNvGrpSpPr>
          <p:nvPr/>
        </p:nvGrpSpPr>
        <p:grpSpPr bwMode="auto">
          <a:xfrm>
            <a:off x="4810125" y="1371600"/>
            <a:ext cx="2600325" cy="3028949"/>
            <a:chOff x="2596" y="1302"/>
            <a:chExt cx="1638" cy="1908"/>
          </a:xfrm>
        </p:grpSpPr>
        <p:sp>
          <p:nvSpPr>
            <p:cNvPr id="18457" name="Line 21"/>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18458"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8" name="Group 23"/>
          <p:cNvGrpSpPr>
            <a:grpSpLocks/>
          </p:cNvGrpSpPr>
          <p:nvPr/>
        </p:nvGrpSpPr>
        <p:grpSpPr bwMode="auto">
          <a:xfrm>
            <a:off x="5114925" y="1314450"/>
            <a:ext cx="2722563" cy="3014662"/>
            <a:chOff x="2788" y="1266"/>
            <a:chExt cx="1715" cy="1899"/>
          </a:xfrm>
        </p:grpSpPr>
        <p:sp>
          <p:nvSpPr>
            <p:cNvPr id="18455" name="Line 24"/>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18456" name="Text Box 25"/>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sp>
        <p:nvSpPr>
          <p:cNvPr id="18445" name="Line 26"/>
          <p:cNvSpPr>
            <a:spLocks noChangeShapeType="1"/>
          </p:cNvSpPr>
          <p:nvPr/>
        </p:nvSpPr>
        <p:spPr bwMode="auto">
          <a:xfrm>
            <a:off x="6135688" y="3116262"/>
            <a:ext cx="0" cy="153035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46" name="Oval 27"/>
          <p:cNvSpPr>
            <a:spLocks noChangeAspect="1" noChangeArrowheads="1"/>
          </p:cNvSpPr>
          <p:nvPr/>
        </p:nvSpPr>
        <p:spPr bwMode="auto">
          <a:xfrm>
            <a:off x="6067425" y="3048000"/>
            <a:ext cx="136525" cy="13493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447" name="Text Box 28"/>
          <p:cNvSpPr txBox="1">
            <a:spLocks noChangeArrowheads="1"/>
          </p:cNvSpPr>
          <p:nvPr/>
        </p:nvSpPr>
        <p:spPr bwMode="auto">
          <a:xfrm>
            <a:off x="5875338" y="4645025"/>
            <a:ext cx="517525" cy="473075"/>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Q</a:t>
            </a:r>
          </a:p>
        </p:txBody>
      </p:sp>
      <p:sp>
        <p:nvSpPr>
          <p:cNvPr id="18448" name="Oval 29"/>
          <p:cNvSpPr>
            <a:spLocks noChangeAspect="1" noChangeArrowheads="1"/>
          </p:cNvSpPr>
          <p:nvPr/>
        </p:nvSpPr>
        <p:spPr bwMode="auto">
          <a:xfrm>
            <a:off x="6067425" y="2166937"/>
            <a:ext cx="136525" cy="13493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449" name="Rectangle 34"/>
          <p:cNvSpPr>
            <a:spLocks noChangeArrowheads="1"/>
          </p:cNvSpPr>
          <p:nvPr/>
        </p:nvSpPr>
        <p:spPr bwMode="auto">
          <a:xfrm>
            <a:off x="4362450" y="1998662"/>
            <a:ext cx="465494" cy="477054"/>
          </a:xfrm>
          <a:prstGeom prst="rect">
            <a:avLst/>
          </a:prstGeom>
          <a:noFill/>
          <a:ln w="9525">
            <a:noFill/>
            <a:miter lim="800000"/>
            <a:headEnd/>
            <a:tailEnd/>
          </a:ln>
        </p:spPr>
        <p:txBody>
          <a:bodyPr wrap="none">
            <a:spAutoFit/>
          </a:bodyPr>
          <a:lstStyle/>
          <a:p>
            <a:r>
              <a:rPr lang="en-US" sz="2500" b="1" i="1">
                <a:latin typeface="Arial"/>
                <a:cs typeface="Arial"/>
              </a:rPr>
              <a:t>P</a:t>
            </a:r>
          </a:p>
        </p:txBody>
      </p:sp>
      <p:grpSp>
        <p:nvGrpSpPr>
          <p:cNvPr id="9" name="Group 36"/>
          <p:cNvGrpSpPr>
            <a:grpSpLocks/>
          </p:cNvGrpSpPr>
          <p:nvPr/>
        </p:nvGrpSpPr>
        <p:grpSpPr bwMode="auto">
          <a:xfrm>
            <a:off x="3924300" y="2513012"/>
            <a:ext cx="2279650" cy="473075"/>
            <a:chOff x="2472" y="1930"/>
            <a:chExt cx="1436" cy="298"/>
          </a:xfrm>
        </p:grpSpPr>
        <p:grpSp>
          <p:nvGrpSpPr>
            <p:cNvPr id="10" name="Group 30"/>
            <p:cNvGrpSpPr>
              <a:grpSpLocks/>
            </p:cNvGrpSpPr>
            <p:nvPr/>
          </p:nvGrpSpPr>
          <p:grpSpPr bwMode="auto">
            <a:xfrm>
              <a:off x="3024" y="2036"/>
              <a:ext cx="884" cy="85"/>
              <a:chOff x="2631" y="1952"/>
              <a:chExt cx="884" cy="85"/>
            </a:xfrm>
          </p:grpSpPr>
          <p:sp>
            <p:nvSpPr>
              <p:cNvPr id="18453" name="Line 31"/>
              <p:cNvSpPr>
                <a:spLocks noChangeShapeType="1"/>
              </p:cNvSpPr>
              <p:nvPr/>
            </p:nvSpPr>
            <p:spPr bwMode="auto">
              <a:xfrm>
                <a:off x="2631" y="199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54" name="Oval 32"/>
              <p:cNvSpPr>
                <a:spLocks noChangeAspect="1" noChangeArrowheads="1"/>
              </p:cNvSpPr>
              <p:nvPr/>
            </p:nvSpPr>
            <p:spPr bwMode="auto">
              <a:xfrm>
                <a:off x="3429" y="195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8452" name="Rectangle 35"/>
            <p:cNvSpPr>
              <a:spLocks noChangeArrowheads="1"/>
            </p:cNvSpPr>
            <p:nvPr/>
          </p:nvSpPr>
          <p:spPr bwMode="auto">
            <a:xfrm>
              <a:off x="2472" y="1930"/>
              <a:ext cx="537" cy="298"/>
            </a:xfrm>
            <a:prstGeom prst="rect">
              <a:avLst/>
            </a:prstGeom>
            <a:noFill/>
            <a:ln w="9525">
              <a:noFill/>
              <a:miter lim="800000"/>
              <a:headEnd/>
              <a:tailEnd/>
            </a:ln>
          </p:spPr>
          <p:txBody>
            <a:bodyPr>
              <a:spAutoFit/>
            </a:bodyPr>
            <a:lstStyle/>
            <a:p>
              <a:r>
                <a:rPr lang="en-US" sz="2500" b="1" i="1">
                  <a:latin typeface="Arial"/>
                  <a:cs typeface="Arial"/>
                </a:rPr>
                <a:t>ATC</a:t>
              </a:r>
            </a:p>
          </p:txBody>
        </p:sp>
      </p:grpSp>
    </p:spTree>
    <p:extLst>
      <p:ext uri="{BB962C8B-B14F-4D97-AF65-F5344CB8AC3E}">
        <p14:creationId xmlns:p14="http://schemas.microsoft.com/office/powerpoint/2010/main" val="2515241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27">
                                            <p:txEl>
                                              <p:pRg st="0" end="0"/>
                                            </p:txEl>
                                          </p:spTgt>
                                        </p:tgtEl>
                                        <p:attrNameLst>
                                          <p:attrName>style.visibility</p:attrName>
                                        </p:attrNameLst>
                                      </p:cBhvr>
                                      <p:to>
                                        <p:strVal val="visible"/>
                                      </p:to>
                                    </p:set>
                                    <p:animEffect transition="in" filter="wipe(left)">
                                      <p:cBhvr>
                                        <p:cTn id="11" dur="500"/>
                                        <p:tgtEl>
                                          <p:spTgt spid="13312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27">
                                            <p:txEl>
                                              <p:pRg st="1" end="1"/>
                                            </p:txEl>
                                          </p:spTgt>
                                        </p:tgtEl>
                                        <p:attrNameLst>
                                          <p:attrName>style.visibility</p:attrName>
                                        </p:attrNameLst>
                                      </p:cBhvr>
                                      <p:to>
                                        <p:strVal val="visible"/>
                                      </p:to>
                                    </p:set>
                                    <p:animEffect transition="in" filter="wipe(left)">
                                      <p:cBhvr>
                                        <p:cTn id="15" dur="500"/>
                                        <p:tgtEl>
                                          <p:spTgt spid="13312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3122"/>
                                        </p:tgtEl>
                                        <p:attrNameLst>
                                          <p:attrName>style.visibility</p:attrName>
                                        </p:attrNameLst>
                                      </p:cBhvr>
                                      <p:to>
                                        <p:strVal val="visible"/>
                                      </p:to>
                                    </p:set>
                                    <p:animEffect transition="in" filter="fade">
                                      <p:cBhvr>
                                        <p:cTn id="19" dur="5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7"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Monopoly Does Not Have an S Curve</a:t>
            </a:r>
          </a:p>
        </p:txBody>
      </p:sp>
      <p:sp>
        <p:nvSpPr>
          <p:cNvPr id="3" name="Content Placeholder 2"/>
          <p:cNvSpPr>
            <a:spLocks noGrp="1"/>
          </p:cNvSpPr>
          <p:nvPr>
            <p:ph idx="1"/>
          </p:nvPr>
        </p:nvSpPr>
        <p:spPr/>
        <p:txBody>
          <a:bodyPr/>
          <a:lstStyle/>
          <a:p>
            <a:r>
              <a:rPr lang="en-US" dirty="0"/>
              <a:t>A competitive firm </a:t>
            </a:r>
            <a:r>
              <a:rPr lang="en-US" dirty="0" smtClean="0"/>
              <a:t>takes </a:t>
            </a:r>
            <a:r>
              <a:rPr lang="en-US" dirty="0"/>
              <a:t>P as given</a:t>
            </a:r>
          </a:p>
          <a:p>
            <a:pPr lvl="1"/>
            <a:r>
              <a:rPr lang="en-US" dirty="0" smtClean="0"/>
              <a:t>Has a </a:t>
            </a:r>
            <a:r>
              <a:rPr lang="en-US" dirty="0"/>
              <a:t>supply curve that shows how its Q depends on </a:t>
            </a:r>
            <a:r>
              <a:rPr lang="en-US" dirty="0" smtClean="0"/>
              <a:t>P</a:t>
            </a:r>
            <a:endParaRPr lang="en-US" dirty="0"/>
          </a:p>
          <a:p>
            <a:r>
              <a:rPr lang="en-US" dirty="0"/>
              <a:t>A monopoly </a:t>
            </a:r>
            <a:r>
              <a:rPr lang="en-US" dirty="0" smtClean="0"/>
              <a:t>firm is </a:t>
            </a:r>
            <a:r>
              <a:rPr lang="en-US" dirty="0"/>
              <a:t>a “</a:t>
            </a:r>
            <a:r>
              <a:rPr lang="en-US" dirty="0" smtClean="0"/>
              <a:t>price-maker”  </a:t>
            </a:r>
            <a:endParaRPr lang="en-US" dirty="0"/>
          </a:p>
          <a:p>
            <a:pPr lvl="1"/>
            <a:r>
              <a:rPr lang="en-US" dirty="0"/>
              <a:t>Q does not depend on </a:t>
            </a:r>
            <a:r>
              <a:rPr lang="en-US" dirty="0" smtClean="0"/>
              <a:t>P </a:t>
            </a:r>
          </a:p>
          <a:p>
            <a:pPr lvl="1"/>
            <a:r>
              <a:rPr lang="en-US" dirty="0" smtClean="0"/>
              <a:t>Q </a:t>
            </a:r>
            <a:r>
              <a:rPr lang="en-US" dirty="0"/>
              <a:t>and P are jointly determined by </a:t>
            </a:r>
            <a:r>
              <a:rPr lang="en-US" dirty="0" smtClean="0"/>
              <a:t>MC</a:t>
            </a:r>
            <a:r>
              <a:rPr lang="en-US" dirty="0"/>
              <a:t>, MR, and the demand </a:t>
            </a:r>
            <a:r>
              <a:rPr lang="en-US" dirty="0" smtClean="0"/>
              <a:t>curve </a:t>
            </a:r>
            <a:endParaRPr lang="en-US" dirty="0"/>
          </a:p>
          <a:p>
            <a:pPr lvl="1"/>
            <a:r>
              <a:rPr lang="en-US" dirty="0"/>
              <a:t>Hence, no supply curve for monopoly.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827977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fontScale="90000"/>
          </a:bodyPr>
          <a:lstStyle/>
          <a:p>
            <a:pPr eaLnBrk="1" hangingPunct="1"/>
            <a:r>
              <a:rPr lang="en-US" sz="2800" b="1" dirty="0" smtClean="0"/>
              <a:t>CASE STUDY</a:t>
            </a:r>
            <a:r>
              <a:rPr lang="en-US" sz="2800" dirty="0" smtClean="0"/>
              <a:t>:  </a:t>
            </a:r>
            <a:r>
              <a:rPr lang="en-US" sz="3200" dirty="0" smtClean="0"/>
              <a:t>Monopoly vs. Generic Drugs</a:t>
            </a:r>
          </a:p>
        </p:txBody>
      </p:sp>
      <p:sp>
        <p:nvSpPr>
          <p:cNvPr id="167939" name="Rectangle 3"/>
          <p:cNvSpPr>
            <a:spLocks noGrp="1" noChangeArrowheads="1"/>
          </p:cNvSpPr>
          <p:nvPr>
            <p:ph type="body" sz="quarter" idx="12"/>
          </p:nvPr>
        </p:nvSpPr>
        <p:spPr>
          <a:xfrm>
            <a:off x="63500" y="901700"/>
            <a:ext cx="3365500" cy="5422900"/>
          </a:xfrm>
        </p:spPr>
        <p:txBody>
          <a:bodyPr/>
          <a:lstStyle/>
          <a:p>
            <a:pPr marL="0" indent="0" eaLnBrk="1" hangingPunct="1">
              <a:spcBef>
                <a:spcPct val="60000"/>
              </a:spcBef>
              <a:buFont typeface="Wingdings" pitchFamily="2" charset="2"/>
              <a:buNone/>
            </a:pPr>
            <a:r>
              <a:rPr lang="en-US" sz="2800" dirty="0" smtClean="0"/>
              <a:t>Patents on new drugs give a temporary monopoly to the seller.  </a:t>
            </a:r>
          </a:p>
          <a:p>
            <a:pPr marL="0" indent="0" eaLnBrk="1" hangingPunct="1">
              <a:spcBef>
                <a:spcPct val="70000"/>
              </a:spcBef>
              <a:buFont typeface="Wingdings" pitchFamily="2" charset="2"/>
              <a:buNone/>
            </a:pPr>
            <a:r>
              <a:rPr lang="en-US" sz="2800" dirty="0" smtClean="0"/>
              <a:t>When the </a:t>
            </a:r>
            <a:br>
              <a:rPr lang="en-US" sz="2800" dirty="0" smtClean="0"/>
            </a:br>
            <a:r>
              <a:rPr lang="en-US" sz="2800" dirty="0" smtClean="0"/>
              <a:t>patent expires, </a:t>
            </a:r>
            <a:br>
              <a:rPr lang="en-US" sz="2800" dirty="0" smtClean="0"/>
            </a:br>
            <a:r>
              <a:rPr lang="en-US" sz="2800" dirty="0" smtClean="0"/>
              <a:t>the market </a:t>
            </a:r>
            <a:br>
              <a:rPr lang="en-US" sz="2800" dirty="0" smtClean="0"/>
            </a:br>
            <a:r>
              <a:rPr lang="en-US" sz="2800" dirty="0" smtClean="0"/>
              <a:t>becomes competitive, </a:t>
            </a:r>
            <a:br>
              <a:rPr lang="en-US" sz="2800" dirty="0" smtClean="0"/>
            </a:br>
            <a:r>
              <a:rPr lang="en-US" sz="2800" dirty="0" smtClean="0"/>
              <a:t>generics appear.</a:t>
            </a:r>
          </a:p>
        </p:txBody>
      </p:sp>
      <p:sp>
        <p:nvSpPr>
          <p:cNvPr id="11" name="Slide Number Placeholder 10"/>
          <p:cNvSpPr>
            <a:spLocks noGrp="1"/>
          </p:cNvSpPr>
          <p:nvPr>
            <p:ph type="sldNum" sz="quarter" idx="13"/>
          </p:nvPr>
        </p:nvSpPr>
        <p:spPr/>
        <p:txBody>
          <a:bodyPr/>
          <a:lstStyle/>
          <a:p>
            <a:pPr>
              <a:defRPr/>
            </a:pPr>
            <a:fld id="{073C29DC-2178-4274-9150-45F8EBD31C2D}" type="slidenum">
              <a:rPr lang="en-US" smtClean="0"/>
              <a:pPr>
                <a:defRPr/>
              </a:pPr>
              <a:t>15</a:t>
            </a:fld>
            <a:endParaRPr lang="en-US"/>
          </a:p>
        </p:txBody>
      </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41"/>
          <p:cNvGrpSpPr>
            <a:grpSpLocks/>
          </p:cNvGrpSpPr>
          <p:nvPr/>
        </p:nvGrpSpPr>
        <p:grpSpPr bwMode="auto">
          <a:xfrm>
            <a:off x="4311650" y="3111500"/>
            <a:ext cx="4062412" cy="473075"/>
            <a:chOff x="2595" y="2155"/>
            <a:chExt cx="2559" cy="298"/>
          </a:xfrm>
        </p:grpSpPr>
        <p:sp>
          <p:nvSpPr>
            <p:cNvPr id="20514" name="Line 40"/>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0515" name="Rectangle 15"/>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3" name="Group 16"/>
          <p:cNvGrpSpPr>
            <a:grpSpLocks/>
          </p:cNvGrpSpPr>
          <p:nvPr/>
        </p:nvGrpSpPr>
        <p:grpSpPr bwMode="auto">
          <a:xfrm>
            <a:off x="3387725" y="1155700"/>
            <a:ext cx="5451475" cy="4183063"/>
            <a:chOff x="1579" y="1014"/>
            <a:chExt cx="3434" cy="2635"/>
          </a:xfrm>
        </p:grpSpPr>
        <p:grpSp>
          <p:nvGrpSpPr>
            <p:cNvPr id="4" name="Group 17"/>
            <p:cNvGrpSpPr>
              <a:grpSpLocks/>
            </p:cNvGrpSpPr>
            <p:nvPr/>
          </p:nvGrpSpPr>
          <p:grpSpPr bwMode="auto">
            <a:xfrm>
              <a:off x="2591" y="1080"/>
              <a:ext cx="2262" cy="2284"/>
              <a:chOff x="1489" y="785"/>
              <a:chExt cx="3650" cy="2492"/>
            </a:xfrm>
          </p:grpSpPr>
          <p:sp>
            <p:nvSpPr>
              <p:cNvPr id="20512" name="Line 18"/>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0513" name="Line 19"/>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0510" name="Text Box 20"/>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0511" name="Text Box 21"/>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5" name="Group 22"/>
          <p:cNvGrpSpPr>
            <a:grpSpLocks/>
          </p:cNvGrpSpPr>
          <p:nvPr/>
        </p:nvGrpSpPr>
        <p:grpSpPr bwMode="auto">
          <a:xfrm>
            <a:off x="4991100" y="1597025"/>
            <a:ext cx="3595687" cy="2462213"/>
            <a:chOff x="2589" y="1292"/>
            <a:chExt cx="2265" cy="1551"/>
          </a:xfrm>
        </p:grpSpPr>
        <p:sp>
          <p:nvSpPr>
            <p:cNvPr id="20507" name="Line 23"/>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0508" name="Text Box 24"/>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6" name="Group 25"/>
          <p:cNvGrpSpPr>
            <a:grpSpLocks/>
          </p:cNvGrpSpPr>
          <p:nvPr/>
        </p:nvGrpSpPr>
        <p:grpSpPr bwMode="auto">
          <a:xfrm>
            <a:off x="5002212" y="1612900"/>
            <a:ext cx="2600325" cy="3028949"/>
            <a:chOff x="2596" y="1302"/>
            <a:chExt cx="1638" cy="1908"/>
          </a:xfrm>
        </p:grpSpPr>
        <p:sp>
          <p:nvSpPr>
            <p:cNvPr id="20505" name="Line 26"/>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0506" name="Text Box 27"/>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7" name="Group 49"/>
          <p:cNvGrpSpPr>
            <a:grpSpLocks/>
          </p:cNvGrpSpPr>
          <p:nvPr/>
        </p:nvGrpSpPr>
        <p:grpSpPr bwMode="auto">
          <a:xfrm>
            <a:off x="4398962" y="2239962"/>
            <a:ext cx="2216150" cy="3087688"/>
            <a:chOff x="2650" y="1606"/>
            <a:chExt cx="1396" cy="1945"/>
          </a:xfrm>
        </p:grpSpPr>
        <p:sp>
          <p:nvSpPr>
            <p:cNvPr id="20499" name="Line 13"/>
            <p:cNvSpPr>
              <a:spLocks noChangeShapeType="1"/>
            </p:cNvSpPr>
            <p:nvPr/>
          </p:nvSpPr>
          <p:spPr bwMode="auto">
            <a:xfrm>
              <a:off x="3024" y="175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500" name="Rectangle 14"/>
            <p:cNvSpPr>
              <a:spLocks noChangeArrowheads="1"/>
            </p:cNvSpPr>
            <p:nvPr/>
          </p:nvSpPr>
          <p:spPr bwMode="auto">
            <a:xfrm>
              <a:off x="2650" y="1606"/>
              <a:ext cx="368" cy="298"/>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M</a:t>
              </a:r>
            </a:p>
          </p:txBody>
        </p:sp>
        <p:sp>
          <p:nvSpPr>
            <p:cNvPr id="20501" name="Line 32"/>
            <p:cNvSpPr>
              <a:spLocks noChangeShapeType="1"/>
            </p:cNvSpPr>
            <p:nvPr/>
          </p:nvSpPr>
          <p:spPr bwMode="auto">
            <a:xfrm>
              <a:off x="3864" y="1758"/>
              <a:ext cx="0" cy="151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502" name="Oval 3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03" name="Text Box 34"/>
            <p:cNvSpPr txBox="1">
              <a:spLocks noChangeArrowheads="1"/>
            </p:cNvSpPr>
            <p:nvPr/>
          </p:nvSpPr>
          <p:spPr bwMode="auto">
            <a:xfrm>
              <a:off x="3738"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0504" name="Oval 3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67978" name="Rectangle 42"/>
          <p:cNvSpPr>
            <a:spLocks noChangeArrowheads="1"/>
          </p:cNvSpPr>
          <p:nvPr/>
        </p:nvSpPr>
        <p:spPr bwMode="auto">
          <a:xfrm>
            <a:off x="3544887" y="3106737"/>
            <a:ext cx="890588" cy="473075"/>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C</a:t>
            </a:r>
            <a:r>
              <a:rPr lang="en-US" sz="2500">
                <a:latin typeface="Arial"/>
                <a:cs typeface="Arial"/>
              </a:rPr>
              <a:t> =</a:t>
            </a:r>
            <a:endParaRPr lang="en-US" sz="2500" i="1">
              <a:latin typeface="Arial"/>
              <a:cs typeface="Arial"/>
            </a:endParaRPr>
          </a:p>
        </p:txBody>
      </p:sp>
      <p:grpSp>
        <p:nvGrpSpPr>
          <p:cNvPr id="8" name="Group 45"/>
          <p:cNvGrpSpPr>
            <a:grpSpLocks/>
          </p:cNvGrpSpPr>
          <p:nvPr/>
        </p:nvGrpSpPr>
        <p:grpSpPr bwMode="auto">
          <a:xfrm>
            <a:off x="7011987" y="3284537"/>
            <a:ext cx="688975" cy="2438400"/>
            <a:chOff x="4296" y="2264"/>
            <a:chExt cx="434" cy="1536"/>
          </a:xfrm>
        </p:grpSpPr>
        <p:sp>
          <p:nvSpPr>
            <p:cNvPr id="20494" name="Line 37"/>
            <p:cNvSpPr>
              <a:spLocks noChangeShapeType="1"/>
            </p:cNvSpPr>
            <p:nvPr/>
          </p:nvSpPr>
          <p:spPr bwMode="auto">
            <a:xfrm flipH="1">
              <a:off x="4686" y="2309"/>
              <a:ext cx="3" cy="96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495" name="Oval 38"/>
            <p:cNvSpPr>
              <a:spLocks noChangeAspect="1" noChangeArrowheads="1"/>
            </p:cNvSpPr>
            <p:nvPr/>
          </p:nvSpPr>
          <p:spPr bwMode="auto">
            <a:xfrm>
              <a:off x="4644" y="2264"/>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9" name="Group 44"/>
            <p:cNvGrpSpPr>
              <a:grpSpLocks/>
            </p:cNvGrpSpPr>
            <p:nvPr/>
          </p:nvGrpSpPr>
          <p:grpSpPr bwMode="auto">
            <a:xfrm>
              <a:off x="4296" y="3300"/>
              <a:ext cx="384" cy="500"/>
              <a:chOff x="4296" y="3300"/>
              <a:chExt cx="384" cy="500"/>
            </a:xfrm>
          </p:grpSpPr>
          <p:sp>
            <p:nvSpPr>
              <p:cNvPr id="20497" name="Text Box 39"/>
              <p:cNvSpPr txBox="1">
                <a:spLocks noChangeArrowheads="1"/>
              </p:cNvSpPr>
              <p:nvPr/>
            </p:nvSpPr>
            <p:spPr bwMode="auto">
              <a:xfrm>
                <a:off x="4296" y="3531"/>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C</a:t>
                </a:r>
              </a:p>
            </p:txBody>
          </p:sp>
          <p:sp>
            <p:nvSpPr>
              <p:cNvPr id="20498" name="Line 43"/>
              <p:cNvSpPr>
                <a:spLocks noChangeShapeType="1"/>
              </p:cNvSpPr>
              <p:nvPr/>
            </p:nvSpPr>
            <p:spPr bwMode="auto">
              <a:xfrm flipV="1">
                <a:off x="4494" y="3300"/>
                <a:ext cx="186" cy="270"/>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0493" name="Text Box 46"/>
          <p:cNvSpPr txBox="1">
            <a:spLocks noChangeArrowheads="1"/>
          </p:cNvSpPr>
          <p:nvPr/>
        </p:nvSpPr>
        <p:spPr bwMode="auto">
          <a:xfrm>
            <a:off x="5781675" y="838200"/>
            <a:ext cx="2370137" cy="854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a typical drug</a:t>
            </a:r>
          </a:p>
        </p:txBody>
      </p:sp>
    </p:spTree>
    <p:extLst>
      <p:ext uri="{BB962C8B-B14F-4D97-AF65-F5344CB8AC3E}">
        <p14:creationId xmlns:p14="http://schemas.microsoft.com/office/powerpoint/2010/main" val="861079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left)">
                                      <p:cBhvr>
                                        <p:cTn id="7" dur="500"/>
                                        <p:tgtEl>
                                          <p:spTgt spid="16793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7939">
                                            <p:txEl>
                                              <p:pRg st="1" end="1"/>
                                            </p:txEl>
                                          </p:spTgt>
                                        </p:tgtEl>
                                        <p:attrNameLst>
                                          <p:attrName>style.visibility</p:attrName>
                                        </p:attrNameLst>
                                      </p:cBhvr>
                                      <p:to>
                                        <p:strVal val="visible"/>
                                      </p:to>
                                    </p:set>
                                    <p:animEffect transition="in" filter="wipe(left)">
                                      <p:cBhvr>
                                        <p:cTn id="15" dur="500"/>
                                        <p:tgtEl>
                                          <p:spTgt spid="167939">
                                            <p:txEl>
                                              <p:pRg st="1" end="1"/>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67978"/>
                                        </p:tgtEl>
                                        <p:attrNameLst>
                                          <p:attrName>style.visibility</p:attrName>
                                        </p:attrNameLst>
                                      </p:cBhvr>
                                      <p:to>
                                        <p:strVal val="visible"/>
                                      </p:to>
                                    </p:set>
                                    <p:animEffect transition="in" filter="strips(downLeft)">
                                      <p:cBhvr>
                                        <p:cTn id="22" dur="500"/>
                                        <p:tgtEl>
                                          <p:spTgt spid="167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bldLvl="5"/>
      <p:bldP spid="1679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Welfare Cost of Monopoly</a:t>
            </a:r>
          </a:p>
        </p:txBody>
      </p:sp>
      <p:sp>
        <p:nvSpPr>
          <p:cNvPr id="3" name="Content Placeholder 2"/>
          <p:cNvSpPr>
            <a:spLocks noGrp="1"/>
          </p:cNvSpPr>
          <p:nvPr>
            <p:ph idx="1"/>
          </p:nvPr>
        </p:nvSpPr>
        <p:spPr>
          <a:xfrm>
            <a:off x="277813" y="990600"/>
            <a:ext cx="8588375" cy="5457825"/>
          </a:xfrm>
        </p:spPr>
        <p:txBody>
          <a:bodyPr/>
          <a:lstStyle/>
          <a:p>
            <a:r>
              <a:rPr lang="en-US" dirty="0"/>
              <a:t>Recall</a:t>
            </a:r>
            <a:r>
              <a:rPr lang="en-US" dirty="0" smtClean="0"/>
              <a:t>:</a:t>
            </a:r>
          </a:p>
          <a:p>
            <a:pPr lvl="1"/>
            <a:r>
              <a:rPr lang="en-US" dirty="0" smtClean="0"/>
              <a:t>Competitive </a:t>
            </a:r>
            <a:r>
              <a:rPr lang="en-US" dirty="0"/>
              <a:t>market </a:t>
            </a:r>
            <a:r>
              <a:rPr lang="en-US" dirty="0" smtClean="0"/>
              <a:t>equilibrium: P </a:t>
            </a:r>
            <a:r>
              <a:rPr lang="en-US" dirty="0"/>
              <a:t>= MC and total surplus is </a:t>
            </a:r>
            <a:r>
              <a:rPr lang="en-US" dirty="0" smtClean="0"/>
              <a:t>maximized</a:t>
            </a:r>
            <a:endParaRPr lang="en-US" dirty="0"/>
          </a:p>
          <a:p>
            <a:r>
              <a:rPr lang="en-US" dirty="0" smtClean="0"/>
              <a:t>Monopoly equilibrium</a:t>
            </a:r>
            <a:r>
              <a:rPr lang="en-US" dirty="0"/>
              <a:t>,  P &gt; MR = MC</a:t>
            </a:r>
          </a:p>
          <a:p>
            <a:pPr lvl="1"/>
            <a:r>
              <a:rPr lang="en-US" sz="3000" dirty="0"/>
              <a:t>The value to buyers of an additional unit (P</a:t>
            </a:r>
            <a:r>
              <a:rPr lang="en-US" sz="3000" dirty="0" smtClean="0"/>
              <a:t>) exceeds </a:t>
            </a:r>
            <a:r>
              <a:rPr lang="en-US" sz="3000" dirty="0"/>
              <a:t>the cost of the resources needed to produce that unit (MC</a:t>
            </a:r>
            <a:r>
              <a:rPr lang="en-US" sz="3000" dirty="0" smtClean="0"/>
              <a:t>)  </a:t>
            </a:r>
            <a:endParaRPr lang="en-US" sz="3000" dirty="0"/>
          </a:p>
          <a:p>
            <a:pPr lvl="1"/>
            <a:r>
              <a:rPr lang="en-US" sz="3000" dirty="0"/>
              <a:t>The monopoly Q is too low – </a:t>
            </a:r>
            <a:r>
              <a:rPr lang="en-US" sz="3000" dirty="0" smtClean="0"/>
              <a:t>could </a:t>
            </a:r>
            <a:r>
              <a:rPr lang="en-US" sz="3000" dirty="0"/>
              <a:t>increase total surplus with a larger Q. </a:t>
            </a:r>
            <a:endParaRPr lang="en-US" sz="3000" dirty="0" smtClean="0"/>
          </a:p>
          <a:p>
            <a:pPr lvl="1"/>
            <a:r>
              <a:rPr lang="en-US" sz="3000" dirty="0" smtClean="0"/>
              <a:t>Monopoly </a:t>
            </a:r>
            <a:r>
              <a:rPr lang="en-US" sz="3000" dirty="0"/>
              <a:t>results in a </a:t>
            </a:r>
            <a:r>
              <a:rPr lang="en-US" sz="3000" u="sng" dirty="0"/>
              <a:t>deadweight </a:t>
            </a:r>
            <a:r>
              <a:rPr lang="en-US" sz="3000" u="sng" dirty="0" smtClean="0"/>
              <a:t>loss</a:t>
            </a:r>
            <a:endParaRPr lang="en-US" sz="3000" u="sng"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260618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3733800" y="2555878"/>
            <a:ext cx="3052762" cy="477838"/>
            <a:chOff x="2231" y="1809"/>
            <a:chExt cx="1923" cy="301"/>
          </a:xfrm>
        </p:grpSpPr>
        <p:sp>
          <p:nvSpPr>
            <p:cNvPr id="22568" name="Line 58"/>
            <p:cNvSpPr>
              <a:spLocks noChangeShapeType="1"/>
            </p:cNvSpPr>
            <p:nvPr/>
          </p:nvSpPr>
          <p:spPr bwMode="auto">
            <a:xfrm>
              <a:off x="3025" y="1959"/>
              <a:ext cx="112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9" name="Rectangle 59"/>
            <p:cNvSpPr>
              <a:spLocks noChangeArrowheads="1"/>
            </p:cNvSpPr>
            <p:nvPr/>
          </p:nvSpPr>
          <p:spPr bwMode="auto">
            <a:xfrm>
              <a:off x="2231" y="1809"/>
              <a:ext cx="845" cy="301"/>
            </a:xfrm>
            <a:prstGeom prst="rect">
              <a:avLst/>
            </a:prstGeom>
            <a:noFill/>
            <a:ln w="9525">
              <a:noFill/>
              <a:miter lim="800000"/>
              <a:headEnd/>
              <a:tailEnd/>
            </a:ln>
          </p:spPr>
          <p:txBody>
            <a:bodyPr wrap="none">
              <a:spAutoFit/>
            </a:bodyPr>
            <a:lstStyle/>
            <a:p>
              <a:r>
                <a:rPr lang="en-US" sz="2500" b="1" i="1">
                  <a:latin typeface="Arial"/>
                  <a:cs typeface="Arial"/>
                </a:rPr>
                <a:t>P</a:t>
              </a:r>
              <a:r>
                <a:rPr lang="en-US" sz="2500" i="1">
                  <a:latin typeface="Arial"/>
                  <a:cs typeface="Arial"/>
                </a:rPr>
                <a:t> = MC</a:t>
              </a:r>
            </a:p>
          </p:txBody>
        </p:sp>
      </p:grpSp>
      <p:grpSp>
        <p:nvGrpSpPr>
          <p:cNvPr id="3" name="Group 55"/>
          <p:cNvGrpSpPr>
            <a:grpSpLocks/>
          </p:cNvGrpSpPr>
          <p:nvPr/>
        </p:nvGrpSpPr>
        <p:grpSpPr bwMode="auto">
          <a:xfrm>
            <a:off x="5791200" y="1143000"/>
            <a:ext cx="1825625" cy="2190750"/>
            <a:chOff x="3527" y="919"/>
            <a:chExt cx="1150" cy="1380"/>
          </a:xfrm>
        </p:grpSpPr>
        <p:sp>
          <p:nvSpPr>
            <p:cNvPr id="22565" name="AutoShape 52"/>
            <p:cNvSpPr>
              <a:spLocks noChangeArrowheads="1"/>
            </p:cNvSpPr>
            <p:nvPr/>
          </p:nvSpPr>
          <p:spPr bwMode="auto">
            <a:xfrm rot="5400000">
              <a:off x="3737" y="1894"/>
              <a:ext cx="534" cy="276"/>
            </a:xfrm>
            <a:prstGeom prst="triangle">
              <a:avLst>
                <a:gd name="adj" fmla="val 36278"/>
              </a:avLst>
            </a:prstGeom>
            <a:solidFill>
              <a:srgbClr val="66FF99"/>
            </a:solidFill>
            <a:ln w="9525">
              <a:noFill/>
              <a:miter lim="800000"/>
              <a:headEnd/>
              <a:tailEnd/>
            </a:ln>
          </p:spPr>
          <p:txBody>
            <a:bodyPr wrap="none" anchor="ctr"/>
            <a:lstStyle/>
            <a:p>
              <a:endParaRPr lang="en-US">
                <a:latin typeface="Arial"/>
                <a:cs typeface="Arial"/>
              </a:endParaRPr>
            </a:p>
          </p:txBody>
        </p:sp>
        <p:sp>
          <p:nvSpPr>
            <p:cNvPr id="22566" name="Text Box 53"/>
            <p:cNvSpPr txBox="1">
              <a:spLocks noChangeArrowheads="1"/>
            </p:cNvSpPr>
            <p:nvPr/>
          </p:nvSpPr>
          <p:spPr bwMode="auto">
            <a:xfrm>
              <a:off x="3527" y="919"/>
              <a:ext cx="1150" cy="523"/>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Deadweight </a:t>
              </a:r>
              <a:br>
                <a:rPr lang="en-US" sz="2400">
                  <a:latin typeface="Arial"/>
                  <a:cs typeface="Arial"/>
                </a:rPr>
              </a:br>
              <a:r>
                <a:rPr lang="en-US" sz="2400">
                  <a:latin typeface="Arial"/>
                  <a:cs typeface="Arial"/>
                </a:rPr>
                <a:t>loss</a:t>
              </a:r>
            </a:p>
          </p:txBody>
        </p:sp>
        <p:sp>
          <p:nvSpPr>
            <p:cNvPr id="22567" name="Arc 54"/>
            <p:cNvSpPr>
              <a:spLocks/>
            </p:cNvSpPr>
            <p:nvPr/>
          </p:nvSpPr>
          <p:spPr bwMode="auto">
            <a:xfrm>
              <a:off x="3710" y="1393"/>
              <a:ext cx="442" cy="436"/>
            </a:xfrm>
            <a:custGeom>
              <a:avLst/>
              <a:gdLst>
                <a:gd name="T0" fmla="*/ 0 w 21594"/>
                <a:gd name="T1" fmla="*/ 0 h 14981"/>
                <a:gd name="T2" fmla="*/ 0 w 21594"/>
                <a:gd name="T3" fmla="*/ 0 h 14981"/>
                <a:gd name="T4" fmla="*/ 0 w 21594"/>
                <a:gd name="T5" fmla="*/ 0 h 14981"/>
                <a:gd name="T6" fmla="*/ 0 60000 65536"/>
                <a:gd name="T7" fmla="*/ 0 60000 65536"/>
                <a:gd name="T8" fmla="*/ 0 60000 65536"/>
                <a:gd name="T9" fmla="*/ 0 w 21594"/>
                <a:gd name="T10" fmla="*/ 0 h 14981"/>
                <a:gd name="T11" fmla="*/ 21594 w 21594"/>
                <a:gd name="T12" fmla="*/ 14981 h 14981"/>
              </a:gdLst>
              <a:ahLst/>
              <a:cxnLst>
                <a:cxn ang="T6">
                  <a:pos x="T0" y="T1"/>
                </a:cxn>
                <a:cxn ang="T7">
                  <a:pos x="T2" y="T3"/>
                </a:cxn>
                <a:cxn ang="T8">
                  <a:pos x="T4" y="T5"/>
                </a:cxn>
              </a:cxnLst>
              <a:rect l="T9" t="T10" r="T11" b="T12"/>
              <a:pathLst>
                <a:path w="21594" h="14981" fill="none" extrusionOk="0">
                  <a:moveTo>
                    <a:pt x="21594" y="492"/>
                  </a:moveTo>
                  <a:cubicBezTo>
                    <a:pt x="21471" y="5907"/>
                    <a:pt x="19317" y="11078"/>
                    <a:pt x="15560" y="14981"/>
                  </a:cubicBezTo>
                </a:path>
                <a:path w="21594" h="14981" stroke="0" extrusionOk="0">
                  <a:moveTo>
                    <a:pt x="21594" y="492"/>
                  </a:moveTo>
                  <a:cubicBezTo>
                    <a:pt x="21471" y="5907"/>
                    <a:pt x="19317" y="11078"/>
                    <a:pt x="15560" y="14981"/>
                  </a:cubicBezTo>
                  <a:lnTo>
                    <a:pt x="0" y="0"/>
                  </a:lnTo>
                  <a:close/>
                </a:path>
              </a:pathLst>
            </a:custGeom>
            <a:noFill/>
            <a:ln w="28575">
              <a:solidFill>
                <a:srgbClr val="008000"/>
              </a:solidFill>
              <a:round/>
              <a:headEnd/>
              <a:tailEnd type="triangle" w="lg" len="med"/>
            </a:ln>
          </p:spPr>
          <p:txBody>
            <a:bodyPr wrap="none" anchor="ctr"/>
            <a:lstStyle/>
            <a:p>
              <a:endParaRPr lang="en-US">
                <a:latin typeface="Arial"/>
                <a:cs typeface="Arial"/>
              </a:endParaRPr>
            </a:p>
          </p:txBody>
        </p:sp>
      </p:grpSp>
      <p:grpSp>
        <p:nvGrpSpPr>
          <p:cNvPr id="4" name="Group 49"/>
          <p:cNvGrpSpPr>
            <a:grpSpLocks/>
          </p:cNvGrpSpPr>
          <p:nvPr/>
        </p:nvGrpSpPr>
        <p:grpSpPr bwMode="auto">
          <a:xfrm>
            <a:off x="4311650" y="2233612"/>
            <a:ext cx="2016125" cy="1344613"/>
            <a:chOff x="2595" y="1606"/>
            <a:chExt cx="1270" cy="847"/>
          </a:xfrm>
        </p:grpSpPr>
        <p:sp>
          <p:nvSpPr>
            <p:cNvPr id="22561" name="Line 40"/>
            <p:cNvSpPr>
              <a:spLocks noChangeShapeType="1"/>
            </p:cNvSpPr>
            <p:nvPr/>
          </p:nvSpPr>
          <p:spPr bwMode="auto">
            <a:xfrm>
              <a:off x="3025" y="2307"/>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2" name="Line 37"/>
            <p:cNvSpPr>
              <a:spLocks noChangeShapeType="1"/>
            </p:cNvSpPr>
            <p:nvPr/>
          </p:nvSpPr>
          <p:spPr bwMode="auto">
            <a:xfrm>
              <a:off x="3024" y="175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3" name="Rectangle 30"/>
            <p:cNvSpPr>
              <a:spLocks noChangeArrowheads="1"/>
            </p:cNvSpPr>
            <p:nvPr/>
          </p:nvSpPr>
          <p:spPr bwMode="auto">
            <a:xfrm>
              <a:off x="2748" y="1606"/>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22564" name="Rectangle 46"/>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sp>
        <p:nvSpPr>
          <p:cNvPr id="22535" name="Rectangle 2"/>
          <p:cNvSpPr>
            <a:spLocks noGrp="1" noChangeArrowheads="1"/>
          </p:cNvSpPr>
          <p:nvPr>
            <p:ph type="title"/>
          </p:nvPr>
        </p:nvSpPr>
        <p:spPr/>
        <p:txBody>
          <a:bodyPr/>
          <a:lstStyle/>
          <a:p>
            <a:pPr eaLnBrk="1" hangingPunct="1"/>
            <a:r>
              <a:rPr lang="en-US" smtClean="0"/>
              <a:t>The Welfare Cost of Monopoly</a:t>
            </a:r>
          </a:p>
        </p:txBody>
      </p:sp>
      <p:sp>
        <p:nvSpPr>
          <p:cNvPr id="137219" name="Rectangle 3"/>
          <p:cNvSpPr>
            <a:spLocks noGrp="1" noChangeArrowheads="1"/>
          </p:cNvSpPr>
          <p:nvPr>
            <p:ph type="body" sz="quarter" idx="12"/>
          </p:nvPr>
        </p:nvSpPr>
        <p:spPr>
          <a:xfrm>
            <a:off x="152400" y="901700"/>
            <a:ext cx="4029868" cy="5422900"/>
          </a:xfrm>
        </p:spPr>
        <p:txBody>
          <a:bodyPr/>
          <a:lstStyle/>
          <a:p>
            <a:pPr marL="0" indent="0" eaLnBrk="1" hangingPunct="1">
              <a:spcBef>
                <a:spcPct val="20000"/>
              </a:spcBef>
              <a:buFont typeface="Wingdings" pitchFamily="2" charset="2"/>
              <a:buNone/>
            </a:pPr>
            <a:r>
              <a:rPr lang="en-US" sz="2800" dirty="0" smtClean="0"/>
              <a:t>Competitive equilibrium:</a:t>
            </a:r>
          </a:p>
          <a:p>
            <a:pPr marL="457200" indent="-457200" eaLnBrk="1" hangingPunct="1">
              <a:spcBef>
                <a:spcPct val="20000"/>
              </a:spcBef>
              <a:buFont typeface="Arial" panose="020B0604020202020204" pitchFamily="34" charset="0"/>
              <a:buChar char="•"/>
            </a:pPr>
            <a:r>
              <a:rPr lang="en-US" sz="2800" dirty="0" smtClean="0"/>
              <a:t>quantity = </a:t>
            </a:r>
            <a:r>
              <a:rPr lang="en-US" sz="2800" b="1" i="1" dirty="0" smtClean="0"/>
              <a:t>Q</a:t>
            </a:r>
            <a:r>
              <a:rPr lang="en-US" sz="2800" b="1" baseline="-25000" dirty="0" smtClean="0"/>
              <a:t>C</a:t>
            </a:r>
            <a:endParaRPr lang="en-US" sz="2800" dirty="0" smtClean="0"/>
          </a:p>
          <a:p>
            <a:pPr indent="-512762" eaLnBrk="1" hangingPunct="1">
              <a:lnSpc>
                <a:spcPct val="105000"/>
              </a:lnSpc>
              <a:buFont typeface="Arial" panose="020B0604020202020204" pitchFamily="34" charset="0"/>
              <a:buChar char="•"/>
            </a:pPr>
            <a:r>
              <a:rPr lang="en-US" sz="2800" b="1" i="1" dirty="0" smtClean="0"/>
              <a:t>P</a:t>
            </a:r>
            <a:r>
              <a:rPr lang="en-US" sz="2800" dirty="0" smtClean="0"/>
              <a:t> = </a:t>
            </a:r>
            <a:r>
              <a:rPr lang="en-US" sz="2800" i="1" dirty="0" smtClean="0"/>
              <a:t>MC</a:t>
            </a:r>
            <a:endParaRPr lang="en-US" sz="2800" dirty="0" smtClean="0"/>
          </a:p>
          <a:p>
            <a:pPr indent="-512762" eaLnBrk="1" hangingPunct="1">
              <a:lnSpc>
                <a:spcPct val="105000"/>
              </a:lnSpc>
              <a:buFont typeface="Arial" panose="020B0604020202020204" pitchFamily="34" charset="0"/>
              <a:buChar char="•"/>
            </a:pPr>
            <a:r>
              <a:rPr lang="en-US" sz="2800" dirty="0" smtClean="0"/>
              <a:t>total surplus is maximized</a:t>
            </a:r>
          </a:p>
          <a:p>
            <a:pPr marL="0" indent="0" eaLnBrk="1" hangingPunct="1">
              <a:spcBef>
                <a:spcPct val="50000"/>
              </a:spcBef>
              <a:buFont typeface="Wingdings" pitchFamily="2" charset="2"/>
              <a:buNone/>
            </a:pPr>
            <a:r>
              <a:rPr lang="en-US" sz="2800" dirty="0" smtClean="0"/>
              <a:t>Monopoly equilibrium:</a:t>
            </a:r>
          </a:p>
          <a:p>
            <a:pPr indent="-512762" eaLnBrk="1" hangingPunct="1">
              <a:lnSpc>
                <a:spcPct val="105000"/>
              </a:lnSpc>
              <a:buFont typeface="Arial" panose="020B0604020202020204" pitchFamily="34" charset="0"/>
              <a:buChar char="•"/>
            </a:pPr>
            <a:r>
              <a:rPr lang="en-US" sz="2800" dirty="0" smtClean="0"/>
              <a:t>quantity = </a:t>
            </a:r>
            <a:r>
              <a:rPr lang="en-US" sz="2800" b="1" i="1" dirty="0" smtClean="0"/>
              <a:t>Q</a:t>
            </a:r>
            <a:r>
              <a:rPr lang="en-US" sz="2800" b="1" baseline="-25000" dirty="0" smtClean="0"/>
              <a:t>M</a:t>
            </a:r>
            <a:endParaRPr lang="en-US" sz="2800" dirty="0" smtClean="0"/>
          </a:p>
          <a:p>
            <a:pPr indent="-512762" eaLnBrk="1" hangingPunct="1">
              <a:lnSpc>
                <a:spcPct val="105000"/>
              </a:lnSpc>
              <a:buFont typeface="Arial" panose="020B0604020202020204" pitchFamily="34" charset="0"/>
              <a:buChar char="•"/>
            </a:pPr>
            <a:r>
              <a:rPr lang="en-US" sz="2800" b="1" i="1" dirty="0" smtClean="0"/>
              <a:t>P</a:t>
            </a:r>
            <a:r>
              <a:rPr lang="en-US" sz="2800" dirty="0" smtClean="0"/>
              <a:t> &gt; </a:t>
            </a:r>
            <a:r>
              <a:rPr lang="en-US" sz="2800" i="1" dirty="0" smtClean="0"/>
              <a:t>MC</a:t>
            </a:r>
          </a:p>
          <a:p>
            <a:pPr indent="-512762" eaLnBrk="1" hangingPunct="1">
              <a:lnSpc>
                <a:spcPct val="105000"/>
              </a:lnSpc>
              <a:buFont typeface="Arial" panose="020B0604020202020204" pitchFamily="34" charset="0"/>
              <a:buChar char="•"/>
            </a:pPr>
            <a:r>
              <a:rPr lang="en-US" sz="2800" dirty="0" smtClean="0"/>
              <a:t>deadweight loss</a:t>
            </a:r>
          </a:p>
        </p:txBody>
      </p:sp>
      <p:sp>
        <p:nvSpPr>
          <p:cNvPr id="13" name="Slide Number Placeholder 12"/>
          <p:cNvSpPr>
            <a:spLocks noGrp="1"/>
          </p:cNvSpPr>
          <p:nvPr>
            <p:ph type="sldNum" sz="quarter" idx="13"/>
          </p:nvPr>
        </p:nvSpPr>
        <p:spPr/>
        <p:txBody>
          <a:bodyPr/>
          <a:lstStyle/>
          <a:p>
            <a:pPr>
              <a:defRPr/>
            </a:pPr>
            <a:fld id="{073C29DC-2178-4274-9150-45F8EBD31C2D}" type="slidenum">
              <a:rPr lang="en-US" smtClean="0"/>
              <a:pPr>
                <a:defRPr/>
              </a:pPr>
              <a:t>17</a:t>
            </a:fld>
            <a:endParaRPr lang="en-US"/>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 name="Group 8"/>
          <p:cNvGrpSpPr>
            <a:grpSpLocks/>
          </p:cNvGrpSpPr>
          <p:nvPr/>
        </p:nvGrpSpPr>
        <p:grpSpPr bwMode="auto">
          <a:xfrm>
            <a:off x="3387725" y="1149350"/>
            <a:ext cx="5451475" cy="4183063"/>
            <a:chOff x="1579" y="1014"/>
            <a:chExt cx="3434" cy="2635"/>
          </a:xfrm>
        </p:grpSpPr>
        <p:grpSp>
          <p:nvGrpSpPr>
            <p:cNvPr id="6" name="Group 9"/>
            <p:cNvGrpSpPr>
              <a:grpSpLocks/>
            </p:cNvGrpSpPr>
            <p:nvPr/>
          </p:nvGrpSpPr>
          <p:grpSpPr bwMode="auto">
            <a:xfrm>
              <a:off x="2591" y="1080"/>
              <a:ext cx="2262" cy="2284"/>
              <a:chOff x="1489" y="785"/>
              <a:chExt cx="3650" cy="2492"/>
            </a:xfrm>
          </p:grpSpPr>
          <p:sp>
            <p:nvSpPr>
              <p:cNvPr id="22559"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2560"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557" name="Text Box 12"/>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2558" name="Text Box 13"/>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7" name="Group 17"/>
          <p:cNvGrpSpPr>
            <a:grpSpLocks/>
          </p:cNvGrpSpPr>
          <p:nvPr/>
        </p:nvGrpSpPr>
        <p:grpSpPr bwMode="auto">
          <a:xfrm>
            <a:off x="4991100" y="1590675"/>
            <a:ext cx="3595687" cy="2462213"/>
            <a:chOff x="2589" y="1292"/>
            <a:chExt cx="2265" cy="1551"/>
          </a:xfrm>
        </p:grpSpPr>
        <p:sp>
          <p:nvSpPr>
            <p:cNvPr id="22554"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2555"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8" name="Group 20"/>
          <p:cNvGrpSpPr>
            <a:grpSpLocks/>
          </p:cNvGrpSpPr>
          <p:nvPr/>
        </p:nvGrpSpPr>
        <p:grpSpPr bwMode="auto">
          <a:xfrm>
            <a:off x="5002212" y="1606550"/>
            <a:ext cx="2600325" cy="3028949"/>
            <a:chOff x="2596" y="1302"/>
            <a:chExt cx="1638" cy="1908"/>
          </a:xfrm>
        </p:grpSpPr>
        <p:sp>
          <p:nvSpPr>
            <p:cNvPr id="22552" name="Line 21"/>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2553"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9" name="Group 23"/>
          <p:cNvGrpSpPr>
            <a:grpSpLocks/>
          </p:cNvGrpSpPr>
          <p:nvPr/>
        </p:nvGrpSpPr>
        <p:grpSpPr bwMode="auto">
          <a:xfrm>
            <a:off x="5307012" y="1549400"/>
            <a:ext cx="2722563" cy="3014662"/>
            <a:chOff x="2788" y="1266"/>
            <a:chExt cx="1715" cy="1899"/>
          </a:xfrm>
        </p:grpSpPr>
        <p:sp>
          <p:nvSpPr>
            <p:cNvPr id="22550" name="Line 24"/>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22551" name="Text Box 25"/>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10" name="Group 48"/>
          <p:cNvGrpSpPr>
            <a:grpSpLocks/>
          </p:cNvGrpSpPr>
          <p:nvPr/>
        </p:nvGrpSpPr>
        <p:grpSpPr bwMode="auto">
          <a:xfrm>
            <a:off x="6092825" y="2401887"/>
            <a:ext cx="488950" cy="2919413"/>
            <a:chOff x="3717" y="1712"/>
            <a:chExt cx="308" cy="1839"/>
          </a:xfrm>
        </p:grpSpPr>
        <p:sp>
          <p:nvSpPr>
            <p:cNvPr id="22546" name="Line 38"/>
            <p:cNvSpPr>
              <a:spLocks noChangeShapeType="1"/>
            </p:cNvSpPr>
            <p:nvPr/>
          </p:nvSpPr>
          <p:spPr bwMode="auto">
            <a:xfrm>
              <a:off x="3864" y="1758"/>
              <a:ext cx="0" cy="151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47" name="Oval 27"/>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48" name="Text Box 28"/>
            <p:cNvSpPr txBox="1">
              <a:spLocks noChangeArrowheads="1"/>
            </p:cNvSpPr>
            <p:nvPr/>
          </p:nvSpPr>
          <p:spPr bwMode="auto">
            <a:xfrm>
              <a:off x="3717"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2549" name="Oval 29"/>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1" name="Group 51"/>
          <p:cNvGrpSpPr>
            <a:grpSpLocks/>
          </p:cNvGrpSpPr>
          <p:nvPr/>
        </p:nvGrpSpPr>
        <p:grpSpPr bwMode="auto">
          <a:xfrm>
            <a:off x="6611937" y="2720975"/>
            <a:ext cx="493713" cy="2600325"/>
            <a:chOff x="4044" y="1913"/>
            <a:chExt cx="311" cy="1638"/>
          </a:xfrm>
        </p:grpSpPr>
        <p:sp>
          <p:nvSpPr>
            <p:cNvPr id="22543" name="Line 44"/>
            <p:cNvSpPr>
              <a:spLocks noChangeShapeType="1"/>
            </p:cNvSpPr>
            <p:nvPr/>
          </p:nvSpPr>
          <p:spPr bwMode="auto">
            <a:xfrm>
              <a:off x="4158" y="1958"/>
              <a:ext cx="0" cy="131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44" name="Oval 45"/>
            <p:cNvSpPr>
              <a:spLocks noChangeAspect="1" noChangeArrowheads="1"/>
            </p:cNvSpPr>
            <p:nvPr/>
          </p:nvSpPr>
          <p:spPr bwMode="auto">
            <a:xfrm>
              <a:off x="4113" y="1913"/>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45" name="Text Box 47"/>
            <p:cNvSpPr txBox="1">
              <a:spLocks noChangeArrowheads="1"/>
            </p:cNvSpPr>
            <p:nvPr/>
          </p:nvSpPr>
          <p:spPr bwMode="auto">
            <a:xfrm>
              <a:off x="4044" y="3282"/>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C</a:t>
              </a:r>
            </a:p>
          </p:txBody>
        </p:sp>
      </p:grpSp>
    </p:spTree>
    <p:extLst>
      <p:ext uri="{BB962C8B-B14F-4D97-AF65-F5344CB8AC3E}">
        <p14:creationId xmlns:p14="http://schemas.microsoft.com/office/powerpoint/2010/main" val="4214179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7219">
                                            <p:txEl>
                                              <p:pRg st="2" end="2"/>
                                            </p:txEl>
                                          </p:spTgt>
                                        </p:tgtEl>
                                        <p:attrNameLst>
                                          <p:attrName>style.visibility</p:attrName>
                                        </p:attrNameLst>
                                      </p:cBhvr>
                                      <p:to>
                                        <p:strVal val="visible"/>
                                      </p:to>
                                    </p:set>
                                    <p:animEffect transition="in" filter="wipe(left)">
                                      <p:cBhvr>
                                        <p:cTn id="20" dur="500"/>
                                        <p:tgtEl>
                                          <p:spTgt spid="137219">
                                            <p:txEl>
                                              <p:pRg st="2" end="2"/>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7219">
                                            <p:txEl>
                                              <p:pRg st="3" end="3"/>
                                            </p:txEl>
                                          </p:spTgt>
                                        </p:tgtEl>
                                        <p:attrNameLst>
                                          <p:attrName>style.visibility</p:attrName>
                                        </p:attrNameLst>
                                      </p:cBhvr>
                                      <p:to>
                                        <p:strVal val="visible"/>
                                      </p:to>
                                    </p:set>
                                    <p:animEffect transition="in" filter="wipe(left)">
                                      <p:cBhvr>
                                        <p:cTn id="28" dur="500"/>
                                        <p:tgtEl>
                                          <p:spTgt spid="1372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7219">
                                            <p:txEl>
                                              <p:pRg st="4" end="4"/>
                                            </p:txEl>
                                          </p:spTgt>
                                        </p:tgtEl>
                                        <p:attrNameLst>
                                          <p:attrName>style.visibility</p:attrName>
                                        </p:attrNameLst>
                                      </p:cBhvr>
                                      <p:to>
                                        <p:strVal val="visible"/>
                                      </p:to>
                                    </p:set>
                                    <p:animEffect transition="in" filter="wipe(left)">
                                      <p:cBhvr>
                                        <p:cTn id="38" dur="500"/>
                                        <p:tgtEl>
                                          <p:spTgt spid="137219">
                                            <p:txEl>
                                              <p:pRg st="4" end="4"/>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downRigh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19">
                                            <p:txEl>
                                              <p:pRg st="5" end="5"/>
                                            </p:txEl>
                                          </p:spTgt>
                                        </p:tgtEl>
                                        <p:attrNameLst>
                                          <p:attrName>style.visibility</p:attrName>
                                        </p:attrNameLst>
                                      </p:cBhvr>
                                      <p:to>
                                        <p:strVal val="visible"/>
                                      </p:to>
                                    </p:set>
                                    <p:animEffect transition="in" filter="wipe(left)">
                                      <p:cBhvr>
                                        <p:cTn id="46" dur="500"/>
                                        <p:tgtEl>
                                          <p:spTgt spid="137219">
                                            <p:txEl>
                                              <p:pRg st="5" end="5"/>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7219">
                                            <p:txEl>
                                              <p:pRg st="6" end="6"/>
                                            </p:txEl>
                                          </p:spTgt>
                                        </p:tgtEl>
                                        <p:attrNameLst>
                                          <p:attrName>style.visibility</p:attrName>
                                        </p:attrNameLst>
                                      </p:cBhvr>
                                      <p:to>
                                        <p:strVal val="visible"/>
                                      </p:to>
                                    </p:set>
                                    <p:animEffect transition="in" filter="wipe(left)">
                                      <p:cBhvr>
                                        <p:cTn id="54" dur="500"/>
                                        <p:tgtEl>
                                          <p:spTgt spid="137219">
                                            <p:txEl>
                                              <p:pRg st="6" end="6"/>
                                            </p:txEl>
                                          </p:spTgt>
                                        </p:tgtEl>
                                      </p:cBhvr>
                                    </p:animEffect>
                                  </p:childTnLst>
                                </p:cTn>
                              </p:par>
                              <p:par>
                                <p:cTn id="55" presetID="18" presetClass="entr" presetSubtype="12"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7219">
                                            <p:txEl>
                                              <p:pRg st="7" end="7"/>
                                            </p:txEl>
                                          </p:spTgt>
                                        </p:tgtEl>
                                        <p:attrNameLst>
                                          <p:attrName>style.visibility</p:attrName>
                                        </p:attrNameLst>
                                      </p:cBhvr>
                                      <p:to>
                                        <p:strVal val="visible"/>
                                      </p:to>
                                    </p:set>
                                    <p:animEffect transition="in" filter="wipe(left)">
                                      <p:cBhvr>
                                        <p:cTn id="62" dur="500"/>
                                        <p:tgtEl>
                                          <p:spTgt spid="137219">
                                            <p:txEl>
                                              <p:pRg st="7" end="7"/>
                                            </p:txEl>
                                          </p:spTgt>
                                        </p:tgtEl>
                                      </p:cBhvr>
                                    </p:animEffect>
                                  </p:childTnLst>
                                </p:cTn>
                              </p:par>
                              <p:par>
                                <p:cTn id="63" presetID="18" presetClass="entr" presetSubtype="12"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downLeft)">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Discrimination</a:t>
            </a:r>
          </a:p>
        </p:txBody>
      </p:sp>
      <p:sp>
        <p:nvSpPr>
          <p:cNvPr id="3" name="Content Placeholder 2"/>
          <p:cNvSpPr>
            <a:spLocks noGrp="1"/>
          </p:cNvSpPr>
          <p:nvPr>
            <p:ph idx="1"/>
          </p:nvPr>
        </p:nvSpPr>
        <p:spPr/>
        <p:txBody>
          <a:bodyPr/>
          <a:lstStyle/>
          <a:p>
            <a:r>
              <a:rPr lang="en-US" dirty="0"/>
              <a:t>Price discrimination: </a:t>
            </a:r>
            <a:endParaRPr lang="en-US" dirty="0" smtClean="0"/>
          </a:p>
          <a:p>
            <a:pPr lvl="1"/>
            <a:r>
              <a:rPr lang="en-US" dirty="0" smtClean="0"/>
              <a:t>Sell </a:t>
            </a:r>
            <a:r>
              <a:rPr lang="en-US" dirty="0"/>
              <a:t>the same good </a:t>
            </a:r>
            <a:r>
              <a:rPr lang="en-US" dirty="0" smtClean="0"/>
              <a:t>at </a:t>
            </a:r>
            <a:r>
              <a:rPr lang="en-US" dirty="0"/>
              <a:t>different prices to different </a:t>
            </a:r>
            <a:r>
              <a:rPr lang="en-US" dirty="0" smtClean="0"/>
              <a:t>buyers  </a:t>
            </a:r>
            <a:endParaRPr lang="en-US" dirty="0"/>
          </a:p>
          <a:p>
            <a:pPr lvl="1"/>
            <a:r>
              <a:rPr lang="en-US" dirty="0" smtClean="0"/>
              <a:t>A </a:t>
            </a:r>
            <a:r>
              <a:rPr lang="en-US" dirty="0"/>
              <a:t>firm can increase profit by charging a higher price to buyers with higher </a:t>
            </a:r>
            <a:r>
              <a:rPr lang="en-US" dirty="0" smtClean="0"/>
              <a:t>willingness to pay</a:t>
            </a:r>
          </a:p>
          <a:p>
            <a:pPr lvl="1"/>
            <a:r>
              <a:rPr lang="en-US" dirty="0"/>
              <a:t>Requires the ability to separate customers according to their willingness to pay</a:t>
            </a:r>
          </a:p>
          <a:p>
            <a:pPr lvl="1"/>
            <a:r>
              <a:rPr lang="en-US" dirty="0"/>
              <a:t>Can raise economic </a:t>
            </a:r>
            <a:r>
              <a:rPr lang="en-US" dirty="0" smtClean="0"/>
              <a:t>welfare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14681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mtClean="0"/>
              <a:t>Price Discrimination</a:t>
            </a:r>
          </a:p>
        </p:txBody>
      </p:sp>
      <p:sp>
        <p:nvSpPr>
          <p:cNvPr id="37891" name="Content Placeholder 2"/>
          <p:cNvSpPr>
            <a:spLocks noGrp="1"/>
          </p:cNvSpPr>
          <p:nvPr>
            <p:ph idx="1"/>
          </p:nvPr>
        </p:nvSpPr>
        <p:spPr/>
        <p:txBody>
          <a:bodyPr/>
          <a:lstStyle/>
          <a:p>
            <a:r>
              <a:rPr lang="en-US" altLang="en-US" dirty="0" smtClean="0"/>
              <a:t>Perfect price discrimination</a:t>
            </a:r>
          </a:p>
          <a:p>
            <a:pPr lvl="1"/>
            <a:r>
              <a:rPr lang="en-US" altLang="en-US" dirty="0" smtClean="0"/>
              <a:t>Charge each customer a different price</a:t>
            </a:r>
          </a:p>
          <a:p>
            <a:pPr lvl="2"/>
            <a:r>
              <a:rPr lang="en-US" altLang="en-US" dirty="0" smtClean="0"/>
              <a:t>Exactly his or her willingness to pay</a:t>
            </a:r>
          </a:p>
          <a:p>
            <a:pPr lvl="1"/>
            <a:r>
              <a:rPr lang="en-US" altLang="en-US" dirty="0" smtClean="0"/>
              <a:t>Monopoly firm gets the entire surplus (Profit)</a:t>
            </a:r>
          </a:p>
          <a:p>
            <a:pPr lvl="1"/>
            <a:r>
              <a:rPr lang="en-US" altLang="en-US" dirty="0" smtClean="0"/>
              <a:t>No deadweight loss</a:t>
            </a:r>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34934E8-3113-480B-850A-6CA7CCBF7FA8}" type="slidenum">
              <a:rPr lang="en-US" altLang="en-US" sz="1200" smtClean="0">
                <a:solidFill>
                  <a:srgbClr val="002060"/>
                </a:solidFill>
              </a:rPr>
              <a:pPr eaLnBrk="1" hangingPunct="1"/>
              <a:t>19</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595146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200" dirty="0"/>
              <a:t>Why do monopolies arise?</a:t>
            </a:r>
          </a:p>
          <a:p>
            <a:r>
              <a:rPr lang="en-US" sz="3200" dirty="0"/>
              <a:t>Why is MR &lt; P  for a monopolist?</a:t>
            </a:r>
          </a:p>
          <a:p>
            <a:r>
              <a:rPr lang="en-US" sz="3200" dirty="0"/>
              <a:t>How do monopolies choose their P and Q?  </a:t>
            </a:r>
          </a:p>
          <a:p>
            <a:r>
              <a:rPr lang="en-US" sz="3200" dirty="0"/>
              <a:t>How do monopolies affect society’s well-being?</a:t>
            </a:r>
          </a:p>
          <a:p>
            <a:r>
              <a:rPr lang="en-US" sz="3200" dirty="0"/>
              <a:t>What can the government do about monopolies?</a:t>
            </a:r>
          </a:p>
          <a:p>
            <a:r>
              <a:rPr lang="en-US" sz="3200" dirty="0"/>
              <a:t>What is price discrimination?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4957763" y="1436688"/>
            <a:ext cx="2627312" cy="1501775"/>
            <a:chOff x="3123" y="905"/>
            <a:chExt cx="1655" cy="946"/>
          </a:xfrm>
        </p:grpSpPr>
        <p:sp>
          <p:nvSpPr>
            <p:cNvPr id="24615" name="AutoShape 34"/>
            <p:cNvSpPr>
              <a:spLocks noChangeArrowheads="1"/>
            </p:cNvSpPr>
            <p:nvPr/>
          </p:nvSpPr>
          <p:spPr bwMode="auto">
            <a:xfrm>
              <a:off x="3123" y="1299"/>
              <a:ext cx="825" cy="552"/>
            </a:xfrm>
            <a:prstGeom prst="rtTriangle">
              <a:avLst/>
            </a:prstGeom>
            <a:solidFill>
              <a:srgbClr val="66FF99"/>
            </a:solidFill>
            <a:ln w="9525">
              <a:noFill/>
              <a:miter lim="800000"/>
              <a:headEnd/>
              <a:tailEnd/>
            </a:ln>
          </p:spPr>
          <p:txBody>
            <a:bodyPr wrap="none" anchor="ctr"/>
            <a:lstStyle/>
            <a:p>
              <a:endParaRPr lang="en-US">
                <a:latin typeface="Arial"/>
                <a:cs typeface="Arial"/>
              </a:endParaRPr>
            </a:p>
          </p:txBody>
        </p:sp>
        <p:grpSp>
          <p:nvGrpSpPr>
            <p:cNvPr id="3" name="Group 45"/>
            <p:cNvGrpSpPr>
              <a:grpSpLocks/>
            </p:cNvGrpSpPr>
            <p:nvPr/>
          </p:nvGrpSpPr>
          <p:grpSpPr bwMode="auto">
            <a:xfrm>
              <a:off x="3288" y="905"/>
              <a:ext cx="1490" cy="817"/>
              <a:chOff x="3288" y="905"/>
              <a:chExt cx="1490" cy="817"/>
            </a:xfrm>
          </p:grpSpPr>
          <p:sp>
            <p:nvSpPr>
              <p:cNvPr id="24617" name="Text Box 43"/>
              <p:cNvSpPr txBox="1">
                <a:spLocks noChangeArrowheads="1"/>
              </p:cNvSpPr>
              <p:nvPr/>
            </p:nvSpPr>
            <p:spPr bwMode="auto">
              <a:xfrm>
                <a:off x="3628" y="905"/>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Consumer surplus</a:t>
                </a:r>
              </a:p>
            </p:txBody>
          </p:sp>
          <p:sp>
            <p:nvSpPr>
              <p:cNvPr id="24618" name="Arc 44"/>
              <p:cNvSpPr>
                <a:spLocks/>
              </p:cNvSpPr>
              <p:nvPr/>
            </p:nvSpPr>
            <p:spPr bwMode="auto">
              <a:xfrm>
                <a:off x="3288" y="1246"/>
                <a:ext cx="560" cy="476"/>
              </a:xfrm>
              <a:custGeom>
                <a:avLst/>
                <a:gdLst>
                  <a:gd name="T0" fmla="*/ 0 w 20745"/>
                  <a:gd name="T1" fmla="*/ 0 h 19257"/>
                  <a:gd name="T2" fmla="*/ 0 w 20745"/>
                  <a:gd name="T3" fmla="*/ 0 h 19257"/>
                  <a:gd name="T4" fmla="*/ 0 w 20745"/>
                  <a:gd name="T5" fmla="*/ 0 h 19257"/>
                  <a:gd name="T6" fmla="*/ 0 60000 65536"/>
                  <a:gd name="T7" fmla="*/ 0 60000 65536"/>
                  <a:gd name="T8" fmla="*/ 0 60000 65536"/>
                  <a:gd name="T9" fmla="*/ 0 w 20745"/>
                  <a:gd name="T10" fmla="*/ 0 h 19257"/>
                  <a:gd name="T11" fmla="*/ 20745 w 20745"/>
                  <a:gd name="T12" fmla="*/ 19257 h 19257"/>
                </a:gdLst>
                <a:ahLst/>
                <a:cxnLst>
                  <a:cxn ang="T6">
                    <a:pos x="T0" y="T1"/>
                  </a:cxn>
                  <a:cxn ang="T7">
                    <a:pos x="T2" y="T3"/>
                  </a:cxn>
                  <a:cxn ang="T8">
                    <a:pos x="T4" y="T5"/>
                  </a:cxn>
                </a:cxnLst>
                <a:rect l="T9" t="T10" r="T11" b="T12"/>
                <a:pathLst>
                  <a:path w="20745" h="19257" fill="none" extrusionOk="0">
                    <a:moveTo>
                      <a:pt x="20745" y="6017"/>
                    </a:moveTo>
                    <a:cubicBezTo>
                      <a:pt x="19080" y="11756"/>
                      <a:pt x="15112" y="16549"/>
                      <a:pt x="9784" y="19256"/>
                    </a:cubicBezTo>
                  </a:path>
                  <a:path w="20745" h="19257" stroke="0" extrusionOk="0">
                    <a:moveTo>
                      <a:pt x="20745" y="6017"/>
                    </a:moveTo>
                    <a:cubicBezTo>
                      <a:pt x="19080" y="11756"/>
                      <a:pt x="15112" y="16549"/>
                      <a:pt x="9784" y="19256"/>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grpSp>
        <p:nvGrpSpPr>
          <p:cNvPr id="4" name="Group 52"/>
          <p:cNvGrpSpPr>
            <a:grpSpLocks/>
          </p:cNvGrpSpPr>
          <p:nvPr/>
        </p:nvGrpSpPr>
        <p:grpSpPr bwMode="auto">
          <a:xfrm>
            <a:off x="6291263" y="2349500"/>
            <a:ext cx="2441575" cy="1470025"/>
            <a:chOff x="3963" y="1480"/>
            <a:chExt cx="1538" cy="926"/>
          </a:xfrm>
        </p:grpSpPr>
        <p:sp>
          <p:nvSpPr>
            <p:cNvPr id="24611" name="AutoShape 36"/>
            <p:cNvSpPr>
              <a:spLocks noChangeArrowheads="1"/>
            </p:cNvSpPr>
            <p:nvPr/>
          </p:nvSpPr>
          <p:spPr bwMode="auto">
            <a:xfrm>
              <a:off x="3963" y="1854"/>
              <a:ext cx="825" cy="552"/>
            </a:xfrm>
            <a:prstGeom prst="rtTriangle">
              <a:avLst/>
            </a:prstGeom>
            <a:solidFill>
              <a:srgbClr val="FFCCCC"/>
            </a:solidFill>
            <a:ln w="9525">
              <a:noFill/>
              <a:miter lim="800000"/>
              <a:headEnd/>
              <a:tailEnd/>
            </a:ln>
          </p:spPr>
          <p:txBody>
            <a:bodyPr wrap="none" anchor="ctr"/>
            <a:lstStyle/>
            <a:p>
              <a:endParaRPr lang="en-US">
                <a:latin typeface="Arial"/>
                <a:cs typeface="Arial"/>
              </a:endParaRPr>
            </a:p>
          </p:txBody>
        </p:sp>
        <p:grpSp>
          <p:nvGrpSpPr>
            <p:cNvPr id="5" name="Group 41"/>
            <p:cNvGrpSpPr>
              <a:grpSpLocks/>
            </p:cNvGrpSpPr>
            <p:nvPr/>
          </p:nvGrpSpPr>
          <p:grpSpPr bwMode="auto">
            <a:xfrm>
              <a:off x="4144" y="1480"/>
              <a:ext cx="1357" cy="740"/>
              <a:chOff x="4144" y="1480"/>
              <a:chExt cx="1357" cy="740"/>
            </a:xfrm>
          </p:grpSpPr>
          <p:sp>
            <p:nvSpPr>
              <p:cNvPr id="24613" name="Text Box 39"/>
              <p:cNvSpPr txBox="1">
                <a:spLocks noChangeArrowheads="1"/>
              </p:cNvSpPr>
              <p:nvPr/>
            </p:nvSpPr>
            <p:spPr bwMode="auto">
              <a:xfrm>
                <a:off x="4351" y="1480"/>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Deadweight </a:t>
                </a:r>
                <a:br>
                  <a:rPr lang="en-US" sz="2400">
                    <a:latin typeface="Arial"/>
                    <a:cs typeface="Arial"/>
                  </a:rPr>
                </a:br>
                <a:r>
                  <a:rPr lang="en-US" sz="2400">
                    <a:latin typeface="Arial"/>
                    <a:cs typeface="Arial"/>
                  </a:rPr>
                  <a:t>loss</a:t>
                </a:r>
              </a:p>
            </p:txBody>
          </p:sp>
          <p:sp>
            <p:nvSpPr>
              <p:cNvPr id="24614" name="Arc 40"/>
              <p:cNvSpPr>
                <a:spLocks/>
              </p:cNvSpPr>
              <p:nvPr/>
            </p:nvSpPr>
            <p:spPr bwMode="auto">
              <a:xfrm>
                <a:off x="4144" y="1863"/>
                <a:ext cx="425" cy="357"/>
              </a:xfrm>
              <a:custGeom>
                <a:avLst/>
                <a:gdLst>
                  <a:gd name="T0" fmla="*/ 0 w 20745"/>
                  <a:gd name="T1" fmla="*/ 0 h 20334"/>
                  <a:gd name="T2" fmla="*/ 0 w 20745"/>
                  <a:gd name="T3" fmla="*/ 0 h 20334"/>
                  <a:gd name="T4" fmla="*/ 0 w 20745"/>
                  <a:gd name="T5" fmla="*/ 0 h 20334"/>
                  <a:gd name="T6" fmla="*/ 0 60000 65536"/>
                  <a:gd name="T7" fmla="*/ 0 60000 65536"/>
                  <a:gd name="T8" fmla="*/ 0 60000 65536"/>
                  <a:gd name="T9" fmla="*/ 0 w 20745"/>
                  <a:gd name="T10" fmla="*/ 0 h 20334"/>
                  <a:gd name="T11" fmla="*/ 20745 w 20745"/>
                  <a:gd name="T12" fmla="*/ 20334 h 20334"/>
                </a:gdLst>
                <a:ahLst/>
                <a:cxnLst>
                  <a:cxn ang="T6">
                    <a:pos x="T0" y="T1"/>
                  </a:cxn>
                  <a:cxn ang="T7">
                    <a:pos x="T2" y="T3"/>
                  </a:cxn>
                  <a:cxn ang="T8">
                    <a:pos x="T4" y="T5"/>
                  </a:cxn>
                </a:cxnLst>
                <a:rect l="T9" t="T10" r="T11" b="T12"/>
                <a:pathLst>
                  <a:path w="20745" h="20334" fill="none" extrusionOk="0">
                    <a:moveTo>
                      <a:pt x="20745" y="6017"/>
                    </a:moveTo>
                    <a:cubicBezTo>
                      <a:pt x="18814" y="12671"/>
                      <a:pt x="13809" y="17996"/>
                      <a:pt x="7286" y="20334"/>
                    </a:cubicBezTo>
                  </a:path>
                  <a:path w="20745" h="20334" stroke="0" extrusionOk="0">
                    <a:moveTo>
                      <a:pt x="20745" y="6017"/>
                    </a:moveTo>
                    <a:cubicBezTo>
                      <a:pt x="18814" y="12671"/>
                      <a:pt x="13809" y="17996"/>
                      <a:pt x="7286" y="20334"/>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grpSp>
        <p:nvGrpSpPr>
          <p:cNvPr id="6" name="Group 51"/>
          <p:cNvGrpSpPr>
            <a:grpSpLocks/>
          </p:cNvGrpSpPr>
          <p:nvPr/>
        </p:nvGrpSpPr>
        <p:grpSpPr bwMode="auto">
          <a:xfrm>
            <a:off x="2732088" y="2938463"/>
            <a:ext cx="3549650" cy="2366962"/>
            <a:chOff x="1721" y="1851"/>
            <a:chExt cx="2236" cy="1491"/>
          </a:xfrm>
        </p:grpSpPr>
        <p:sp>
          <p:nvSpPr>
            <p:cNvPr id="24607" name="Rectangle 35"/>
            <p:cNvSpPr>
              <a:spLocks noChangeArrowheads="1"/>
            </p:cNvSpPr>
            <p:nvPr/>
          </p:nvSpPr>
          <p:spPr bwMode="auto">
            <a:xfrm>
              <a:off x="3120" y="1851"/>
              <a:ext cx="837" cy="546"/>
            </a:xfrm>
            <a:prstGeom prst="rect">
              <a:avLst/>
            </a:prstGeom>
            <a:solidFill>
              <a:srgbClr val="FFFFCC"/>
            </a:solidFill>
            <a:ln w="9525">
              <a:noFill/>
              <a:miter lim="800000"/>
              <a:headEnd/>
              <a:tailEnd/>
            </a:ln>
          </p:spPr>
          <p:txBody>
            <a:bodyPr wrap="none" anchor="ctr"/>
            <a:lstStyle/>
            <a:p>
              <a:endParaRPr lang="en-US">
                <a:latin typeface="Arial"/>
                <a:cs typeface="Arial"/>
              </a:endParaRPr>
            </a:p>
          </p:txBody>
        </p:sp>
        <p:grpSp>
          <p:nvGrpSpPr>
            <p:cNvPr id="7" name="Group 49"/>
            <p:cNvGrpSpPr>
              <a:grpSpLocks/>
            </p:cNvGrpSpPr>
            <p:nvPr/>
          </p:nvGrpSpPr>
          <p:grpSpPr bwMode="auto">
            <a:xfrm>
              <a:off x="1721" y="2139"/>
              <a:ext cx="1789" cy="1203"/>
              <a:chOff x="1721" y="2139"/>
              <a:chExt cx="1789" cy="1203"/>
            </a:xfrm>
          </p:grpSpPr>
          <p:sp>
            <p:nvSpPr>
              <p:cNvPr id="24609" name="Text Box 47"/>
              <p:cNvSpPr txBox="1">
                <a:spLocks noChangeArrowheads="1"/>
              </p:cNvSpPr>
              <p:nvPr/>
            </p:nvSpPr>
            <p:spPr bwMode="auto">
              <a:xfrm>
                <a:off x="1721" y="2396"/>
                <a:ext cx="987" cy="523"/>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Monopoly profit</a:t>
                </a:r>
              </a:p>
            </p:txBody>
          </p:sp>
          <p:sp>
            <p:nvSpPr>
              <p:cNvPr id="24610" name="Arc 48"/>
              <p:cNvSpPr>
                <a:spLocks/>
              </p:cNvSpPr>
              <p:nvPr/>
            </p:nvSpPr>
            <p:spPr bwMode="auto">
              <a:xfrm flipH="1" flipV="1">
                <a:off x="2394" y="2139"/>
                <a:ext cx="1116" cy="1203"/>
              </a:xfrm>
              <a:custGeom>
                <a:avLst/>
                <a:gdLst>
                  <a:gd name="T0" fmla="*/ 0 w 14280"/>
                  <a:gd name="T1" fmla="*/ 0 h 21439"/>
                  <a:gd name="T2" fmla="*/ 0 w 14280"/>
                  <a:gd name="T3" fmla="*/ 0 h 21439"/>
                  <a:gd name="T4" fmla="*/ 0 w 14280"/>
                  <a:gd name="T5" fmla="*/ 0 h 21439"/>
                  <a:gd name="T6" fmla="*/ 0 60000 65536"/>
                  <a:gd name="T7" fmla="*/ 0 60000 65536"/>
                  <a:gd name="T8" fmla="*/ 0 60000 65536"/>
                  <a:gd name="T9" fmla="*/ 0 w 14280"/>
                  <a:gd name="T10" fmla="*/ 0 h 21439"/>
                  <a:gd name="T11" fmla="*/ 14280 w 14280"/>
                  <a:gd name="T12" fmla="*/ 21439 h 21439"/>
                </a:gdLst>
                <a:ahLst/>
                <a:cxnLst>
                  <a:cxn ang="T6">
                    <a:pos x="T0" y="T1"/>
                  </a:cxn>
                  <a:cxn ang="T7">
                    <a:pos x="T2" y="T3"/>
                  </a:cxn>
                  <a:cxn ang="T8">
                    <a:pos x="T4" y="T5"/>
                  </a:cxn>
                </a:cxnLst>
                <a:rect l="T9" t="T10" r="T11" b="T12"/>
                <a:pathLst>
                  <a:path w="14280" h="21439" fill="none" extrusionOk="0">
                    <a:moveTo>
                      <a:pt x="14280" y="16206"/>
                    </a:moveTo>
                    <a:cubicBezTo>
                      <a:pt x="11013" y="19084"/>
                      <a:pt x="6953" y="20908"/>
                      <a:pt x="2632" y="21438"/>
                    </a:cubicBezTo>
                  </a:path>
                  <a:path w="14280" h="21439" stroke="0" extrusionOk="0">
                    <a:moveTo>
                      <a:pt x="14280" y="16206"/>
                    </a:moveTo>
                    <a:cubicBezTo>
                      <a:pt x="11013" y="19084"/>
                      <a:pt x="6953" y="20908"/>
                      <a:pt x="2632" y="21438"/>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sp>
        <p:nvSpPr>
          <p:cNvPr id="24583" name="Rectangle 2"/>
          <p:cNvSpPr>
            <a:spLocks noGrp="1" noChangeArrowheads="1"/>
          </p:cNvSpPr>
          <p:nvPr>
            <p:ph type="title"/>
          </p:nvPr>
        </p:nvSpPr>
        <p:spPr>
          <a:xfrm>
            <a:off x="209550" y="0"/>
            <a:ext cx="8934450" cy="457200"/>
          </a:xfrm>
        </p:spPr>
        <p:txBody>
          <a:bodyPr>
            <a:noAutofit/>
          </a:bodyPr>
          <a:lstStyle/>
          <a:p>
            <a:pPr eaLnBrk="1" hangingPunct="1"/>
            <a:r>
              <a:rPr lang="en-US" sz="2800" dirty="0" smtClean="0"/>
              <a:t>Single Price Monopoly</a:t>
            </a:r>
          </a:p>
        </p:txBody>
      </p:sp>
      <p:sp>
        <p:nvSpPr>
          <p:cNvPr id="165891" name="Rectangle 3"/>
          <p:cNvSpPr>
            <a:spLocks noGrp="1" noChangeArrowheads="1"/>
          </p:cNvSpPr>
          <p:nvPr>
            <p:ph type="body" sz="quarter" idx="12"/>
          </p:nvPr>
        </p:nvSpPr>
        <p:spPr>
          <a:xfrm>
            <a:off x="381000" y="1436688"/>
            <a:ext cx="2984500" cy="4291012"/>
          </a:xfrm>
        </p:spPr>
        <p:txBody>
          <a:bodyPr/>
          <a:lstStyle/>
          <a:p>
            <a:pPr marL="0" indent="0" eaLnBrk="1" hangingPunct="1">
              <a:buFont typeface="Wingdings" pitchFamily="2" charset="2"/>
              <a:buNone/>
            </a:pPr>
            <a:r>
              <a:rPr lang="en-US" sz="2800" dirty="0" smtClean="0"/>
              <a:t>Here, the monopolist charges the same price (</a:t>
            </a:r>
            <a:r>
              <a:rPr lang="en-US" sz="2800" b="1" i="1" dirty="0" smtClean="0"/>
              <a:t>P</a:t>
            </a:r>
            <a:r>
              <a:rPr lang="en-US" sz="2800" b="1" baseline="-25000" dirty="0" smtClean="0"/>
              <a:t>M</a:t>
            </a:r>
            <a:r>
              <a:rPr lang="en-US" sz="2800" dirty="0" smtClean="0"/>
              <a:t>) to all buyers.</a:t>
            </a:r>
          </a:p>
          <a:p>
            <a:pPr marL="0" indent="0" eaLnBrk="1" hangingPunct="1">
              <a:buFont typeface="Wingdings" pitchFamily="2" charset="2"/>
              <a:buNone/>
            </a:pPr>
            <a:endParaRPr lang="en-US" sz="2800" dirty="0" smtClean="0"/>
          </a:p>
          <a:p>
            <a:pPr marL="0" indent="0" eaLnBrk="1" hangingPunct="1">
              <a:buFont typeface="Wingdings" pitchFamily="2" charset="2"/>
              <a:buNone/>
            </a:pPr>
            <a:endParaRPr lang="en-US" sz="2800" dirty="0"/>
          </a:p>
          <a:p>
            <a:pPr marL="0" indent="0" eaLnBrk="1" hangingPunct="1">
              <a:buFont typeface="Wingdings" pitchFamily="2" charset="2"/>
              <a:buNone/>
            </a:pPr>
            <a:endParaRPr lang="en-US" sz="2800" dirty="0" smtClean="0"/>
          </a:p>
          <a:p>
            <a:pPr marL="0" indent="0" eaLnBrk="1" hangingPunct="1">
              <a:buFont typeface="Wingdings" pitchFamily="2" charset="2"/>
              <a:buNone/>
            </a:pPr>
            <a:r>
              <a:rPr lang="en-US" sz="2800" dirty="0" smtClean="0"/>
              <a:t>A deadweight loss results.  </a:t>
            </a:r>
          </a:p>
        </p:txBody>
      </p:sp>
      <p:sp>
        <p:nvSpPr>
          <p:cNvPr id="15" name="Slide Number Placeholder 14"/>
          <p:cNvSpPr>
            <a:spLocks noGrp="1"/>
          </p:cNvSpPr>
          <p:nvPr>
            <p:ph type="sldNum" sz="quarter" idx="13"/>
          </p:nvPr>
        </p:nvSpPr>
        <p:spPr/>
        <p:txBody>
          <a:bodyPr/>
          <a:lstStyle/>
          <a:p>
            <a:pPr>
              <a:defRPr/>
            </a:pPr>
            <a:fld id="{073C29DC-2178-4274-9150-45F8EBD31C2D}" type="slidenum">
              <a:rPr lang="en-US" smtClean="0"/>
              <a:pPr>
                <a:defRPr/>
              </a:pPr>
              <a:t>20</a:t>
            </a:fld>
            <a:endParaRPr lang="en-US"/>
          </a:p>
        </p:txBody>
      </p:sp>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8" name="Group 4"/>
          <p:cNvGrpSpPr>
            <a:grpSpLocks/>
          </p:cNvGrpSpPr>
          <p:nvPr/>
        </p:nvGrpSpPr>
        <p:grpSpPr bwMode="auto">
          <a:xfrm>
            <a:off x="4271963" y="3573463"/>
            <a:ext cx="4062412" cy="473075"/>
            <a:chOff x="2595" y="2155"/>
            <a:chExt cx="2559" cy="298"/>
          </a:xfrm>
        </p:grpSpPr>
        <p:sp>
          <p:nvSpPr>
            <p:cNvPr id="24605" name="Line 5"/>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4606" name="Rectangle 6"/>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9" name="Group 7"/>
          <p:cNvGrpSpPr>
            <a:grpSpLocks/>
          </p:cNvGrpSpPr>
          <p:nvPr/>
        </p:nvGrpSpPr>
        <p:grpSpPr bwMode="auto">
          <a:xfrm>
            <a:off x="3348038" y="1617663"/>
            <a:ext cx="5451475" cy="4183063"/>
            <a:chOff x="1579" y="1014"/>
            <a:chExt cx="3434" cy="2635"/>
          </a:xfrm>
        </p:grpSpPr>
        <p:grpSp>
          <p:nvGrpSpPr>
            <p:cNvPr id="10" name="Group 8"/>
            <p:cNvGrpSpPr>
              <a:grpSpLocks/>
            </p:cNvGrpSpPr>
            <p:nvPr/>
          </p:nvGrpSpPr>
          <p:grpSpPr bwMode="auto">
            <a:xfrm>
              <a:off x="2591" y="1080"/>
              <a:ext cx="2262" cy="2284"/>
              <a:chOff x="1489" y="785"/>
              <a:chExt cx="3650" cy="2492"/>
            </a:xfrm>
          </p:grpSpPr>
          <p:sp>
            <p:nvSpPr>
              <p:cNvPr id="24603"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4604"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4601" name="Text Box 11"/>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4602" name="Text Box 12"/>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11" name="Group 13"/>
          <p:cNvGrpSpPr>
            <a:grpSpLocks/>
          </p:cNvGrpSpPr>
          <p:nvPr/>
        </p:nvGrpSpPr>
        <p:grpSpPr bwMode="auto">
          <a:xfrm>
            <a:off x="4951413" y="2058988"/>
            <a:ext cx="3595687" cy="2462213"/>
            <a:chOff x="2589" y="1292"/>
            <a:chExt cx="2265" cy="1551"/>
          </a:xfrm>
        </p:grpSpPr>
        <p:sp>
          <p:nvSpPr>
            <p:cNvPr id="24598" name="Line 14"/>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4599" name="Text Box 15"/>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12" name="Group 16"/>
          <p:cNvGrpSpPr>
            <a:grpSpLocks/>
          </p:cNvGrpSpPr>
          <p:nvPr/>
        </p:nvGrpSpPr>
        <p:grpSpPr bwMode="auto">
          <a:xfrm>
            <a:off x="4962525" y="2074863"/>
            <a:ext cx="2600325" cy="3028949"/>
            <a:chOff x="2596" y="1302"/>
            <a:chExt cx="1638" cy="1908"/>
          </a:xfrm>
        </p:grpSpPr>
        <p:sp>
          <p:nvSpPr>
            <p:cNvPr id="24596" name="Line 17"/>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4597" name="Text Box 18"/>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13" name="Group 19"/>
          <p:cNvGrpSpPr>
            <a:grpSpLocks/>
          </p:cNvGrpSpPr>
          <p:nvPr/>
        </p:nvGrpSpPr>
        <p:grpSpPr bwMode="auto">
          <a:xfrm>
            <a:off x="4359275" y="2701925"/>
            <a:ext cx="2216150" cy="3087688"/>
            <a:chOff x="2650" y="1606"/>
            <a:chExt cx="1396" cy="1945"/>
          </a:xfrm>
        </p:grpSpPr>
        <p:sp>
          <p:nvSpPr>
            <p:cNvPr id="24590" name="Line 20"/>
            <p:cNvSpPr>
              <a:spLocks noChangeShapeType="1"/>
            </p:cNvSpPr>
            <p:nvPr/>
          </p:nvSpPr>
          <p:spPr bwMode="auto">
            <a:xfrm>
              <a:off x="3024" y="1756"/>
              <a:ext cx="840"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591" name="Rectangle 21"/>
            <p:cNvSpPr>
              <a:spLocks noChangeArrowheads="1"/>
            </p:cNvSpPr>
            <p:nvPr/>
          </p:nvSpPr>
          <p:spPr bwMode="auto">
            <a:xfrm>
              <a:off x="2650" y="1606"/>
              <a:ext cx="368" cy="298"/>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M</a:t>
              </a:r>
            </a:p>
          </p:txBody>
        </p:sp>
        <p:sp>
          <p:nvSpPr>
            <p:cNvPr id="24592" name="Line 22"/>
            <p:cNvSpPr>
              <a:spLocks noChangeShapeType="1"/>
            </p:cNvSpPr>
            <p:nvPr/>
          </p:nvSpPr>
          <p:spPr bwMode="auto">
            <a:xfrm>
              <a:off x="3864" y="1758"/>
              <a:ext cx="0" cy="1511"/>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593" name="Oval 2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594" name="Text Box 24"/>
            <p:cNvSpPr txBox="1">
              <a:spLocks noChangeArrowheads="1"/>
            </p:cNvSpPr>
            <p:nvPr/>
          </p:nvSpPr>
          <p:spPr bwMode="auto">
            <a:xfrm>
              <a:off x="3738"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4595" name="Oval 2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692656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4" end="4"/>
                                            </p:txEl>
                                          </p:spTgt>
                                        </p:tgtEl>
                                        <p:attrNameLst>
                                          <p:attrName>style.visibility</p:attrName>
                                        </p:attrNameLst>
                                      </p:cBhvr>
                                      <p:to>
                                        <p:strVal val="visible"/>
                                      </p:to>
                                    </p:set>
                                    <p:animEffect transition="in" filter="wipe(left)">
                                      <p:cBhvr>
                                        <p:cTn id="22" dur="500"/>
                                        <p:tgtEl>
                                          <p:spTgt spid="16589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957763" y="1852613"/>
            <a:ext cx="3108325" cy="1957387"/>
            <a:chOff x="3123" y="1167"/>
            <a:chExt cx="1958" cy="1233"/>
          </a:xfrm>
        </p:grpSpPr>
        <p:sp>
          <p:nvSpPr>
            <p:cNvPr id="25628" name="AutoShape 4"/>
            <p:cNvSpPr>
              <a:spLocks noChangeArrowheads="1"/>
            </p:cNvSpPr>
            <p:nvPr/>
          </p:nvSpPr>
          <p:spPr bwMode="auto">
            <a:xfrm>
              <a:off x="3123" y="1299"/>
              <a:ext cx="1644" cy="1101"/>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grpSp>
          <p:nvGrpSpPr>
            <p:cNvPr id="3" name="Group 45"/>
            <p:cNvGrpSpPr>
              <a:grpSpLocks/>
            </p:cNvGrpSpPr>
            <p:nvPr/>
          </p:nvGrpSpPr>
          <p:grpSpPr bwMode="auto">
            <a:xfrm>
              <a:off x="3717" y="1167"/>
              <a:ext cx="1364" cy="863"/>
              <a:chOff x="3717" y="1167"/>
              <a:chExt cx="1364" cy="863"/>
            </a:xfrm>
          </p:grpSpPr>
          <p:sp>
            <p:nvSpPr>
              <p:cNvPr id="25630" name="Text Box 43"/>
              <p:cNvSpPr txBox="1">
                <a:spLocks noChangeArrowheads="1"/>
              </p:cNvSpPr>
              <p:nvPr/>
            </p:nvSpPr>
            <p:spPr bwMode="auto">
              <a:xfrm>
                <a:off x="3931" y="1167"/>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Monopoly profit</a:t>
                </a:r>
              </a:p>
            </p:txBody>
          </p:sp>
          <p:sp>
            <p:nvSpPr>
              <p:cNvPr id="25631" name="Arc 44"/>
              <p:cNvSpPr>
                <a:spLocks/>
              </p:cNvSpPr>
              <p:nvPr/>
            </p:nvSpPr>
            <p:spPr bwMode="auto">
              <a:xfrm>
                <a:off x="3717" y="1493"/>
                <a:ext cx="425" cy="537"/>
              </a:xfrm>
              <a:custGeom>
                <a:avLst/>
                <a:gdLst>
                  <a:gd name="T0" fmla="*/ 0 w 20745"/>
                  <a:gd name="T1" fmla="*/ 0 h 19232"/>
                  <a:gd name="T2" fmla="*/ 0 w 20745"/>
                  <a:gd name="T3" fmla="*/ 0 h 19232"/>
                  <a:gd name="T4" fmla="*/ 0 w 20745"/>
                  <a:gd name="T5" fmla="*/ 0 h 19232"/>
                  <a:gd name="T6" fmla="*/ 0 60000 65536"/>
                  <a:gd name="T7" fmla="*/ 0 60000 65536"/>
                  <a:gd name="T8" fmla="*/ 0 60000 65536"/>
                  <a:gd name="T9" fmla="*/ 0 w 20745"/>
                  <a:gd name="T10" fmla="*/ 0 h 19232"/>
                  <a:gd name="T11" fmla="*/ 20745 w 20745"/>
                  <a:gd name="T12" fmla="*/ 19232 h 19232"/>
                </a:gdLst>
                <a:ahLst/>
                <a:cxnLst>
                  <a:cxn ang="T6">
                    <a:pos x="T0" y="T1"/>
                  </a:cxn>
                  <a:cxn ang="T7">
                    <a:pos x="T2" y="T3"/>
                  </a:cxn>
                  <a:cxn ang="T8">
                    <a:pos x="T4" y="T5"/>
                  </a:cxn>
                </a:cxnLst>
                <a:rect l="T9" t="T10" r="T11" b="T12"/>
                <a:pathLst>
                  <a:path w="20745" h="19232" fill="none" extrusionOk="0">
                    <a:moveTo>
                      <a:pt x="20745" y="6017"/>
                    </a:moveTo>
                    <a:cubicBezTo>
                      <a:pt x="19085" y="11738"/>
                      <a:pt x="15137" y="16520"/>
                      <a:pt x="9833" y="19232"/>
                    </a:cubicBezTo>
                  </a:path>
                  <a:path w="20745" h="19232" stroke="0" extrusionOk="0">
                    <a:moveTo>
                      <a:pt x="20745" y="6017"/>
                    </a:moveTo>
                    <a:cubicBezTo>
                      <a:pt x="19085" y="11738"/>
                      <a:pt x="15137" y="16520"/>
                      <a:pt x="9833" y="19232"/>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sp>
        <p:nvSpPr>
          <p:cNvPr id="25605" name="Rectangle 5"/>
          <p:cNvSpPr>
            <a:spLocks noGrp="1" noChangeArrowheads="1"/>
          </p:cNvSpPr>
          <p:nvPr>
            <p:ph type="title"/>
          </p:nvPr>
        </p:nvSpPr>
        <p:spPr/>
        <p:txBody>
          <a:bodyPr>
            <a:noAutofit/>
          </a:bodyPr>
          <a:lstStyle/>
          <a:p>
            <a:pPr eaLnBrk="1" hangingPunct="1"/>
            <a:r>
              <a:rPr lang="en-US" sz="2800" dirty="0" smtClean="0"/>
              <a:t>Perfect Price Discrimination vs. Single Price Monopoly</a:t>
            </a:r>
          </a:p>
        </p:txBody>
      </p:sp>
      <p:sp>
        <p:nvSpPr>
          <p:cNvPr id="189446" name="Rectangle 6"/>
          <p:cNvSpPr>
            <a:spLocks noGrp="1" noChangeArrowheads="1"/>
          </p:cNvSpPr>
          <p:nvPr>
            <p:ph type="body" sz="quarter" idx="12"/>
          </p:nvPr>
        </p:nvSpPr>
        <p:spPr>
          <a:xfrm>
            <a:off x="0" y="685800"/>
            <a:ext cx="4142582" cy="5638800"/>
          </a:xfrm>
        </p:spPr>
        <p:txBody>
          <a:bodyPr/>
          <a:lstStyle/>
          <a:p>
            <a:pPr marL="0" indent="0" eaLnBrk="1" hangingPunct="1">
              <a:spcBef>
                <a:spcPct val="30000"/>
              </a:spcBef>
              <a:buFont typeface="Wingdings" pitchFamily="2" charset="2"/>
              <a:buNone/>
            </a:pPr>
            <a:r>
              <a:rPr lang="en-US" sz="2800" dirty="0" smtClean="0"/>
              <a:t>Here, the monopolist produces the competitive quantity, but charges each buyer his or her WTP. </a:t>
            </a:r>
          </a:p>
          <a:p>
            <a:pPr marL="0" indent="0" eaLnBrk="1" hangingPunct="1">
              <a:spcBef>
                <a:spcPct val="30000"/>
              </a:spcBef>
              <a:buFont typeface="Wingdings" pitchFamily="2" charset="2"/>
              <a:buNone/>
            </a:pPr>
            <a:r>
              <a:rPr lang="en-US" sz="2800" dirty="0" smtClean="0"/>
              <a:t>This is called </a:t>
            </a:r>
            <a:r>
              <a:rPr lang="en-US" sz="2800" b="1" dirty="0" smtClean="0">
                <a:solidFill>
                  <a:srgbClr val="CC0000"/>
                </a:solidFill>
              </a:rPr>
              <a:t>perfect price discrimination</a:t>
            </a:r>
            <a:r>
              <a:rPr lang="en-US" sz="2800" dirty="0" smtClean="0"/>
              <a:t>.</a:t>
            </a:r>
          </a:p>
          <a:p>
            <a:pPr marL="0" indent="0" eaLnBrk="1" hangingPunct="1">
              <a:spcBef>
                <a:spcPct val="30000"/>
              </a:spcBef>
              <a:buFont typeface="Wingdings" pitchFamily="2" charset="2"/>
              <a:buNone/>
            </a:pPr>
            <a:r>
              <a:rPr lang="en-US" sz="2800" dirty="0" smtClean="0"/>
              <a:t>The monopolist captures all CS as profit.</a:t>
            </a:r>
          </a:p>
          <a:p>
            <a:pPr marL="0" indent="0" eaLnBrk="1" hangingPunct="1">
              <a:spcBef>
                <a:spcPct val="30000"/>
              </a:spcBef>
              <a:buFont typeface="Wingdings" pitchFamily="2" charset="2"/>
              <a:buNone/>
            </a:pPr>
            <a:r>
              <a:rPr lang="en-US" sz="2800" dirty="0" smtClean="0"/>
              <a:t>But there’s no DWL. </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21</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4" name="Group 7"/>
          <p:cNvGrpSpPr>
            <a:grpSpLocks/>
          </p:cNvGrpSpPr>
          <p:nvPr/>
        </p:nvGrpSpPr>
        <p:grpSpPr bwMode="auto">
          <a:xfrm>
            <a:off x="4271963" y="3573463"/>
            <a:ext cx="4062412" cy="473075"/>
            <a:chOff x="2595" y="2155"/>
            <a:chExt cx="2559" cy="298"/>
          </a:xfrm>
        </p:grpSpPr>
        <p:sp>
          <p:nvSpPr>
            <p:cNvPr id="25626" name="Line 8"/>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5627" name="Rectangle 9"/>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5" name="Group 10"/>
          <p:cNvGrpSpPr>
            <a:grpSpLocks/>
          </p:cNvGrpSpPr>
          <p:nvPr/>
        </p:nvGrpSpPr>
        <p:grpSpPr bwMode="auto">
          <a:xfrm>
            <a:off x="3348038" y="1617663"/>
            <a:ext cx="5451475" cy="4183063"/>
            <a:chOff x="1579" y="1014"/>
            <a:chExt cx="3434" cy="2635"/>
          </a:xfrm>
        </p:grpSpPr>
        <p:grpSp>
          <p:nvGrpSpPr>
            <p:cNvPr id="6" name="Group 11"/>
            <p:cNvGrpSpPr>
              <a:grpSpLocks/>
            </p:cNvGrpSpPr>
            <p:nvPr/>
          </p:nvGrpSpPr>
          <p:grpSpPr bwMode="auto">
            <a:xfrm>
              <a:off x="2591" y="1080"/>
              <a:ext cx="2262" cy="2284"/>
              <a:chOff x="1489" y="785"/>
              <a:chExt cx="3650" cy="2492"/>
            </a:xfrm>
          </p:grpSpPr>
          <p:sp>
            <p:nvSpPr>
              <p:cNvPr id="25624" name="Line 1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5625" name="Line 1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5622" name="Text Box 14"/>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5623" name="Text Box 15"/>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7" name="Group 16"/>
          <p:cNvGrpSpPr>
            <a:grpSpLocks/>
          </p:cNvGrpSpPr>
          <p:nvPr/>
        </p:nvGrpSpPr>
        <p:grpSpPr bwMode="auto">
          <a:xfrm>
            <a:off x="4951413" y="2058988"/>
            <a:ext cx="3595687" cy="2462213"/>
            <a:chOff x="2589" y="1292"/>
            <a:chExt cx="2265" cy="1551"/>
          </a:xfrm>
        </p:grpSpPr>
        <p:sp>
          <p:nvSpPr>
            <p:cNvPr id="25619" name="Line 17"/>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5620" name="Text Box 18"/>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8" name="Group 19"/>
          <p:cNvGrpSpPr>
            <a:grpSpLocks/>
          </p:cNvGrpSpPr>
          <p:nvPr/>
        </p:nvGrpSpPr>
        <p:grpSpPr bwMode="auto">
          <a:xfrm>
            <a:off x="4962525" y="2074863"/>
            <a:ext cx="2600325" cy="3028949"/>
            <a:chOff x="2596" y="1302"/>
            <a:chExt cx="1638" cy="1908"/>
          </a:xfrm>
        </p:grpSpPr>
        <p:sp>
          <p:nvSpPr>
            <p:cNvPr id="25617" name="Line 20"/>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5618" name="Text Box 21"/>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9" name="Group 29"/>
          <p:cNvGrpSpPr>
            <a:grpSpLocks/>
          </p:cNvGrpSpPr>
          <p:nvPr/>
        </p:nvGrpSpPr>
        <p:grpSpPr bwMode="auto">
          <a:xfrm>
            <a:off x="6972300" y="3746500"/>
            <a:ext cx="688975" cy="2438400"/>
            <a:chOff x="4296" y="2264"/>
            <a:chExt cx="434" cy="1536"/>
          </a:xfrm>
        </p:grpSpPr>
        <p:sp>
          <p:nvSpPr>
            <p:cNvPr id="25612" name="Line 30"/>
            <p:cNvSpPr>
              <a:spLocks noChangeShapeType="1"/>
            </p:cNvSpPr>
            <p:nvPr/>
          </p:nvSpPr>
          <p:spPr bwMode="auto">
            <a:xfrm flipH="1">
              <a:off x="4686" y="2309"/>
              <a:ext cx="3" cy="96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5613" name="Oval 31"/>
            <p:cNvSpPr>
              <a:spLocks noChangeAspect="1" noChangeArrowheads="1"/>
            </p:cNvSpPr>
            <p:nvPr/>
          </p:nvSpPr>
          <p:spPr bwMode="auto">
            <a:xfrm>
              <a:off x="4644" y="2264"/>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10" name="Group 32"/>
            <p:cNvGrpSpPr>
              <a:grpSpLocks/>
            </p:cNvGrpSpPr>
            <p:nvPr/>
          </p:nvGrpSpPr>
          <p:grpSpPr bwMode="auto">
            <a:xfrm>
              <a:off x="4296" y="3300"/>
              <a:ext cx="384" cy="500"/>
              <a:chOff x="4296" y="3300"/>
              <a:chExt cx="384" cy="500"/>
            </a:xfrm>
          </p:grpSpPr>
          <p:sp>
            <p:nvSpPr>
              <p:cNvPr id="25615" name="Text Box 33"/>
              <p:cNvSpPr txBox="1">
                <a:spLocks noChangeArrowheads="1"/>
              </p:cNvSpPr>
              <p:nvPr/>
            </p:nvSpPr>
            <p:spPr bwMode="auto">
              <a:xfrm>
                <a:off x="4296" y="3531"/>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endParaRPr lang="en-US" sz="2500" b="1" baseline="-25000">
                  <a:latin typeface="Arial"/>
                  <a:cs typeface="Arial"/>
                </a:endParaRPr>
              </a:p>
            </p:txBody>
          </p:sp>
          <p:sp>
            <p:nvSpPr>
              <p:cNvPr id="25616" name="Line 34"/>
              <p:cNvSpPr>
                <a:spLocks noChangeShapeType="1"/>
              </p:cNvSpPr>
              <p:nvPr/>
            </p:nvSpPr>
            <p:spPr bwMode="auto">
              <a:xfrm flipV="1">
                <a:off x="4494" y="3300"/>
                <a:ext cx="186" cy="270"/>
              </a:xfrm>
              <a:prstGeom prst="line">
                <a:avLst/>
              </a:prstGeom>
              <a:noFill/>
              <a:ln w="9525">
                <a:solidFill>
                  <a:schemeClr val="tx1"/>
                </a:solidFill>
                <a:round/>
                <a:headEnd/>
                <a:tailEnd/>
              </a:ln>
            </p:spPr>
            <p:txBody>
              <a:bodyPr/>
              <a:lstStyle/>
              <a:p>
                <a:endParaRPr lang="en-US">
                  <a:latin typeface="Arial"/>
                  <a:cs typeface="Arial"/>
                </a:endParaRPr>
              </a:p>
            </p:txBody>
          </p:sp>
        </p:grpSp>
      </p:grpSp>
    </p:spTree>
    <p:extLst>
      <p:ext uri="{BB962C8B-B14F-4D97-AF65-F5344CB8AC3E}">
        <p14:creationId xmlns:p14="http://schemas.microsoft.com/office/powerpoint/2010/main" val="3471752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46">
                                            <p:txEl>
                                              <p:pRg st="0" end="0"/>
                                            </p:txEl>
                                          </p:spTgt>
                                        </p:tgtEl>
                                        <p:attrNameLst>
                                          <p:attrName>style.visibility</p:attrName>
                                        </p:attrNameLst>
                                      </p:cBhvr>
                                      <p:to>
                                        <p:strVal val="visible"/>
                                      </p:to>
                                    </p:set>
                                    <p:animEffect transition="in" filter="wipe(left)">
                                      <p:cBhvr>
                                        <p:cTn id="7" dur="500"/>
                                        <p:tgtEl>
                                          <p:spTgt spid="189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6">
                                            <p:txEl>
                                              <p:pRg st="1" end="1"/>
                                            </p:txEl>
                                          </p:spTgt>
                                        </p:tgtEl>
                                        <p:attrNameLst>
                                          <p:attrName>style.visibility</p:attrName>
                                        </p:attrNameLst>
                                      </p:cBhvr>
                                      <p:to>
                                        <p:strVal val="visible"/>
                                      </p:to>
                                    </p:set>
                                    <p:animEffect transition="in" filter="wipe(left)">
                                      <p:cBhvr>
                                        <p:cTn id="12" dur="500"/>
                                        <p:tgtEl>
                                          <p:spTgt spid="1894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9446">
                                            <p:txEl>
                                              <p:pRg st="2" end="2"/>
                                            </p:txEl>
                                          </p:spTgt>
                                        </p:tgtEl>
                                        <p:attrNameLst>
                                          <p:attrName>style.visibility</p:attrName>
                                        </p:attrNameLst>
                                      </p:cBhvr>
                                      <p:to>
                                        <p:strVal val="visible"/>
                                      </p:to>
                                    </p:set>
                                    <p:animEffect transition="in" filter="wipe(left)">
                                      <p:cBhvr>
                                        <p:cTn id="17" dur="500"/>
                                        <p:tgtEl>
                                          <p:spTgt spid="18944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9446">
                                            <p:txEl>
                                              <p:pRg st="3" end="3"/>
                                            </p:txEl>
                                          </p:spTgt>
                                        </p:tgtEl>
                                        <p:attrNameLst>
                                          <p:attrName>style.visibility</p:attrName>
                                        </p:attrNameLst>
                                      </p:cBhvr>
                                      <p:to>
                                        <p:strVal val="visible"/>
                                      </p:to>
                                    </p:set>
                                    <p:animEffect transition="in" filter="wipe(left)">
                                      <p:cBhvr>
                                        <p:cTn id="26" dur="500"/>
                                        <p:tgtEl>
                                          <p:spTgt spid="1894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Price Discrimination in the Real World</a:t>
            </a:r>
          </a:p>
        </p:txBody>
      </p:sp>
      <p:sp>
        <p:nvSpPr>
          <p:cNvPr id="3" name="Content Placeholder 2"/>
          <p:cNvSpPr>
            <a:spLocks noGrp="1"/>
          </p:cNvSpPr>
          <p:nvPr>
            <p:ph idx="1"/>
          </p:nvPr>
        </p:nvSpPr>
        <p:spPr/>
        <p:txBody>
          <a:bodyPr/>
          <a:lstStyle/>
          <a:p>
            <a:r>
              <a:rPr lang="en-US" dirty="0" smtClean="0"/>
              <a:t>Perfect </a:t>
            </a:r>
            <a:r>
              <a:rPr lang="en-US" dirty="0"/>
              <a:t>price discrimination </a:t>
            </a:r>
            <a:endParaRPr lang="en-US" dirty="0" smtClean="0"/>
          </a:p>
          <a:p>
            <a:pPr lvl="1"/>
            <a:r>
              <a:rPr lang="en-US" dirty="0" smtClean="0"/>
              <a:t>Not possible in the real world  </a:t>
            </a:r>
            <a:endParaRPr lang="en-US" dirty="0"/>
          </a:p>
          <a:p>
            <a:pPr lvl="2"/>
            <a:r>
              <a:rPr lang="en-US" dirty="0"/>
              <a:t>No firm knows every buyer’s WTP</a:t>
            </a:r>
          </a:p>
          <a:p>
            <a:pPr lvl="2"/>
            <a:r>
              <a:rPr lang="en-US" dirty="0"/>
              <a:t>Buyers do not reveal it to sellers</a:t>
            </a:r>
          </a:p>
          <a:p>
            <a:r>
              <a:rPr lang="en-US" dirty="0" smtClean="0"/>
              <a:t>Price discrimination</a:t>
            </a:r>
          </a:p>
          <a:p>
            <a:pPr lvl="1"/>
            <a:r>
              <a:rPr lang="en-US" dirty="0" smtClean="0"/>
              <a:t>Firms </a:t>
            </a:r>
            <a:r>
              <a:rPr lang="en-US" dirty="0"/>
              <a:t>divide customers into groups </a:t>
            </a:r>
            <a:br>
              <a:rPr lang="en-US" dirty="0"/>
            </a:br>
            <a:r>
              <a:rPr lang="en-US" dirty="0"/>
              <a:t>based on some observable trait </a:t>
            </a:r>
            <a:br>
              <a:rPr lang="en-US" dirty="0"/>
            </a:br>
            <a:r>
              <a:rPr lang="en-US" dirty="0"/>
              <a:t>that is likely related to </a:t>
            </a:r>
            <a:r>
              <a:rPr lang="en-US" dirty="0" smtClean="0"/>
              <a:t>willingness to pay (WTP), </a:t>
            </a:r>
            <a:r>
              <a:rPr lang="en-US" dirty="0"/>
              <a:t>such as age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366217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Movie </a:t>
            </a:r>
            <a:r>
              <a:rPr lang="en-US" dirty="0" smtClean="0"/>
              <a:t>tickets </a:t>
            </a:r>
          </a:p>
          <a:p>
            <a:pPr lvl="1"/>
            <a:r>
              <a:rPr lang="en-US" dirty="0" smtClean="0"/>
              <a:t>Discounts </a:t>
            </a:r>
            <a:r>
              <a:rPr lang="en-US" dirty="0"/>
              <a:t>for seniors, students, and people </a:t>
            </a:r>
            <a:r>
              <a:rPr lang="en-US" dirty="0" smtClean="0"/>
              <a:t>who </a:t>
            </a:r>
            <a:r>
              <a:rPr lang="en-US" dirty="0"/>
              <a:t>can attend during weekday afternoons. </a:t>
            </a:r>
            <a:endParaRPr lang="en-US" dirty="0" smtClean="0"/>
          </a:p>
          <a:p>
            <a:pPr lvl="2"/>
            <a:r>
              <a:rPr lang="en-US" dirty="0" smtClean="0"/>
              <a:t>Lower </a:t>
            </a:r>
            <a:r>
              <a:rPr lang="en-US" dirty="0"/>
              <a:t>WTP </a:t>
            </a:r>
            <a:r>
              <a:rPr lang="en-US" dirty="0" smtClean="0"/>
              <a:t>than </a:t>
            </a:r>
            <a:r>
              <a:rPr lang="en-US" dirty="0"/>
              <a:t>people who pay full price on Friday </a:t>
            </a:r>
            <a:r>
              <a:rPr lang="en-US" dirty="0" smtClean="0"/>
              <a:t>night</a:t>
            </a:r>
            <a:endParaRPr lang="en-US" dirty="0"/>
          </a:p>
          <a:p>
            <a:r>
              <a:rPr lang="en-US" dirty="0"/>
              <a:t>Airline </a:t>
            </a:r>
            <a:r>
              <a:rPr lang="en-US" dirty="0" smtClean="0"/>
              <a:t>prices </a:t>
            </a:r>
          </a:p>
          <a:p>
            <a:pPr lvl="1"/>
            <a:r>
              <a:rPr lang="en-US" dirty="0" smtClean="0"/>
              <a:t>Discounts </a:t>
            </a:r>
            <a:r>
              <a:rPr lang="en-US" dirty="0"/>
              <a:t>for Saturday-night stayovers </a:t>
            </a:r>
            <a:endParaRPr lang="en-US" dirty="0" smtClean="0"/>
          </a:p>
          <a:p>
            <a:pPr lvl="2"/>
            <a:r>
              <a:rPr lang="en-US" dirty="0" smtClean="0"/>
              <a:t>Business travelers (higher WTP) vs. more </a:t>
            </a:r>
            <a:r>
              <a:rPr lang="en-US" dirty="0"/>
              <a:t>price-sensitive leisure travelers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361751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Discount </a:t>
            </a:r>
            <a:r>
              <a:rPr lang="en-US" dirty="0" smtClean="0"/>
              <a:t>coupons</a:t>
            </a:r>
          </a:p>
          <a:p>
            <a:pPr lvl="1"/>
            <a:r>
              <a:rPr lang="en-US" dirty="0" smtClean="0"/>
              <a:t>People </a:t>
            </a:r>
            <a:r>
              <a:rPr lang="en-US" dirty="0"/>
              <a:t>who have time to clip and organize coupons are more likely to have lower income and lower WTP than </a:t>
            </a:r>
            <a:r>
              <a:rPr lang="en-US" dirty="0" smtClean="0"/>
              <a:t>others  </a:t>
            </a:r>
            <a:endParaRPr lang="en-US" dirty="0"/>
          </a:p>
          <a:p>
            <a:r>
              <a:rPr lang="en-US" dirty="0"/>
              <a:t>Need-based financial aid </a:t>
            </a:r>
            <a:endParaRPr lang="en-US" dirty="0" smtClean="0"/>
          </a:p>
          <a:p>
            <a:pPr lvl="1"/>
            <a:r>
              <a:rPr lang="en-US" dirty="0" smtClean="0"/>
              <a:t>Low </a:t>
            </a:r>
            <a:r>
              <a:rPr lang="en-US" dirty="0"/>
              <a:t>income families have lower WTP for </a:t>
            </a:r>
            <a:br>
              <a:rPr lang="en-US" dirty="0"/>
            </a:br>
            <a:r>
              <a:rPr lang="en-US" dirty="0"/>
              <a:t>their children’s college </a:t>
            </a:r>
            <a:r>
              <a:rPr lang="en-US" dirty="0" smtClean="0"/>
              <a:t>education </a:t>
            </a:r>
          </a:p>
          <a:p>
            <a:pPr lvl="1"/>
            <a:r>
              <a:rPr lang="en-US" dirty="0" smtClean="0"/>
              <a:t>Schools </a:t>
            </a:r>
            <a:r>
              <a:rPr lang="en-US" dirty="0"/>
              <a:t>price-discriminate by offering </a:t>
            </a:r>
            <a:br>
              <a:rPr lang="en-US" dirty="0"/>
            </a:br>
            <a:r>
              <a:rPr lang="en-US" dirty="0"/>
              <a:t>need-based aid to low income </a:t>
            </a:r>
            <a:r>
              <a:rPr lang="en-US" dirty="0" smtClean="0"/>
              <a:t>families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589514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Quantity </a:t>
            </a:r>
            <a:r>
              <a:rPr lang="en-US" dirty="0" smtClean="0"/>
              <a:t>discounts </a:t>
            </a:r>
          </a:p>
          <a:p>
            <a:pPr lvl="1"/>
            <a:r>
              <a:rPr lang="en-US" dirty="0" smtClean="0"/>
              <a:t>A </a:t>
            </a:r>
            <a:r>
              <a:rPr lang="en-US" dirty="0"/>
              <a:t>buyer’s WTP often declines with additional units, so firms charge less per unit for large quantities than small ones.  </a:t>
            </a:r>
            <a:endParaRPr lang="en-US" dirty="0" smtClean="0"/>
          </a:p>
          <a:p>
            <a:pPr lvl="2"/>
            <a:r>
              <a:rPr lang="en-US" dirty="0" smtClean="0"/>
              <a:t>Example</a:t>
            </a:r>
            <a:r>
              <a:rPr lang="en-US" dirty="0"/>
              <a:t>:  A movie theater charges $4 for </a:t>
            </a:r>
            <a:br>
              <a:rPr lang="en-US" dirty="0"/>
            </a:br>
            <a:r>
              <a:rPr lang="en-US" dirty="0"/>
              <a:t>a small popcorn and $5 for a large one that’s twice as </a:t>
            </a:r>
            <a:r>
              <a:rPr lang="en-US" dirty="0" smtClean="0"/>
              <a:t>big</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52863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mtClean="0"/>
              <a:t>Public Policy Toward Monopolies</a:t>
            </a:r>
          </a:p>
        </p:txBody>
      </p:sp>
      <p:sp>
        <p:nvSpPr>
          <p:cNvPr id="43011" name="Content Placeholder 2"/>
          <p:cNvSpPr>
            <a:spLocks noGrp="1"/>
          </p:cNvSpPr>
          <p:nvPr>
            <p:ph idx="1"/>
          </p:nvPr>
        </p:nvSpPr>
        <p:spPr/>
        <p:txBody>
          <a:bodyPr/>
          <a:lstStyle/>
          <a:p>
            <a:pPr marL="514350" indent="-514350">
              <a:buFont typeface="+mj-lt"/>
              <a:buAutoNum type="arabicPeriod"/>
            </a:pPr>
            <a:r>
              <a:rPr lang="en-US" altLang="en-US" dirty="0" smtClean="0"/>
              <a:t>Increasing competition with antitrust laws</a:t>
            </a:r>
          </a:p>
          <a:p>
            <a:pPr lvl="1"/>
            <a:r>
              <a:rPr lang="en-US" altLang="en-US" dirty="0" smtClean="0"/>
              <a:t>Sherman Antitrust Act, 1890</a:t>
            </a:r>
          </a:p>
          <a:p>
            <a:pPr lvl="1"/>
            <a:r>
              <a:rPr lang="en-US" altLang="en-US" dirty="0" smtClean="0"/>
              <a:t>Clayton Antitrust Act, 1914</a:t>
            </a:r>
          </a:p>
          <a:p>
            <a:pPr lvl="1"/>
            <a:r>
              <a:rPr lang="en-US" altLang="en-US" dirty="0" smtClean="0"/>
              <a:t>Prevent mergers</a:t>
            </a:r>
          </a:p>
          <a:p>
            <a:pPr lvl="1"/>
            <a:r>
              <a:rPr lang="en-US" altLang="en-US" dirty="0" smtClean="0"/>
              <a:t>Break up companies</a:t>
            </a:r>
          </a:p>
          <a:p>
            <a:pPr lvl="1"/>
            <a:r>
              <a:rPr lang="en-US" altLang="en-US" dirty="0" smtClean="0"/>
              <a:t>Prevent companies from coordinating their activities to make markets less competitive</a:t>
            </a:r>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9610338-9AA9-4A15-B5CB-3C818BFEA1AD}" type="slidenum">
              <a:rPr lang="en-US" altLang="en-US" sz="1200" smtClean="0">
                <a:solidFill>
                  <a:srgbClr val="002060"/>
                </a:solidFill>
              </a:rPr>
              <a:pPr eaLnBrk="1" hangingPunct="1"/>
              <a:t>26</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424559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27</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Airline Mergers</a:t>
            </a:r>
          </a:p>
        </p:txBody>
      </p:sp>
      <p:sp>
        <p:nvSpPr>
          <p:cNvPr id="6" name="Text Placeholder 5"/>
          <p:cNvSpPr>
            <a:spLocks noGrp="1"/>
          </p:cNvSpPr>
          <p:nvPr>
            <p:ph type="body" sz="quarter" idx="14"/>
          </p:nvPr>
        </p:nvSpPr>
        <p:spPr/>
        <p:txBody>
          <a:bodyPr/>
          <a:lstStyle/>
          <a:p>
            <a:r>
              <a:rPr lang="en-US" dirty="0"/>
              <a:t>“If regulators had not approved mergers in the past </a:t>
            </a:r>
            <a:r>
              <a:rPr lang="en-US" dirty="0" smtClean="0"/>
              <a:t>decade between </a:t>
            </a:r>
            <a:r>
              <a:rPr lang="en-US" dirty="0"/>
              <a:t>major </a:t>
            </a:r>
            <a:r>
              <a:rPr lang="en-US" dirty="0" smtClean="0"/>
              <a:t>networked airlines</a:t>
            </a:r>
            <a:r>
              <a:rPr lang="en-US" dirty="0"/>
              <a:t>, travelers would be better </a:t>
            </a:r>
            <a:r>
              <a:rPr lang="en-US" dirty="0" smtClean="0"/>
              <a:t>off today</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429000"/>
            <a:ext cx="55435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smtClean="0"/>
              <a:t>Public Policy Toward Monopolies</a:t>
            </a:r>
          </a:p>
        </p:txBody>
      </p:sp>
      <p:sp>
        <p:nvSpPr>
          <p:cNvPr id="44035" name="Content Placeholder 2"/>
          <p:cNvSpPr>
            <a:spLocks noGrp="1"/>
          </p:cNvSpPr>
          <p:nvPr>
            <p:ph idx="1"/>
          </p:nvPr>
        </p:nvSpPr>
        <p:spPr/>
        <p:txBody>
          <a:bodyPr/>
          <a:lstStyle/>
          <a:p>
            <a:pPr marL="514350" indent="-514350">
              <a:buFont typeface="+mj-lt"/>
              <a:buAutoNum type="arabicPeriod" startAt="2"/>
            </a:pPr>
            <a:r>
              <a:rPr lang="en-US" altLang="en-US" dirty="0" smtClean="0"/>
              <a:t>Regulation </a:t>
            </a:r>
          </a:p>
          <a:p>
            <a:pPr lvl="1"/>
            <a:r>
              <a:rPr lang="en-US" altLang="en-US" dirty="0" smtClean="0"/>
              <a:t>Regulate the behavior of monopolists</a:t>
            </a:r>
          </a:p>
          <a:p>
            <a:pPr lvl="2"/>
            <a:r>
              <a:rPr lang="en-US" altLang="en-US" dirty="0" smtClean="0"/>
              <a:t>Set the monopolists’ price </a:t>
            </a:r>
          </a:p>
          <a:p>
            <a:pPr lvl="1"/>
            <a:r>
              <a:rPr lang="en-US" altLang="en-US" dirty="0" smtClean="0"/>
              <a:t>Common in case of natural monopolies</a:t>
            </a:r>
          </a:p>
          <a:p>
            <a:pPr lvl="2"/>
            <a:r>
              <a:rPr lang="en-US" altLang="en-US" dirty="0" smtClean="0"/>
              <a:t>MC &lt; ATC at all Q</a:t>
            </a:r>
          </a:p>
          <a:p>
            <a:pPr lvl="2"/>
            <a:r>
              <a:rPr lang="en-US" altLang="en-US" dirty="0" smtClean="0"/>
              <a:t>Marginal-cost pricing would result in losses</a:t>
            </a:r>
          </a:p>
          <a:p>
            <a:pPr lvl="1"/>
            <a:r>
              <a:rPr lang="en-US" altLang="en-US" dirty="0" smtClean="0"/>
              <a:t>Regulator might subsidize the monopolist or set P = ATC for zero economic profit </a:t>
            </a:r>
          </a:p>
          <a:p>
            <a:pPr lvl="1"/>
            <a:endParaRPr lang="en-US" altLang="en-US" dirty="0" smtClean="0"/>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F97D0BB-C857-4D09-BC13-4D2351B119F3}" type="slidenum">
              <a:rPr lang="en-US" altLang="en-US" sz="1200" smtClean="0">
                <a:solidFill>
                  <a:srgbClr val="002060"/>
                </a:solidFill>
              </a:rPr>
              <a:pPr eaLnBrk="1" hangingPunct="1"/>
              <a:t>28</a:t>
            </a:fld>
            <a:endParaRPr lang="en-US" altLang="en-US" sz="1200" smtClean="0">
              <a:solidFill>
                <a:srgbClr val="002060"/>
              </a:solidFill>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382962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Public Policy Toward Monopolies</a:t>
            </a:r>
          </a:p>
        </p:txBody>
      </p:sp>
      <p:sp>
        <p:nvSpPr>
          <p:cNvPr id="46083" name="Content Placeholder 2"/>
          <p:cNvSpPr>
            <a:spLocks noGrp="1"/>
          </p:cNvSpPr>
          <p:nvPr>
            <p:ph idx="1"/>
          </p:nvPr>
        </p:nvSpPr>
        <p:spPr/>
        <p:txBody>
          <a:bodyPr/>
          <a:lstStyle/>
          <a:p>
            <a:pPr marL="514350" indent="-514350">
              <a:buFont typeface="+mj-lt"/>
              <a:buAutoNum type="arabicPeriod" startAt="3"/>
            </a:pPr>
            <a:r>
              <a:rPr lang="en-US" altLang="en-US" dirty="0" smtClean="0"/>
              <a:t>Public ownership </a:t>
            </a:r>
          </a:p>
          <a:p>
            <a:pPr lvl="1"/>
            <a:r>
              <a:rPr lang="en-US" altLang="en-US" dirty="0" smtClean="0"/>
              <a:t>How the ownership of the firm affects the costs of production</a:t>
            </a:r>
          </a:p>
          <a:p>
            <a:pPr lvl="1"/>
            <a:r>
              <a:rPr lang="en-US" altLang="en-US" dirty="0" smtClean="0"/>
              <a:t>Private owners: incentive to min costs</a:t>
            </a:r>
          </a:p>
          <a:p>
            <a:pPr lvl="1"/>
            <a:r>
              <a:rPr lang="en-US" altLang="en-US" dirty="0" smtClean="0"/>
              <a:t>Public owners (government)</a:t>
            </a:r>
          </a:p>
          <a:p>
            <a:pPr lvl="2"/>
            <a:r>
              <a:rPr lang="en-US" altLang="en-US" dirty="0" smtClean="0"/>
              <a:t>If it does a bad job, losers are the customers and taxpayers</a:t>
            </a:r>
          </a:p>
          <a:p>
            <a:pPr lvl="2"/>
            <a:r>
              <a:rPr lang="en-US" altLang="en-US" dirty="0"/>
              <a:t>Public ownership is usually less efficient since no profit motive to minimize costs</a:t>
            </a:r>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E2D1E58-C641-47E0-A19B-C8C3F435E6B2}" type="slidenum">
              <a:rPr lang="en-US" altLang="en-US" sz="1200" smtClean="0">
                <a:solidFill>
                  <a:srgbClr val="002060"/>
                </a:solidFill>
              </a:rPr>
              <a:pPr eaLnBrk="1" hangingPunct="1"/>
              <a:t>29</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404078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Monopoly </a:t>
            </a:r>
          </a:p>
          <a:p>
            <a:pPr lvl="1"/>
            <a:r>
              <a:rPr lang="en-US" dirty="0"/>
              <a:t>A firm that is the sole seller of a product without close substitutes </a:t>
            </a:r>
          </a:p>
          <a:p>
            <a:pPr lvl="1"/>
            <a:r>
              <a:rPr lang="en-US" dirty="0" smtClean="0"/>
              <a:t>Has </a:t>
            </a:r>
            <a:r>
              <a:rPr lang="en-US" dirty="0"/>
              <a:t>market </a:t>
            </a:r>
            <a:r>
              <a:rPr lang="en-US" dirty="0" smtClean="0"/>
              <a:t>power</a:t>
            </a:r>
          </a:p>
          <a:p>
            <a:pPr lvl="2"/>
            <a:r>
              <a:rPr lang="en-US" dirty="0" smtClean="0"/>
              <a:t>The </a:t>
            </a:r>
            <a:r>
              <a:rPr lang="en-US" dirty="0"/>
              <a:t>ability to influence the market price of the product it </a:t>
            </a:r>
            <a:r>
              <a:rPr lang="en-US" dirty="0" smtClean="0"/>
              <a:t>sells  </a:t>
            </a:r>
          </a:p>
          <a:p>
            <a:pPr lvl="2"/>
            <a:r>
              <a:rPr lang="en-US" dirty="0" smtClean="0"/>
              <a:t>A </a:t>
            </a:r>
            <a:r>
              <a:rPr lang="en-US" dirty="0"/>
              <a:t>competitive firm has no market </a:t>
            </a:r>
            <a:r>
              <a:rPr lang="en-US" dirty="0" smtClean="0"/>
              <a:t>power</a:t>
            </a:r>
            <a:endParaRPr lang="en-US" dirty="0"/>
          </a:p>
          <a:p>
            <a:pPr lvl="1"/>
            <a:r>
              <a:rPr lang="en-US" dirty="0" smtClean="0"/>
              <a:t>Arise due to barriers to entry</a:t>
            </a:r>
          </a:p>
          <a:p>
            <a:pPr lvl="2"/>
            <a:r>
              <a:rPr lang="en-US" dirty="0" smtClean="0"/>
              <a:t>Other firms cannot enter the market to compete with it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19710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Public Policy Toward Monopolies</a:t>
            </a:r>
          </a:p>
        </p:txBody>
      </p:sp>
      <p:sp>
        <p:nvSpPr>
          <p:cNvPr id="46083" name="Content Placeholder 2"/>
          <p:cNvSpPr>
            <a:spLocks noGrp="1"/>
          </p:cNvSpPr>
          <p:nvPr>
            <p:ph idx="1"/>
          </p:nvPr>
        </p:nvSpPr>
        <p:spPr/>
        <p:txBody>
          <a:bodyPr/>
          <a:lstStyle/>
          <a:p>
            <a:pPr marL="514350" indent="-514350">
              <a:buFont typeface="+mj-lt"/>
              <a:buAutoNum type="arabicPeriod" startAt="4"/>
            </a:pPr>
            <a:r>
              <a:rPr lang="en-US" altLang="en-US" dirty="0" smtClean="0"/>
              <a:t>Do nothing </a:t>
            </a:r>
          </a:p>
          <a:p>
            <a:pPr lvl="1"/>
            <a:r>
              <a:rPr lang="en-US" altLang="en-US" dirty="0" smtClean="0"/>
              <a:t>Some economists </a:t>
            </a:r>
            <a:r>
              <a:rPr lang="en-US" altLang="en-US" dirty="0"/>
              <a:t>argue that it is often best for the </a:t>
            </a:r>
            <a:r>
              <a:rPr lang="en-US" altLang="en-US" dirty="0" smtClean="0"/>
              <a:t>government not </a:t>
            </a:r>
            <a:r>
              <a:rPr lang="en-US" altLang="en-US" dirty="0"/>
              <a:t>to try to remedy the inefficiencies of monopoly </a:t>
            </a:r>
            <a:r>
              <a:rPr lang="en-US" altLang="en-US" dirty="0" smtClean="0"/>
              <a:t>pricing</a:t>
            </a:r>
          </a:p>
          <a:p>
            <a:pPr lvl="1"/>
            <a:r>
              <a:rPr lang="en-US" altLang="en-US" dirty="0" smtClean="0"/>
              <a:t>Determining the </a:t>
            </a:r>
            <a:r>
              <a:rPr lang="en-US" altLang="en-US" dirty="0"/>
              <a:t>proper role of the government </a:t>
            </a:r>
            <a:r>
              <a:rPr lang="en-US" altLang="en-US" dirty="0" smtClean="0"/>
              <a:t>in the </a:t>
            </a:r>
            <a:r>
              <a:rPr lang="en-US" altLang="en-US" dirty="0"/>
              <a:t>economy requires judgments about politics as well as economics</a:t>
            </a:r>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E2D1E58-C641-47E0-A19B-C8C3F435E6B2}" type="slidenum">
              <a:rPr lang="en-US" altLang="en-US" sz="1200" smtClean="0">
                <a:solidFill>
                  <a:srgbClr val="002060"/>
                </a:solidFill>
              </a:rPr>
              <a:pPr eaLnBrk="1" hangingPunct="1"/>
              <a:t>30</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205099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Prevalence of Monopoly</a:t>
            </a:r>
          </a:p>
        </p:txBody>
      </p:sp>
      <p:sp>
        <p:nvSpPr>
          <p:cNvPr id="3" name="Content Placeholder 2"/>
          <p:cNvSpPr>
            <a:spLocks noGrp="1"/>
          </p:cNvSpPr>
          <p:nvPr>
            <p:ph idx="1"/>
          </p:nvPr>
        </p:nvSpPr>
        <p:spPr/>
        <p:txBody>
          <a:bodyPr/>
          <a:lstStyle/>
          <a:p>
            <a:r>
              <a:rPr lang="en-US" dirty="0" smtClean="0"/>
              <a:t>Pure monopoly – rare in the real world </a:t>
            </a:r>
            <a:endParaRPr lang="en-US" dirty="0"/>
          </a:p>
          <a:p>
            <a:r>
              <a:rPr lang="en-US" dirty="0" smtClean="0"/>
              <a:t>Many </a:t>
            </a:r>
            <a:r>
              <a:rPr lang="en-US" dirty="0"/>
              <a:t>firms have market power, due to: </a:t>
            </a:r>
          </a:p>
          <a:p>
            <a:pPr lvl="1"/>
            <a:r>
              <a:rPr lang="en-US" dirty="0" smtClean="0"/>
              <a:t>Selling a </a:t>
            </a:r>
            <a:r>
              <a:rPr lang="en-US" dirty="0"/>
              <a:t>unique variety of a product</a:t>
            </a:r>
          </a:p>
          <a:p>
            <a:pPr lvl="1"/>
            <a:r>
              <a:rPr lang="en-US" dirty="0" smtClean="0"/>
              <a:t>Having a </a:t>
            </a:r>
            <a:r>
              <a:rPr lang="en-US" dirty="0"/>
              <a:t>large market share and few significant competitors</a:t>
            </a:r>
          </a:p>
          <a:p>
            <a:r>
              <a:rPr lang="en-US" dirty="0"/>
              <a:t>In many such cases, most of the results from this chapter apply, including:</a:t>
            </a:r>
          </a:p>
          <a:p>
            <a:pPr lvl="1"/>
            <a:r>
              <a:rPr lang="en-US" dirty="0" smtClean="0"/>
              <a:t>Markup of </a:t>
            </a:r>
            <a:r>
              <a:rPr lang="en-US" dirty="0"/>
              <a:t>price over marginal cost</a:t>
            </a:r>
          </a:p>
          <a:p>
            <a:pPr lvl="1"/>
            <a:r>
              <a:rPr lang="en-US" dirty="0" smtClean="0"/>
              <a:t>Deadweight loss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026455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monopoly is a firm that is the sole seller in its market. </a:t>
            </a:r>
            <a:endParaRPr lang="en-US" sz="3000" dirty="0" smtClean="0"/>
          </a:p>
          <a:p>
            <a:pPr lvl="1"/>
            <a:r>
              <a:rPr lang="en-US" sz="2800" dirty="0" smtClean="0"/>
              <a:t>A monopoly arises when a single firm owns a key resource, when the government gives a firm the exclusive right to produce </a:t>
            </a:r>
            <a:r>
              <a:rPr lang="en-US" sz="2800" dirty="0"/>
              <a:t>a good, or when a single firm can supply </a:t>
            </a:r>
            <a:r>
              <a:rPr lang="en-US" sz="2800" dirty="0" smtClean="0"/>
              <a:t>the entire market </a:t>
            </a:r>
            <a:r>
              <a:rPr lang="en-US" sz="2800" dirty="0"/>
              <a:t>at a lower cost than many firms could.</a:t>
            </a:r>
          </a:p>
          <a:p>
            <a:pPr lvl="1"/>
            <a:r>
              <a:rPr lang="en-US" sz="2800" dirty="0" smtClean="0"/>
              <a:t>Faces </a:t>
            </a:r>
            <a:r>
              <a:rPr lang="en-US" sz="2800" dirty="0"/>
              <a:t>a downward-sloping demand curve </a:t>
            </a:r>
            <a:r>
              <a:rPr lang="en-US" sz="2800" dirty="0" smtClean="0"/>
              <a:t>for its </a:t>
            </a:r>
            <a:r>
              <a:rPr lang="en-US" sz="2800" dirty="0"/>
              <a:t>product. </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032078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Monopoly </a:t>
            </a:r>
            <a:r>
              <a:rPr lang="en-US" sz="3000" dirty="0"/>
              <a:t>increases </a:t>
            </a:r>
            <a:r>
              <a:rPr lang="en-US" sz="3000" dirty="0" smtClean="0"/>
              <a:t>production </a:t>
            </a:r>
            <a:r>
              <a:rPr lang="en-US" sz="3200" dirty="0" smtClean="0"/>
              <a:t>by </a:t>
            </a:r>
            <a:r>
              <a:rPr lang="en-US" sz="3200" dirty="0"/>
              <a:t>1 </a:t>
            </a:r>
            <a:r>
              <a:rPr lang="en-US" sz="3200" dirty="0" smtClean="0"/>
              <a:t>unit</a:t>
            </a:r>
          </a:p>
          <a:p>
            <a:pPr lvl="1"/>
            <a:r>
              <a:rPr lang="en-US" sz="3000" dirty="0" smtClean="0"/>
              <a:t>Causes </a:t>
            </a:r>
            <a:r>
              <a:rPr lang="en-US" sz="3000" dirty="0"/>
              <a:t>the price of its good to fall, </a:t>
            </a:r>
            <a:r>
              <a:rPr lang="en-US" sz="3000" dirty="0" smtClean="0"/>
              <a:t>which reduces </a:t>
            </a:r>
            <a:r>
              <a:rPr lang="en-US" sz="3000" dirty="0"/>
              <a:t>the amount of revenue earned on all units produced.</a:t>
            </a:r>
          </a:p>
          <a:p>
            <a:pPr lvl="1"/>
            <a:r>
              <a:rPr lang="en-US" sz="3000" dirty="0" smtClean="0"/>
              <a:t>Marginal </a:t>
            </a:r>
            <a:r>
              <a:rPr lang="en-US" sz="3000" dirty="0"/>
              <a:t>revenue </a:t>
            </a:r>
            <a:r>
              <a:rPr lang="en-US" sz="3000" dirty="0" smtClean="0"/>
              <a:t>is always </a:t>
            </a:r>
            <a:r>
              <a:rPr lang="en-US" sz="3000" dirty="0"/>
              <a:t>below the </a:t>
            </a:r>
            <a:r>
              <a:rPr lang="en-US" sz="3000" dirty="0" smtClean="0"/>
              <a:t>price</a:t>
            </a:r>
            <a:endParaRPr lang="en-US" sz="3000" dirty="0"/>
          </a:p>
          <a:p>
            <a:r>
              <a:rPr lang="en-US" sz="3000" dirty="0" smtClean="0"/>
              <a:t>A </a:t>
            </a:r>
            <a:r>
              <a:rPr lang="en-US" sz="3000" dirty="0"/>
              <a:t>monopoly firm </a:t>
            </a:r>
            <a:r>
              <a:rPr lang="en-US" sz="3000" dirty="0" smtClean="0"/>
              <a:t>maximizes profit </a:t>
            </a:r>
            <a:r>
              <a:rPr lang="en-US" sz="3000" dirty="0"/>
              <a:t>by producing the quantity at which </a:t>
            </a:r>
            <a:r>
              <a:rPr lang="en-US" sz="3000" dirty="0" smtClean="0"/>
              <a:t>marginal revenue </a:t>
            </a:r>
            <a:r>
              <a:rPr lang="en-US" sz="3000" dirty="0"/>
              <a:t>equals marginal cost. </a:t>
            </a:r>
            <a:endParaRPr lang="en-US" sz="3000" dirty="0" smtClean="0"/>
          </a:p>
          <a:p>
            <a:pPr lvl="1"/>
            <a:r>
              <a:rPr lang="en-US" sz="2800" dirty="0" smtClean="0"/>
              <a:t>Sets the </a:t>
            </a:r>
            <a:r>
              <a:rPr lang="en-US" sz="2800" dirty="0"/>
              <a:t>price at which that quantity is demanded. </a:t>
            </a:r>
            <a:r>
              <a:rPr lang="en-US" sz="2800" dirty="0" smtClean="0"/>
              <a:t>P &gt; MR, so P &gt; MC</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483598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monopolist’s profit-maximizing level of output </a:t>
            </a:r>
            <a:r>
              <a:rPr lang="en-US" sz="3000" dirty="0" smtClean="0"/>
              <a:t>is below the </a:t>
            </a:r>
            <a:r>
              <a:rPr lang="en-US" sz="3000" dirty="0"/>
              <a:t>level that maximizes the sum of </a:t>
            </a:r>
            <a:r>
              <a:rPr lang="en-US" sz="3000" dirty="0" smtClean="0"/>
              <a:t>consumer and </a:t>
            </a:r>
            <a:r>
              <a:rPr lang="en-US" sz="3000" dirty="0"/>
              <a:t>producer surplus. </a:t>
            </a:r>
            <a:endParaRPr lang="en-US" sz="3000" dirty="0" smtClean="0"/>
          </a:p>
          <a:p>
            <a:pPr lvl="1"/>
            <a:r>
              <a:rPr lang="en-US" sz="2800" dirty="0" smtClean="0"/>
              <a:t>Causes deadweight losses  </a:t>
            </a:r>
            <a:endParaRPr lang="en-US" sz="2800" dirty="0"/>
          </a:p>
          <a:p>
            <a:r>
              <a:rPr lang="en-US" sz="3000" dirty="0" smtClean="0"/>
              <a:t>A </a:t>
            </a:r>
            <a:r>
              <a:rPr lang="en-US" sz="3000" dirty="0"/>
              <a:t>monopolist can often increase profits by </a:t>
            </a:r>
            <a:r>
              <a:rPr lang="en-US" sz="3000" dirty="0" smtClean="0"/>
              <a:t>charging different </a:t>
            </a:r>
            <a:r>
              <a:rPr lang="en-US" sz="3000" dirty="0"/>
              <a:t>prices for the same good based on a </a:t>
            </a:r>
            <a:r>
              <a:rPr lang="en-US" sz="3000" dirty="0" smtClean="0"/>
              <a:t>buyer’s willingness </a:t>
            </a:r>
            <a:r>
              <a:rPr lang="en-US" sz="3000" dirty="0"/>
              <a:t>to pay. </a:t>
            </a:r>
            <a:endParaRPr lang="en-US" sz="3000" dirty="0" smtClean="0"/>
          </a:p>
          <a:p>
            <a:pPr lvl="1"/>
            <a:r>
              <a:rPr lang="en-US" sz="2800" dirty="0" smtClean="0"/>
              <a:t>Price discrimination can </a:t>
            </a:r>
            <a:r>
              <a:rPr lang="en-US" sz="2800" dirty="0"/>
              <a:t>raise economic </a:t>
            </a:r>
            <a:r>
              <a:rPr lang="en-US" sz="2800" dirty="0" smtClean="0"/>
              <a:t>welfare</a:t>
            </a:r>
          </a:p>
          <a:p>
            <a:pPr lvl="1"/>
            <a:r>
              <a:rPr lang="en-US" sz="2800" dirty="0" smtClean="0"/>
              <a:t>Perfect </a:t>
            </a:r>
            <a:r>
              <a:rPr lang="en-US" sz="2800" dirty="0"/>
              <a:t>price discrimination, the </a:t>
            </a:r>
            <a:r>
              <a:rPr lang="en-US" sz="2800" dirty="0" smtClean="0"/>
              <a:t>deadweight loss </a:t>
            </a:r>
            <a:r>
              <a:rPr lang="en-US" sz="2800" dirty="0"/>
              <a:t>of monopoly is completely </a:t>
            </a:r>
            <a:r>
              <a:rPr lang="en-US" sz="2800" dirty="0" smtClean="0"/>
              <a:t>eliminated</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887027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Policymakers </a:t>
            </a:r>
            <a:r>
              <a:rPr lang="en-US" sz="3000" dirty="0"/>
              <a:t>can respond to the inefficiency </a:t>
            </a:r>
            <a:r>
              <a:rPr lang="en-US" sz="3000" dirty="0" smtClean="0"/>
              <a:t>of monopoly behavior </a:t>
            </a:r>
            <a:r>
              <a:rPr lang="en-US" sz="3000" dirty="0"/>
              <a:t>in four </a:t>
            </a:r>
            <a:r>
              <a:rPr lang="en-US" sz="3000" dirty="0" smtClean="0"/>
              <a:t>ways</a:t>
            </a:r>
          </a:p>
          <a:p>
            <a:pPr lvl="1"/>
            <a:r>
              <a:rPr lang="en-US" sz="2800" dirty="0" smtClean="0"/>
              <a:t>Use antitrust laws </a:t>
            </a:r>
            <a:r>
              <a:rPr lang="en-US" sz="2800" dirty="0"/>
              <a:t>to try to make the industry </a:t>
            </a:r>
            <a:r>
              <a:rPr lang="en-US" sz="2800" dirty="0" smtClean="0"/>
              <a:t>more competitive </a:t>
            </a:r>
          </a:p>
          <a:p>
            <a:pPr lvl="1"/>
            <a:r>
              <a:rPr lang="en-US" sz="2800" dirty="0" smtClean="0"/>
              <a:t>Regulate </a:t>
            </a:r>
            <a:r>
              <a:rPr lang="en-US" sz="2800" dirty="0"/>
              <a:t>the prices that </a:t>
            </a:r>
            <a:r>
              <a:rPr lang="en-US" sz="2800" dirty="0" smtClean="0"/>
              <a:t>the monopoly charges </a:t>
            </a:r>
          </a:p>
          <a:p>
            <a:pPr lvl="1"/>
            <a:r>
              <a:rPr lang="en-US" sz="2800" dirty="0" smtClean="0"/>
              <a:t>Turn </a:t>
            </a:r>
            <a:r>
              <a:rPr lang="en-US" sz="2800" dirty="0"/>
              <a:t>the monopolist </a:t>
            </a:r>
            <a:r>
              <a:rPr lang="en-US" sz="2800" dirty="0" smtClean="0"/>
              <a:t>into a </a:t>
            </a:r>
            <a:r>
              <a:rPr lang="en-US" sz="2800" dirty="0"/>
              <a:t>government-run </a:t>
            </a:r>
            <a:r>
              <a:rPr lang="en-US" sz="2800" dirty="0" smtClean="0"/>
              <a:t>enterprise </a:t>
            </a:r>
          </a:p>
          <a:p>
            <a:pPr lvl="1"/>
            <a:r>
              <a:rPr lang="en-US" sz="2800" dirty="0" smtClean="0"/>
              <a:t>Can </a:t>
            </a:r>
            <a:r>
              <a:rPr lang="en-US" sz="2800" dirty="0"/>
              <a:t>do nothing at </a:t>
            </a:r>
            <a:r>
              <a:rPr lang="en-US" sz="2800" dirty="0" smtClean="0"/>
              <a:t>all</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40850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Barriers to Entry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Monopoly </a:t>
            </a:r>
            <a:r>
              <a:rPr lang="en-US" dirty="0" smtClean="0"/>
              <a:t>resources</a:t>
            </a:r>
          </a:p>
          <a:p>
            <a:pPr marL="914400" lvl="1" indent="-514350"/>
            <a:r>
              <a:rPr lang="en-US" dirty="0"/>
              <a:t>A single firm owns a key resource.</a:t>
            </a:r>
          </a:p>
          <a:p>
            <a:pPr marL="1314450" lvl="2" indent="-514350"/>
            <a:r>
              <a:rPr lang="en-US" dirty="0" smtClean="0"/>
              <a:t>E.g</a:t>
            </a:r>
            <a:r>
              <a:rPr lang="en-US" dirty="0"/>
              <a:t>., DeBeers owns most of the world’s </a:t>
            </a:r>
            <a:br>
              <a:rPr lang="en-US" dirty="0"/>
            </a:br>
            <a:r>
              <a:rPr lang="en-US" dirty="0"/>
              <a:t>diamond </a:t>
            </a:r>
            <a:r>
              <a:rPr lang="en-US" dirty="0" smtClean="0"/>
              <a:t>mines</a:t>
            </a:r>
            <a:endParaRPr lang="en-US" dirty="0"/>
          </a:p>
          <a:p>
            <a:pPr marL="514350" indent="-514350">
              <a:buFont typeface="+mj-lt"/>
              <a:buAutoNum type="arabicPeriod"/>
            </a:pPr>
            <a:r>
              <a:rPr lang="en-US" dirty="0"/>
              <a:t>Government </a:t>
            </a:r>
            <a:r>
              <a:rPr lang="en-US" dirty="0" smtClean="0"/>
              <a:t>regulation</a:t>
            </a:r>
          </a:p>
          <a:p>
            <a:pPr marL="914400" lvl="1" indent="-514350"/>
            <a:r>
              <a:rPr lang="en-US" dirty="0"/>
              <a:t>The </a:t>
            </a:r>
            <a:r>
              <a:rPr lang="en-US" dirty="0" smtClean="0"/>
              <a:t>government </a:t>
            </a:r>
            <a:r>
              <a:rPr lang="en-US" dirty="0"/>
              <a:t>gives a single firm the </a:t>
            </a:r>
            <a:r>
              <a:rPr lang="en-US" dirty="0" smtClean="0"/>
              <a:t> exclusive </a:t>
            </a:r>
            <a:r>
              <a:rPr lang="en-US" dirty="0"/>
              <a:t>right to produce the good.</a:t>
            </a:r>
          </a:p>
          <a:p>
            <a:pPr marL="1314450" lvl="2" indent="-514350"/>
            <a:r>
              <a:rPr lang="en-US" dirty="0" smtClean="0"/>
              <a:t>E.g</a:t>
            </a:r>
            <a:r>
              <a:rPr lang="en-US" dirty="0"/>
              <a:t>., patents, copyright </a:t>
            </a:r>
            <a:r>
              <a:rPr lang="en-US" dirty="0" smtClean="0"/>
              <a:t>laws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61363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Barriers to Entry </a:t>
            </a:r>
            <a:endParaRPr lang="en-US" dirty="0"/>
          </a:p>
        </p:txBody>
      </p:sp>
      <p:sp>
        <p:nvSpPr>
          <p:cNvPr id="3" name="Content Placeholder 2"/>
          <p:cNvSpPr>
            <a:spLocks noGrp="1"/>
          </p:cNvSpPr>
          <p:nvPr>
            <p:ph idx="1"/>
          </p:nvPr>
        </p:nvSpPr>
        <p:spPr>
          <a:xfrm>
            <a:off x="277813" y="1025525"/>
            <a:ext cx="8637587" cy="2463800"/>
          </a:xfrm>
        </p:spPr>
        <p:txBody>
          <a:bodyPr/>
          <a:lstStyle/>
          <a:p>
            <a:pPr marL="514350" indent="-514350">
              <a:buFont typeface="+mj-lt"/>
              <a:buAutoNum type="arabicPeriod" startAt="3"/>
            </a:pPr>
            <a:r>
              <a:rPr lang="en-US" dirty="0" smtClean="0"/>
              <a:t>The </a:t>
            </a:r>
            <a:r>
              <a:rPr lang="en-US" dirty="0"/>
              <a:t>production </a:t>
            </a:r>
            <a:r>
              <a:rPr lang="en-US" dirty="0" smtClean="0"/>
              <a:t>process</a:t>
            </a:r>
          </a:p>
          <a:p>
            <a:pPr marL="914400" lvl="1" indent="-514350"/>
            <a:r>
              <a:rPr lang="en-US" sz="3000" dirty="0"/>
              <a:t>Natural monopoly:  a single firm can produce the entire market Q at lower cost than could several </a:t>
            </a:r>
            <a:r>
              <a:rPr lang="en-US" sz="3000" dirty="0" smtClean="0"/>
              <a:t>firms </a:t>
            </a:r>
            <a:endParaRPr lang="en-US" sz="3000"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1" name="Text Placeholder 30"/>
          <p:cNvSpPr>
            <a:spLocks noGrp="1"/>
          </p:cNvSpPr>
          <p:nvPr>
            <p:ph type="body" sz="quarter" idx="12"/>
          </p:nvPr>
        </p:nvSpPr>
        <p:spPr>
          <a:xfrm>
            <a:off x="152400" y="3271836"/>
            <a:ext cx="4084638" cy="2900363"/>
          </a:xfrm>
        </p:spPr>
        <p:txBody>
          <a:bodyPr/>
          <a:lstStyle/>
          <a:p>
            <a:r>
              <a:rPr lang="en-US" sz="2800" i="0" u="sng" dirty="0">
                <a:solidFill>
                  <a:srgbClr val="FF0000"/>
                </a:solidFill>
              </a:rPr>
              <a:t>Example:  1000 homes need </a:t>
            </a:r>
            <a:r>
              <a:rPr lang="en-US" sz="2800" i="0" u="sng" dirty="0" smtClean="0">
                <a:solidFill>
                  <a:srgbClr val="FF0000"/>
                </a:solidFill>
              </a:rPr>
              <a:t>electricity.</a:t>
            </a:r>
          </a:p>
          <a:p>
            <a:r>
              <a:rPr lang="en-US" sz="2800" i="0" dirty="0"/>
              <a:t> ATC is lower if </a:t>
            </a:r>
            <a:r>
              <a:rPr lang="en-US" sz="2800" i="0" dirty="0" smtClean="0"/>
              <a:t>one </a:t>
            </a:r>
            <a:r>
              <a:rPr lang="en-US" sz="2800" i="0" dirty="0"/>
              <a:t>firm </a:t>
            </a:r>
            <a:r>
              <a:rPr lang="en-US" sz="2800" i="0" dirty="0" smtClean="0"/>
              <a:t>services all </a:t>
            </a:r>
            <a:r>
              <a:rPr lang="en-US" sz="2800" i="0" dirty="0"/>
              <a:t>1000 homes </a:t>
            </a:r>
            <a:r>
              <a:rPr lang="en-US" sz="2800" i="0" dirty="0" smtClean="0"/>
              <a:t>than </a:t>
            </a:r>
            <a:r>
              <a:rPr lang="en-US" sz="2800" i="0" dirty="0"/>
              <a:t>if two firms </a:t>
            </a:r>
            <a:r>
              <a:rPr lang="en-US" sz="2800" i="0" dirty="0" smtClean="0"/>
              <a:t>each </a:t>
            </a:r>
            <a:r>
              <a:rPr lang="en-US" sz="2800" i="0" dirty="0"/>
              <a:t>service </a:t>
            </a:r>
            <a:r>
              <a:rPr lang="en-US" sz="2800" i="0" dirty="0" smtClean="0"/>
              <a:t>500 </a:t>
            </a:r>
            <a:r>
              <a:rPr lang="en-US" sz="2800" i="0" dirty="0"/>
              <a:t>homes</a:t>
            </a:r>
            <a:r>
              <a:rPr lang="en-US" sz="2800" i="0" dirty="0" smtClean="0"/>
              <a:t>.</a:t>
            </a:r>
          </a:p>
          <a:p>
            <a:endParaRPr lang="en-US" sz="2800" i="0" dirty="0"/>
          </a:p>
        </p:txBody>
      </p:sp>
      <p:grpSp>
        <p:nvGrpSpPr>
          <p:cNvPr id="6" name="Group 29"/>
          <p:cNvGrpSpPr>
            <a:grpSpLocks/>
          </p:cNvGrpSpPr>
          <p:nvPr/>
        </p:nvGrpSpPr>
        <p:grpSpPr bwMode="auto">
          <a:xfrm>
            <a:off x="4537075" y="3117850"/>
            <a:ext cx="4025900" cy="3013075"/>
            <a:chOff x="2781" y="1774"/>
            <a:chExt cx="2536" cy="1898"/>
          </a:xfrm>
        </p:grpSpPr>
        <p:grpSp>
          <p:nvGrpSpPr>
            <p:cNvPr id="7" name="Group 8"/>
            <p:cNvGrpSpPr>
              <a:grpSpLocks/>
            </p:cNvGrpSpPr>
            <p:nvPr/>
          </p:nvGrpSpPr>
          <p:grpSpPr bwMode="auto">
            <a:xfrm>
              <a:off x="3073" y="2024"/>
              <a:ext cx="1994" cy="1510"/>
              <a:chOff x="1489" y="785"/>
              <a:chExt cx="3650" cy="2492"/>
            </a:xfrm>
          </p:grpSpPr>
          <p:sp>
            <p:nvSpPr>
              <p:cNvPr id="10"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1"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8" name="Text Box 11"/>
            <p:cNvSpPr txBox="1">
              <a:spLocks noChangeArrowheads="1"/>
            </p:cNvSpPr>
            <p:nvPr/>
          </p:nvSpPr>
          <p:spPr bwMode="auto">
            <a:xfrm>
              <a:off x="5032" y="3384"/>
              <a:ext cx="285" cy="288"/>
            </a:xfrm>
            <a:prstGeom prst="rect">
              <a:avLst/>
            </a:prstGeom>
            <a:noFill/>
            <a:ln w="9525">
              <a:noFill/>
              <a:miter lim="800000"/>
              <a:headEnd/>
              <a:tailEnd/>
            </a:ln>
          </p:spPr>
          <p:txBody>
            <a:bodyPr>
              <a:spAutoFit/>
            </a:bodyPr>
            <a:lstStyle/>
            <a:p>
              <a:pPr>
                <a:spcBef>
                  <a:spcPct val="50000"/>
                </a:spcBef>
              </a:pPr>
              <a:r>
                <a:rPr lang="en-US" sz="2400" b="1" i="1">
                  <a:latin typeface="Arial"/>
                  <a:cs typeface="Arial"/>
                </a:rPr>
                <a:t>Q</a:t>
              </a:r>
            </a:p>
          </p:txBody>
        </p:sp>
        <p:sp>
          <p:nvSpPr>
            <p:cNvPr id="9" name="Text Box 12"/>
            <p:cNvSpPr txBox="1">
              <a:spLocks noChangeArrowheads="1"/>
            </p:cNvSpPr>
            <p:nvPr/>
          </p:nvSpPr>
          <p:spPr bwMode="auto">
            <a:xfrm>
              <a:off x="2781" y="1774"/>
              <a:ext cx="55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Cost</a:t>
              </a:r>
            </a:p>
          </p:txBody>
        </p:sp>
      </p:grpSp>
      <p:grpSp>
        <p:nvGrpSpPr>
          <p:cNvPr id="12" name="Group 30"/>
          <p:cNvGrpSpPr>
            <a:grpSpLocks/>
          </p:cNvGrpSpPr>
          <p:nvPr/>
        </p:nvGrpSpPr>
        <p:grpSpPr bwMode="auto">
          <a:xfrm>
            <a:off x="5254625" y="3271837"/>
            <a:ext cx="3498850" cy="2328863"/>
            <a:chOff x="3233" y="1871"/>
            <a:chExt cx="2204" cy="1467"/>
          </a:xfrm>
        </p:grpSpPr>
        <p:sp>
          <p:nvSpPr>
            <p:cNvPr id="13" name="Arc 13"/>
            <p:cNvSpPr>
              <a:spLocks/>
            </p:cNvSpPr>
            <p:nvPr/>
          </p:nvSpPr>
          <p:spPr bwMode="auto">
            <a:xfrm flipH="1" flipV="1">
              <a:off x="3233" y="1871"/>
              <a:ext cx="1941" cy="1317"/>
            </a:xfrm>
            <a:custGeom>
              <a:avLst/>
              <a:gdLst>
                <a:gd name="T0" fmla="*/ 0 w 21144"/>
                <a:gd name="T1" fmla="*/ 0 h 21444"/>
                <a:gd name="T2" fmla="*/ 0 w 21144"/>
                <a:gd name="T3" fmla="*/ 0 h 21444"/>
                <a:gd name="T4" fmla="*/ 0 w 21144"/>
                <a:gd name="T5" fmla="*/ 0 h 21444"/>
                <a:gd name="T6" fmla="*/ 0 60000 65536"/>
                <a:gd name="T7" fmla="*/ 0 60000 65536"/>
                <a:gd name="T8" fmla="*/ 0 60000 65536"/>
                <a:gd name="T9" fmla="*/ 0 w 21144"/>
                <a:gd name="T10" fmla="*/ 0 h 21444"/>
                <a:gd name="T11" fmla="*/ 21144 w 21144"/>
                <a:gd name="T12" fmla="*/ 21444 h 21444"/>
              </a:gdLst>
              <a:ahLst/>
              <a:cxnLst>
                <a:cxn ang="T6">
                  <a:pos x="T0" y="T1"/>
                </a:cxn>
                <a:cxn ang="T7">
                  <a:pos x="T2" y="T3"/>
                </a:cxn>
                <a:cxn ang="T8">
                  <a:pos x="T4" y="T5"/>
                </a:cxn>
              </a:cxnLst>
              <a:rect l="T9" t="T10" r="T11" b="T12"/>
              <a:pathLst>
                <a:path w="21144" h="21444" fill="none" extrusionOk="0">
                  <a:moveTo>
                    <a:pt x="2592" y="0"/>
                  </a:moveTo>
                  <a:cubicBezTo>
                    <a:pt x="11788" y="1112"/>
                    <a:pt x="19251" y="7963"/>
                    <a:pt x="21144" y="17029"/>
                  </a:cubicBezTo>
                </a:path>
                <a:path w="21144" h="21444" stroke="0" extrusionOk="0">
                  <a:moveTo>
                    <a:pt x="2592" y="0"/>
                  </a:moveTo>
                  <a:cubicBezTo>
                    <a:pt x="11788" y="1112"/>
                    <a:pt x="19251" y="7963"/>
                    <a:pt x="21144" y="17029"/>
                  </a:cubicBezTo>
                  <a:lnTo>
                    <a:pt x="0" y="21444"/>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14" name="Text Box 14"/>
            <p:cNvSpPr txBox="1">
              <a:spLocks noChangeArrowheads="1"/>
            </p:cNvSpPr>
            <p:nvPr/>
          </p:nvSpPr>
          <p:spPr bwMode="auto">
            <a:xfrm>
              <a:off x="4858" y="3050"/>
              <a:ext cx="579"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ATC</a:t>
              </a:r>
            </a:p>
          </p:txBody>
        </p:sp>
      </p:grpSp>
      <p:grpSp>
        <p:nvGrpSpPr>
          <p:cNvPr id="15" name="Group 33"/>
          <p:cNvGrpSpPr>
            <a:grpSpLocks/>
          </p:cNvGrpSpPr>
          <p:nvPr/>
        </p:nvGrpSpPr>
        <p:grpSpPr bwMode="auto">
          <a:xfrm>
            <a:off x="4232275" y="5092700"/>
            <a:ext cx="3579813" cy="1306512"/>
            <a:chOff x="2666" y="3081"/>
            <a:chExt cx="2255" cy="823"/>
          </a:xfrm>
        </p:grpSpPr>
        <p:grpSp>
          <p:nvGrpSpPr>
            <p:cNvPr id="16" name="Group 4"/>
            <p:cNvGrpSpPr>
              <a:grpSpLocks/>
            </p:cNvGrpSpPr>
            <p:nvPr/>
          </p:nvGrpSpPr>
          <p:grpSpPr bwMode="auto">
            <a:xfrm>
              <a:off x="3148" y="3199"/>
              <a:ext cx="1500" cy="400"/>
              <a:chOff x="357" y="2450"/>
              <a:chExt cx="795" cy="646"/>
            </a:xfrm>
          </p:grpSpPr>
          <p:sp>
            <p:nvSpPr>
              <p:cNvPr id="20" name="Line 5"/>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1" name="Line 6"/>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7" name="Oval 18"/>
            <p:cNvSpPr>
              <a:spLocks noChangeAspect="1" noChangeArrowheads="1"/>
            </p:cNvSpPr>
            <p:nvPr/>
          </p:nvSpPr>
          <p:spPr bwMode="auto">
            <a:xfrm>
              <a:off x="4603" y="3159"/>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 name="Text Box 19"/>
            <p:cNvSpPr txBox="1">
              <a:spLocks noChangeArrowheads="1"/>
            </p:cNvSpPr>
            <p:nvPr/>
          </p:nvSpPr>
          <p:spPr bwMode="auto">
            <a:xfrm>
              <a:off x="4372" y="3616"/>
              <a:ext cx="549"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1000</a:t>
              </a:r>
            </a:p>
          </p:txBody>
        </p:sp>
        <p:sp>
          <p:nvSpPr>
            <p:cNvPr id="19" name="Text Box 22"/>
            <p:cNvSpPr txBox="1">
              <a:spLocks noChangeArrowheads="1"/>
            </p:cNvSpPr>
            <p:nvPr/>
          </p:nvSpPr>
          <p:spPr bwMode="auto">
            <a:xfrm>
              <a:off x="2666" y="3081"/>
              <a:ext cx="425"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$50</a:t>
              </a:r>
            </a:p>
          </p:txBody>
        </p:sp>
      </p:grpSp>
      <p:sp>
        <p:nvSpPr>
          <p:cNvPr id="22" name="Text Box 24"/>
          <p:cNvSpPr txBox="1">
            <a:spLocks noChangeArrowheads="1"/>
          </p:cNvSpPr>
          <p:nvPr/>
        </p:nvSpPr>
        <p:spPr bwMode="auto">
          <a:xfrm>
            <a:off x="5613400" y="2955925"/>
            <a:ext cx="2273300" cy="473075"/>
          </a:xfrm>
          <a:prstGeom prst="rect">
            <a:avLst/>
          </a:prstGeom>
          <a:noFill/>
          <a:ln w="9525">
            <a:noFill/>
            <a:miter lim="800000"/>
            <a:headEnd/>
            <a:tailEnd/>
          </a:ln>
        </p:spPr>
        <p:txBody>
          <a:bodyPr>
            <a:spAutoFit/>
          </a:bodyPr>
          <a:lstStyle/>
          <a:p>
            <a:pPr algn="ctr">
              <a:spcBef>
                <a:spcPct val="50000"/>
              </a:spcBef>
            </a:pPr>
            <a:r>
              <a:rPr lang="en-US" sz="2500" u="sng">
                <a:latin typeface="Arial"/>
                <a:cs typeface="Arial"/>
              </a:rPr>
              <a:t>Electricity</a:t>
            </a:r>
            <a:endParaRPr lang="en-US" sz="2500">
              <a:latin typeface="Arial"/>
              <a:cs typeface="Arial"/>
            </a:endParaRPr>
          </a:p>
        </p:txBody>
      </p:sp>
      <p:sp>
        <p:nvSpPr>
          <p:cNvPr id="23" name="Text Box 27"/>
          <p:cNvSpPr txBox="1">
            <a:spLocks noChangeArrowheads="1"/>
          </p:cNvSpPr>
          <p:nvPr/>
        </p:nvSpPr>
        <p:spPr bwMode="auto">
          <a:xfrm>
            <a:off x="6216650" y="3489325"/>
            <a:ext cx="2298700" cy="1569660"/>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ATC</a:t>
            </a:r>
            <a:r>
              <a:rPr lang="en-US" sz="2400">
                <a:latin typeface="Arial"/>
                <a:cs typeface="Arial"/>
              </a:rPr>
              <a:t> slopes downward due to huge </a:t>
            </a:r>
            <a:r>
              <a:rPr lang="en-US" sz="2400" i="1">
                <a:latin typeface="Arial"/>
                <a:cs typeface="Arial"/>
              </a:rPr>
              <a:t>FC</a:t>
            </a:r>
            <a:r>
              <a:rPr lang="en-US" sz="2400">
                <a:latin typeface="Arial"/>
                <a:cs typeface="Arial"/>
              </a:rPr>
              <a:t> and small </a:t>
            </a:r>
            <a:r>
              <a:rPr lang="en-US" sz="2400" i="1">
                <a:latin typeface="Arial"/>
                <a:cs typeface="Arial"/>
              </a:rPr>
              <a:t>MC</a:t>
            </a:r>
          </a:p>
        </p:txBody>
      </p:sp>
      <p:grpSp>
        <p:nvGrpSpPr>
          <p:cNvPr id="24" name="Group 32"/>
          <p:cNvGrpSpPr>
            <a:grpSpLocks/>
          </p:cNvGrpSpPr>
          <p:nvPr/>
        </p:nvGrpSpPr>
        <p:grpSpPr bwMode="auto">
          <a:xfrm>
            <a:off x="4237038" y="4613275"/>
            <a:ext cx="2330450" cy="1787525"/>
            <a:chOff x="2592" y="2716"/>
            <a:chExt cx="1468" cy="1126"/>
          </a:xfrm>
        </p:grpSpPr>
        <p:grpSp>
          <p:nvGrpSpPr>
            <p:cNvPr id="25" name="Group 15"/>
            <p:cNvGrpSpPr>
              <a:grpSpLocks/>
            </p:cNvGrpSpPr>
            <p:nvPr/>
          </p:nvGrpSpPr>
          <p:grpSpPr bwMode="auto">
            <a:xfrm>
              <a:off x="3071" y="2839"/>
              <a:ext cx="753" cy="694"/>
              <a:chOff x="357" y="2450"/>
              <a:chExt cx="795" cy="646"/>
            </a:xfrm>
          </p:grpSpPr>
          <p:sp>
            <p:nvSpPr>
              <p:cNvPr id="29" name="Line 16"/>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 name="Line 1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26" name="Text Box 20"/>
            <p:cNvSpPr txBox="1">
              <a:spLocks noChangeArrowheads="1"/>
            </p:cNvSpPr>
            <p:nvPr/>
          </p:nvSpPr>
          <p:spPr bwMode="auto">
            <a:xfrm>
              <a:off x="3582" y="3554"/>
              <a:ext cx="47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sp>
          <p:nvSpPr>
            <p:cNvPr id="27" name="Text Box 21"/>
            <p:cNvSpPr txBox="1">
              <a:spLocks noChangeArrowheads="1"/>
            </p:cNvSpPr>
            <p:nvPr/>
          </p:nvSpPr>
          <p:spPr bwMode="auto">
            <a:xfrm>
              <a:off x="2592" y="2716"/>
              <a:ext cx="425"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$80</a:t>
              </a:r>
            </a:p>
          </p:txBody>
        </p:sp>
        <p:sp>
          <p:nvSpPr>
            <p:cNvPr id="28" name="Oval 7"/>
            <p:cNvSpPr>
              <a:spLocks noChangeAspect="1" noChangeArrowheads="1"/>
            </p:cNvSpPr>
            <p:nvPr/>
          </p:nvSpPr>
          <p:spPr bwMode="auto">
            <a:xfrm>
              <a:off x="3780" y="2799"/>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626259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par>
                                <p:cTn id="8" presetID="18"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Right)">
                                      <p:cBhvr>
                                        <p:cTn id="18" dur="500"/>
                                        <p:tgtEl>
                                          <p:spTgt spid="12"/>
                                        </p:tgtEl>
                                      </p:cBhvr>
                                    </p:animEffect>
                                  </p:childTnLst>
                                </p:cTn>
                              </p:par>
                            </p:childTnLst>
                          </p:cTn>
                        </p:par>
                        <p:par>
                          <p:cTn id="19" fill="hold">
                            <p:stCondLst>
                              <p:cond delay="1500"/>
                            </p:stCondLst>
                            <p:childTnLst>
                              <p:par>
                                <p:cTn id="20" presetID="18" presetClass="entr" presetSubtype="9"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strips(up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Monopoly vs. Competition:  Demand Curves</a:t>
            </a:r>
          </a:p>
        </p:txBody>
      </p:sp>
      <p:sp>
        <p:nvSpPr>
          <p:cNvPr id="3" name="Text Placeholder 2"/>
          <p:cNvSpPr>
            <a:spLocks noGrp="1"/>
          </p:cNvSpPr>
          <p:nvPr>
            <p:ph type="body" sz="quarter" idx="12"/>
          </p:nvPr>
        </p:nvSpPr>
        <p:spPr>
          <a:xfrm>
            <a:off x="152400" y="4010026"/>
            <a:ext cx="8967952" cy="2314574"/>
          </a:xfrm>
        </p:spPr>
        <p:txBody>
          <a:bodyPr/>
          <a:lstStyle/>
          <a:p>
            <a:r>
              <a:rPr lang="en-US" sz="2400" dirty="0"/>
              <a:t>In a </a:t>
            </a:r>
            <a:r>
              <a:rPr lang="en-US" sz="2400" u="sng" dirty="0"/>
              <a:t>competitive market</a:t>
            </a:r>
            <a:r>
              <a:rPr lang="en-US" sz="2400" dirty="0"/>
              <a:t>, the market demand curve slopes downward</a:t>
            </a:r>
            <a:r>
              <a:rPr lang="en-US" sz="2400" dirty="0" smtClean="0"/>
              <a:t>. But </a:t>
            </a:r>
            <a:r>
              <a:rPr lang="en-US" sz="2400" dirty="0"/>
              <a:t>the demand curve </a:t>
            </a:r>
            <a:r>
              <a:rPr lang="en-US" sz="2400" dirty="0" smtClean="0"/>
              <a:t>for </a:t>
            </a:r>
            <a:r>
              <a:rPr lang="en-US" sz="2400" dirty="0"/>
              <a:t>any individual firm’s product is horizontal </a:t>
            </a:r>
            <a:r>
              <a:rPr lang="en-US" sz="2400" dirty="0" smtClean="0"/>
              <a:t>at </a:t>
            </a:r>
            <a:r>
              <a:rPr lang="en-US" sz="2400" dirty="0"/>
              <a:t>the market price. </a:t>
            </a:r>
            <a:r>
              <a:rPr lang="en-US" sz="2400" dirty="0" smtClean="0"/>
              <a:t>The </a:t>
            </a:r>
            <a:r>
              <a:rPr lang="en-US" sz="2400" dirty="0"/>
              <a:t>firm can increase Q without lowering P</a:t>
            </a:r>
            <a:r>
              <a:rPr lang="en-US" sz="2400" dirty="0" smtClean="0"/>
              <a:t>, so </a:t>
            </a:r>
            <a:r>
              <a:rPr lang="en-US" sz="2400" dirty="0"/>
              <a:t>MR = P  for the competitive firm. </a:t>
            </a:r>
          </a:p>
          <a:p>
            <a:r>
              <a:rPr lang="en-US" sz="2400" dirty="0"/>
              <a:t>A </a:t>
            </a:r>
            <a:r>
              <a:rPr lang="en-US" sz="2400" u="sng" dirty="0"/>
              <a:t>monopolist</a:t>
            </a:r>
            <a:r>
              <a:rPr lang="en-US" sz="2400" dirty="0"/>
              <a:t> is the only seller, so it faces the market demand curve. </a:t>
            </a:r>
            <a:r>
              <a:rPr lang="en-US" sz="2400" dirty="0" smtClean="0"/>
              <a:t>To </a:t>
            </a:r>
            <a:r>
              <a:rPr lang="en-US" sz="2400" dirty="0"/>
              <a:t>sell a larger Q, </a:t>
            </a:r>
            <a:r>
              <a:rPr lang="en-US" sz="2400" dirty="0" smtClean="0"/>
              <a:t>the </a:t>
            </a:r>
            <a:r>
              <a:rPr lang="en-US" sz="2400" dirty="0"/>
              <a:t>firm must reduce P.  </a:t>
            </a:r>
            <a:r>
              <a:rPr lang="en-US" sz="2400" dirty="0" smtClean="0"/>
              <a:t>Thus</a:t>
            </a:r>
            <a:r>
              <a:rPr lang="en-US" sz="2400" dirty="0"/>
              <a:t>, MR ≠ P.</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309562" y="533400"/>
            <a:ext cx="3817938" cy="3476625"/>
            <a:chOff x="4864100" y="2624138"/>
            <a:chExt cx="3817938" cy="3476625"/>
          </a:xfrm>
        </p:grpSpPr>
        <p:grpSp>
          <p:nvGrpSpPr>
            <p:cNvPr id="7" name="Group 14"/>
            <p:cNvGrpSpPr>
              <a:grpSpLocks/>
            </p:cNvGrpSpPr>
            <p:nvPr/>
          </p:nvGrpSpPr>
          <p:grpSpPr bwMode="auto">
            <a:xfrm>
              <a:off x="5100638" y="4233863"/>
              <a:ext cx="3255962" cy="381000"/>
              <a:chOff x="3143" y="2506"/>
              <a:chExt cx="2051" cy="240"/>
            </a:xfrm>
          </p:grpSpPr>
          <p:sp>
            <p:nvSpPr>
              <p:cNvPr id="15" name="Line 5"/>
              <p:cNvSpPr>
                <a:spLocks noChangeShapeType="1"/>
              </p:cNvSpPr>
              <p:nvPr/>
            </p:nvSpPr>
            <p:spPr bwMode="auto">
              <a:xfrm>
                <a:off x="3143" y="2630"/>
                <a:ext cx="1827" cy="0"/>
              </a:xfrm>
              <a:prstGeom prst="line">
                <a:avLst/>
              </a:prstGeom>
              <a:noFill/>
              <a:ln w="28575">
                <a:solidFill>
                  <a:srgbClr val="333399"/>
                </a:solidFill>
                <a:round/>
                <a:headEnd/>
                <a:tailEnd/>
              </a:ln>
            </p:spPr>
            <p:txBody>
              <a:bodyPr/>
              <a:lstStyle/>
              <a:p>
                <a:endParaRPr lang="en-US">
                  <a:latin typeface="Arial"/>
                  <a:cs typeface="Arial"/>
                </a:endParaRPr>
              </a:p>
            </p:txBody>
          </p:sp>
          <p:sp>
            <p:nvSpPr>
              <p:cNvPr id="16" name="Text Box 7"/>
              <p:cNvSpPr txBox="1">
                <a:spLocks noChangeArrowheads="1"/>
              </p:cNvSpPr>
              <p:nvPr/>
            </p:nvSpPr>
            <p:spPr bwMode="auto">
              <a:xfrm>
                <a:off x="5004" y="2506"/>
                <a:ext cx="190" cy="240"/>
              </a:xfrm>
              <a:prstGeom prst="rect">
                <a:avLst/>
              </a:prstGeom>
              <a:noFill/>
              <a:ln w="9525">
                <a:noFill/>
                <a:miter lim="800000"/>
                <a:headEnd/>
                <a:tailEnd/>
              </a:ln>
            </p:spPr>
            <p:txBody>
              <a:bodyPr lIns="0" tIns="0" rIns="0" bIns="0">
                <a:spAutoFit/>
              </a:bodyPr>
              <a:lstStyle/>
              <a:p>
                <a:pPr>
                  <a:spcBef>
                    <a:spcPct val="50000"/>
                  </a:spcBef>
                </a:pPr>
                <a:r>
                  <a:rPr lang="en-US" sz="2500" b="1" i="1">
                    <a:latin typeface="Arial"/>
                    <a:cs typeface="Arial"/>
                  </a:rPr>
                  <a:t>D</a:t>
                </a:r>
              </a:p>
            </p:txBody>
          </p:sp>
        </p:grpSp>
        <p:grpSp>
          <p:nvGrpSpPr>
            <p:cNvPr id="8" name="Group 17"/>
            <p:cNvGrpSpPr>
              <a:grpSpLocks/>
            </p:cNvGrpSpPr>
            <p:nvPr/>
          </p:nvGrpSpPr>
          <p:grpSpPr bwMode="auto">
            <a:xfrm>
              <a:off x="4864100" y="2728913"/>
              <a:ext cx="3817938" cy="3371850"/>
              <a:chOff x="2994" y="1558"/>
              <a:chExt cx="2405" cy="2124"/>
            </a:xfrm>
          </p:grpSpPr>
          <p:grpSp>
            <p:nvGrpSpPr>
              <p:cNvPr id="10" name="Group 9"/>
              <p:cNvGrpSpPr>
                <a:grpSpLocks/>
              </p:cNvGrpSpPr>
              <p:nvPr/>
            </p:nvGrpSpPr>
            <p:grpSpPr bwMode="auto">
              <a:xfrm>
                <a:off x="3142" y="1828"/>
                <a:ext cx="1945" cy="1713"/>
                <a:chOff x="1489" y="785"/>
                <a:chExt cx="3650" cy="2492"/>
              </a:xfrm>
            </p:grpSpPr>
            <p:sp>
              <p:nvSpPr>
                <p:cNvPr id="13"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4"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 name="Text Box 6"/>
              <p:cNvSpPr txBox="1">
                <a:spLocks noChangeArrowheads="1"/>
              </p:cNvSpPr>
              <p:nvPr/>
            </p:nvSpPr>
            <p:spPr bwMode="auto">
              <a:xfrm>
                <a:off x="2994" y="1558"/>
                <a:ext cx="297"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endParaRPr lang="en-US" sz="2500" b="1" baseline="-25000">
                  <a:latin typeface="Arial"/>
                  <a:cs typeface="Arial"/>
                </a:endParaRPr>
              </a:p>
            </p:txBody>
          </p:sp>
          <p:sp>
            <p:nvSpPr>
              <p:cNvPr id="12" name="Text Box 12"/>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grpSp>
        <p:sp>
          <p:nvSpPr>
            <p:cNvPr id="9" name="Text Box 16"/>
            <p:cNvSpPr txBox="1">
              <a:spLocks noChangeArrowheads="1"/>
            </p:cNvSpPr>
            <p:nvPr/>
          </p:nvSpPr>
          <p:spPr bwMode="auto">
            <a:xfrm>
              <a:off x="5456238" y="2624138"/>
              <a:ext cx="2943225" cy="854075"/>
            </a:xfrm>
            <a:prstGeom prst="rect">
              <a:avLst/>
            </a:prstGeom>
            <a:noFill/>
            <a:ln w="9525">
              <a:noFill/>
              <a:miter lim="800000"/>
              <a:headEnd/>
              <a:tailEnd/>
            </a:ln>
          </p:spPr>
          <p:txBody>
            <a:bodyPr>
              <a:spAutoFit/>
            </a:bodyPr>
            <a:lstStyle/>
            <a:p>
              <a:pPr algn="ctr">
                <a:spcBef>
                  <a:spcPct val="50000"/>
                </a:spcBef>
              </a:pPr>
              <a:r>
                <a:rPr lang="en-US" sz="2500" u="sng" dirty="0">
                  <a:latin typeface="Arial"/>
                  <a:cs typeface="Arial"/>
                </a:rPr>
                <a:t>A competitive firm’s demand curve</a:t>
              </a:r>
              <a:endParaRPr lang="en-US" sz="2500" dirty="0">
                <a:latin typeface="Arial"/>
                <a:cs typeface="Arial"/>
              </a:endParaRPr>
            </a:p>
          </p:txBody>
        </p:sp>
      </p:grpSp>
      <p:grpSp>
        <p:nvGrpSpPr>
          <p:cNvPr id="17" name="Group 16"/>
          <p:cNvGrpSpPr/>
          <p:nvPr/>
        </p:nvGrpSpPr>
        <p:grpSpPr>
          <a:xfrm>
            <a:off x="5021262" y="533400"/>
            <a:ext cx="3817938" cy="3476625"/>
            <a:chOff x="4864100" y="2624138"/>
            <a:chExt cx="3817938" cy="3476625"/>
          </a:xfrm>
        </p:grpSpPr>
        <p:grpSp>
          <p:nvGrpSpPr>
            <p:cNvPr id="18" name="Group 14"/>
            <p:cNvGrpSpPr>
              <a:grpSpLocks/>
            </p:cNvGrpSpPr>
            <p:nvPr/>
          </p:nvGrpSpPr>
          <p:grpSpPr bwMode="auto">
            <a:xfrm>
              <a:off x="5356225" y="3473450"/>
              <a:ext cx="2671763" cy="2097088"/>
              <a:chOff x="3374" y="2188"/>
              <a:chExt cx="1683" cy="1321"/>
            </a:xfrm>
          </p:grpSpPr>
          <p:sp>
            <p:nvSpPr>
              <p:cNvPr id="26" name="Line 5"/>
              <p:cNvSpPr>
                <a:spLocks noChangeShapeType="1"/>
              </p:cNvSpPr>
              <p:nvPr/>
            </p:nvSpPr>
            <p:spPr bwMode="auto">
              <a:xfrm>
                <a:off x="3374" y="2188"/>
                <a:ext cx="1485" cy="1152"/>
              </a:xfrm>
              <a:prstGeom prst="line">
                <a:avLst/>
              </a:prstGeom>
              <a:noFill/>
              <a:ln w="28575">
                <a:solidFill>
                  <a:srgbClr val="333399"/>
                </a:solidFill>
                <a:round/>
                <a:headEnd/>
                <a:tailEnd/>
              </a:ln>
            </p:spPr>
            <p:txBody>
              <a:bodyPr/>
              <a:lstStyle/>
              <a:p>
                <a:endParaRPr lang="en-US">
                  <a:latin typeface="Arial"/>
                  <a:cs typeface="Arial"/>
                </a:endParaRPr>
              </a:p>
            </p:txBody>
          </p:sp>
          <p:sp>
            <p:nvSpPr>
              <p:cNvPr id="27" name="Text Box 6"/>
              <p:cNvSpPr txBox="1">
                <a:spLocks noChangeArrowheads="1"/>
              </p:cNvSpPr>
              <p:nvPr/>
            </p:nvSpPr>
            <p:spPr bwMode="auto">
              <a:xfrm>
                <a:off x="4867" y="3269"/>
                <a:ext cx="190" cy="240"/>
              </a:xfrm>
              <a:prstGeom prst="rect">
                <a:avLst/>
              </a:prstGeom>
              <a:noFill/>
              <a:ln w="9525">
                <a:noFill/>
                <a:miter lim="800000"/>
                <a:headEnd/>
                <a:tailEnd/>
              </a:ln>
            </p:spPr>
            <p:txBody>
              <a:bodyPr lIns="0" tIns="0" rIns="0" bIns="0">
                <a:spAutoFit/>
              </a:bodyPr>
              <a:lstStyle/>
              <a:p>
                <a:pPr>
                  <a:spcBef>
                    <a:spcPct val="50000"/>
                  </a:spcBef>
                </a:pPr>
                <a:r>
                  <a:rPr lang="en-US" sz="2500" b="1" i="1">
                    <a:latin typeface="Arial"/>
                    <a:cs typeface="Arial"/>
                  </a:rPr>
                  <a:t>D</a:t>
                </a:r>
              </a:p>
            </p:txBody>
          </p:sp>
        </p:grpSp>
        <p:grpSp>
          <p:nvGrpSpPr>
            <p:cNvPr id="19" name="Group 7"/>
            <p:cNvGrpSpPr>
              <a:grpSpLocks/>
            </p:cNvGrpSpPr>
            <p:nvPr/>
          </p:nvGrpSpPr>
          <p:grpSpPr bwMode="auto">
            <a:xfrm>
              <a:off x="4864100" y="2728913"/>
              <a:ext cx="3817938" cy="3371850"/>
              <a:chOff x="2994" y="1558"/>
              <a:chExt cx="2405" cy="2124"/>
            </a:xfrm>
          </p:grpSpPr>
          <p:grpSp>
            <p:nvGrpSpPr>
              <p:cNvPr id="21" name="Group 8"/>
              <p:cNvGrpSpPr>
                <a:grpSpLocks/>
              </p:cNvGrpSpPr>
              <p:nvPr/>
            </p:nvGrpSpPr>
            <p:grpSpPr bwMode="auto">
              <a:xfrm>
                <a:off x="3142" y="1828"/>
                <a:ext cx="1945" cy="1713"/>
                <a:chOff x="1489" y="785"/>
                <a:chExt cx="3650" cy="2492"/>
              </a:xfrm>
            </p:grpSpPr>
            <p:sp>
              <p:nvSpPr>
                <p:cNvPr id="24"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5"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 name="Text Box 11"/>
              <p:cNvSpPr txBox="1">
                <a:spLocks noChangeArrowheads="1"/>
              </p:cNvSpPr>
              <p:nvPr/>
            </p:nvSpPr>
            <p:spPr bwMode="auto">
              <a:xfrm>
                <a:off x="2994" y="1558"/>
                <a:ext cx="297"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endParaRPr lang="en-US" sz="2500" b="1" baseline="-25000">
                  <a:latin typeface="Arial"/>
                  <a:cs typeface="Arial"/>
                </a:endParaRPr>
              </a:p>
            </p:txBody>
          </p:sp>
          <p:sp>
            <p:nvSpPr>
              <p:cNvPr id="23" name="Text Box 12"/>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grpSp>
        <p:sp>
          <p:nvSpPr>
            <p:cNvPr id="20" name="Text Box 13"/>
            <p:cNvSpPr txBox="1">
              <a:spLocks noChangeArrowheads="1"/>
            </p:cNvSpPr>
            <p:nvPr/>
          </p:nvSpPr>
          <p:spPr bwMode="auto">
            <a:xfrm>
              <a:off x="5456238" y="2624138"/>
              <a:ext cx="2943225" cy="854075"/>
            </a:xfrm>
            <a:prstGeom prst="rect">
              <a:avLst/>
            </a:prstGeom>
            <a:noFill/>
            <a:ln w="9525">
              <a:noFill/>
              <a:miter lim="800000"/>
              <a:headEnd/>
              <a:tailEnd/>
            </a:ln>
          </p:spPr>
          <p:txBody>
            <a:bodyPr>
              <a:spAutoFit/>
            </a:bodyPr>
            <a:lstStyle/>
            <a:p>
              <a:pPr algn="ctr">
                <a:spcBef>
                  <a:spcPct val="50000"/>
                </a:spcBef>
              </a:pPr>
              <a:r>
                <a:rPr lang="en-US" sz="2500" u="sng" dirty="0">
                  <a:latin typeface="Arial"/>
                  <a:cs typeface="Arial"/>
                </a:rPr>
                <a:t>A monopolist’s demand curve</a:t>
              </a:r>
              <a:endParaRPr lang="en-US" sz="2500" dirty="0">
                <a:latin typeface="Arial"/>
                <a:cs typeface="Arial"/>
              </a:endParaRPr>
            </a:p>
          </p:txBody>
        </p:sp>
      </p:grpSp>
    </p:spTree>
    <p:extLst>
      <p:ext uri="{BB962C8B-B14F-4D97-AF65-F5344CB8AC3E}">
        <p14:creationId xmlns:p14="http://schemas.microsoft.com/office/powerpoint/2010/main" val="1867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A monopoly’s revenue</a:t>
            </a:r>
            <a:endParaRPr lang="en-US" dirty="0"/>
          </a:p>
        </p:txBody>
      </p:sp>
      <p:sp>
        <p:nvSpPr>
          <p:cNvPr id="3" name="Content Placeholder 2"/>
          <p:cNvSpPr>
            <a:spLocks noGrp="1"/>
          </p:cNvSpPr>
          <p:nvPr>
            <p:ph idx="1"/>
          </p:nvPr>
        </p:nvSpPr>
        <p:spPr>
          <a:xfrm>
            <a:off x="347241" y="685800"/>
            <a:ext cx="3710409" cy="5762625"/>
          </a:xfrm>
        </p:spPr>
        <p:txBody>
          <a:bodyPr>
            <a:normAutofit/>
          </a:bodyPr>
          <a:lstStyle/>
          <a:p>
            <a:pPr marL="0" indent="0">
              <a:buNone/>
            </a:pPr>
            <a:r>
              <a:rPr lang="en-US" sz="2800" dirty="0"/>
              <a:t>Common Grounds </a:t>
            </a:r>
            <a:r>
              <a:rPr lang="en-US" sz="2800" dirty="0" smtClean="0"/>
              <a:t>is </a:t>
            </a:r>
            <a:r>
              <a:rPr lang="en-US" sz="2800" dirty="0"/>
              <a:t>the only seller of cappuccinos in town.</a:t>
            </a:r>
          </a:p>
          <a:p>
            <a:pPr marL="0" indent="0">
              <a:buNone/>
            </a:pPr>
            <a:r>
              <a:rPr lang="en-US" sz="2800" dirty="0"/>
              <a:t>The table shows the market demand for cappuccinos.   </a:t>
            </a:r>
          </a:p>
          <a:p>
            <a:pPr marL="0" indent="0">
              <a:buNone/>
            </a:pPr>
            <a:r>
              <a:rPr lang="en-US" sz="2800" dirty="0">
                <a:solidFill>
                  <a:schemeClr val="accent6">
                    <a:lumMod val="50000"/>
                  </a:schemeClr>
                </a:solidFill>
              </a:rPr>
              <a:t>Fill in the missing spaces of the table. </a:t>
            </a:r>
          </a:p>
          <a:p>
            <a:pPr marL="0" indent="0">
              <a:buNone/>
            </a:pPr>
            <a:r>
              <a:rPr lang="en-US" sz="2800" dirty="0"/>
              <a:t>What is the relation between </a:t>
            </a:r>
            <a:r>
              <a:rPr lang="en-US" sz="2800" dirty="0">
                <a:solidFill>
                  <a:srgbClr val="FF0000"/>
                </a:solidFill>
              </a:rPr>
              <a:t>P</a:t>
            </a:r>
            <a:r>
              <a:rPr lang="en-US" sz="2800" dirty="0"/>
              <a:t> and </a:t>
            </a:r>
            <a:r>
              <a:rPr lang="en-US" sz="2800" dirty="0">
                <a:solidFill>
                  <a:srgbClr val="FF0000"/>
                </a:solidFill>
              </a:rPr>
              <a:t>AR</a:t>
            </a:r>
            <a:r>
              <a:rPr lang="en-US" sz="2800" dirty="0"/>
              <a:t>?  Between </a:t>
            </a:r>
            <a:r>
              <a:rPr lang="en-US" sz="2800" dirty="0">
                <a:solidFill>
                  <a:srgbClr val="FF0000"/>
                </a:solidFill>
              </a:rPr>
              <a:t>P</a:t>
            </a:r>
            <a:r>
              <a:rPr lang="en-US" sz="2800" dirty="0"/>
              <a:t> and </a:t>
            </a:r>
            <a:r>
              <a:rPr lang="en-US" sz="2800" dirty="0">
                <a:solidFill>
                  <a:srgbClr val="FF0000"/>
                </a:solidFill>
              </a:rPr>
              <a:t>MR</a:t>
            </a:r>
            <a:r>
              <a:rPr lang="en-US" sz="2800" dirty="0"/>
              <a:t>? </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74"/>
          <p:cNvSpPr>
            <a:spLocks noChangeArrowheads="1"/>
          </p:cNvSpPr>
          <p:nvPr/>
        </p:nvSpPr>
        <p:spPr bwMode="auto">
          <a:xfrm>
            <a:off x="4057650" y="1608138"/>
            <a:ext cx="4779963" cy="4591050"/>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graphicFrame>
        <p:nvGraphicFramePr>
          <p:cNvPr id="7" name="Group 73"/>
          <p:cNvGraphicFramePr>
            <a:graphicFrameLocks noGrp="1"/>
          </p:cNvGraphicFramePr>
          <p:nvPr>
            <p:extLst>
              <p:ext uri="{D42A27DB-BD31-4B8C-83A1-F6EECF244321}">
                <p14:modId xmlns:p14="http://schemas.microsoft.com/office/powerpoint/2010/main" val="4278470114"/>
              </p:ext>
            </p:extLst>
          </p:nvPr>
        </p:nvGraphicFramePr>
        <p:xfrm>
          <a:off x="4059238" y="1612900"/>
          <a:ext cx="4779962" cy="4587877"/>
        </p:xfrm>
        <a:graphic>
          <a:graphicData uri="http://schemas.openxmlformats.org/drawingml/2006/table">
            <a:tbl>
              <a:tblPr/>
              <a:tblGrid>
                <a:gridCol w="750887"/>
                <a:gridCol w="1084263"/>
                <a:gridCol w="871537"/>
                <a:gridCol w="1127125"/>
                <a:gridCol w="946150"/>
              </a:tblGrid>
              <a:tr h="5730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Q</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MR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 name="Group 75"/>
          <p:cNvGrpSpPr>
            <a:grpSpLocks/>
          </p:cNvGrpSpPr>
          <p:nvPr/>
        </p:nvGrpSpPr>
        <p:grpSpPr bwMode="auto">
          <a:xfrm>
            <a:off x="7893050" y="2466975"/>
            <a:ext cx="936625" cy="3440113"/>
            <a:chOff x="4856" y="1484"/>
            <a:chExt cx="590" cy="2167"/>
          </a:xfrm>
        </p:grpSpPr>
        <p:sp>
          <p:nvSpPr>
            <p:cNvPr id="9" name="Rectangle 76"/>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0" name="Rectangle 77"/>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 name="Rectangle 78"/>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2" name="Rectangle 79"/>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3" name="Rectangle 80"/>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 name="Rectangle 81"/>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15" name="Rectangle 82"/>
          <p:cNvSpPr>
            <a:spLocks noChangeArrowheads="1"/>
          </p:cNvSpPr>
          <p:nvPr/>
        </p:nvSpPr>
        <p:spPr bwMode="auto">
          <a:xfrm>
            <a:off x="7899400" y="2193925"/>
            <a:ext cx="922338" cy="266700"/>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6" name="Rectangle 83"/>
          <p:cNvSpPr>
            <a:spLocks noChangeArrowheads="1"/>
          </p:cNvSpPr>
          <p:nvPr/>
        </p:nvSpPr>
        <p:spPr bwMode="auto">
          <a:xfrm>
            <a:off x="7900988" y="5915025"/>
            <a:ext cx="922337" cy="271463"/>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7" name="Rectangle 84"/>
          <p:cNvSpPr>
            <a:spLocks noChangeArrowheads="1"/>
          </p:cNvSpPr>
          <p:nvPr/>
        </p:nvSpPr>
        <p:spPr bwMode="auto">
          <a:xfrm>
            <a:off x="6765925" y="2185988"/>
            <a:ext cx="1127125"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n.a.</a:t>
            </a:r>
          </a:p>
        </p:txBody>
      </p:sp>
    </p:spTree>
    <p:extLst>
      <p:ext uri="{BB962C8B-B14F-4D97-AF65-F5344CB8AC3E}">
        <p14:creationId xmlns:p14="http://schemas.microsoft.com/office/powerpoint/2010/main" val="16262703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a:solidFill>
                  <a:srgbClr val="AE1221"/>
                </a:solidFill>
              </a:rPr>
              <a:t>Answers</a:t>
            </a:r>
            <a:endParaRPr lang="en-US" dirty="0"/>
          </a:p>
        </p:txBody>
      </p:sp>
      <p:sp>
        <p:nvSpPr>
          <p:cNvPr id="3" name="Content Placeholder 2"/>
          <p:cNvSpPr>
            <a:spLocks noGrp="1"/>
          </p:cNvSpPr>
          <p:nvPr>
            <p:ph idx="1"/>
          </p:nvPr>
        </p:nvSpPr>
        <p:spPr>
          <a:xfrm>
            <a:off x="152401" y="1612900"/>
            <a:ext cx="3657600" cy="4835525"/>
          </a:xfrm>
        </p:spPr>
        <p:txBody>
          <a:bodyPr>
            <a:normAutofit/>
          </a:bodyPr>
          <a:lstStyle/>
          <a:p>
            <a:r>
              <a:rPr lang="en-US" dirty="0" smtClean="0">
                <a:solidFill>
                  <a:srgbClr val="FF0000"/>
                </a:solidFill>
              </a:rPr>
              <a:t>P </a:t>
            </a:r>
            <a:r>
              <a:rPr lang="en-US" dirty="0">
                <a:solidFill>
                  <a:srgbClr val="FF0000"/>
                </a:solidFill>
              </a:rPr>
              <a:t>= AR</a:t>
            </a:r>
            <a:r>
              <a:rPr lang="en-US" dirty="0"/>
              <a:t>, </a:t>
            </a:r>
            <a:br>
              <a:rPr lang="en-US" dirty="0"/>
            </a:br>
            <a:r>
              <a:rPr lang="en-US" dirty="0"/>
              <a:t>same as for a competitive firm.</a:t>
            </a:r>
          </a:p>
          <a:p>
            <a:r>
              <a:rPr lang="en-US" dirty="0" smtClean="0">
                <a:solidFill>
                  <a:srgbClr val="FF0000"/>
                </a:solidFill>
              </a:rPr>
              <a:t>MR </a:t>
            </a:r>
            <a:r>
              <a:rPr lang="en-US" dirty="0">
                <a:solidFill>
                  <a:srgbClr val="FF0000"/>
                </a:solidFill>
              </a:rPr>
              <a:t>&lt; P</a:t>
            </a:r>
            <a:r>
              <a:rPr lang="en-US" dirty="0"/>
              <a:t>, </a:t>
            </a:r>
            <a:r>
              <a:rPr lang="en-US" dirty="0" smtClean="0"/>
              <a:t>whereas </a:t>
            </a:r>
            <a:r>
              <a:rPr lang="en-US" dirty="0"/>
              <a:t>MR = P </a:t>
            </a:r>
            <a:r>
              <a:rPr lang="en-US" dirty="0" smtClean="0"/>
              <a:t>for </a:t>
            </a:r>
            <a:r>
              <a:rPr lang="en-US" dirty="0"/>
              <a:t>a competitive firm.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8" name="Rectangle 2"/>
          <p:cNvSpPr>
            <a:spLocks noChangeArrowheads="1"/>
          </p:cNvSpPr>
          <p:nvPr/>
        </p:nvSpPr>
        <p:spPr bwMode="auto">
          <a:xfrm>
            <a:off x="4057650" y="1608138"/>
            <a:ext cx="4779963" cy="4591050"/>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sp>
        <p:nvSpPr>
          <p:cNvPr id="19" name="Rectangle 8"/>
          <p:cNvSpPr>
            <a:spLocks noChangeArrowheads="1"/>
          </p:cNvSpPr>
          <p:nvPr/>
        </p:nvSpPr>
        <p:spPr bwMode="auto">
          <a:xfrm>
            <a:off x="4810125" y="5626100"/>
            <a:ext cx="1084263"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1.50</a:t>
            </a:r>
          </a:p>
        </p:txBody>
      </p:sp>
      <p:sp>
        <p:nvSpPr>
          <p:cNvPr id="20" name="Rectangle 9"/>
          <p:cNvSpPr>
            <a:spLocks noChangeArrowheads="1"/>
          </p:cNvSpPr>
          <p:nvPr/>
        </p:nvSpPr>
        <p:spPr bwMode="auto">
          <a:xfrm>
            <a:off x="4059238" y="5626100"/>
            <a:ext cx="750887"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21" name="Rectangle 10"/>
          <p:cNvSpPr>
            <a:spLocks noChangeArrowheads="1"/>
          </p:cNvSpPr>
          <p:nvPr/>
        </p:nvSpPr>
        <p:spPr bwMode="auto">
          <a:xfrm>
            <a:off x="4810125" y="5054600"/>
            <a:ext cx="1084263"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22" name="Rectangle 11"/>
          <p:cNvSpPr>
            <a:spLocks noChangeArrowheads="1"/>
          </p:cNvSpPr>
          <p:nvPr/>
        </p:nvSpPr>
        <p:spPr bwMode="auto">
          <a:xfrm>
            <a:off x="4059238" y="5054600"/>
            <a:ext cx="750887"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3" name="Rectangle 12"/>
          <p:cNvSpPr>
            <a:spLocks noChangeArrowheads="1"/>
          </p:cNvSpPr>
          <p:nvPr/>
        </p:nvSpPr>
        <p:spPr bwMode="auto">
          <a:xfrm>
            <a:off x="4810125" y="4481513"/>
            <a:ext cx="1084263"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24" name="Rectangle 13"/>
          <p:cNvSpPr>
            <a:spLocks noChangeArrowheads="1"/>
          </p:cNvSpPr>
          <p:nvPr/>
        </p:nvSpPr>
        <p:spPr bwMode="auto">
          <a:xfrm>
            <a:off x="4059238" y="4481513"/>
            <a:ext cx="750887"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5" name="Rectangle 14"/>
          <p:cNvSpPr>
            <a:spLocks noChangeArrowheads="1"/>
          </p:cNvSpPr>
          <p:nvPr/>
        </p:nvSpPr>
        <p:spPr bwMode="auto">
          <a:xfrm>
            <a:off x="4810125" y="3905250"/>
            <a:ext cx="1084263" cy="5762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26" name="Rectangle 15"/>
          <p:cNvSpPr>
            <a:spLocks noChangeArrowheads="1"/>
          </p:cNvSpPr>
          <p:nvPr/>
        </p:nvSpPr>
        <p:spPr bwMode="auto">
          <a:xfrm>
            <a:off x="4059238" y="3905250"/>
            <a:ext cx="750887" cy="5762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7" name="Rectangle 16"/>
          <p:cNvSpPr>
            <a:spLocks noChangeArrowheads="1"/>
          </p:cNvSpPr>
          <p:nvPr/>
        </p:nvSpPr>
        <p:spPr bwMode="auto">
          <a:xfrm>
            <a:off x="4810125" y="3332163"/>
            <a:ext cx="1084263"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3.50</a:t>
            </a:r>
          </a:p>
        </p:txBody>
      </p:sp>
      <p:sp>
        <p:nvSpPr>
          <p:cNvPr id="28" name="Rectangle 17"/>
          <p:cNvSpPr>
            <a:spLocks noChangeArrowheads="1"/>
          </p:cNvSpPr>
          <p:nvPr/>
        </p:nvSpPr>
        <p:spPr bwMode="auto">
          <a:xfrm>
            <a:off x="4059238" y="3332163"/>
            <a:ext cx="750887"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grpSp>
        <p:nvGrpSpPr>
          <p:cNvPr id="29" name="Group 18"/>
          <p:cNvGrpSpPr>
            <a:grpSpLocks/>
          </p:cNvGrpSpPr>
          <p:nvPr/>
        </p:nvGrpSpPr>
        <p:grpSpPr bwMode="auto">
          <a:xfrm>
            <a:off x="6765925" y="2760663"/>
            <a:ext cx="1127125" cy="3440112"/>
            <a:chOff x="4146" y="1669"/>
            <a:chExt cx="710" cy="2167"/>
          </a:xfrm>
        </p:grpSpPr>
        <p:sp>
          <p:nvSpPr>
            <p:cNvPr id="30" name="Rectangle 19"/>
            <p:cNvSpPr>
              <a:spLocks noChangeArrowheads="1"/>
            </p:cNvSpPr>
            <p:nvPr/>
          </p:nvSpPr>
          <p:spPr bwMode="auto">
            <a:xfrm>
              <a:off x="4146" y="3474"/>
              <a:ext cx="710"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1.50</a:t>
              </a:r>
            </a:p>
          </p:txBody>
        </p:sp>
        <p:sp>
          <p:nvSpPr>
            <p:cNvPr id="31" name="Rectangle 20"/>
            <p:cNvSpPr>
              <a:spLocks noChangeArrowheads="1"/>
            </p:cNvSpPr>
            <p:nvPr/>
          </p:nvSpPr>
          <p:spPr bwMode="auto">
            <a:xfrm>
              <a:off x="4146" y="3114"/>
              <a:ext cx="710"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2.00</a:t>
              </a:r>
            </a:p>
          </p:txBody>
        </p:sp>
        <p:sp>
          <p:nvSpPr>
            <p:cNvPr id="32" name="Rectangle 21"/>
            <p:cNvSpPr>
              <a:spLocks noChangeArrowheads="1"/>
            </p:cNvSpPr>
            <p:nvPr/>
          </p:nvSpPr>
          <p:spPr bwMode="auto">
            <a:xfrm>
              <a:off x="4146" y="2753"/>
              <a:ext cx="710"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2.50</a:t>
              </a:r>
            </a:p>
          </p:txBody>
        </p:sp>
        <p:sp>
          <p:nvSpPr>
            <p:cNvPr id="33" name="Rectangle 22"/>
            <p:cNvSpPr>
              <a:spLocks noChangeArrowheads="1"/>
            </p:cNvSpPr>
            <p:nvPr/>
          </p:nvSpPr>
          <p:spPr bwMode="auto">
            <a:xfrm>
              <a:off x="4146" y="2390"/>
              <a:ext cx="710"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3.00</a:t>
              </a:r>
            </a:p>
          </p:txBody>
        </p:sp>
        <p:sp>
          <p:nvSpPr>
            <p:cNvPr id="34" name="Rectangle 23"/>
            <p:cNvSpPr>
              <a:spLocks noChangeArrowheads="1"/>
            </p:cNvSpPr>
            <p:nvPr/>
          </p:nvSpPr>
          <p:spPr bwMode="auto">
            <a:xfrm>
              <a:off x="4146" y="2029"/>
              <a:ext cx="710"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3.50</a:t>
              </a:r>
            </a:p>
          </p:txBody>
        </p:sp>
        <p:sp>
          <p:nvSpPr>
            <p:cNvPr id="35" name="Rectangle 24"/>
            <p:cNvSpPr>
              <a:spLocks noChangeArrowheads="1"/>
            </p:cNvSpPr>
            <p:nvPr/>
          </p:nvSpPr>
          <p:spPr bwMode="auto">
            <a:xfrm>
              <a:off x="4146" y="1669"/>
              <a:ext cx="710"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$4.00</a:t>
              </a:r>
            </a:p>
          </p:txBody>
        </p:sp>
      </p:grpSp>
      <p:sp>
        <p:nvSpPr>
          <p:cNvPr id="36" name="Rectangle 25"/>
          <p:cNvSpPr>
            <a:spLocks noChangeArrowheads="1"/>
          </p:cNvSpPr>
          <p:nvPr/>
        </p:nvSpPr>
        <p:spPr bwMode="auto">
          <a:xfrm>
            <a:off x="4810125" y="2760663"/>
            <a:ext cx="1084263"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37" name="Rectangle 26"/>
          <p:cNvSpPr>
            <a:spLocks noChangeArrowheads="1"/>
          </p:cNvSpPr>
          <p:nvPr/>
        </p:nvSpPr>
        <p:spPr bwMode="auto">
          <a:xfrm>
            <a:off x="4059238" y="2760663"/>
            <a:ext cx="750887"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38" name="Rectangle 27"/>
          <p:cNvSpPr>
            <a:spLocks noChangeArrowheads="1"/>
          </p:cNvSpPr>
          <p:nvPr/>
        </p:nvSpPr>
        <p:spPr bwMode="auto">
          <a:xfrm>
            <a:off x="7893050" y="2185988"/>
            <a:ext cx="946150"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39" name="Rectangle 28"/>
          <p:cNvSpPr>
            <a:spLocks noChangeArrowheads="1"/>
          </p:cNvSpPr>
          <p:nvPr/>
        </p:nvSpPr>
        <p:spPr bwMode="auto">
          <a:xfrm>
            <a:off x="6765925" y="2185988"/>
            <a:ext cx="1127125"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n.a.</a:t>
            </a:r>
          </a:p>
        </p:txBody>
      </p:sp>
      <p:grpSp>
        <p:nvGrpSpPr>
          <p:cNvPr id="40" name="Group 29"/>
          <p:cNvGrpSpPr>
            <a:grpSpLocks/>
          </p:cNvGrpSpPr>
          <p:nvPr/>
        </p:nvGrpSpPr>
        <p:grpSpPr bwMode="auto">
          <a:xfrm>
            <a:off x="5894388" y="2185988"/>
            <a:ext cx="871537" cy="4014787"/>
            <a:chOff x="3597" y="1307"/>
            <a:chExt cx="549" cy="2529"/>
          </a:xfrm>
        </p:grpSpPr>
        <p:sp>
          <p:nvSpPr>
            <p:cNvPr id="41" name="Rectangle 30"/>
            <p:cNvSpPr>
              <a:spLocks noChangeArrowheads="1"/>
            </p:cNvSpPr>
            <p:nvPr/>
          </p:nvSpPr>
          <p:spPr bwMode="auto">
            <a:xfrm>
              <a:off x="3597" y="3474"/>
              <a:ext cx="549"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9</a:t>
              </a:r>
            </a:p>
          </p:txBody>
        </p:sp>
        <p:sp>
          <p:nvSpPr>
            <p:cNvPr id="42" name="Rectangle 31"/>
            <p:cNvSpPr>
              <a:spLocks noChangeArrowheads="1"/>
            </p:cNvSpPr>
            <p:nvPr/>
          </p:nvSpPr>
          <p:spPr bwMode="auto">
            <a:xfrm>
              <a:off x="3597" y="3114"/>
              <a:ext cx="549"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10</a:t>
              </a:r>
            </a:p>
          </p:txBody>
        </p:sp>
        <p:sp>
          <p:nvSpPr>
            <p:cNvPr id="43" name="Rectangle 32"/>
            <p:cNvSpPr>
              <a:spLocks noChangeArrowheads="1"/>
            </p:cNvSpPr>
            <p:nvPr/>
          </p:nvSpPr>
          <p:spPr bwMode="auto">
            <a:xfrm>
              <a:off x="3597" y="2753"/>
              <a:ext cx="549"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10</a:t>
              </a:r>
            </a:p>
          </p:txBody>
        </p:sp>
        <p:sp>
          <p:nvSpPr>
            <p:cNvPr id="44" name="Rectangle 33"/>
            <p:cNvSpPr>
              <a:spLocks noChangeArrowheads="1"/>
            </p:cNvSpPr>
            <p:nvPr/>
          </p:nvSpPr>
          <p:spPr bwMode="auto">
            <a:xfrm>
              <a:off x="3597" y="2390"/>
              <a:ext cx="549"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9</a:t>
              </a:r>
            </a:p>
          </p:txBody>
        </p:sp>
        <p:sp>
          <p:nvSpPr>
            <p:cNvPr id="45" name="Rectangle 34"/>
            <p:cNvSpPr>
              <a:spLocks noChangeArrowheads="1"/>
            </p:cNvSpPr>
            <p:nvPr/>
          </p:nvSpPr>
          <p:spPr bwMode="auto">
            <a:xfrm>
              <a:off x="3597" y="2029"/>
              <a:ext cx="549"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7</a:t>
              </a:r>
            </a:p>
          </p:txBody>
        </p:sp>
        <p:sp>
          <p:nvSpPr>
            <p:cNvPr id="46" name="Rectangle 35"/>
            <p:cNvSpPr>
              <a:spLocks noChangeArrowheads="1"/>
            </p:cNvSpPr>
            <p:nvPr/>
          </p:nvSpPr>
          <p:spPr bwMode="auto">
            <a:xfrm>
              <a:off x="3597" y="1669"/>
              <a:ext cx="549"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a:t>
              </a:r>
            </a:p>
          </p:txBody>
        </p:sp>
        <p:sp>
          <p:nvSpPr>
            <p:cNvPr id="47" name="Rectangle 36"/>
            <p:cNvSpPr>
              <a:spLocks noChangeArrowheads="1"/>
            </p:cNvSpPr>
            <p:nvPr/>
          </p:nvSpPr>
          <p:spPr bwMode="auto">
            <a:xfrm>
              <a:off x="3597" y="1307"/>
              <a:ext cx="549"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$ 0</a:t>
              </a:r>
            </a:p>
          </p:txBody>
        </p:sp>
      </p:grpSp>
      <p:sp>
        <p:nvSpPr>
          <p:cNvPr id="48" name="Rectangle 37"/>
          <p:cNvSpPr>
            <a:spLocks noChangeArrowheads="1"/>
          </p:cNvSpPr>
          <p:nvPr/>
        </p:nvSpPr>
        <p:spPr bwMode="auto">
          <a:xfrm>
            <a:off x="4810125" y="2185988"/>
            <a:ext cx="1084263"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$4.50</a:t>
            </a:r>
          </a:p>
        </p:txBody>
      </p:sp>
      <p:sp>
        <p:nvSpPr>
          <p:cNvPr id="49" name="Rectangle 38"/>
          <p:cNvSpPr>
            <a:spLocks noChangeArrowheads="1"/>
          </p:cNvSpPr>
          <p:nvPr/>
        </p:nvSpPr>
        <p:spPr bwMode="auto">
          <a:xfrm>
            <a:off x="4059238" y="2185988"/>
            <a:ext cx="750887"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50" name="Rectangle 39"/>
          <p:cNvSpPr>
            <a:spLocks noChangeArrowheads="1"/>
          </p:cNvSpPr>
          <p:nvPr/>
        </p:nvSpPr>
        <p:spPr bwMode="auto">
          <a:xfrm>
            <a:off x="7893050" y="1612900"/>
            <a:ext cx="946150"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MR</a:t>
            </a:r>
          </a:p>
        </p:txBody>
      </p:sp>
      <p:sp>
        <p:nvSpPr>
          <p:cNvPr id="51" name="Rectangle 40"/>
          <p:cNvSpPr>
            <a:spLocks noChangeArrowheads="1"/>
          </p:cNvSpPr>
          <p:nvPr/>
        </p:nvSpPr>
        <p:spPr bwMode="auto">
          <a:xfrm>
            <a:off x="6765925" y="1612900"/>
            <a:ext cx="1127125"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AR</a:t>
            </a:r>
          </a:p>
        </p:txBody>
      </p:sp>
      <p:sp>
        <p:nvSpPr>
          <p:cNvPr id="52" name="Rectangle 41"/>
          <p:cNvSpPr>
            <a:spLocks noChangeArrowheads="1"/>
          </p:cNvSpPr>
          <p:nvPr/>
        </p:nvSpPr>
        <p:spPr bwMode="auto">
          <a:xfrm>
            <a:off x="5894388" y="1612900"/>
            <a:ext cx="871537"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TR</a:t>
            </a:r>
          </a:p>
        </p:txBody>
      </p:sp>
      <p:sp>
        <p:nvSpPr>
          <p:cNvPr id="53" name="Rectangle 42"/>
          <p:cNvSpPr>
            <a:spLocks noChangeArrowheads="1"/>
          </p:cNvSpPr>
          <p:nvPr/>
        </p:nvSpPr>
        <p:spPr bwMode="auto">
          <a:xfrm>
            <a:off x="4810125" y="1612900"/>
            <a:ext cx="1084263"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54" name="Rectangle 43"/>
          <p:cNvSpPr>
            <a:spLocks noChangeArrowheads="1"/>
          </p:cNvSpPr>
          <p:nvPr/>
        </p:nvSpPr>
        <p:spPr bwMode="auto">
          <a:xfrm>
            <a:off x="4059238" y="1612900"/>
            <a:ext cx="750887"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55" name="Line 44"/>
          <p:cNvSpPr>
            <a:spLocks noChangeShapeType="1"/>
          </p:cNvSpPr>
          <p:nvPr/>
        </p:nvSpPr>
        <p:spPr bwMode="auto">
          <a:xfrm>
            <a:off x="4059238" y="1612900"/>
            <a:ext cx="4779962"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56" name="Line 45"/>
          <p:cNvSpPr>
            <a:spLocks noChangeShapeType="1"/>
          </p:cNvSpPr>
          <p:nvPr/>
        </p:nvSpPr>
        <p:spPr bwMode="auto">
          <a:xfrm>
            <a:off x="4059238" y="2185988"/>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7" name="Line 46"/>
          <p:cNvSpPr>
            <a:spLocks noChangeShapeType="1"/>
          </p:cNvSpPr>
          <p:nvPr/>
        </p:nvSpPr>
        <p:spPr bwMode="auto">
          <a:xfrm>
            <a:off x="4059238" y="276066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8" name="Line 47"/>
          <p:cNvSpPr>
            <a:spLocks noChangeShapeType="1"/>
          </p:cNvSpPr>
          <p:nvPr/>
        </p:nvSpPr>
        <p:spPr bwMode="auto">
          <a:xfrm>
            <a:off x="4059238" y="333216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9" name="Line 48"/>
          <p:cNvSpPr>
            <a:spLocks noChangeShapeType="1"/>
          </p:cNvSpPr>
          <p:nvPr/>
        </p:nvSpPr>
        <p:spPr bwMode="auto">
          <a:xfrm>
            <a:off x="4059238" y="390525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0" name="Line 49"/>
          <p:cNvSpPr>
            <a:spLocks noChangeShapeType="1"/>
          </p:cNvSpPr>
          <p:nvPr/>
        </p:nvSpPr>
        <p:spPr bwMode="auto">
          <a:xfrm>
            <a:off x="4059238" y="448151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1" name="Line 50"/>
          <p:cNvSpPr>
            <a:spLocks noChangeShapeType="1"/>
          </p:cNvSpPr>
          <p:nvPr/>
        </p:nvSpPr>
        <p:spPr bwMode="auto">
          <a:xfrm>
            <a:off x="4059238" y="505460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2" name="Line 51"/>
          <p:cNvSpPr>
            <a:spLocks noChangeShapeType="1"/>
          </p:cNvSpPr>
          <p:nvPr/>
        </p:nvSpPr>
        <p:spPr bwMode="auto">
          <a:xfrm>
            <a:off x="4059238" y="562610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3" name="Line 52"/>
          <p:cNvSpPr>
            <a:spLocks noChangeShapeType="1"/>
          </p:cNvSpPr>
          <p:nvPr/>
        </p:nvSpPr>
        <p:spPr bwMode="auto">
          <a:xfrm>
            <a:off x="4059238" y="6200775"/>
            <a:ext cx="4779962"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64" name="Line 53"/>
          <p:cNvSpPr>
            <a:spLocks noChangeShapeType="1"/>
          </p:cNvSpPr>
          <p:nvPr/>
        </p:nvSpPr>
        <p:spPr bwMode="auto">
          <a:xfrm>
            <a:off x="4059238" y="1612900"/>
            <a:ext cx="0" cy="4587875"/>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65" name="Line 54"/>
          <p:cNvSpPr>
            <a:spLocks noChangeShapeType="1"/>
          </p:cNvSpPr>
          <p:nvPr/>
        </p:nvSpPr>
        <p:spPr bwMode="auto">
          <a:xfrm>
            <a:off x="4810125"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6" name="Line 55"/>
          <p:cNvSpPr>
            <a:spLocks noChangeShapeType="1"/>
          </p:cNvSpPr>
          <p:nvPr/>
        </p:nvSpPr>
        <p:spPr bwMode="auto">
          <a:xfrm>
            <a:off x="5894388"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7" name="Line 56"/>
          <p:cNvSpPr>
            <a:spLocks noChangeShapeType="1"/>
          </p:cNvSpPr>
          <p:nvPr/>
        </p:nvSpPr>
        <p:spPr bwMode="auto">
          <a:xfrm>
            <a:off x="6765925"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8" name="Line 57"/>
          <p:cNvSpPr>
            <a:spLocks noChangeShapeType="1"/>
          </p:cNvSpPr>
          <p:nvPr/>
        </p:nvSpPr>
        <p:spPr bwMode="auto">
          <a:xfrm>
            <a:off x="7893050"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9" name="Line 58"/>
          <p:cNvSpPr>
            <a:spLocks noChangeShapeType="1"/>
          </p:cNvSpPr>
          <p:nvPr/>
        </p:nvSpPr>
        <p:spPr bwMode="auto">
          <a:xfrm>
            <a:off x="8839200" y="1612900"/>
            <a:ext cx="0" cy="4587875"/>
          </a:xfrm>
          <a:prstGeom prst="line">
            <a:avLst/>
          </a:prstGeom>
          <a:noFill/>
          <a:ln w="28575" cap="sq">
            <a:solidFill>
              <a:schemeClr val="tx1"/>
            </a:solidFill>
            <a:round/>
            <a:headEnd/>
            <a:tailEnd/>
          </a:ln>
        </p:spPr>
        <p:txBody>
          <a:bodyPr/>
          <a:lstStyle/>
          <a:p>
            <a:endParaRPr lang="en-US">
              <a:latin typeface="Arial"/>
              <a:cs typeface="Arial"/>
            </a:endParaRPr>
          </a:p>
        </p:txBody>
      </p:sp>
      <p:grpSp>
        <p:nvGrpSpPr>
          <p:cNvPr id="70" name="Group 59"/>
          <p:cNvGrpSpPr>
            <a:grpSpLocks/>
          </p:cNvGrpSpPr>
          <p:nvPr/>
        </p:nvGrpSpPr>
        <p:grpSpPr bwMode="auto">
          <a:xfrm>
            <a:off x="7893050" y="2466975"/>
            <a:ext cx="936625" cy="3440113"/>
            <a:chOff x="4856" y="1484"/>
            <a:chExt cx="590" cy="2167"/>
          </a:xfrm>
        </p:grpSpPr>
        <p:sp>
          <p:nvSpPr>
            <p:cNvPr id="71" name="Rectangle 60"/>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2" name="Rectangle 61"/>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3" name="Rectangle 62"/>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4" name="Rectangle 63"/>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5" name="Rectangle 64"/>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6" name="Rectangle 65"/>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grpSp>
      <p:sp>
        <p:nvSpPr>
          <p:cNvPr id="77" name="Rectangle 66"/>
          <p:cNvSpPr>
            <a:spLocks noChangeArrowheads="1"/>
          </p:cNvSpPr>
          <p:nvPr/>
        </p:nvSpPr>
        <p:spPr bwMode="auto">
          <a:xfrm>
            <a:off x="7899400" y="2193925"/>
            <a:ext cx="922338" cy="266700"/>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78" name="Rectangle 67"/>
          <p:cNvSpPr>
            <a:spLocks noChangeArrowheads="1"/>
          </p:cNvSpPr>
          <p:nvPr/>
        </p:nvSpPr>
        <p:spPr bwMode="auto">
          <a:xfrm>
            <a:off x="7900988" y="5915025"/>
            <a:ext cx="922337" cy="271463"/>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79" name="Group 68"/>
          <p:cNvGrpSpPr>
            <a:grpSpLocks/>
          </p:cNvGrpSpPr>
          <p:nvPr/>
        </p:nvGrpSpPr>
        <p:grpSpPr bwMode="auto">
          <a:xfrm>
            <a:off x="7896225" y="2465388"/>
            <a:ext cx="936625" cy="3440112"/>
            <a:chOff x="4856" y="1484"/>
            <a:chExt cx="590" cy="2167"/>
          </a:xfrm>
        </p:grpSpPr>
        <p:sp>
          <p:nvSpPr>
            <p:cNvPr id="80" name="Rectangle 69"/>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a:t>
              </a:r>
            </a:p>
          </p:txBody>
        </p:sp>
        <p:sp>
          <p:nvSpPr>
            <p:cNvPr id="81" name="Rectangle 70"/>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0</a:t>
              </a:r>
            </a:p>
          </p:txBody>
        </p:sp>
        <p:sp>
          <p:nvSpPr>
            <p:cNvPr id="82" name="Rectangle 71"/>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a:t>
              </a:r>
            </a:p>
          </p:txBody>
        </p:sp>
        <p:sp>
          <p:nvSpPr>
            <p:cNvPr id="83" name="Rectangle 72"/>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a:t>
              </a:r>
            </a:p>
          </p:txBody>
        </p:sp>
        <p:sp>
          <p:nvSpPr>
            <p:cNvPr id="84" name="Rectangle 73"/>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a:t>
              </a:r>
            </a:p>
          </p:txBody>
        </p:sp>
        <p:sp>
          <p:nvSpPr>
            <p:cNvPr id="85" name="Rectangle 74"/>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a:t>
              </a:r>
            </a:p>
          </p:txBody>
        </p:sp>
      </p:grpSp>
    </p:spTree>
    <p:extLst>
      <p:ext uri="{BB962C8B-B14F-4D97-AF65-F5344CB8AC3E}">
        <p14:creationId xmlns:p14="http://schemas.microsoft.com/office/powerpoint/2010/main" val="11944422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Grounds’ D  and MR  Curves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Line 8"/>
          <p:cNvSpPr>
            <a:spLocks noChangeShapeType="1"/>
          </p:cNvSpPr>
          <p:nvPr/>
        </p:nvSpPr>
        <p:spPr bwMode="auto">
          <a:xfrm>
            <a:off x="3924300" y="550068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7" name="Line 9"/>
          <p:cNvSpPr>
            <a:spLocks noChangeShapeType="1"/>
          </p:cNvSpPr>
          <p:nvPr/>
        </p:nvSpPr>
        <p:spPr bwMode="auto">
          <a:xfrm>
            <a:off x="3924300" y="503078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8" name="Line 10"/>
          <p:cNvSpPr>
            <a:spLocks noChangeShapeType="1"/>
          </p:cNvSpPr>
          <p:nvPr/>
        </p:nvSpPr>
        <p:spPr bwMode="auto">
          <a:xfrm>
            <a:off x="3924300" y="4575175"/>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9" name="Line 11"/>
          <p:cNvSpPr>
            <a:spLocks noChangeShapeType="1"/>
          </p:cNvSpPr>
          <p:nvPr/>
        </p:nvSpPr>
        <p:spPr bwMode="auto">
          <a:xfrm>
            <a:off x="3924300" y="4106863"/>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0" name="Line 12"/>
          <p:cNvSpPr>
            <a:spLocks noChangeShapeType="1"/>
          </p:cNvSpPr>
          <p:nvPr/>
        </p:nvSpPr>
        <p:spPr bwMode="auto">
          <a:xfrm>
            <a:off x="3924300" y="3636963"/>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1" name="Line 13"/>
          <p:cNvSpPr>
            <a:spLocks noChangeShapeType="1"/>
          </p:cNvSpPr>
          <p:nvPr/>
        </p:nvSpPr>
        <p:spPr bwMode="auto">
          <a:xfrm>
            <a:off x="3924300" y="31813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2" name="Line 14"/>
          <p:cNvSpPr>
            <a:spLocks noChangeShapeType="1"/>
          </p:cNvSpPr>
          <p:nvPr/>
        </p:nvSpPr>
        <p:spPr bwMode="auto">
          <a:xfrm>
            <a:off x="3924300" y="27114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3" name="Line 15"/>
          <p:cNvSpPr>
            <a:spLocks noChangeShapeType="1"/>
          </p:cNvSpPr>
          <p:nvPr/>
        </p:nvSpPr>
        <p:spPr bwMode="auto">
          <a:xfrm>
            <a:off x="3924300" y="22415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4" name="Line 16"/>
          <p:cNvSpPr>
            <a:spLocks noChangeShapeType="1"/>
          </p:cNvSpPr>
          <p:nvPr/>
        </p:nvSpPr>
        <p:spPr bwMode="auto">
          <a:xfrm>
            <a:off x="3924300" y="178593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5" name="Line 17"/>
          <p:cNvSpPr>
            <a:spLocks noChangeShapeType="1"/>
          </p:cNvSpPr>
          <p:nvPr/>
        </p:nvSpPr>
        <p:spPr bwMode="auto">
          <a:xfrm>
            <a:off x="3924300" y="131603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6" name="Line 18"/>
          <p:cNvSpPr>
            <a:spLocks noChangeShapeType="1"/>
          </p:cNvSpPr>
          <p:nvPr/>
        </p:nvSpPr>
        <p:spPr bwMode="auto">
          <a:xfrm>
            <a:off x="3924300" y="1316038"/>
            <a:ext cx="1588"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7" name="Line 19"/>
          <p:cNvSpPr>
            <a:spLocks noChangeShapeType="1"/>
          </p:cNvSpPr>
          <p:nvPr/>
        </p:nvSpPr>
        <p:spPr bwMode="auto">
          <a:xfrm>
            <a:off x="451961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8" name="Line 20"/>
          <p:cNvSpPr>
            <a:spLocks noChangeShapeType="1"/>
          </p:cNvSpPr>
          <p:nvPr/>
        </p:nvSpPr>
        <p:spPr bwMode="auto">
          <a:xfrm>
            <a:off x="5099050" y="1316038"/>
            <a:ext cx="1588"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9" name="Line 21"/>
          <p:cNvSpPr>
            <a:spLocks noChangeShapeType="1"/>
          </p:cNvSpPr>
          <p:nvPr/>
        </p:nvSpPr>
        <p:spPr bwMode="auto">
          <a:xfrm>
            <a:off x="569436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0" name="Line 22"/>
          <p:cNvSpPr>
            <a:spLocks noChangeShapeType="1"/>
          </p:cNvSpPr>
          <p:nvPr/>
        </p:nvSpPr>
        <p:spPr bwMode="auto">
          <a:xfrm>
            <a:off x="628808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1" name="Line 23"/>
          <p:cNvSpPr>
            <a:spLocks noChangeShapeType="1"/>
          </p:cNvSpPr>
          <p:nvPr/>
        </p:nvSpPr>
        <p:spPr bwMode="auto">
          <a:xfrm>
            <a:off x="686911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2" name="Line 24"/>
          <p:cNvSpPr>
            <a:spLocks noChangeShapeType="1"/>
          </p:cNvSpPr>
          <p:nvPr/>
        </p:nvSpPr>
        <p:spPr bwMode="auto">
          <a:xfrm>
            <a:off x="746283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3" name="Line 25"/>
          <p:cNvSpPr>
            <a:spLocks noChangeShapeType="1"/>
          </p:cNvSpPr>
          <p:nvPr/>
        </p:nvSpPr>
        <p:spPr bwMode="auto">
          <a:xfrm>
            <a:off x="804386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4" name="Line 26"/>
          <p:cNvSpPr>
            <a:spLocks noChangeShapeType="1"/>
          </p:cNvSpPr>
          <p:nvPr/>
        </p:nvSpPr>
        <p:spPr bwMode="auto">
          <a:xfrm>
            <a:off x="863758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5" name="Rectangle 46"/>
          <p:cNvSpPr>
            <a:spLocks noChangeArrowheads="1"/>
          </p:cNvSpPr>
          <p:nvPr/>
        </p:nvSpPr>
        <p:spPr bwMode="auto">
          <a:xfrm>
            <a:off x="3490913" y="5316538"/>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26" name="Rectangle 47"/>
          <p:cNvSpPr>
            <a:spLocks noChangeArrowheads="1"/>
          </p:cNvSpPr>
          <p:nvPr/>
        </p:nvSpPr>
        <p:spPr bwMode="auto">
          <a:xfrm>
            <a:off x="3490913" y="4846638"/>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27" name="Rectangle 48"/>
          <p:cNvSpPr>
            <a:spLocks noChangeArrowheads="1"/>
          </p:cNvSpPr>
          <p:nvPr/>
        </p:nvSpPr>
        <p:spPr bwMode="auto">
          <a:xfrm>
            <a:off x="3490913" y="4391025"/>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28" name="Rectangle 49"/>
          <p:cNvSpPr>
            <a:spLocks noChangeArrowheads="1"/>
          </p:cNvSpPr>
          <p:nvPr/>
        </p:nvSpPr>
        <p:spPr bwMode="auto">
          <a:xfrm>
            <a:off x="3598863" y="39211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0</a:t>
            </a:r>
            <a:endParaRPr lang="en-US" sz="2500">
              <a:latin typeface="Arial"/>
              <a:cs typeface="Arial"/>
            </a:endParaRPr>
          </a:p>
        </p:txBody>
      </p:sp>
      <p:sp>
        <p:nvSpPr>
          <p:cNvPr id="29" name="Rectangle 50"/>
          <p:cNvSpPr>
            <a:spLocks noChangeArrowheads="1"/>
          </p:cNvSpPr>
          <p:nvPr/>
        </p:nvSpPr>
        <p:spPr bwMode="auto">
          <a:xfrm>
            <a:off x="3598863" y="34512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30" name="Rectangle 51"/>
          <p:cNvSpPr>
            <a:spLocks noChangeArrowheads="1"/>
          </p:cNvSpPr>
          <p:nvPr/>
        </p:nvSpPr>
        <p:spPr bwMode="auto">
          <a:xfrm>
            <a:off x="3598863" y="29956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31" name="Rectangle 52"/>
          <p:cNvSpPr>
            <a:spLocks noChangeArrowheads="1"/>
          </p:cNvSpPr>
          <p:nvPr/>
        </p:nvSpPr>
        <p:spPr bwMode="auto">
          <a:xfrm>
            <a:off x="3598863" y="25257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32" name="Rectangle 53"/>
          <p:cNvSpPr>
            <a:spLocks noChangeArrowheads="1"/>
          </p:cNvSpPr>
          <p:nvPr/>
        </p:nvSpPr>
        <p:spPr bwMode="auto">
          <a:xfrm>
            <a:off x="3598863" y="20558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4</a:t>
            </a:r>
            <a:endParaRPr lang="en-US" sz="2500">
              <a:latin typeface="Arial"/>
              <a:cs typeface="Arial"/>
            </a:endParaRPr>
          </a:p>
        </p:txBody>
      </p:sp>
      <p:sp>
        <p:nvSpPr>
          <p:cNvPr id="33" name="Rectangle 54"/>
          <p:cNvSpPr>
            <a:spLocks noChangeArrowheads="1"/>
          </p:cNvSpPr>
          <p:nvPr/>
        </p:nvSpPr>
        <p:spPr bwMode="auto">
          <a:xfrm>
            <a:off x="3598863" y="1600200"/>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5</a:t>
            </a:r>
            <a:endParaRPr lang="en-US" sz="2500">
              <a:latin typeface="Arial"/>
              <a:cs typeface="Arial"/>
            </a:endParaRPr>
          </a:p>
        </p:txBody>
      </p:sp>
      <p:sp>
        <p:nvSpPr>
          <p:cNvPr id="34" name="Rectangle 56"/>
          <p:cNvSpPr>
            <a:spLocks noChangeArrowheads="1"/>
          </p:cNvSpPr>
          <p:nvPr/>
        </p:nvSpPr>
        <p:spPr bwMode="auto">
          <a:xfrm>
            <a:off x="383063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0</a:t>
            </a:r>
            <a:endParaRPr lang="en-US" sz="2500">
              <a:latin typeface="Arial"/>
              <a:cs typeface="Arial"/>
            </a:endParaRPr>
          </a:p>
        </p:txBody>
      </p:sp>
      <p:sp>
        <p:nvSpPr>
          <p:cNvPr id="35" name="Rectangle 57"/>
          <p:cNvSpPr>
            <a:spLocks noChangeArrowheads="1"/>
          </p:cNvSpPr>
          <p:nvPr/>
        </p:nvSpPr>
        <p:spPr bwMode="auto">
          <a:xfrm>
            <a:off x="442436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36" name="Rectangle 58"/>
          <p:cNvSpPr>
            <a:spLocks noChangeArrowheads="1"/>
          </p:cNvSpPr>
          <p:nvPr/>
        </p:nvSpPr>
        <p:spPr bwMode="auto">
          <a:xfrm>
            <a:off x="500538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37" name="Rectangle 59"/>
          <p:cNvSpPr>
            <a:spLocks noChangeArrowheads="1"/>
          </p:cNvSpPr>
          <p:nvPr/>
        </p:nvSpPr>
        <p:spPr bwMode="auto">
          <a:xfrm>
            <a:off x="559911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38" name="Rectangle 60"/>
          <p:cNvSpPr>
            <a:spLocks noChangeArrowheads="1"/>
          </p:cNvSpPr>
          <p:nvPr/>
        </p:nvSpPr>
        <p:spPr bwMode="auto">
          <a:xfrm>
            <a:off x="619283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4</a:t>
            </a:r>
            <a:endParaRPr lang="en-US" sz="2500">
              <a:latin typeface="Arial"/>
              <a:cs typeface="Arial"/>
            </a:endParaRPr>
          </a:p>
        </p:txBody>
      </p:sp>
      <p:sp>
        <p:nvSpPr>
          <p:cNvPr id="39" name="Rectangle 61"/>
          <p:cNvSpPr>
            <a:spLocks noChangeArrowheads="1"/>
          </p:cNvSpPr>
          <p:nvPr/>
        </p:nvSpPr>
        <p:spPr bwMode="auto">
          <a:xfrm>
            <a:off x="677386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5</a:t>
            </a:r>
            <a:endParaRPr lang="en-US" sz="2500">
              <a:latin typeface="Arial"/>
              <a:cs typeface="Arial"/>
            </a:endParaRPr>
          </a:p>
        </p:txBody>
      </p:sp>
      <p:sp>
        <p:nvSpPr>
          <p:cNvPr id="40" name="Rectangle 62"/>
          <p:cNvSpPr>
            <a:spLocks noChangeArrowheads="1"/>
          </p:cNvSpPr>
          <p:nvPr/>
        </p:nvSpPr>
        <p:spPr bwMode="auto">
          <a:xfrm>
            <a:off x="7369175"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6</a:t>
            </a:r>
            <a:endParaRPr lang="en-US" sz="2500">
              <a:latin typeface="Arial"/>
              <a:cs typeface="Arial"/>
            </a:endParaRPr>
          </a:p>
        </p:txBody>
      </p:sp>
      <p:sp>
        <p:nvSpPr>
          <p:cNvPr id="41" name="Rectangle 63"/>
          <p:cNvSpPr>
            <a:spLocks noChangeArrowheads="1"/>
          </p:cNvSpPr>
          <p:nvPr/>
        </p:nvSpPr>
        <p:spPr bwMode="auto">
          <a:xfrm>
            <a:off x="794861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7</a:t>
            </a:r>
            <a:endParaRPr lang="en-US" sz="2500">
              <a:latin typeface="Arial"/>
              <a:cs typeface="Arial"/>
            </a:endParaRPr>
          </a:p>
        </p:txBody>
      </p:sp>
      <p:sp>
        <p:nvSpPr>
          <p:cNvPr id="42" name="Rectangle 65"/>
          <p:cNvSpPr>
            <a:spLocks noChangeArrowheads="1"/>
          </p:cNvSpPr>
          <p:nvPr/>
        </p:nvSpPr>
        <p:spPr bwMode="auto">
          <a:xfrm>
            <a:off x="8504238" y="5551488"/>
            <a:ext cx="328260" cy="384721"/>
          </a:xfrm>
          <a:prstGeom prst="rect">
            <a:avLst/>
          </a:prstGeom>
          <a:noFill/>
          <a:ln w="9525">
            <a:noFill/>
            <a:miter lim="800000"/>
            <a:headEnd/>
            <a:tailEnd/>
          </a:ln>
        </p:spPr>
        <p:txBody>
          <a:bodyPr wrap="none" lIns="0" tIns="0" rIns="0" bIns="0">
            <a:spAutoFit/>
          </a:bodyPr>
          <a:lstStyle/>
          <a:p>
            <a:r>
              <a:rPr lang="en-US" sz="2500" b="1" i="1">
                <a:solidFill>
                  <a:srgbClr val="000000"/>
                </a:solidFill>
                <a:latin typeface="Arial"/>
                <a:cs typeface="Arial"/>
              </a:rPr>
              <a:t>Q</a:t>
            </a:r>
            <a:endParaRPr lang="en-US" sz="2500" i="1">
              <a:latin typeface="Arial"/>
              <a:cs typeface="Arial"/>
            </a:endParaRPr>
          </a:p>
        </p:txBody>
      </p:sp>
      <p:sp>
        <p:nvSpPr>
          <p:cNvPr id="43" name="Rectangle 66"/>
          <p:cNvSpPr>
            <a:spLocks noChangeArrowheads="1"/>
          </p:cNvSpPr>
          <p:nvPr/>
        </p:nvSpPr>
        <p:spPr bwMode="auto">
          <a:xfrm>
            <a:off x="3526338" y="838200"/>
            <a:ext cx="969462" cy="384721"/>
          </a:xfrm>
          <a:prstGeom prst="rect">
            <a:avLst/>
          </a:prstGeom>
          <a:noFill/>
          <a:ln w="9525">
            <a:noFill/>
            <a:miter lim="800000"/>
            <a:headEnd/>
            <a:tailEnd/>
          </a:ln>
        </p:spPr>
        <p:txBody>
          <a:bodyPr wrap="none" lIns="0" tIns="0" rIns="0" bIns="0">
            <a:spAutoFit/>
          </a:bodyPr>
          <a:lstStyle/>
          <a:p>
            <a:r>
              <a:rPr lang="en-US" sz="2500" b="1" i="1" dirty="0">
                <a:solidFill>
                  <a:srgbClr val="000000"/>
                </a:solidFill>
                <a:latin typeface="Arial"/>
                <a:cs typeface="Arial"/>
              </a:rPr>
              <a:t>P</a:t>
            </a:r>
            <a:r>
              <a:rPr lang="en-US" sz="2500" dirty="0">
                <a:solidFill>
                  <a:srgbClr val="000000"/>
                </a:solidFill>
                <a:latin typeface="Arial"/>
                <a:cs typeface="Arial"/>
              </a:rPr>
              <a:t>, </a:t>
            </a:r>
            <a:r>
              <a:rPr lang="en-US" sz="2500" b="1" i="1" dirty="0">
                <a:solidFill>
                  <a:srgbClr val="000000"/>
                </a:solidFill>
                <a:latin typeface="Arial"/>
                <a:cs typeface="Arial"/>
              </a:rPr>
              <a:t>MR</a:t>
            </a:r>
            <a:endParaRPr lang="en-US" sz="2500" i="1" dirty="0">
              <a:latin typeface="Arial"/>
              <a:cs typeface="Arial"/>
            </a:endParaRPr>
          </a:p>
        </p:txBody>
      </p:sp>
      <p:sp>
        <p:nvSpPr>
          <p:cNvPr id="44" name="Line 69"/>
          <p:cNvSpPr>
            <a:spLocks noChangeShapeType="1"/>
          </p:cNvSpPr>
          <p:nvPr/>
        </p:nvSpPr>
        <p:spPr bwMode="auto">
          <a:xfrm>
            <a:off x="3921125" y="1323975"/>
            <a:ext cx="0" cy="4178300"/>
          </a:xfrm>
          <a:prstGeom prst="line">
            <a:avLst/>
          </a:prstGeom>
          <a:noFill/>
          <a:ln w="19050">
            <a:solidFill>
              <a:schemeClr val="tx1"/>
            </a:solidFill>
            <a:round/>
            <a:headEnd/>
            <a:tailEnd/>
          </a:ln>
        </p:spPr>
        <p:txBody>
          <a:bodyPr/>
          <a:lstStyle/>
          <a:p>
            <a:endParaRPr lang="en-US">
              <a:latin typeface="Arial"/>
              <a:cs typeface="Arial"/>
            </a:endParaRPr>
          </a:p>
        </p:txBody>
      </p:sp>
      <p:sp>
        <p:nvSpPr>
          <p:cNvPr id="45" name="Line 70"/>
          <p:cNvSpPr>
            <a:spLocks noChangeShapeType="1"/>
          </p:cNvSpPr>
          <p:nvPr/>
        </p:nvSpPr>
        <p:spPr bwMode="auto">
          <a:xfrm>
            <a:off x="3921125" y="4110038"/>
            <a:ext cx="4721225" cy="0"/>
          </a:xfrm>
          <a:prstGeom prst="line">
            <a:avLst/>
          </a:prstGeom>
          <a:noFill/>
          <a:ln w="19050">
            <a:solidFill>
              <a:schemeClr val="tx1"/>
            </a:solidFill>
            <a:round/>
            <a:headEnd/>
            <a:tailEnd/>
          </a:ln>
        </p:spPr>
        <p:txBody>
          <a:bodyPr/>
          <a:lstStyle/>
          <a:p>
            <a:endParaRPr lang="en-US">
              <a:latin typeface="Arial"/>
              <a:cs typeface="Arial"/>
            </a:endParaRPr>
          </a:p>
        </p:txBody>
      </p:sp>
      <p:grpSp>
        <p:nvGrpSpPr>
          <p:cNvPr id="46" name="Group 73"/>
          <p:cNvGrpSpPr>
            <a:grpSpLocks/>
          </p:cNvGrpSpPr>
          <p:nvPr/>
        </p:nvGrpSpPr>
        <p:grpSpPr bwMode="auto">
          <a:xfrm>
            <a:off x="4154488" y="2170113"/>
            <a:ext cx="4240212" cy="3387725"/>
            <a:chOff x="2471" y="1310"/>
            <a:chExt cx="2671" cy="2134"/>
          </a:xfrm>
        </p:grpSpPr>
        <p:grpSp>
          <p:nvGrpSpPr>
            <p:cNvPr id="47" name="Group 68"/>
            <p:cNvGrpSpPr>
              <a:grpSpLocks/>
            </p:cNvGrpSpPr>
            <p:nvPr/>
          </p:nvGrpSpPr>
          <p:grpSpPr bwMode="auto">
            <a:xfrm>
              <a:off x="2471" y="1310"/>
              <a:ext cx="2671" cy="2134"/>
              <a:chOff x="2471" y="1310"/>
              <a:chExt cx="2671" cy="2134"/>
            </a:xfrm>
          </p:grpSpPr>
          <p:sp>
            <p:nvSpPr>
              <p:cNvPr id="49" name="Freeform 28"/>
              <p:cNvSpPr>
                <a:spLocks/>
              </p:cNvSpPr>
              <p:nvPr/>
            </p:nvSpPr>
            <p:spPr bwMode="auto">
              <a:xfrm>
                <a:off x="2513" y="1355"/>
                <a:ext cx="2595" cy="2053"/>
              </a:xfrm>
              <a:custGeom>
                <a:avLst/>
                <a:gdLst>
                  <a:gd name="T0" fmla="*/ 0 w 305"/>
                  <a:gd name="T1" fmla="*/ 0 h 229"/>
                  <a:gd name="T2" fmla="*/ 1917960 w 305"/>
                  <a:gd name="T3" fmla="*/ 1912302 h 229"/>
                  <a:gd name="T4" fmla="*/ 3877755 w 305"/>
                  <a:gd name="T5" fmla="*/ 3823959 h 229"/>
                  <a:gd name="T6" fmla="*/ 5843055 w 305"/>
                  <a:gd name="T7" fmla="*/ 5677908 h 229"/>
                  <a:gd name="T8" fmla="*/ 7755442 w 305"/>
                  <a:gd name="T9" fmla="*/ 7583702 h 229"/>
                  <a:gd name="T10" fmla="*/ 9720811 w 305"/>
                  <a:gd name="T11" fmla="*/ 9496077 h 229"/>
                  <a:gd name="T12" fmla="*/ 11680614 w 305"/>
                  <a:gd name="T13" fmla="*/ 11350034 h 229"/>
                  <a:gd name="T14" fmla="*/ 13598496 w 305"/>
                  <a:gd name="T15" fmla="*/ 13261610 h 229"/>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29"/>
                  <a:gd name="T26" fmla="*/ 305 w 305"/>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29">
                    <a:moveTo>
                      <a:pt x="0" y="0"/>
                    </a:moveTo>
                    <a:lnTo>
                      <a:pt x="43" y="33"/>
                    </a:lnTo>
                    <a:lnTo>
                      <a:pt x="87" y="66"/>
                    </a:lnTo>
                    <a:lnTo>
                      <a:pt x="131" y="98"/>
                    </a:lnTo>
                    <a:lnTo>
                      <a:pt x="174" y="131"/>
                    </a:lnTo>
                    <a:lnTo>
                      <a:pt x="218" y="164"/>
                    </a:lnTo>
                    <a:lnTo>
                      <a:pt x="262" y="196"/>
                    </a:lnTo>
                    <a:lnTo>
                      <a:pt x="305" y="229"/>
                    </a:lnTo>
                  </a:path>
                </a:pathLst>
              </a:custGeom>
              <a:noFill/>
              <a:ln w="41275">
                <a:solidFill>
                  <a:srgbClr val="FF0000"/>
                </a:solidFill>
                <a:round/>
                <a:headEnd/>
                <a:tailEnd/>
              </a:ln>
            </p:spPr>
            <p:txBody>
              <a:bodyPr/>
              <a:lstStyle/>
              <a:p>
                <a:endParaRPr lang="en-US">
                  <a:latin typeface="Arial"/>
                  <a:cs typeface="Arial"/>
                </a:endParaRPr>
              </a:p>
            </p:txBody>
          </p:sp>
          <p:sp>
            <p:nvSpPr>
              <p:cNvPr id="50" name="Oval 38"/>
              <p:cNvSpPr>
                <a:spLocks noChangeArrowheads="1"/>
              </p:cNvSpPr>
              <p:nvPr/>
            </p:nvSpPr>
            <p:spPr bwMode="auto">
              <a:xfrm>
                <a:off x="2471" y="1310"/>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1" name="Oval 39"/>
              <p:cNvSpPr>
                <a:spLocks noChangeArrowheads="1"/>
              </p:cNvSpPr>
              <p:nvPr/>
            </p:nvSpPr>
            <p:spPr bwMode="auto">
              <a:xfrm>
                <a:off x="2837" y="1606"/>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2" name="Oval 40"/>
              <p:cNvSpPr>
                <a:spLocks noChangeArrowheads="1"/>
              </p:cNvSpPr>
              <p:nvPr/>
            </p:nvSpPr>
            <p:spPr bwMode="auto">
              <a:xfrm>
                <a:off x="3211" y="1902"/>
                <a:ext cx="77"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3" name="Oval 41"/>
              <p:cNvSpPr>
                <a:spLocks noChangeArrowheads="1"/>
              </p:cNvSpPr>
              <p:nvPr/>
            </p:nvSpPr>
            <p:spPr bwMode="auto">
              <a:xfrm>
                <a:off x="3585" y="2189"/>
                <a:ext cx="77"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4" name="Oval 42"/>
              <p:cNvSpPr>
                <a:spLocks noChangeArrowheads="1"/>
              </p:cNvSpPr>
              <p:nvPr/>
            </p:nvSpPr>
            <p:spPr bwMode="auto">
              <a:xfrm>
                <a:off x="3951" y="2485"/>
                <a:ext cx="77" cy="80"/>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5" name="Oval 43"/>
              <p:cNvSpPr>
                <a:spLocks noChangeArrowheads="1"/>
              </p:cNvSpPr>
              <p:nvPr/>
            </p:nvSpPr>
            <p:spPr bwMode="auto">
              <a:xfrm>
                <a:off x="4325" y="2781"/>
                <a:ext cx="77" cy="80"/>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6" name="Oval 44"/>
              <p:cNvSpPr>
                <a:spLocks noChangeArrowheads="1"/>
              </p:cNvSpPr>
              <p:nvPr/>
            </p:nvSpPr>
            <p:spPr bwMode="auto">
              <a:xfrm>
                <a:off x="4700" y="3067"/>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7" name="Oval 45"/>
              <p:cNvSpPr>
                <a:spLocks noChangeArrowheads="1"/>
              </p:cNvSpPr>
              <p:nvPr/>
            </p:nvSpPr>
            <p:spPr bwMode="auto">
              <a:xfrm>
                <a:off x="5066" y="3363"/>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grpSp>
        <p:sp>
          <p:nvSpPr>
            <p:cNvPr id="48" name="Rectangle 72"/>
            <p:cNvSpPr>
              <a:spLocks noChangeArrowheads="1"/>
            </p:cNvSpPr>
            <p:nvPr/>
          </p:nvSpPr>
          <p:spPr bwMode="auto">
            <a:xfrm>
              <a:off x="3768" y="2696"/>
              <a:ext cx="442" cy="301"/>
            </a:xfrm>
            <a:prstGeom prst="rect">
              <a:avLst/>
            </a:prstGeom>
            <a:noFill/>
            <a:ln w="9525">
              <a:noFill/>
              <a:miter lim="800000"/>
              <a:headEnd/>
              <a:tailEnd/>
            </a:ln>
          </p:spPr>
          <p:txBody>
            <a:bodyPr wrap="none">
              <a:spAutoFit/>
            </a:bodyPr>
            <a:lstStyle/>
            <a:p>
              <a:r>
                <a:rPr lang="en-US" sz="2500" b="1" i="1">
                  <a:latin typeface="Arial"/>
                  <a:cs typeface="Arial"/>
                </a:rPr>
                <a:t>MR</a:t>
              </a:r>
              <a:endParaRPr lang="en-US" sz="2500">
                <a:latin typeface="Arial"/>
                <a:cs typeface="Arial"/>
              </a:endParaRPr>
            </a:p>
          </p:txBody>
        </p:sp>
      </p:grpSp>
      <p:sp>
        <p:nvSpPr>
          <p:cNvPr id="58" name="Rectangle 75"/>
          <p:cNvSpPr>
            <a:spLocks noChangeArrowheads="1"/>
          </p:cNvSpPr>
          <p:nvPr/>
        </p:nvSpPr>
        <p:spPr bwMode="auto">
          <a:xfrm>
            <a:off x="3409950" y="15970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a:t>
            </a:r>
            <a:endParaRPr lang="en-US" sz="2500">
              <a:latin typeface="Arial"/>
              <a:cs typeface="Arial"/>
            </a:endParaRPr>
          </a:p>
        </p:txBody>
      </p:sp>
      <p:grpSp>
        <p:nvGrpSpPr>
          <p:cNvPr id="59" name="Group 74"/>
          <p:cNvGrpSpPr>
            <a:grpSpLocks/>
          </p:cNvGrpSpPr>
          <p:nvPr/>
        </p:nvGrpSpPr>
        <p:grpSpPr bwMode="auto">
          <a:xfrm>
            <a:off x="3857625" y="1943100"/>
            <a:ext cx="4833938" cy="1992313"/>
            <a:chOff x="2284" y="1167"/>
            <a:chExt cx="3045" cy="1255"/>
          </a:xfrm>
        </p:grpSpPr>
        <p:grpSp>
          <p:nvGrpSpPr>
            <p:cNvPr id="60" name="Group 67"/>
            <p:cNvGrpSpPr>
              <a:grpSpLocks/>
            </p:cNvGrpSpPr>
            <p:nvPr/>
          </p:nvGrpSpPr>
          <p:grpSpPr bwMode="auto">
            <a:xfrm>
              <a:off x="2284" y="1167"/>
              <a:ext cx="3045" cy="1255"/>
              <a:chOff x="2284" y="1167"/>
              <a:chExt cx="3045" cy="1255"/>
            </a:xfrm>
          </p:grpSpPr>
          <p:sp>
            <p:nvSpPr>
              <p:cNvPr id="62" name="Freeform 27"/>
              <p:cNvSpPr>
                <a:spLocks/>
              </p:cNvSpPr>
              <p:nvPr/>
            </p:nvSpPr>
            <p:spPr bwMode="auto">
              <a:xfrm>
                <a:off x="2326" y="1211"/>
                <a:ext cx="2969" cy="1175"/>
              </a:xfrm>
              <a:custGeom>
                <a:avLst/>
                <a:gdLst>
                  <a:gd name="T0" fmla="*/ 0 w 349"/>
                  <a:gd name="T1" fmla="*/ 0 h 131"/>
                  <a:gd name="T2" fmla="*/ 1959106 w 349"/>
                  <a:gd name="T3" fmla="*/ 932349 h 131"/>
                  <a:gd name="T4" fmla="*/ 3875727 w 349"/>
                  <a:gd name="T5" fmla="*/ 1915869 h 131"/>
                  <a:gd name="T6" fmla="*/ 5834766 w 349"/>
                  <a:gd name="T7" fmla="*/ 2848137 h 131"/>
                  <a:gd name="T8" fmla="*/ 7798788 w 349"/>
                  <a:gd name="T9" fmla="*/ 3773247 h 131"/>
                  <a:gd name="T10" fmla="*/ 9716066 w 349"/>
                  <a:gd name="T11" fmla="*/ 4757566 h 131"/>
                  <a:gd name="T12" fmla="*/ 11674517 w 349"/>
                  <a:gd name="T13" fmla="*/ 5689116 h 131"/>
                  <a:gd name="T14" fmla="*/ 13591716 w 349"/>
                  <a:gd name="T15" fmla="*/ 6621465 h 131"/>
                  <a:gd name="T16" fmla="*/ 15550821 w 349"/>
                  <a:gd name="T17" fmla="*/ 7604984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131"/>
                  <a:gd name="T29" fmla="*/ 349 w 349"/>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131">
                    <a:moveTo>
                      <a:pt x="0" y="0"/>
                    </a:moveTo>
                    <a:lnTo>
                      <a:pt x="44" y="16"/>
                    </a:lnTo>
                    <a:lnTo>
                      <a:pt x="87" y="33"/>
                    </a:lnTo>
                    <a:lnTo>
                      <a:pt x="131" y="49"/>
                    </a:lnTo>
                    <a:lnTo>
                      <a:pt x="175" y="65"/>
                    </a:lnTo>
                    <a:lnTo>
                      <a:pt x="218" y="82"/>
                    </a:lnTo>
                    <a:lnTo>
                      <a:pt x="262" y="98"/>
                    </a:lnTo>
                    <a:lnTo>
                      <a:pt x="305" y="114"/>
                    </a:lnTo>
                    <a:lnTo>
                      <a:pt x="349" y="131"/>
                    </a:lnTo>
                  </a:path>
                </a:pathLst>
              </a:custGeom>
              <a:noFill/>
              <a:ln w="41275">
                <a:solidFill>
                  <a:srgbClr val="0000FF"/>
                </a:solidFill>
                <a:round/>
                <a:headEnd/>
                <a:tailEnd/>
              </a:ln>
            </p:spPr>
            <p:txBody>
              <a:bodyPr/>
              <a:lstStyle/>
              <a:p>
                <a:endParaRPr lang="en-US">
                  <a:latin typeface="Arial"/>
                  <a:cs typeface="Arial"/>
                </a:endParaRPr>
              </a:p>
            </p:txBody>
          </p:sp>
          <p:sp>
            <p:nvSpPr>
              <p:cNvPr id="63" name="Oval 29"/>
              <p:cNvSpPr>
                <a:spLocks noChangeArrowheads="1"/>
              </p:cNvSpPr>
              <p:nvPr/>
            </p:nvSpPr>
            <p:spPr bwMode="auto">
              <a:xfrm>
                <a:off x="2284" y="1167"/>
                <a:ext cx="76" cy="80"/>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4" name="Oval 30"/>
              <p:cNvSpPr>
                <a:spLocks noChangeArrowheads="1"/>
              </p:cNvSpPr>
              <p:nvPr/>
            </p:nvSpPr>
            <p:spPr bwMode="auto">
              <a:xfrm>
                <a:off x="2658" y="1310"/>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5" name="Oval 31"/>
              <p:cNvSpPr>
                <a:spLocks noChangeArrowheads="1"/>
              </p:cNvSpPr>
              <p:nvPr/>
            </p:nvSpPr>
            <p:spPr bwMode="auto">
              <a:xfrm>
                <a:off x="3024" y="1463"/>
                <a:ext cx="76" cy="80"/>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6" name="Oval 32"/>
              <p:cNvSpPr>
                <a:spLocks noChangeArrowheads="1"/>
              </p:cNvSpPr>
              <p:nvPr/>
            </p:nvSpPr>
            <p:spPr bwMode="auto">
              <a:xfrm>
                <a:off x="3398" y="1606"/>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7" name="Oval 33"/>
              <p:cNvSpPr>
                <a:spLocks noChangeArrowheads="1"/>
              </p:cNvSpPr>
              <p:nvPr/>
            </p:nvSpPr>
            <p:spPr bwMode="auto">
              <a:xfrm>
                <a:off x="3772" y="1749"/>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8" name="Oval 34"/>
              <p:cNvSpPr>
                <a:spLocks noChangeArrowheads="1"/>
              </p:cNvSpPr>
              <p:nvPr/>
            </p:nvSpPr>
            <p:spPr bwMode="auto">
              <a:xfrm>
                <a:off x="4138" y="1902"/>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9" name="Oval 35"/>
              <p:cNvSpPr>
                <a:spLocks noChangeArrowheads="1"/>
              </p:cNvSpPr>
              <p:nvPr/>
            </p:nvSpPr>
            <p:spPr bwMode="auto">
              <a:xfrm>
                <a:off x="4513" y="2045"/>
                <a:ext cx="76"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70" name="Oval 36"/>
              <p:cNvSpPr>
                <a:spLocks noChangeArrowheads="1"/>
              </p:cNvSpPr>
              <p:nvPr/>
            </p:nvSpPr>
            <p:spPr bwMode="auto">
              <a:xfrm>
                <a:off x="4878" y="2189"/>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71" name="Oval 37"/>
              <p:cNvSpPr>
                <a:spLocks noChangeArrowheads="1"/>
              </p:cNvSpPr>
              <p:nvPr/>
            </p:nvSpPr>
            <p:spPr bwMode="auto">
              <a:xfrm>
                <a:off x="5253" y="2341"/>
                <a:ext cx="76"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grpSp>
        <p:sp>
          <p:nvSpPr>
            <p:cNvPr id="61" name="Rectangle 71"/>
            <p:cNvSpPr>
              <a:spLocks noChangeArrowheads="1"/>
            </p:cNvSpPr>
            <p:nvPr/>
          </p:nvSpPr>
          <p:spPr bwMode="auto">
            <a:xfrm>
              <a:off x="3573" y="1354"/>
              <a:ext cx="1739" cy="298"/>
            </a:xfrm>
            <a:prstGeom prst="rect">
              <a:avLst/>
            </a:prstGeom>
            <a:noFill/>
            <a:ln w="9525">
              <a:noFill/>
              <a:miter lim="800000"/>
              <a:headEnd/>
              <a:tailEnd/>
            </a:ln>
          </p:spPr>
          <p:txBody>
            <a:bodyPr wrap="none">
              <a:spAutoFit/>
            </a:bodyPr>
            <a:lstStyle/>
            <a:p>
              <a:r>
                <a:rPr lang="en-US" sz="2500">
                  <a:latin typeface="Arial"/>
                  <a:cs typeface="Arial"/>
                </a:rPr>
                <a:t>Demand curve</a:t>
              </a:r>
              <a:r>
                <a:rPr lang="en-US" sz="2500" b="1" i="1">
                  <a:latin typeface="Arial"/>
                  <a:cs typeface="Arial"/>
                </a:rPr>
                <a:t> </a:t>
              </a:r>
              <a:r>
                <a:rPr lang="en-US" sz="2500">
                  <a:latin typeface="Arial"/>
                  <a:cs typeface="Arial"/>
                </a:rPr>
                <a:t>(</a:t>
              </a:r>
              <a:r>
                <a:rPr lang="en-US" sz="2500" b="1" i="1">
                  <a:latin typeface="Arial"/>
                  <a:cs typeface="Arial"/>
                </a:rPr>
                <a:t>P</a:t>
              </a:r>
              <a:r>
                <a:rPr lang="en-US" sz="2500">
                  <a:latin typeface="Arial"/>
                  <a:cs typeface="Arial"/>
                </a:rPr>
                <a:t>)</a:t>
              </a:r>
            </a:p>
          </p:txBody>
        </p:sp>
      </p:grpSp>
      <p:grpSp>
        <p:nvGrpSpPr>
          <p:cNvPr id="72" name="Group 78"/>
          <p:cNvGrpSpPr>
            <a:grpSpLocks/>
          </p:cNvGrpSpPr>
          <p:nvPr/>
        </p:nvGrpSpPr>
        <p:grpSpPr bwMode="auto">
          <a:xfrm>
            <a:off x="331788" y="1219200"/>
            <a:ext cx="2665412" cy="4587875"/>
            <a:chOff x="2441" y="946"/>
            <a:chExt cx="1751" cy="2890"/>
          </a:xfrm>
        </p:grpSpPr>
        <p:sp>
          <p:nvSpPr>
            <p:cNvPr id="73" name="Rectangle 79"/>
            <p:cNvSpPr>
              <a:spLocks noChangeArrowheads="1"/>
            </p:cNvSpPr>
            <p:nvPr/>
          </p:nvSpPr>
          <p:spPr bwMode="auto">
            <a:xfrm>
              <a:off x="2914" y="3474"/>
              <a:ext cx="68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1.50</a:t>
              </a:r>
            </a:p>
          </p:txBody>
        </p:sp>
        <p:sp>
          <p:nvSpPr>
            <p:cNvPr id="74" name="Rectangle 80"/>
            <p:cNvSpPr>
              <a:spLocks noChangeArrowheads="1"/>
            </p:cNvSpPr>
            <p:nvPr/>
          </p:nvSpPr>
          <p:spPr bwMode="auto">
            <a:xfrm>
              <a:off x="2441" y="3474"/>
              <a:ext cx="47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75" name="Rectangle 81"/>
            <p:cNvSpPr>
              <a:spLocks noChangeArrowheads="1"/>
            </p:cNvSpPr>
            <p:nvPr/>
          </p:nvSpPr>
          <p:spPr bwMode="auto">
            <a:xfrm>
              <a:off x="2914" y="3114"/>
              <a:ext cx="68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76" name="Rectangle 82"/>
            <p:cNvSpPr>
              <a:spLocks noChangeArrowheads="1"/>
            </p:cNvSpPr>
            <p:nvPr/>
          </p:nvSpPr>
          <p:spPr bwMode="auto">
            <a:xfrm>
              <a:off x="2441" y="3114"/>
              <a:ext cx="47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77" name="Rectangle 83"/>
            <p:cNvSpPr>
              <a:spLocks noChangeArrowheads="1"/>
            </p:cNvSpPr>
            <p:nvPr/>
          </p:nvSpPr>
          <p:spPr bwMode="auto">
            <a:xfrm>
              <a:off x="2914" y="2753"/>
              <a:ext cx="68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78" name="Rectangle 84"/>
            <p:cNvSpPr>
              <a:spLocks noChangeArrowheads="1"/>
            </p:cNvSpPr>
            <p:nvPr/>
          </p:nvSpPr>
          <p:spPr bwMode="auto">
            <a:xfrm>
              <a:off x="2441" y="2753"/>
              <a:ext cx="47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79" name="Rectangle 85"/>
            <p:cNvSpPr>
              <a:spLocks noChangeArrowheads="1"/>
            </p:cNvSpPr>
            <p:nvPr/>
          </p:nvSpPr>
          <p:spPr bwMode="auto">
            <a:xfrm>
              <a:off x="2914" y="2390"/>
              <a:ext cx="683"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80" name="Rectangle 86"/>
            <p:cNvSpPr>
              <a:spLocks noChangeArrowheads="1"/>
            </p:cNvSpPr>
            <p:nvPr/>
          </p:nvSpPr>
          <p:spPr bwMode="auto">
            <a:xfrm>
              <a:off x="2441" y="2390"/>
              <a:ext cx="473"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81" name="Rectangle 87"/>
            <p:cNvSpPr>
              <a:spLocks noChangeArrowheads="1"/>
            </p:cNvSpPr>
            <p:nvPr/>
          </p:nvSpPr>
          <p:spPr bwMode="auto">
            <a:xfrm>
              <a:off x="2914" y="2029"/>
              <a:ext cx="68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3.50</a:t>
              </a:r>
            </a:p>
          </p:txBody>
        </p:sp>
        <p:sp>
          <p:nvSpPr>
            <p:cNvPr id="82" name="Rectangle 88"/>
            <p:cNvSpPr>
              <a:spLocks noChangeArrowheads="1"/>
            </p:cNvSpPr>
            <p:nvPr/>
          </p:nvSpPr>
          <p:spPr bwMode="auto">
            <a:xfrm>
              <a:off x="2441" y="2029"/>
              <a:ext cx="47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83" name="Rectangle 89"/>
            <p:cNvSpPr>
              <a:spLocks noChangeArrowheads="1"/>
            </p:cNvSpPr>
            <p:nvPr/>
          </p:nvSpPr>
          <p:spPr bwMode="auto">
            <a:xfrm>
              <a:off x="2914" y="1669"/>
              <a:ext cx="68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84" name="Rectangle 90"/>
            <p:cNvSpPr>
              <a:spLocks noChangeArrowheads="1"/>
            </p:cNvSpPr>
            <p:nvPr/>
          </p:nvSpPr>
          <p:spPr bwMode="auto">
            <a:xfrm>
              <a:off x="2441" y="1669"/>
              <a:ext cx="47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85" name="Rectangle 91"/>
            <p:cNvSpPr>
              <a:spLocks noChangeArrowheads="1"/>
            </p:cNvSpPr>
            <p:nvPr/>
          </p:nvSpPr>
          <p:spPr bwMode="auto">
            <a:xfrm>
              <a:off x="2914" y="1307"/>
              <a:ext cx="68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$4.50</a:t>
              </a:r>
            </a:p>
          </p:txBody>
        </p:sp>
        <p:sp>
          <p:nvSpPr>
            <p:cNvPr id="86" name="Rectangle 92"/>
            <p:cNvSpPr>
              <a:spLocks noChangeArrowheads="1"/>
            </p:cNvSpPr>
            <p:nvPr/>
          </p:nvSpPr>
          <p:spPr bwMode="auto">
            <a:xfrm>
              <a:off x="2441" y="1307"/>
              <a:ext cx="47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87" name="Rectangle 93"/>
            <p:cNvSpPr>
              <a:spLocks noChangeArrowheads="1"/>
            </p:cNvSpPr>
            <p:nvPr/>
          </p:nvSpPr>
          <p:spPr bwMode="auto">
            <a:xfrm>
              <a:off x="3596" y="946"/>
              <a:ext cx="596"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MR</a:t>
              </a:r>
            </a:p>
          </p:txBody>
        </p:sp>
        <p:sp>
          <p:nvSpPr>
            <p:cNvPr id="88" name="Rectangle 94"/>
            <p:cNvSpPr>
              <a:spLocks noChangeArrowheads="1"/>
            </p:cNvSpPr>
            <p:nvPr/>
          </p:nvSpPr>
          <p:spPr bwMode="auto">
            <a:xfrm>
              <a:off x="2914" y="946"/>
              <a:ext cx="683"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89" name="Rectangle 95"/>
            <p:cNvSpPr>
              <a:spLocks noChangeArrowheads="1"/>
            </p:cNvSpPr>
            <p:nvPr/>
          </p:nvSpPr>
          <p:spPr bwMode="auto">
            <a:xfrm>
              <a:off x="2441" y="946"/>
              <a:ext cx="473"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grpSp>
          <p:nvGrpSpPr>
            <p:cNvPr id="90" name="Group 96"/>
            <p:cNvGrpSpPr>
              <a:grpSpLocks/>
            </p:cNvGrpSpPr>
            <p:nvPr/>
          </p:nvGrpSpPr>
          <p:grpSpPr bwMode="auto">
            <a:xfrm>
              <a:off x="2441" y="946"/>
              <a:ext cx="1747" cy="2890"/>
              <a:chOff x="2441" y="946"/>
              <a:chExt cx="3011" cy="2890"/>
            </a:xfrm>
          </p:grpSpPr>
          <p:sp>
            <p:nvSpPr>
              <p:cNvPr id="104" name="Line 97"/>
              <p:cNvSpPr>
                <a:spLocks noChangeShapeType="1"/>
              </p:cNvSpPr>
              <p:nvPr/>
            </p:nvSpPr>
            <p:spPr bwMode="auto">
              <a:xfrm>
                <a:off x="2441" y="2390"/>
                <a:ext cx="3011" cy="0"/>
              </a:xfrm>
              <a:prstGeom prst="line">
                <a:avLst/>
              </a:prstGeom>
              <a:noFill/>
              <a:ln w="12700">
                <a:solidFill>
                  <a:schemeClr val="tx1"/>
                </a:solidFill>
                <a:round/>
                <a:headEnd/>
                <a:tailEnd/>
              </a:ln>
            </p:spPr>
            <p:txBody>
              <a:bodyPr/>
              <a:lstStyle/>
              <a:p>
                <a:endParaRPr lang="en-US">
                  <a:latin typeface="Arial"/>
                  <a:cs typeface="Arial"/>
                </a:endParaRPr>
              </a:p>
            </p:txBody>
          </p:sp>
          <p:grpSp>
            <p:nvGrpSpPr>
              <p:cNvPr id="105" name="Group 98"/>
              <p:cNvGrpSpPr>
                <a:grpSpLocks/>
              </p:cNvGrpSpPr>
              <p:nvPr/>
            </p:nvGrpSpPr>
            <p:grpSpPr bwMode="auto">
              <a:xfrm>
                <a:off x="2441" y="946"/>
                <a:ext cx="3011" cy="2890"/>
                <a:chOff x="2441" y="946"/>
                <a:chExt cx="3011" cy="2890"/>
              </a:xfrm>
            </p:grpSpPr>
            <p:sp>
              <p:nvSpPr>
                <p:cNvPr id="106" name="Line 99"/>
                <p:cNvSpPr>
                  <a:spLocks noChangeShapeType="1"/>
                </p:cNvSpPr>
                <p:nvPr/>
              </p:nvSpPr>
              <p:spPr bwMode="auto">
                <a:xfrm>
                  <a:off x="2441" y="946"/>
                  <a:ext cx="3011"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107" name="Line 100"/>
                <p:cNvSpPr>
                  <a:spLocks noChangeShapeType="1"/>
                </p:cNvSpPr>
                <p:nvPr/>
              </p:nvSpPr>
              <p:spPr bwMode="auto">
                <a:xfrm>
                  <a:off x="2441" y="1307"/>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08" name="Line 101"/>
                <p:cNvSpPr>
                  <a:spLocks noChangeShapeType="1"/>
                </p:cNvSpPr>
                <p:nvPr/>
              </p:nvSpPr>
              <p:spPr bwMode="auto">
                <a:xfrm>
                  <a:off x="2441" y="1669"/>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09" name="Line 102"/>
                <p:cNvSpPr>
                  <a:spLocks noChangeShapeType="1"/>
                </p:cNvSpPr>
                <p:nvPr/>
              </p:nvSpPr>
              <p:spPr bwMode="auto">
                <a:xfrm>
                  <a:off x="2441" y="2029"/>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0" name="Line 103"/>
                <p:cNvSpPr>
                  <a:spLocks noChangeShapeType="1"/>
                </p:cNvSpPr>
                <p:nvPr/>
              </p:nvSpPr>
              <p:spPr bwMode="auto">
                <a:xfrm>
                  <a:off x="2441" y="2753"/>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1" name="Line 104"/>
                <p:cNvSpPr>
                  <a:spLocks noChangeShapeType="1"/>
                </p:cNvSpPr>
                <p:nvPr/>
              </p:nvSpPr>
              <p:spPr bwMode="auto">
                <a:xfrm>
                  <a:off x="2441" y="3114"/>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2" name="Line 105"/>
                <p:cNvSpPr>
                  <a:spLocks noChangeShapeType="1"/>
                </p:cNvSpPr>
                <p:nvPr/>
              </p:nvSpPr>
              <p:spPr bwMode="auto">
                <a:xfrm>
                  <a:off x="2441" y="3474"/>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3" name="Line 106"/>
                <p:cNvSpPr>
                  <a:spLocks noChangeShapeType="1"/>
                </p:cNvSpPr>
                <p:nvPr/>
              </p:nvSpPr>
              <p:spPr bwMode="auto">
                <a:xfrm>
                  <a:off x="2441" y="3836"/>
                  <a:ext cx="3011" cy="0"/>
                </a:xfrm>
                <a:prstGeom prst="line">
                  <a:avLst/>
                </a:prstGeom>
                <a:noFill/>
                <a:ln w="12700" cap="sq">
                  <a:solidFill>
                    <a:schemeClr val="tx1"/>
                  </a:solidFill>
                  <a:round/>
                  <a:headEnd/>
                  <a:tailEnd/>
                </a:ln>
              </p:spPr>
              <p:txBody>
                <a:bodyPr/>
                <a:lstStyle/>
                <a:p>
                  <a:endParaRPr lang="en-US">
                    <a:latin typeface="Arial"/>
                    <a:cs typeface="Arial"/>
                  </a:endParaRPr>
                </a:p>
              </p:txBody>
            </p:sp>
          </p:grpSp>
        </p:grpSp>
        <p:sp>
          <p:nvSpPr>
            <p:cNvPr id="91" name="Line 107"/>
            <p:cNvSpPr>
              <a:spLocks noChangeShapeType="1"/>
            </p:cNvSpPr>
            <p:nvPr/>
          </p:nvSpPr>
          <p:spPr bwMode="auto">
            <a:xfrm>
              <a:off x="2441" y="946"/>
              <a:ext cx="0" cy="289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92" name="Line 108"/>
            <p:cNvSpPr>
              <a:spLocks noChangeShapeType="1"/>
            </p:cNvSpPr>
            <p:nvPr/>
          </p:nvSpPr>
          <p:spPr bwMode="auto">
            <a:xfrm>
              <a:off x="2914" y="946"/>
              <a:ext cx="0" cy="2890"/>
            </a:xfrm>
            <a:prstGeom prst="line">
              <a:avLst/>
            </a:prstGeom>
            <a:noFill/>
            <a:ln w="12700">
              <a:solidFill>
                <a:schemeClr val="tx1"/>
              </a:solidFill>
              <a:round/>
              <a:headEnd/>
              <a:tailEnd/>
            </a:ln>
          </p:spPr>
          <p:txBody>
            <a:bodyPr/>
            <a:lstStyle/>
            <a:p>
              <a:endParaRPr lang="en-US">
                <a:latin typeface="Arial"/>
                <a:cs typeface="Arial"/>
              </a:endParaRPr>
            </a:p>
          </p:txBody>
        </p:sp>
        <p:sp>
          <p:nvSpPr>
            <p:cNvPr id="93" name="Line 109"/>
            <p:cNvSpPr>
              <a:spLocks noChangeShapeType="1"/>
            </p:cNvSpPr>
            <p:nvPr/>
          </p:nvSpPr>
          <p:spPr bwMode="auto">
            <a:xfrm>
              <a:off x="3597" y="946"/>
              <a:ext cx="0" cy="2890"/>
            </a:xfrm>
            <a:prstGeom prst="line">
              <a:avLst/>
            </a:prstGeom>
            <a:noFill/>
            <a:ln w="12700">
              <a:solidFill>
                <a:schemeClr val="tx1"/>
              </a:solidFill>
              <a:round/>
              <a:headEnd/>
              <a:tailEnd/>
            </a:ln>
          </p:spPr>
          <p:txBody>
            <a:bodyPr/>
            <a:lstStyle/>
            <a:p>
              <a:endParaRPr lang="en-US">
                <a:latin typeface="Arial"/>
                <a:cs typeface="Arial"/>
              </a:endParaRPr>
            </a:p>
          </p:txBody>
        </p:sp>
        <p:sp>
          <p:nvSpPr>
            <p:cNvPr id="94" name="Line 110"/>
            <p:cNvSpPr>
              <a:spLocks noChangeShapeType="1"/>
            </p:cNvSpPr>
            <p:nvPr/>
          </p:nvSpPr>
          <p:spPr bwMode="auto">
            <a:xfrm>
              <a:off x="4188" y="946"/>
              <a:ext cx="0" cy="289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95" name="Rectangle 111"/>
            <p:cNvSpPr>
              <a:spLocks noChangeArrowheads="1"/>
            </p:cNvSpPr>
            <p:nvPr/>
          </p:nvSpPr>
          <p:spPr bwMode="auto">
            <a:xfrm>
              <a:off x="3600" y="1312"/>
              <a:ext cx="581" cy="168"/>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96" name="Rectangle 112"/>
            <p:cNvSpPr>
              <a:spLocks noChangeArrowheads="1"/>
            </p:cNvSpPr>
            <p:nvPr/>
          </p:nvSpPr>
          <p:spPr bwMode="auto">
            <a:xfrm>
              <a:off x="3601" y="3656"/>
              <a:ext cx="581" cy="171"/>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97" name="Group 113"/>
            <p:cNvGrpSpPr>
              <a:grpSpLocks/>
            </p:cNvGrpSpPr>
            <p:nvPr/>
          </p:nvGrpSpPr>
          <p:grpSpPr bwMode="auto">
            <a:xfrm>
              <a:off x="3597" y="1483"/>
              <a:ext cx="590" cy="2167"/>
              <a:chOff x="4856" y="1484"/>
              <a:chExt cx="590" cy="2167"/>
            </a:xfrm>
          </p:grpSpPr>
          <p:sp>
            <p:nvSpPr>
              <p:cNvPr id="98" name="Rectangle 114"/>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99" name="Rectangle 115"/>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00" name="Rectangle 116"/>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101" name="Rectangle 117"/>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102" name="Rectangle 118"/>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03" name="Rectangle 119"/>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grpSp>
      </p:grpSp>
      <p:sp>
        <p:nvSpPr>
          <p:cNvPr id="114" name="Rectangle 120"/>
          <p:cNvSpPr>
            <a:spLocks noChangeArrowheads="1"/>
          </p:cNvSpPr>
          <p:nvPr/>
        </p:nvSpPr>
        <p:spPr bwMode="auto">
          <a:xfrm>
            <a:off x="1054100" y="1241425"/>
            <a:ext cx="1016000" cy="4559300"/>
          </a:xfrm>
          <a:prstGeom prst="rect">
            <a:avLst/>
          </a:prstGeom>
          <a:noFill/>
          <a:ln w="38100">
            <a:solidFill>
              <a:srgbClr val="0000FF"/>
            </a:solidFill>
            <a:miter lim="800000"/>
            <a:headEnd/>
            <a:tailEnd/>
          </a:ln>
        </p:spPr>
        <p:txBody>
          <a:bodyPr wrap="none" anchor="ctr"/>
          <a:lstStyle/>
          <a:p>
            <a:endParaRPr lang="en-US">
              <a:latin typeface="Arial"/>
              <a:cs typeface="Arial"/>
            </a:endParaRPr>
          </a:p>
        </p:txBody>
      </p:sp>
      <p:sp>
        <p:nvSpPr>
          <p:cNvPr id="115" name="Rectangle 121"/>
          <p:cNvSpPr>
            <a:spLocks noChangeArrowheads="1"/>
          </p:cNvSpPr>
          <p:nvPr/>
        </p:nvSpPr>
        <p:spPr bwMode="auto">
          <a:xfrm>
            <a:off x="2070100" y="1241425"/>
            <a:ext cx="901700" cy="4559300"/>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279722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Right)">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trips(downRight)">
                                      <p:cBhvr>
                                        <p:cTn id="15" dur="500"/>
                                        <p:tgtEl>
                                          <p:spTgt spid="46"/>
                                        </p:tgtEl>
                                      </p:cBhvr>
                                    </p:animEffect>
                                  </p:childTnLst>
                                </p:cTn>
                              </p:par>
                              <p:par>
                                <p:cTn id="16" presetID="10" presetClass="exit" presetSubtype="0" fill="hold" grpId="1"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5"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19790</TotalTime>
  <Words>4911</Words>
  <Application>Microsoft Office PowerPoint</Application>
  <PresentationFormat>On-screen Show (4:3)</PresentationFormat>
  <Paragraphs>530</Paragraphs>
  <Slides>35</Slides>
  <Notes>35</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35</vt:i4>
      </vt:variant>
    </vt:vector>
  </HeadingPairs>
  <TitlesOfParts>
    <vt:vector size="53" baseType="lpstr">
      <vt:lpstr>Arial</vt:lpstr>
      <vt:lpstr>Arial Narrow</vt:lpstr>
      <vt:lpstr>Calibri</vt:lpstr>
      <vt:lpstr>Cambria</vt:lpstr>
      <vt:lpstr>Cambria Math</vt:lpstr>
      <vt:lpstr>Sabon-Bold</vt:lpstr>
      <vt:lpstr>Times New Roman</vt:lpstr>
      <vt:lpstr>Verdana</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Three Barriers to Entry </vt:lpstr>
      <vt:lpstr>Three Barriers to Entry </vt:lpstr>
      <vt:lpstr>Monopoly vs. Competition:  Demand Curves</vt:lpstr>
      <vt:lpstr>Active Learning 1  A monopoly’s revenue</vt:lpstr>
      <vt:lpstr>Active Learning 1   Answers</vt:lpstr>
      <vt:lpstr>Common Grounds’ D  and MR  Curves</vt:lpstr>
      <vt:lpstr>Understanding the Monopolist’s MR</vt:lpstr>
      <vt:lpstr>Profit-Maximization</vt:lpstr>
      <vt:lpstr>Profit-Maximization</vt:lpstr>
      <vt:lpstr>The Monopolist’s Profit</vt:lpstr>
      <vt:lpstr>A Monopoly Does Not Have an S Curve</vt:lpstr>
      <vt:lpstr>CASE STUDY:  Monopoly vs. Generic Drugs</vt:lpstr>
      <vt:lpstr>The Welfare Cost of Monopoly</vt:lpstr>
      <vt:lpstr>The Welfare Cost of Monopoly</vt:lpstr>
      <vt:lpstr>Price Discrimination</vt:lpstr>
      <vt:lpstr>Price Discrimination</vt:lpstr>
      <vt:lpstr>Single Price Monopoly</vt:lpstr>
      <vt:lpstr>Perfect Price Discrimination vs. Single Price Monopoly</vt:lpstr>
      <vt:lpstr>Price Discrimination in the Real World</vt:lpstr>
      <vt:lpstr>Examples of Price Discrimination</vt:lpstr>
      <vt:lpstr>Examples of Price Discrimination</vt:lpstr>
      <vt:lpstr>Examples of Price Discrimination</vt:lpstr>
      <vt:lpstr>Public Policy Toward Monopolies</vt:lpstr>
      <vt:lpstr>ASK THE EXPERTS</vt:lpstr>
      <vt:lpstr>Public Policy Toward Monopolies</vt:lpstr>
      <vt:lpstr>Public Policy Toward Monopolies</vt:lpstr>
      <vt:lpstr>Public Policy Toward Monopolies</vt:lpstr>
      <vt:lpstr>The Prevalence of Monopoly</vt:lpstr>
      <vt:lpstr>Summary </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578</cp:revision>
  <dcterms:created xsi:type="dcterms:W3CDTF">2016-03-16T19:41:09Z</dcterms:created>
  <dcterms:modified xsi:type="dcterms:W3CDTF">2017-02-19T16:52:08Z</dcterms:modified>
</cp:coreProperties>
</file>