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notesSlides/notesSlide95.xml" ContentType="application/vnd.openxmlformats-officedocument.presentationml.notesSlide+xml"/>
  <Override PartName="/ppt/notesSlides/notesSlide96.xml" ContentType="application/vnd.openxmlformats-officedocument.presentationml.notesSlide+xml"/>
  <Override PartName="/ppt/notesSlides/notesSlide97.xml" ContentType="application/vnd.openxmlformats-officedocument.presentationml.notesSlide+xml"/>
  <Override PartName="/ppt/notesSlides/notesSlide98.xml" ContentType="application/vnd.openxmlformats-officedocument.presentationml.notesSlide+xml"/>
  <Override PartName="/ppt/notesSlides/notesSlide99.xml" ContentType="application/vnd.openxmlformats-officedocument.presentationml.notesSlide+xml"/>
  <Override PartName="/ppt/notesSlides/notesSlide100.xml" ContentType="application/vnd.openxmlformats-officedocument.presentationml.notesSlide+xml"/>
  <Override PartName="/ppt/notesSlides/notesSlide101.xml" ContentType="application/vnd.openxmlformats-officedocument.presentationml.notesSlide+xml"/>
  <Override PartName="/ppt/notesSlides/notesSlide102.xml" ContentType="application/vnd.openxmlformats-officedocument.presentationml.notesSlide+xml"/>
  <Override PartName="/ppt/notesSlides/notesSlide103.xml" ContentType="application/vnd.openxmlformats-officedocument.presentationml.notesSlide+xml"/>
  <Override PartName="/ppt/notesSlides/notesSlide104.xml" ContentType="application/vnd.openxmlformats-officedocument.presentationml.notesSlide+xml"/>
  <Override PartName="/ppt/notesSlides/notesSlide105.xml" ContentType="application/vnd.openxmlformats-officedocument.presentationml.notesSlide+xml"/>
  <Override PartName="/ppt/notesSlides/notesSlide106.xml" ContentType="application/vnd.openxmlformats-officedocument.presentationml.notesSlide+xml"/>
  <Override PartName="/ppt/notesSlides/notesSlide107.xml" ContentType="application/vnd.openxmlformats-officedocument.presentationml.notesSlide+xml"/>
  <Override PartName="/ppt/notesSlides/notesSlide10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p:sldMasterIdLst>
    <p:sldMasterId id="2147483649" r:id="rId1"/>
  </p:sldMasterIdLst>
  <p:notesMasterIdLst>
    <p:notesMasterId r:id="rId111"/>
  </p:notesMasterIdLst>
  <p:handoutMasterIdLst>
    <p:handoutMasterId r:id="rId112"/>
  </p:handoutMasterIdLst>
  <p:sldIdLst>
    <p:sldId id="321" r:id="rId2"/>
    <p:sldId id="313" r:id="rId3"/>
    <p:sldId id="381" r:id="rId4"/>
    <p:sldId id="358" r:id="rId5"/>
    <p:sldId id="359" r:id="rId6"/>
    <p:sldId id="357" r:id="rId7"/>
    <p:sldId id="361" r:id="rId8"/>
    <p:sldId id="438" r:id="rId9"/>
    <p:sldId id="360" r:id="rId10"/>
    <p:sldId id="363" r:id="rId11"/>
    <p:sldId id="362" r:id="rId12"/>
    <p:sldId id="480" r:id="rId13"/>
    <p:sldId id="481" r:id="rId14"/>
    <p:sldId id="482" r:id="rId15"/>
    <p:sldId id="384" r:id="rId16"/>
    <p:sldId id="383" r:id="rId17"/>
    <p:sldId id="389" r:id="rId18"/>
    <p:sldId id="364" r:id="rId19"/>
    <p:sldId id="377" r:id="rId20"/>
    <p:sldId id="378" r:id="rId21"/>
    <p:sldId id="373" r:id="rId22"/>
    <p:sldId id="376" r:id="rId23"/>
    <p:sldId id="372" r:id="rId24"/>
    <p:sldId id="379" r:id="rId25"/>
    <p:sldId id="371" r:id="rId26"/>
    <p:sldId id="385" r:id="rId27"/>
    <p:sldId id="486" r:id="rId28"/>
    <p:sldId id="365" r:id="rId29"/>
    <p:sldId id="366" r:id="rId30"/>
    <p:sldId id="390" r:id="rId31"/>
    <p:sldId id="428" r:id="rId32"/>
    <p:sldId id="393" r:id="rId33"/>
    <p:sldId id="394" r:id="rId34"/>
    <p:sldId id="395" r:id="rId35"/>
    <p:sldId id="396" r:id="rId36"/>
    <p:sldId id="397" r:id="rId37"/>
    <p:sldId id="398" r:id="rId38"/>
    <p:sldId id="399" r:id="rId39"/>
    <p:sldId id="400" r:id="rId40"/>
    <p:sldId id="475" r:id="rId41"/>
    <p:sldId id="401" r:id="rId42"/>
    <p:sldId id="402" r:id="rId43"/>
    <p:sldId id="429" r:id="rId44"/>
    <p:sldId id="466" r:id="rId45"/>
    <p:sldId id="404" r:id="rId46"/>
    <p:sldId id="405" r:id="rId47"/>
    <p:sldId id="406" r:id="rId48"/>
    <p:sldId id="407" r:id="rId49"/>
    <p:sldId id="408" r:id="rId50"/>
    <p:sldId id="409" r:id="rId51"/>
    <p:sldId id="430" r:id="rId52"/>
    <p:sldId id="411" r:id="rId53"/>
    <p:sldId id="436" r:id="rId54"/>
    <p:sldId id="412" r:id="rId55"/>
    <p:sldId id="413" r:id="rId56"/>
    <p:sldId id="437" r:id="rId57"/>
    <p:sldId id="414" r:id="rId58"/>
    <p:sldId id="431" r:id="rId59"/>
    <p:sldId id="416" r:id="rId60"/>
    <p:sldId id="417" r:id="rId61"/>
    <p:sldId id="418" r:id="rId62"/>
    <p:sldId id="419" r:id="rId63"/>
    <p:sldId id="420" r:id="rId64"/>
    <p:sldId id="421" r:id="rId65"/>
    <p:sldId id="422" r:id="rId66"/>
    <p:sldId id="432" r:id="rId67"/>
    <p:sldId id="423" r:id="rId68"/>
    <p:sldId id="433" r:id="rId69"/>
    <p:sldId id="424" r:id="rId70"/>
    <p:sldId id="434" r:id="rId71"/>
    <p:sldId id="425" r:id="rId72"/>
    <p:sldId id="467" r:id="rId73"/>
    <p:sldId id="426" r:id="rId74"/>
    <p:sldId id="435" r:id="rId75"/>
    <p:sldId id="427" r:id="rId76"/>
    <p:sldId id="468" r:id="rId77"/>
    <p:sldId id="367" r:id="rId78"/>
    <p:sldId id="440" r:id="rId79"/>
    <p:sldId id="441" r:id="rId80"/>
    <p:sldId id="459" r:id="rId81"/>
    <p:sldId id="442" r:id="rId82"/>
    <p:sldId id="460" r:id="rId83"/>
    <p:sldId id="443" r:id="rId84"/>
    <p:sldId id="444" r:id="rId85"/>
    <p:sldId id="469" r:id="rId86"/>
    <p:sldId id="445" r:id="rId87"/>
    <p:sldId id="446" r:id="rId88"/>
    <p:sldId id="470" r:id="rId89"/>
    <p:sldId id="447" r:id="rId90"/>
    <p:sldId id="448" r:id="rId91"/>
    <p:sldId id="449" r:id="rId92"/>
    <p:sldId id="461" r:id="rId93"/>
    <p:sldId id="450" r:id="rId94"/>
    <p:sldId id="462" r:id="rId95"/>
    <p:sldId id="451" r:id="rId96"/>
    <p:sldId id="474" r:id="rId97"/>
    <p:sldId id="472" r:id="rId98"/>
    <p:sldId id="473" r:id="rId99"/>
    <p:sldId id="464" r:id="rId100"/>
    <p:sldId id="453" r:id="rId101"/>
    <p:sldId id="465" r:id="rId102"/>
    <p:sldId id="454" r:id="rId103"/>
    <p:sldId id="455" r:id="rId104"/>
    <p:sldId id="479" r:id="rId105"/>
    <p:sldId id="456" r:id="rId106"/>
    <p:sldId id="478" r:id="rId107"/>
    <p:sldId id="477" r:id="rId108"/>
    <p:sldId id="484" r:id="rId109"/>
    <p:sldId id="485" r:id="rId110"/>
  </p:sldIdLst>
  <p:sldSz cx="9144000" cy="6858000" type="screen4x3"/>
  <p:notesSz cx="6858000" cy="9180513"/>
  <p:defaultTextStyle>
    <a:defPPr>
      <a:defRPr lang="en-US"/>
    </a:defPPr>
    <a:lvl1pPr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5pPr>
    <a:lvl6pPr marL="2286000" algn="l" defTabSz="914400" rtl="0" eaLnBrk="1" latinLnBrk="0" hangingPunct="1">
      <a:defRPr sz="2000" kern="1200">
        <a:solidFill>
          <a:schemeClr val="tx1"/>
        </a:solidFill>
        <a:latin typeface="Times New Roman" panose="02020603050405020304" pitchFamily="18" charset="0"/>
        <a:ea typeface="+mn-ea"/>
        <a:cs typeface="+mn-cs"/>
      </a:defRPr>
    </a:lvl6pPr>
    <a:lvl7pPr marL="2743200" algn="l" defTabSz="914400" rtl="0" eaLnBrk="1" latinLnBrk="0" hangingPunct="1">
      <a:defRPr sz="2000" kern="1200">
        <a:solidFill>
          <a:schemeClr val="tx1"/>
        </a:solidFill>
        <a:latin typeface="Times New Roman" panose="02020603050405020304" pitchFamily="18" charset="0"/>
        <a:ea typeface="+mn-ea"/>
        <a:cs typeface="+mn-cs"/>
      </a:defRPr>
    </a:lvl7pPr>
    <a:lvl8pPr marL="3200400" algn="l" defTabSz="914400" rtl="0" eaLnBrk="1" latinLnBrk="0" hangingPunct="1">
      <a:defRPr sz="2000" kern="1200">
        <a:solidFill>
          <a:schemeClr val="tx1"/>
        </a:solidFill>
        <a:latin typeface="Times New Roman" panose="02020603050405020304" pitchFamily="18" charset="0"/>
        <a:ea typeface="+mn-ea"/>
        <a:cs typeface="+mn-cs"/>
      </a:defRPr>
    </a:lvl8pPr>
    <a:lvl9pPr marL="3657600" algn="l" defTabSz="914400" rtl="0" eaLnBrk="1" latinLnBrk="0" hangingPunct="1">
      <a:defRPr sz="20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432">
          <p15:clr>
            <a:srgbClr val="A4A3A4"/>
          </p15:clr>
        </p15:guide>
      </p15:sldGuideLst>
    </p:ext>
    <p:ext uri="{2D200454-40CA-4A62-9FC3-DE9A4176ACB9}">
      <p15:notesGuideLst xmlns:p15="http://schemas.microsoft.com/office/powerpoint/2012/main">
        <p15:guide id="1" orient="horz" pos="2892">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bg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B2B2B2"/>
    <a:srgbClr val="FFCCCC"/>
    <a:srgbClr val="FFCC99"/>
    <a:srgbClr val="FF3300"/>
    <a:srgbClr val="0000FF"/>
    <a:srgbClr val="CECEC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90" autoAdjust="0"/>
  </p:normalViewPr>
  <p:slideViewPr>
    <p:cSldViewPr>
      <p:cViewPr varScale="1">
        <p:scale>
          <a:sx n="111" d="100"/>
          <a:sy n="111" d="100"/>
        </p:scale>
        <p:origin x="1536" y="150"/>
      </p:cViewPr>
      <p:guideLst>
        <p:guide orient="horz" pos="2160"/>
        <p:guide pos="43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34122"/>
    </p:cViewPr>
  </p:sorterViewPr>
  <p:notesViewPr>
    <p:cSldViewPr>
      <p:cViewPr>
        <p:scale>
          <a:sx n="100" d="100"/>
          <a:sy n="100" d="100"/>
        </p:scale>
        <p:origin x="-108" y="3498"/>
      </p:cViewPr>
      <p:guideLst>
        <p:guide orient="horz" pos="2892"/>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handoutMaster" Target="handoutMasters/handoutMaster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110" Type="http://schemas.openxmlformats.org/officeDocument/2006/relationships/slide" Target="slides/slide109.xml"/><Relationship Id="rId115"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image" Target="../media/image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1026"/>
          <p:cNvSpPr>
            <a:spLocks noGrp="1" noChangeArrowheads="1"/>
          </p:cNvSpPr>
          <p:nvPr>
            <p:ph type="hdr" sz="quarter"/>
          </p:nvPr>
        </p:nvSpPr>
        <p:spPr bwMode="auto">
          <a:xfrm>
            <a:off x="0" y="0"/>
            <a:ext cx="2971800" cy="4587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Times New Roman" pitchFamily="18" charset="0"/>
              </a:defRPr>
            </a:lvl1pPr>
          </a:lstStyle>
          <a:p>
            <a:pPr>
              <a:defRPr/>
            </a:pPr>
            <a:r>
              <a:rPr lang="en-US"/>
              <a:t>Eastwood's ECO 486 Notes</a:t>
            </a:r>
          </a:p>
        </p:txBody>
      </p:sp>
      <p:sp>
        <p:nvSpPr>
          <p:cNvPr id="3075" name="Rectangle 1027"/>
          <p:cNvSpPr>
            <a:spLocks noGrp="1" noChangeArrowheads="1"/>
          </p:cNvSpPr>
          <p:nvPr>
            <p:ph type="ftr" sz="quarter" idx="2"/>
          </p:nvPr>
        </p:nvSpPr>
        <p:spPr bwMode="auto">
          <a:xfrm>
            <a:off x="0" y="8721725"/>
            <a:ext cx="2971800" cy="4587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Times New Roman" pitchFamily="18" charset="0"/>
              </a:defRPr>
            </a:lvl1pPr>
          </a:lstStyle>
          <a:p>
            <a:pPr>
              <a:defRPr/>
            </a:pPr>
            <a:r>
              <a:rPr lang="en-US"/>
              <a:t>Tools of Analysis</a:t>
            </a:r>
          </a:p>
        </p:txBody>
      </p:sp>
      <p:sp>
        <p:nvSpPr>
          <p:cNvPr id="3076" name="Rectangle 1028"/>
          <p:cNvSpPr>
            <a:spLocks noGrp="1" noChangeArrowheads="1"/>
          </p:cNvSpPr>
          <p:nvPr>
            <p:ph type="sldNum" sz="quarter" idx="3"/>
          </p:nvPr>
        </p:nvSpPr>
        <p:spPr bwMode="auto">
          <a:xfrm>
            <a:off x="3886200" y="8721725"/>
            <a:ext cx="2971800" cy="4587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E936F979-35C5-4569-BF94-F49563D4BA09}" type="slidenum">
              <a:rPr lang="en-US" altLang="en-US"/>
              <a:pPr>
                <a:defRPr/>
              </a:pPr>
              <a:t>‹#›</a:t>
            </a:fld>
            <a:endParaRPr lang="en-US" altLang="en-US"/>
          </a:p>
        </p:txBody>
      </p:sp>
    </p:spTree>
    <p:extLst>
      <p:ext uri="{BB962C8B-B14F-4D97-AF65-F5344CB8AC3E}">
        <p14:creationId xmlns:p14="http://schemas.microsoft.com/office/powerpoint/2010/main" val="37517241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7218" name="Rectangle 2"/>
          <p:cNvSpPr>
            <a:spLocks noGrp="1" noChangeArrowheads="1"/>
          </p:cNvSpPr>
          <p:nvPr>
            <p:ph type="hdr" sz="quarter"/>
          </p:nvPr>
        </p:nvSpPr>
        <p:spPr bwMode="auto">
          <a:xfrm>
            <a:off x="0" y="0"/>
            <a:ext cx="2971800" cy="458788"/>
          </a:xfrm>
          <a:prstGeom prst="rect">
            <a:avLst/>
          </a:prstGeom>
          <a:noFill/>
          <a:ln w="12700">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eaLnBrk="1" hangingPunct="1">
              <a:defRPr sz="1200">
                <a:latin typeface="Times New Roman" pitchFamily="18" charset="0"/>
              </a:defRPr>
            </a:lvl1pPr>
          </a:lstStyle>
          <a:p>
            <a:pPr>
              <a:defRPr/>
            </a:pPr>
            <a:r>
              <a:rPr lang="en-US"/>
              <a:t>Eastwood's ECO 486 Notes</a:t>
            </a:r>
          </a:p>
        </p:txBody>
      </p:sp>
      <p:sp>
        <p:nvSpPr>
          <p:cNvPr id="137219" name="Rectangle 3"/>
          <p:cNvSpPr>
            <a:spLocks noGrp="1" noChangeArrowheads="1"/>
          </p:cNvSpPr>
          <p:nvPr>
            <p:ph type="dt" idx="1"/>
          </p:nvPr>
        </p:nvSpPr>
        <p:spPr bwMode="auto">
          <a:xfrm>
            <a:off x="3886200" y="0"/>
            <a:ext cx="2971800" cy="458788"/>
          </a:xfrm>
          <a:prstGeom prst="rect">
            <a:avLst/>
          </a:prstGeom>
          <a:noFill/>
          <a:ln w="12700">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r" eaLnBrk="1" hangingPunct="1">
              <a:defRPr sz="1200">
                <a:latin typeface="Times New Roman" pitchFamily="18" charset="0"/>
              </a:defRPr>
            </a:lvl1pPr>
          </a:lstStyle>
          <a:p>
            <a:pPr>
              <a:defRPr/>
            </a:pPr>
            <a:endParaRPr lang="en-US"/>
          </a:p>
        </p:txBody>
      </p:sp>
      <p:sp>
        <p:nvSpPr>
          <p:cNvPr id="2052" name="Rectangle 4"/>
          <p:cNvSpPr>
            <a:spLocks noGrp="1" noRot="1" noChangeAspect="1" noChangeArrowheads="1" noTextEdit="1"/>
          </p:cNvSpPr>
          <p:nvPr>
            <p:ph type="sldImg" idx="2"/>
          </p:nvPr>
        </p:nvSpPr>
        <p:spPr bwMode="auto">
          <a:xfrm>
            <a:off x="1135063" y="688975"/>
            <a:ext cx="4589462" cy="34417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7221" name="Rectangle 5"/>
          <p:cNvSpPr>
            <a:spLocks noGrp="1" noChangeArrowheads="1"/>
          </p:cNvSpPr>
          <p:nvPr>
            <p:ph type="body" sz="quarter" idx="3"/>
          </p:nvPr>
        </p:nvSpPr>
        <p:spPr bwMode="auto">
          <a:xfrm>
            <a:off x="914400" y="4360863"/>
            <a:ext cx="5029200" cy="4130675"/>
          </a:xfrm>
          <a:prstGeom prst="rect">
            <a:avLst/>
          </a:prstGeom>
          <a:noFill/>
          <a:ln w="12700">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37222" name="Rectangle 6"/>
          <p:cNvSpPr>
            <a:spLocks noGrp="1" noChangeArrowheads="1"/>
          </p:cNvSpPr>
          <p:nvPr>
            <p:ph type="ftr" sz="quarter" idx="4"/>
          </p:nvPr>
        </p:nvSpPr>
        <p:spPr bwMode="auto">
          <a:xfrm>
            <a:off x="0" y="8721725"/>
            <a:ext cx="2971800" cy="458788"/>
          </a:xfrm>
          <a:prstGeom prst="rect">
            <a:avLst/>
          </a:prstGeom>
          <a:noFill/>
          <a:ln w="12700">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eaLnBrk="1" hangingPunct="1">
              <a:defRPr sz="1200">
                <a:latin typeface="Times New Roman" pitchFamily="18" charset="0"/>
              </a:defRPr>
            </a:lvl1pPr>
          </a:lstStyle>
          <a:p>
            <a:pPr>
              <a:defRPr/>
            </a:pPr>
            <a:r>
              <a:rPr lang="en-US"/>
              <a:t>Tools of Analysis</a:t>
            </a:r>
          </a:p>
        </p:txBody>
      </p:sp>
      <p:sp>
        <p:nvSpPr>
          <p:cNvPr id="137223" name="Rectangle 7"/>
          <p:cNvSpPr>
            <a:spLocks noGrp="1" noChangeArrowheads="1"/>
          </p:cNvSpPr>
          <p:nvPr>
            <p:ph type="sldNum" sz="quarter" idx="5"/>
          </p:nvPr>
        </p:nvSpPr>
        <p:spPr bwMode="auto">
          <a:xfrm>
            <a:off x="3886200" y="8721725"/>
            <a:ext cx="2971800" cy="458788"/>
          </a:xfrm>
          <a:prstGeom prst="rect">
            <a:avLst/>
          </a:prstGeom>
          <a:noFill/>
          <a:ln w="12700">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5F11B632-2A4C-4ACD-937F-79833AAE4A80}" type="slidenum">
              <a:rPr lang="en-US" altLang="en-US"/>
              <a:pPr>
                <a:defRPr/>
              </a:pPr>
              <a:t>‹#›</a:t>
            </a:fld>
            <a:endParaRPr lang="en-US" altLang="en-US"/>
          </a:p>
        </p:txBody>
      </p:sp>
    </p:spTree>
    <p:extLst>
      <p:ext uri="{BB962C8B-B14F-4D97-AF65-F5344CB8AC3E}">
        <p14:creationId xmlns:p14="http://schemas.microsoft.com/office/powerpoint/2010/main" val="3740313682"/>
      </p:ext>
    </p:extLst>
  </p:cSld>
  <p:clrMap bg1="lt1" tx1="dk1" bg2="lt2" tx2="dk2" accent1="accent1" accent2="accent2" accent3="accent3" accent4="accent4" accent5="accent5" accent6="accent6" hlink="hlink" folHlink="folHlink"/>
  <p:hf dt="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00.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101.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102.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103.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104.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105.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106.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107.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108.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mtClean="0"/>
              <a:t>Eastwood's ECO 486 Notes</a:t>
            </a:r>
          </a:p>
        </p:txBody>
      </p:sp>
      <p:sp>
        <p:nvSpPr>
          <p:cNvPr id="5123" name="Rectangle 6"/>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mtClean="0"/>
              <a:t>Tools of Analysis</a:t>
            </a:r>
          </a:p>
        </p:txBody>
      </p:sp>
      <p:sp>
        <p:nvSpPr>
          <p:cNvPr id="5124"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B24B527-C2DB-425E-85F5-F25E5494C3E9}" type="slidenum">
              <a:rPr lang="en-US" altLang="en-US"/>
              <a:pPr>
                <a:spcBef>
                  <a:spcPct val="0"/>
                </a:spcBef>
              </a:pPr>
              <a:t>1</a:t>
            </a:fld>
            <a:endParaRPr lang="en-US" altLang="en-US"/>
          </a:p>
        </p:txBody>
      </p:sp>
      <p:sp>
        <p:nvSpPr>
          <p:cNvPr id="5125" name="Rectangle 2"/>
          <p:cNvSpPr>
            <a:spLocks noGrp="1" noRot="1" noChangeAspect="1" noChangeArrowheads="1" noTextEdit="1"/>
          </p:cNvSpPr>
          <p:nvPr>
            <p:ph type="sldImg"/>
          </p:nvPr>
        </p:nvSpPr>
        <p:spPr>
          <a:ln/>
        </p:spPr>
      </p:sp>
      <p:sp>
        <p:nvSpPr>
          <p:cNvPr id="5126"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en-US" altLang="en-US" smtClean="0"/>
          </a:p>
        </p:txBody>
      </p:sp>
    </p:spTree>
    <p:extLst>
      <p:ext uri="{BB962C8B-B14F-4D97-AF65-F5344CB8AC3E}">
        <p14:creationId xmlns:p14="http://schemas.microsoft.com/office/powerpoint/2010/main" val="33913412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mtClean="0"/>
              <a:t>Eastwood's ECO 486 Notes</a:t>
            </a:r>
          </a:p>
        </p:txBody>
      </p:sp>
      <p:sp>
        <p:nvSpPr>
          <p:cNvPr id="23555" name="Rectangle 6"/>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mtClean="0"/>
              <a:t>Tools of Analysis</a:t>
            </a:r>
          </a:p>
        </p:txBody>
      </p:sp>
      <p:sp>
        <p:nvSpPr>
          <p:cNvPr id="23556"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FBB84EE9-7CD1-492E-BB34-21622B733133}" type="slidenum">
              <a:rPr lang="en-US" altLang="en-US"/>
              <a:pPr>
                <a:spcBef>
                  <a:spcPct val="0"/>
                </a:spcBef>
              </a:pPr>
              <a:t>10</a:t>
            </a:fld>
            <a:endParaRPr lang="en-US" altLang="en-US"/>
          </a:p>
        </p:txBody>
      </p:sp>
    </p:spTree>
    <p:extLst>
      <p:ext uri="{BB962C8B-B14F-4D97-AF65-F5344CB8AC3E}">
        <p14:creationId xmlns:p14="http://schemas.microsoft.com/office/powerpoint/2010/main" val="1319698232"/>
      </p:ext>
    </p:extLst>
  </p:cSld>
  <p:clrMapOvr>
    <a:masterClrMapping/>
  </p:clrMapOvr>
</p:notes>
</file>

<file path=ppt/notesSlides/notesSlide10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4" name="Rectangle 2"/>
          <p:cNvSpPr>
            <a:spLocks noGrp="1" noChangeArrowheads="1"/>
          </p:cNvSpPr>
          <p:nvPr>
            <p:ph type="hdr" sz="quarter"/>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mtClean="0"/>
              <a:t>Eastwood's ECO 486 Notes</a:t>
            </a:r>
          </a:p>
        </p:txBody>
      </p:sp>
      <p:sp>
        <p:nvSpPr>
          <p:cNvPr id="207875" name="Rectangle 6"/>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mtClean="0"/>
              <a:t>Tools of Analysis</a:t>
            </a:r>
          </a:p>
        </p:txBody>
      </p:sp>
      <p:sp>
        <p:nvSpPr>
          <p:cNvPr id="207876"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38C43AE8-0C79-43EB-8F7B-BD961ECA071D}" type="slidenum">
              <a:rPr lang="en-US" altLang="en-US"/>
              <a:pPr>
                <a:spcBef>
                  <a:spcPct val="0"/>
                </a:spcBef>
              </a:pPr>
              <a:t>101</a:t>
            </a:fld>
            <a:endParaRPr lang="en-US" altLang="en-US"/>
          </a:p>
        </p:txBody>
      </p:sp>
    </p:spTree>
    <p:extLst>
      <p:ext uri="{BB962C8B-B14F-4D97-AF65-F5344CB8AC3E}">
        <p14:creationId xmlns:p14="http://schemas.microsoft.com/office/powerpoint/2010/main" val="3911207913"/>
      </p:ext>
    </p:extLst>
  </p:cSld>
  <p:clrMapOvr>
    <a:masterClrMapping/>
  </p:clrMapOvr>
</p:notes>
</file>

<file path=ppt/notesSlides/notesSlide10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2" name="Rectangle 2"/>
          <p:cNvSpPr>
            <a:spLocks noGrp="1" noChangeArrowheads="1"/>
          </p:cNvSpPr>
          <p:nvPr>
            <p:ph type="hdr" sz="quarter"/>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mtClean="0"/>
              <a:t>Eastwood's ECO 486 Notes</a:t>
            </a:r>
          </a:p>
        </p:txBody>
      </p:sp>
      <p:sp>
        <p:nvSpPr>
          <p:cNvPr id="209923" name="Rectangle 6"/>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mtClean="0"/>
              <a:t>Tools of Analysis</a:t>
            </a:r>
          </a:p>
        </p:txBody>
      </p:sp>
      <p:sp>
        <p:nvSpPr>
          <p:cNvPr id="209924"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C19E0E33-001C-465A-833A-4E49AA2A9C7F}" type="slidenum">
              <a:rPr lang="en-US" altLang="en-US"/>
              <a:pPr>
                <a:spcBef>
                  <a:spcPct val="0"/>
                </a:spcBef>
              </a:pPr>
              <a:t>102</a:t>
            </a:fld>
            <a:endParaRPr lang="en-US" altLang="en-US"/>
          </a:p>
        </p:txBody>
      </p:sp>
    </p:spTree>
    <p:extLst>
      <p:ext uri="{BB962C8B-B14F-4D97-AF65-F5344CB8AC3E}">
        <p14:creationId xmlns:p14="http://schemas.microsoft.com/office/powerpoint/2010/main" val="2328575167"/>
      </p:ext>
    </p:extLst>
  </p:cSld>
  <p:clrMapOvr>
    <a:masterClrMapping/>
  </p:clrMapOvr>
</p:notes>
</file>

<file path=ppt/notesSlides/notesSlide10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970" name="Rectangle 2"/>
          <p:cNvSpPr>
            <a:spLocks noGrp="1" noChangeArrowheads="1"/>
          </p:cNvSpPr>
          <p:nvPr>
            <p:ph type="hdr" sz="quarter"/>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mtClean="0"/>
              <a:t>Eastwood's ECO 486 Notes</a:t>
            </a:r>
          </a:p>
        </p:txBody>
      </p:sp>
      <p:sp>
        <p:nvSpPr>
          <p:cNvPr id="211971" name="Rectangle 6"/>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mtClean="0"/>
              <a:t>Tools of Analysis</a:t>
            </a:r>
          </a:p>
        </p:txBody>
      </p:sp>
      <p:sp>
        <p:nvSpPr>
          <p:cNvPr id="211972"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7CF1F82B-575F-4D7B-95AC-54EBF5A5F5DB}" type="slidenum">
              <a:rPr lang="en-US" altLang="en-US"/>
              <a:pPr>
                <a:spcBef>
                  <a:spcPct val="0"/>
                </a:spcBef>
              </a:pPr>
              <a:t>103</a:t>
            </a:fld>
            <a:endParaRPr lang="en-US" altLang="en-US"/>
          </a:p>
        </p:txBody>
      </p:sp>
    </p:spTree>
    <p:extLst>
      <p:ext uri="{BB962C8B-B14F-4D97-AF65-F5344CB8AC3E}">
        <p14:creationId xmlns:p14="http://schemas.microsoft.com/office/powerpoint/2010/main" val="3405920887"/>
      </p:ext>
    </p:extLst>
  </p:cSld>
  <p:clrMapOvr>
    <a:masterClrMapping/>
  </p:clrMapOvr>
</p:notes>
</file>

<file path=ppt/notesSlides/notesSlide10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8" name="Rectangle 2"/>
          <p:cNvSpPr>
            <a:spLocks noGrp="1" noChangeArrowheads="1"/>
          </p:cNvSpPr>
          <p:nvPr>
            <p:ph type="hdr" sz="quarter"/>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mtClean="0"/>
              <a:t>Eastwood's ECO 486 Notes</a:t>
            </a:r>
          </a:p>
        </p:txBody>
      </p:sp>
      <p:sp>
        <p:nvSpPr>
          <p:cNvPr id="214019" name="Rectangle 6"/>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mtClean="0"/>
              <a:t>Tools of Analysis</a:t>
            </a:r>
          </a:p>
        </p:txBody>
      </p:sp>
      <p:sp>
        <p:nvSpPr>
          <p:cNvPr id="214020"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ABC0125-3B07-4E20-A628-E36524416569}" type="slidenum">
              <a:rPr lang="en-US" altLang="en-US"/>
              <a:pPr>
                <a:spcBef>
                  <a:spcPct val="0"/>
                </a:spcBef>
              </a:pPr>
              <a:t>104</a:t>
            </a:fld>
            <a:endParaRPr lang="en-US" altLang="en-US"/>
          </a:p>
        </p:txBody>
      </p:sp>
    </p:spTree>
    <p:extLst>
      <p:ext uri="{BB962C8B-B14F-4D97-AF65-F5344CB8AC3E}">
        <p14:creationId xmlns:p14="http://schemas.microsoft.com/office/powerpoint/2010/main" val="2629876606"/>
      </p:ext>
    </p:extLst>
  </p:cSld>
  <p:clrMapOvr>
    <a:masterClrMapping/>
  </p:clrMapOvr>
</p:notes>
</file>

<file path=ppt/notesSlides/notesSlide10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066" name="Rectangle 2"/>
          <p:cNvSpPr>
            <a:spLocks noGrp="1" noChangeArrowheads="1"/>
          </p:cNvSpPr>
          <p:nvPr>
            <p:ph type="hdr" sz="quarter"/>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mtClean="0"/>
              <a:t>Eastwood's ECO 486 Notes</a:t>
            </a:r>
          </a:p>
        </p:txBody>
      </p:sp>
      <p:sp>
        <p:nvSpPr>
          <p:cNvPr id="216067" name="Rectangle 6"/>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mtClean="0"/>
              <a:t>Tools of Analysis</a:t>
            </a:r>
          </a:p>
        </p:txBody>
      </p:sp>
      <p:sp>
        <p:nvSpPr>
          <p:cNvPr id="216068"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F4E06856-44EF-4162-AD52-90D65F621117}" type="slidenum">
              <a:rPr lang="en-US" altLang="en-US"/>
              <a:pPr>
                <a:spcBef>
                  <a:spcPct val="0"/>
                </a:spcBef>
              </a:pPr>
              <a:t>105</a:t>
            </a:fld>
            <a:endParaRPr lang="en-US" altLang="en-US"/>
          </a:p>
        </p:txBody>
      </p:sp>
    </p:spTree>
    <p:extLst>
      <p:ext uri="{BB962C8B-B14F-4D97-AF65-F5344CB8AC3E}">
        <p14:creationId xmlns:p14="http://schemas.microsoft.com/office/powerpoint/2010/main" val="269497677"/>
      </p:ext>
    </p:extLst>
  </p:cSld>
  <p:clrMapOvr>
    <a:masterClrMapping/>
  </p:clrMapOvr>
</p:notes>
</file>

<file path=ppt/notesSlides/notesSlide10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4" name="Rectangle 2"/>
          <p:cNvSpPr>
            <a:spLocks noGrp="1" noChangeArrowheads="1"/>
          </p:cNvSpPr>
          <p:nvPr>
            <p:ph type="hdr" sz="quarter"/>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mtClean="0"/>
              <a:t>Eastwood's ECO 486 Notes</a:t>
            </a:r>
          </a:p>
        </p:txBody>
      </p:sp>
      <p:sp>
        <p:nvSpPr>
          <p:cNvPr id="218115" name="Rectangle 6"/>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mtClean="0"/>
              <a:t>Tools of Analysis</a:t>
            </a:r>
          </a:p>
        </p:txBody>
      </p:sp>
      <p:sp>
        <p:nvSpPr>
          <p:cNvPr id="218116"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84D71759-7ED7-42C4-9CA6-67EB7F599A4D}" type="slidenum">
              <a:rPr lang="en-US" altLang="en-US"/>
              <a:pPr>
                <a:spcBef>
                  <a:spcPct val="0"/>
                </a:spcBef>
              </a:pPr>
              <a:t>106</a:t>
            </a:fld>
            <a:endParaRPr lang="en-US" altLang="en-US"/>
          </a:p>
        </p:txBody>
      </p:sp>
    </p:spTree>
    <p:extLst>
      <p:ext uri="{BB962C8B-B14F-4D97-AF65-F5344CB8AC3E}">
        <p14:creationId xmlns:p14="http://schemas.microsoft.com/office/powerpoint/2010/main" val="3199864141"/>
      </p:ext>
    </p:extLst>
  </p:cSld>
  <p:clrMapOvr>
    <a:masterClrMapping/>
  </p:clrMapOvr>
</p:notes>
</file>

<file path=ppt/notesSlides/notesSlide10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162" name="Rectangle 2"/>
          <p:cNvSpPr>
            <a:spLocks noGrp="1" noChangeArrowheads="1"/>
          </p:cNvSpPr>
          <p:nvPr>
            <p:ph type="hdr" sz="quarter"/>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mtClean="0"/>
              <a:t>Eastwood's ECO 486 Notes</a:t>
            </a:r>
          </a:p>
        </p:txBody>
      </p:sp>
      <p:sp>
        <p:nvSpPr>
          <p:cNvPr id="220163" name="Rectangle 6"/>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mtClean="0"/>
              <a:t>Tools of Analysis</a:t>
            </a:r>
          </a:p>
        </p:txBody>
      </p:sp>
      <p:sp>
        <p:nvSpPr>
          <p:cNvPr id="220164"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AFDB9446-45A1-4F79-9BA8-6F6CA1063E6B}" type="slidenum">
              <a:rPr lang="en-US" altLang="en-US"/>
              <a:pPr>
                <a:spcBef>
                  <a:spcPct val="0"/>
                </a:spcBef>
              </a:pPr>
              <a:t>107</a:t>
            </a:fld>
            <a:endParaRPr lang="en-US" altLang="en-US"/>
          </a:p>
        </p:txBody>
      </p:sp>
    </p:spTree>
    <p:extLst>
      <p:ext uri="{BB962C8B-B14F-4D97-AF65-F5344CB8AC3E}">
        <p14:creationId xmlns:p14="http://schemas.microsoft.com/office/powerpoint/2010/main" val="2489896200"/>
      </p:ext>
    </p:extLst>
  </p:cSld>
  <p:clrMapOvr>
    <a:masterClrMapping/>
  </p:clrMapOvr>
</p:notes>
</file>

<file path=ppt/notesSlides/notesSlide10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10" name="Rectangle 2"/>
          <p:cNvSpPr>
            <a:spLocks noGrp="1" noChangeArrowheads="1"/>
          </p:cNvSpPr>
          <p:nvPr>
            <p:ph type="hdr" sz="quarter"/>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mtClean="0"/>
              <a:t>Eastwood's ECO 486 Notes</a:t>
            </a:r>
          </a:p>
        </p:txBody>
      </p:sp>
      <p:sp>
        <p:nvSpPr>
          <p:cNvPr id="222211" name="Rectangle 6"/>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mtClean="0"/>
              <a:t>Tools of Analysis</a:t>
            </a:r>
          </a:p>
        </p:txBody>
      </p:sp>
      <p:sp>
        <p:nvSpPr>
          <p:cNvPr id="222212"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1EA35888-0E29-4994-9697-51D0A475EDC8}" type="slidenum">
              <a:rPr lang="en-US" altLang="en-US"/>
              <a:pPr>
                <a:spcBef>
                  <a:spcPct val="0"/>
                </a:spcBef>
              </a:pPr>
              <a:t>108</a:t>
            </a:fld>
            <a:endParaRPr lang="en-US" altLang="en-US"/>
          </a:p>
        </p:txBody>
      </p:sp>
      <p:sp>
        <p:nvSpPr>
          <p:cNvPr id="222213" name="Rectangle 2"/>
          <p:cNvSpPr>
            <a:spLocks noGrp="1" noRot="1" noChangeAspect="1" noChangeArrowheads="1" noTextEdit="1"/>
          </p:cNvSpPr>
          <p:nvPr>
            <p:ph type="sldImg"/>
          </p:nvPr>
        </p:nvSpPr>
        <p:spPr>
          <a:ln/>
        </p:spPr>
      </p:sp>
      <p:sp>
        <p:nvSpPr>
          <p:cNvPr id="222214"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en-US" altLang="en-US" smtClean="0"/>
          </a:p>
        </p:txBody>
      </p:sp>
    </p:spTree>
    <p:extLst>
      <p:ext uri="{BB962C8B-B14F-4D97-AF65-F5344CB8AC3E}">
        <p14:creationId xmlns:p14="http://schemas.microsoft.com/office/powerpoint/2010/main" val="1421344098"/>
      </p:ext>
    </p:extLst>
  </p:cSld>
  <p:clrMapOvr>
    <a:masterClrMapping/>
  </p:clrMapOvr>
</p:notes>
</file>

<file path=ppt/notesSlides/notesSlide10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306" name="Rectangle 2"/>
          <p:cNvSpPr>
            <a:spLocks noGrp="1" noChangeArrowheads="1"/>
          </p:cNvSpPr>
          <p:nvPr>
            <p:ph type="hdr" sz="quarter"/>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mtClean="0"/>
              <a:t>Eastwood's ECO 486 Notes</a:t>
            </a:r>
          </a:p>
        </p:txBody>
      </p:sp>
      <p:sp>
        <p:nvSpPr>
          <p:cNvPr id="226307" name="Rectangle 6"/>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mtClean="0"/>
              <a:t>Tools of Analysis</a:t>
            </a:r>
          </a:p>
        </p:txBody>
      </p:sp>
      <p:sp>
        <p:nvSpPr>
          <p:cNvPr id="226308"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9E100B6-30E6-4B00-965F-234D15836020}" type="slidenum">
              <a:rPr lang="en-US" altLang="en-US"/>
              <a:pPr>
                <a:spcBef>
                  <a:spcPct val="0"/>
                </a:spcBef>
              </a:pPr>
              <a:t>109</a:t>
            </a:fld>
            <a:endParaRPr lang="en-US" altLang="en-US"/>
          </a:p>
        </p:txBody>
      </p:sp>
      <p:sp>
        <p:nvSpPr>
          <p:cNvPr id="226309" name="Rectangle 2"/>
          <p:cNvSpPr>
            <a:spLocks noGrp="1" noRot="1" noChangeAspect="1" noChangeArrowheads="1" noTextEdit="1"/>
          </p:cNvSpPr>
          <p:nvPr>
            <p:ph type="sldImg"/>
          </p:nvPr>
        </p:nvSpPr>
        <p:spPr>
          <a:ln/>
        </p:spPr>
      </p:sp>
      <p:sp>
        <p:nvSpPr>
          <p:cNvPr id="226310"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en-US" altLang="en-US" smtClean="0"/>
          </a:p>
        </p:txBody>
      </p:sp>
    </p:spTree>
    <p:extLst>
      <p:ext uri="{BB962C8B-B14F-4D97-AF65-F5344CB8AC3E}">
        <p14:creationId xmlns:p14="http://schemas.microsoft.com/office/powerpoint/2010/main" val="288394682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mtClean="0"/>
              <a:t>Eastwood's ECO 486 Notes</a:t>
            </a:r>
          </a:p>
        </p:txBody>
      </p:sp>
      <p:sp>
        <p:nvSpPr>
          <p:cNvPr id="25603" name="Rectangle 6"/>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mtClean="0"/>
              <a:t>Tools of Analysis</a:t>
            </a:r>
          </a:p>
        </p:txBody>
      </p:sp>
      <p:sp>
        <p:nvSpPr>
          <p:cNvPr id="25604"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E6DBE696-AF6B-4139-A4B1-2DF85D6E01A0}" type="slidenum">
              <a:rPr lang="en-US" altLang="en-US"/>
              <a:pPr>
                <a:spcBef>
                  <a:spcPct val="0"/>
                </a:spcBef>
              </a:pPr>
              <a:t>11</a:t>
            </a:fld>
            <a:endParaRPr lang="en-US" altLang="en-US"/>
          </a:p>
        </p:txBody>
      </p:sp>
    </p:spTree>
    <p:extLst>
      <p:ext uri="{BB962C8B-B14F-4D97-AF65-F5344CB8AC3E}">
        <p14:creationId xmlns:p14="http://schemas.microsoft.com/office/powerpoint/2010/main" val="21069530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mtClean="0"/>
              <a:t>Eastwood's ECO 486 Notes</a:t>
            </a:r>
          </a:p>
        </p:txBody>
      </p:sp>
      <p:sp>
        <p:nvSpPr>
          <p:cNvPr id="27651" name="Rectangle 6"/>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mtClean="0"/>
              <a:t>Tools of Analysis</a:t>
            </a:r>
          </a:p>
        </p:txBody>
      </p:sp>
      <p:sp>
        <p:nvSpPr>
          <p:cNvPr id="27652"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E24CDCF3-DB0D-4222-BD74-BA455F44C659}" type="slidenum">
              <a:rPr lang="en-US" altLang="en-US"/>
              <a:pPr>
                <a:spcBef>
                  <a:spcPct val="0"/>
                </a:spcBef>
              </a:pPr>
              <a:t>12</a:t>
            </a:fld>
            <a:endParaRPr lang="en-US" altLang="en-US"/>
          </a:p>
        </p:txBody>
      </p:sp>
      <p:sp>
        <p:nvSpPr>
          <p:cNvPr id="27653" name="Rectangle 2"/>
          <p:cNvSpPr>
            <a:spLocks noGrp="1" noRot="1" noChangeAspect="1" noChangeArrowheads="1" noTextEdit="1"/>
          </p:cNvSpPr>
          <p:nvPr>
            <p:ph type="sldImg"/>
          </p:nvPr>
        </p:nvSpPr>
        <p:spPr>
          <a:ln/>
        </p:spPr>
      </p:sp>
      <p:sp>
        <p:nvSpPr>
          <p:cNvPr id="27654"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en-US" altLang="en-US" smtClean="0"/>
          </a:p>
        </p:txBody>
      </p:sp>
    </p:spTree>
    <p:extLst>
      <p:ext uri="{BB962C8B-B14F-4D97-AF65-F5344CB8AC3E}">
        <p14:creationId xmlns:p14="http://schemas.microsoft.com/office/powerpoint/2010/main" val="92944734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mtClean="0"/>
              <a:t>Eastwood's ECO 486 Notes</a:t>
            </a:r>
          </a:p>
        </p:txBody>
      </p:sp>
      <p:sp>
        <p:nvSpPr>
          <p:cNvPr id="29699" name="Rectangle 6"/>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mtClean="0"/>
              <a:t>Tools of Analysis</a:t>
            </a:r>
          </a:p>
        </p:txBody>
      </p:sp>
      <p:sp>
        <p:nvSpPr>
          <p:cNvPr id="29700"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543794C-5F61-4FC3-99FE-59ED209B0D6E}" type="slidenum">
              <a:rPr lang="en-US" altLang="en-US"/>
              <a:pPr>
                <a:spcBef>
                  <a:spcPct val="0"/>
                </a:spcBef>
              </a:pPr>
              <a:t>13</a:t>
            </a:fld>
            <a:endParaRPr lang="en-US" altLang="en-US"/>
          </a:p>
        </p:txBody>
      </p:sp>
      <p:sp>
        <p:nvSpPr>
          <p:cNvPr id="29701" name="Rectangle 2"/>
          <p:cNvSpPr>
            <a:spLocks noGrp="1" noRot="1" noChangeAspect="1" noChangeArrowheads="1" noTextEdit="1"/>
          </p:cNvSpPr>
          <p:nvPr>
            <p:ph type="sldImg"/>
          </p:nvPr>
        </p:nvSpPr>
        <p:spPr>
          <a:ln/>
        </p:spPr>
      </p:sp>
      <p:sp>
        <p:nvSpPr>
          <p:cNvPr id="29702"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en-US" altLang="en-US" smtClean="0"/>
          </a:p>
        </p:txBody>
      </p:sp>
    </p:spTree>
    <p:extLst>
      <p:ext uri="{BB962C8B-B14F-4D97-AF65-F5344CB8AC3E}">
        <p14:creationId xmlns:p14="http://schemas.microsoft.com/office/powerpoint/2010/main" val="17219716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hdr" sz="quarter"/>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mtClean="0"/>
              <a:t>Eastwood's ECO 486 Notes</a:t>
            </a:r>
          </a:p>
        </p:txBody>
      </p:sp>
      <p:sp>
        <p:nvSpPr>
          <p:cNvPr id="31747" name="Rectangle 6"/>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mtClean="0"/>
              <a:t>Tools of Analysis</a:t>
            </a:r>
          </a:p>
        </p:txBody>
      </p:sp>
      <p:sp>
        <p:nvSpPr>
          <p:cNvPr id="31748"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77EE3CF-2B23-4D2E-AC24-6E64F2D9927B}" type="slidenum">
              <a:rPr lang="en-US" altLang="en-US"/>
              <a:pPr>
                <a:spcBef>
                  <a:spcPct val="0"/>
                </a:spcBef>
              </a:pPr>
              <a:t>14</a:t>
            </a:fld>
            <a:endParaRPr lang="en-US" altLang="en-US"/>
          </a:p>
        </p:txBody>
      </p:sp>
      <p:sp>
        <p:nvSpPr>
          <p:cNvPr id="31749" name="Rectangle 2"/>
          <p:cNvSpPr>
            <a:spLocks noGrp="1" noRot="1" noChangeAspect="1" noChangeArrowheads="1" noTextEdit="1"/>
          </p:cNvSpPr>
          <p:nvPr>
            <p:ph type="sldImg"/>
          </p:nvPr>
        </p:nvSpPr>
        <p:spPr>
          <a:ln/>
        </p:spPr>
      </p:sp>
      <p:sp>
        <p:nvSpPr>
          <p:cNvPr id="31750"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en-US" altLang="en-US" smtClean="0"/>
          </a:p>
        </p:txBody>
      </p:sp>
    </p:spTree>
    <p:extLst>
      <p:ext uri="{BB962C8B-B14F-4D97-AF65-F5344CB8AC3E}">
        <p14:creationId xmlns:p14="http://schemas.microsoft.com/office/powerpoint/2010/main" val="335424949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mtClean="0"/>
              <a:t>Eastwood's ECO 486 Notes</a:t>
            </a:r>
          </a:p>
        </p:txBody>
      </p:sp>
      <p:sp>
        <p:nvSpPr>
          <p:cNvPr id="33795" name="Rectangle 6"/>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mtClean="0"/>
              <a:t>Tools of Analysis</a:t>
            </a:r>
          </a:p>
        </p:txBody>
      </p:sp>
      <p:sp>
        <p:nvSpPr>
          <p:cNvPr id="33796"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AF193413-7347-4CB2-9264-F5F8F7621E0F}" type="slidenum">
              <a:rPr lang="en-US" altLang="en-US"/>
              <a:pPr>
                <a:spcBef>
                  <a:spcPct val="0"/>
                </a:spcBef>
              </a:pPr>
              <a:t>15</a:t>
            </a:fld>
            <a:endParaRPr lang="en-US" altLang="en-US"/>
          </a:p>
        </p:txBody>
      </p:sp>
      <p:sp>
        <p:nvSpPr>
          <p:cNvPr id="33797" name="Rectangle 2"/>
          <p:cNvSpPr>
            <a:spLocks noGrp="1" noRot="1" noChangeAspect="1" noChangeArrowheads="1" noTextEdit="1"/>
          </p:cNvSpPr>
          <p:nvPr>
            <p:ph type="sldImg"/>
          </p:nvPr>
        </p:nvSpPr>
        <p:spPr>
          <a:ln w="12700" cap="flat"/>
        </p:spPr>
      </p:sp>
      <p:sp>
        <p:nvSpPr>
          <p:cNvPr id="33798"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lIns="90488" tIns="44450" rIns="90488" bIns="44450"/>
          <a:lstStyle/>
          <a:p>
            <a:endParaRPr lang="en-US" altLang="en-US" smtClean="0"/>
          </a:p>
        </p:txBody>
      </p:sp>
    </p:spTree>
    <p:extLst>
      <p:ext uri="{BB962C8B-B14F-4D97-AF65-F5344CB8AC3E}">
        <p14:creationId xmlns:p14="http://schemas.microsoft.com/office/powerpoint/2010/main" val="68321445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mtClean="0"/>
              <a:t>Eastwood's ECO 486 Notes</a:t>
            </a:r>
          </a:p>
        </p:txBody>
      </p:sp>
      <p:sp>
        <p:nvSpPr>
          <p:cNvPr id="35843" name="Rectangle 6"/>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mtClean="0"/>
              <a:t>Tools of Analysis</a:t>
            </a:r>
          </a:p>
        </p:txBody>
      </p:sp>
      <p:sp>
        <p:nvSpPr>
          <p:cNvPr id="35844"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771B4B07-F9AE-4805-A7EE-A4AF5334AC29}" type="slidenum">
              <a:rPr lang="en-US" altLang="en-US"/>
              <a:pPr>
                <a:spcBef>
                  <a:spcPct val="0"/>
                </a:spcBef>
              </a:pPr>
              <a:t>16</a:t>
            </a:fld>
            <a:endParaRPr lang="en-US" altLang="en-US"/>
          </a:p>
        </p:txBody>
      </p:sp>
      <p:sp>
        <p:nvSpPr>
          <p:cNvPr id="35845" name="Rectangle 2"/>
          <p:cNvSpPr>
            <a:spLocks noGrp="1" noRot="1" noChangeAspect="1" noChangeArrowheads="1" noTextEdit="1"/>
          </p:cNvSpPr>
          <p:nvPr>
            <p:ph type="sldImg"/>
          </p:nvPr>
        </p:nvSpPr>
        <p:spPr>
          <a:ln w="12700" cap="flat"/>
        </p:spPr>
      </p:sp>
      <p:sp>
        <p:nvSpPr>
          <p:cNvPr id="35846"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lIns="90488" tIns="44450" rIns="90488" bIns="44450"/>
          <a:lstStyle/>
          <a:p>
            <a:endParaRPr lang="en-US" altLang="en-US" smtClean="0"/>
          </a:p>
        </p:txBody>
      </p:sp>
    </p:spTree>
    <p:extLst>
      <p:ext uri="{BB962C8B-B14F-4D97-AF65-F5344CB8AC3E}">
        <p14:creationId xmlns:p14="http://schemas.microsoft.com/office/powerpoint/2010/main" val="418236293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mtClean="0"/>
              <a:t>Eastwood's ECO 486 Notes</a:t>
            </a:r>
          </a:p>
        </p:txBody>
      </p:sp>
      <p:sp>
        <p:nvSpPr>
          <p:cNvPr id="37891" name="Rectangle 6"/>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mtClean="0"/>
              <a:t>Tools of Analysis</a:t>
            </a:r>
          </a:p>
        </p:txBody>
      </p:sp>
      <p:sp>
        <p:nvSpPr>
          <p:cNvPr id="37892"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E97D272-07E4-414C-8C52-8E83DD034FE0}" type="slidenum">
              <a:rPr lang="en-US" altLang="en-US"/>
              <a:pPr>
                <a:spcBef>
                  <a:spcPct val="0"/>
                </a:spcBef>
              </a:pPr>
              <a:t>17</a:t>
            </a:fld>
            <a:endParaRPr lang="en-US" altLang="en-US"/>
          </a:p>
        </p:txBody>
      </p:sp>
    </p:spTree>
    <p:extLst>
      <p:ext uri="{BB962C8B-B14F-4D97-AF65-F5344CB8AC3E}">
        <p14:creationId xmlns:p14="http://schemas.microsoft.com/office/powerpoint/2010/main" val="59716917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mtClean="0"/>
              <a:t>Eastwood's ECO 486 Notes</a:t>
            </a:r>
          </a:p>
        </p:txBody>
      </p:sp>
      <p:sp>
        <p:nvSpPr>
          <p:cNvPr id="39939" name="Rectangle 6"/>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mtClean="0"/>
              <a:t>Tools of Analysis</a:t>
            </a:r>
          </a:p>
        </p:txBody>
      </p:sp>
      <p:sp>
        <p:nvSpPr>
          <p:cNvPr id="39940"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1A645E85-EF49-477A-B694-D28966986225}" type="slidenum">
              <a:rPr lang="en-US" altLang="en-US"/>
              <a:pPr>
                <a:spcBef>
                  <a:spcPct val="0"/>
                </a:spcBef>
              </a:pPr>
              <a:t>18</a:t>
            </a:fld>
            <a:endParaRPr lang="en-US" altLang="en-US"/>
          </a:p>
        </p:txBody>
      </p:sp>
    </p:spTree>
    <p:extLst>
      <p:ext uri="{BB962C8B-B14F-4D97-AF65-F5344CB8AC3E}">
        <p14:creationId xmlns:p14="http://schemas.microsoft.com/office/powerpoint/2010/main" val="145985891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mtClean="0"/>
              <a:t>Eastwood's ECO 486 Notes</a:t>
            </a:r>
          </a:p>
        </p:txBody>
      </p:sp>
      <p:sp>
        <p:nvSpPr>
          <p:cNvPr id="41987" name="Rectangle 6"/>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mtClean="0"/>
              <a:t>Tools of Analysis</a:t>
            </a:r>
          </a:p>
        </p:txBody>
      </p:sp>
      <p:sp>
        <p:nvSpPr>
          <p:cNvPr id="41988"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4894131-B8E0-441A-8073-D3BCA4AD3B07}" type="slidenum">
              <a:rPr lang="en-US" altLang="en-US"/>
              <a:pPr>
                <a:spcBef>
                  <a:spcPct val="0"/>
                </a:spcBef>
              </a:pPr>
              <a:t>19</a:t>
            </a:fld>
            <a:endParaRPr lang="en-US" altLang="en-US"/>
          </a:p>
        </p:txBody>
      </p:sp>
      <p:sp>
        <p:nvSpPr>
          <p:cNvPr id="41989" name="Rectangle 2"/>
          <p:cNvSpPr>
            <a:spLocks noGrp="1" noRot="1" noChangeAspect="1" noChangeArrowheads="1" noTextEdit="1"/>
          </p:cNvSpPr>
          <p:nvPr>
            <p:ph type="sldImg"/>
          </p:nvPr>
        </p:nvSpPr>
        <p:spPr>
          <a:ln w="12700" cap="flat"/>
        </p:spPr>
      </p:sp>
      <p:sp>
        <p:nvSpPr>
          <p:cNvPr id="41990"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lIns="90488" tIns="44450" rIns="90488" bIns="44450"/>
          <a:lstStyle/>
          <a:p>
            <a:endParaRPr lang="en-US" altLang="en-US" smtClean="0"/>
          </a:p>
        </p:txBody>
      </p:sp>
    </p:spTree>
    <p:extLst>
      <p:ext uri="{BB962C8B-B14F-4D97-AF65-F5344CB8AC3E}">
        <p14:creationId xmlns:p14="http://schemas.microsoft.com/office/powerpoint/2010/main" val="36969059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mtClean="0"/>
              <a:t>Eastwood's ECO 486 Notes</a:t>
            </a:r>
          </a:p>
        </p:txBody>
      </p:sp>
      <p:sp>
        <p:nvSpPr>
          <p:cNvPr id="7171" name="Rectangle 6"/>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mtClean="0"/>
              <a:t>Tools of Analysis</a:t>
            </a:r>
          </a:p>
        </p:txBody>
      </p:sp>
      <p:sp>
        <p:nvSpPr>
          <p:cNvPr id="7172"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9CEE6E50-D0F8-473B-BF86-DF1AE2F32442}" type="slidenum">
              <a:rPr lang="en-US" altLang="en-US"/>
              <a:pPr>
                <a:spcBef>
                  <a:spcPct val="0"/>
                </a:spcBef>
              </a:pPr>
              <a:t>2</a:t>
            </a:fld>
            <a:endParaRPr lang="en-US" altLang="en-US"/>
          </a:p>
        </p:txBody>
      </p:sp>
    </p:spTree>
    <p:extLst>
      <p:ext uri="{BB962C8B-B14F-4D97-AF65-F5344CB8AC3E}">
        <p14:creationId xmlns:p14="http://schemas.microsoft.com/office/powerpoint/2010/main" val="132054962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mtClean="0"/>
              <a:t>Eastwood's ECO 486 Notes</a:t>
            </a:r>
          </a:p>
        </p:txBody>
      </p:sp>
      <p:sp>
        <p:nvSpPr>
          <p:cNvPr id="44035" name="Rectangle 6"/>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mtClean="0"/>
              <a:t>Tools of Analysis</a:t>
            </a:r>
          </a:p>
        </p:txBody>
      </p:sp>
      <p:sp>
        <p:nvSpPr>
          <p:cNvPr id="44036"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37384389-DCBB-433F-91EB-BEB92F82E679}" type="slidenum">
              <a:rPr lang="en-US" altLang="en-US"/>
              <a:pPr>
                <a:spcBef>
                  <a:spcPct val="0"/>
                </a:spcBef>
              </a:pPr>
              <a:t>20</a:t>
            </a:fld>
            <a:endParaRPr lang="en-US" altLang="en-US"/>
          </a:p>
        </p:txBody>
      </p:sp>
      <p:sp>
        <p:nvSpPr>
          <p:cNvPr id="44037" name="Rectangle 2"/>
          <p:cNvSpPr>
            <a:spLocks noGrp="1" noRot="1" noChangeAspect="1" noChangeArrowheads="1" noTextEdit="1"/>
          </p:cNvSpPr>
          <p:nvPr>
            <p:ph type="sldImg"/>
          </p:nvPr>
        </p:nvSpPr>
        <p:spPr>
          <a:ln w="12700" cap="flat"/>
        </p:spPr>
      </p:sp>
      <p:sp>
        <p:nvSpPr>
          <p:cNvPr id="44038"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lIns="90488" tIns="44450" rIns="90488" bIns="44450"/>
          <a:lstStyle/>
          <a:p>
            <a:endParaRPr lang="en-US" altLang="en-US" smtClean="0"/>
          </a:p>
        </p:txBody>
      </p:sp>
    </p:spTree>
    <p:extLst>
      <p:ext uri="{BB962C8B-B14F-4D97-AF65-F5344CB8AC3E}">
        <p14:creationId xmlns:p14="http://schemas.microsoft.com/office/powerpoint/2010/main" val="266050547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hdr" sz="quarter"/>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mtClean="0"/>
              <a:t>Eastwood's ECO 486 Notes</a:t>
            </a:r>
          </a:p>
        </p:txBody>
      </p:sp>
      <p:sp>
        <p:nvSpPr>
          <p:cNvPr id="46083" name="Rectangle 6"/>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mtClean="0"/>
              <a:t>Tools of Analysis</a:t>
            </a:r>
          </a:p>
        </p:txBody>
      </p:sp>
      <p:sp>
        <p:nvSpPr>
          <p:cNvPr id="46084"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94B6C438-DBBC-4EE5-9E15-0F4919B1CF3C}" type="slidenum">
              <a:rPr lang="en-US" altLang="en-US"/>
              <a:pPr>
                <a:spcBef>
                  <a:spcPct val="0"/>
                </a:spcBef>
              </a:pPr>
              <a:t>21</a:t>
            </a:fld>
            <a:endParaRPr lang="en-US" altLang="en-US"/>
          </a:p>
        </p:txBody>
      </p:sp>
      <p:sp>
        <p:nvSpPr>
          <p:cNvPr id="46085" name="Rectangle 2"/>
          <p:cNvSpPr>
            <a:spLocks noGrp="1" noRot="1" noChangeAspect="1" noChangeArrowheads="1" noTextEdit="1"/>
          </p:cNvSpPr>
          <p:nvPr>
            <p:ph type="sldImg"/>
          </p:nvPr>
        </p:nvSpPr>
        <p:spPr>
          <a:ln w="12700" cap="flat"/>
        </p:spPr>
      </p:sp>
      <p:sp>
        <p:nvSpPr>
          <p:cNvPr id="46086"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lIns="90488" tIns="44450" rIns="90488" bIns="44450"/>
          <a:lstStyle/>
          <a:p>
            <a:endParaRPr lang="en-US" altLang="en-US" smtClean="0"/>
          </a:p>
        </p:txBody>
      </p:sp>
    </p:spTree>
    <p:extLst>
      <p:ext uri="{BB962C8B-B14F-4D97-AF65-F5344CB8AC3E}">
        <p14:creationId xmlns:p14="http://schemas.microsoft.com/office/powerpoint/2010/main" val="83597868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hdr" sz="quarter"/>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mtClean="0"/>
              <a:t>Eastwood's ECO 486 Notes</a:t>
            </a:r>
          </a:p>
        </p:txBody>
      </p:sp>
      <p:sp>
        <p:nvSpPr>
          <p:cNvPr id="48131" name="Rectangle 6"/>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mtClean="0"/>
              <a:t>Tools of Analysis</a:t>
            </a:r>
          </a:p>
        </p:txBody>
      </p:sp>
      <p:sp>
        <p:nvSpPr>
          <p:cNvPr id="48132"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EF540A7-984D-4110-9A6B-1C8EDA4535FB}" type="slidenum">
              <a:rPr lang="en-US" altLang="en-US"/>
              <a:pPr>
                <a:spcBef>
                  <a:spcPct val="0"/>
                </a:spcBef>
              </a:pPr>
              <a:t>22</a:t>
            </a:fld>
            <a:endParaRPr lang="en-US" altLang="en-US"/>
          </a:p>
        </p:txBody>
      </p:sp>
      <p:sp>
        <p:nvSpPr>
          <p:cNvPr id="48133" name="Rectangle 2"/>
          <p:cNvSpPr>
            <a:spLocks noGrp="1" noRot="1" noChangeAspect="1" noChangeArrowheads="1" noTextEdit="1"/>
          </p:cNvSpPr>
          <p:nvPr>
            <p:ph type="sldImg"/>
          </p:nvPr>
        </p:nvSpPr>
        <p:spPr>
          <a:ln w="12700" cap="flat"/>
        </p:spPr>
      </p:sp>
      <p:sp>
        <p:nvSpPr>
          <p:cNvPr id="48134"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lIns="90488" tIns="44450" rIns="90488" bIns="44450"/>
          <a:lstStyle/>
          <a:p>
            <a:endParaRPr lang="en-US" altLang="en-US" smtClean="0"/>
          </a:p>
        </p:txBody>
      </p:sp>
    </p:spTree>
    <p:extLst>
      <p:ext uri="{BB962C8B-B14F-4D97-AF65-F5344CB8AC3E}">
        <p14:creationId xmlns:p14="http://schemas.microsoft.com/office/powerpoint/2010/main" val="6315926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hdr" sz="quarter"/>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mtClean="0"/>
              <a:t>Eastwood's ECO 486 Notes</a:t>
            </a:r>
          </a:p>
        </p:txBody>
      </p:sp>
      <p:sp>
        <p:nvSpPr>
          <p:cNvPr id="50179" name="Rectangle 6"/>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mtClean="0"/>
              <a:t>Tools of Analysis</a:t>
            </a:r>
          </a:p>
        </p:txBody>
      </p:sp>
      <p:sp>
        <p:nvSpPr>
          <p:cNvPr id="50180"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4A34401D-EE23-4293-82AA-88AE60C161FF}" type="slidenum">
              <a:rPr lang="en-US" altLang="en-US"/>
              <a:pPr>
                <a:spcBef>
                  <a:spcPct val="0"/>
                </a:spcBef>
              </a:pPr>
              <a:t>23</a:t>
            </a:fld>
            <a:endParaRPr lang="en-US" altLang="en-US"/>
          </a:p>
        </p:txBody>
      </p:sp>
    </p:spTree>
    <p:extLst>
      <p:ext uri="{BB962C8B-B14F-4D97-AF65-F5344CB8AC3E}">
        <p14:creationId xmlns:p14="http://schemas.microsoft.com/office/powerpoint/2010/main" val="189469335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hdr" sz="quarter"/>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mtClean="0"/>
              <a:t>Eastwood's ECO 486 Notes</a:t>
            </a:r>
          </a:p>
        </p:txBody>
      </p:sp>
      <p:sp>
        <p:nvSpPr>
          <p:cNvPr id="52227" name="Rectangle 6"/>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mtClean="0"/>
              <a:t>Tools of Analysis</a:t>
            </a:r>
          </a:p>
        </p:txBody>
      </p:sp>
      <p:sp>
        <p:nvSpPr>
          <p:cNvPr id="52228"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7371D4B-7C34-4731-8459-97490AB7A52F}" type="slidenum">
              <a:rPr lang="en-US" altLang="en-US"/>
              <a:pPr>
                <a:spcBef>
                  <a:spcPct val="0"/>
                </a:spcBef>
              </a:pPr>
              <a:t>24</a:t>
            </a:fld>
            <a:endParaRPr lang="en-US" altLang="en-US"/>
          </a:p>
        </p:txBody>
      </p:sp>
    </p:spTree>
    <p:extLst>
      <p:ext uri="{BB962C8B-B14F-4D97-AF65-F5344CB8AC3E}">
        <p14:creationId xmlns:p14="http://schemas.microsoft.com/office/powerpoint/2010/main" val="104024278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hdr" sz="quarter"/>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mtClean="0"/>
              <a:t>Eastwood's ECO 486 Notes</a:t>
            </a:r>
          </a:p>
        </p:txBody>
      </p:sp>
      <p:sp>
        <p:nvSpPr>
          <p:cNvPr id="54275" name="Rectangle 6"/>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mtClean="0"/>
              <a:t>Tools of Analysis</a:t>
            </a:r>
          </a:p>
        </p:txBody>
      </p:sp>
      <p:sp>
        <p:nvSpPr>
          <p:cNvPr id="54276"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95BAFFC8-15FF-4BE0-9BD8-FC39E2A0391D}" type="slidenum">
              <a:rPr lang="en-US" altLang="en-US"/>
              <a:pPr>
                <a:spcBef>
                  <a:spcPct val="0"/>
                </a:spcBef>
              </a:pPr>
              <a:t>25</a:t>
            </a:fld>
            <a:endParaRPr lang="en-US" altLang="en-US"/>
          </a:p>
        </p:txBody>
      </p:sp>
    </p:spTree>
    <p:extLst>
      <p:ext uri="{BB962C8B-B14F-4D97-AF65-F5344CB8AC3E}">
        <p14:creationId xmlns:p14="http://schemas.microsoft.com/office/powerpoint/2010/main" val="361771522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hdr" sz="quarter"/>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mtClean="0"/>
              <a:t>Eastwood's ECO 486 Notes</a:t>
            </a:r>
          </a:p>
        </p:txBody>
      </p:sp>
      <p:sp>
        <p:nvSpPr>
          <p:cNvPr id="56323" name="Rectangle 6"/>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mtClean="0"/>
              <a:t>Tools of Analysis</a:t>
            </a:r>
          </a:p>
        </p:txBody>
      </p:sp>
      <p:sp>
        <p:nvSpPr>
          <p:cNvPr id="56324"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CEE0281C-5665-4852-9EDF-74341073B88D}" type="slidenum">
              <a:rPr lang="en-US" altLang="en-US"/>
              <a:pPr>
                <a:spcBef>
                  <a:spcPct val="0"/>
                </a:spcBef>
              </a:pPr>
              <a:t>26</a:t>
            </a:fld>
            <a:endParaRPr lang="en-US" altLang="en-US"/>
          </a:p>
        </p:txBody>
      </p:sp>
    </p:spTree>
    <p:extLst>
      <p:ext uri="{BB962C8B-B14F-4D97-AF65-F5344CB8AC3E}">
        <p14:creationId xmlns:p14="http://schemas.microsoft.com/office/powerpoint/2010/main" val="267256482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hdr" sz="quarter"/>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mtClean="0"/>
              <a:t>Eastwood's ECO 486 Notes</a:t>
            </a:r>
          </a:p>
        </p:txBody>
      </p:sp>
      <p:sp>
        <p:nvSpPr>
          <p:cNvPr id="58371" name="Rectangle 6"/>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mtClean="0"/>
              <a:t>Tools of Analysis</a:t>
            </a:r>
          </a:p>
        </p:txBody>
      </p:sp>
      <p:sp>
        <p:nvSpPr>
          <p:cNvPr id="58372"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C38B0263-8A08-4BEA-B3FA-73DE8898F64C}" type="slidenum">
              <a:rPr lang="en-US" altLang="en-US"/>
              <a:pPr>
                <a:spcBef>
                  <a:spcPct val="0"/>
                </a:spcBef>
              </a:pPr>
              <a:t>28</a:t>
            </a:fld>
            <a:endParaRPr lang="en-US" altLang="en-US"/>
          </a:p>
        </p:txBody>
      </p:sp>
    </p:spTree>
    <p:extLst>
      <p:ext uri="{BB962C8B-B14F-4D97-AF65-F5344CB8AC3E}">
        <p14:creationId xmlns:p14="http://schemas.microsoft.com/office/powerpoint/2010/main" val="111409798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hdr" sz="quarter"/>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mtClean="0"/>
              <a:t>Eastwood's ECO 486 Notes</a:t>
            </a:r>
          </a:p>
        </p:txBody>
      </p:sp>
      <p:sp>
        <p:nvSpPr>
          <p:cNvPr id="60419" name="Rectangle 6"/>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mtClean="0"/>
              <a:t>Tools of Analysis</a:t>
            </a:r>
          </a:p>
        </p:txBody>
      </p:sp>
      <p:sp>
        <p:nvSpPr>
          <p:cNvPr id="60420"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7B49ED3B-7F3C-4DF0-A809-C862974C98B4}" type="slidenum">
              <a:rPr lang="en-US" altLang="en-US"/>
              <a:pPr>
                <a:spcBef>
                  <a:spcPct val="0"/>
                </a:spcBef>
              </a:pPr>
              <a:t>29</a:t>
            </a:fld>
            <a:endParaRPr lang="en-US" altLang="en-US"/>
          </a:p>
        </p:txBody>
      </p:sp>
    </p:spTree>
    <p:extLst>
      <p:ext uri="{BB962C8B-B14F-4D97-AF65-F5344CB8AC3E}">
        <p14:creationId xmlns:p14="http://schemas.microsoft.com/office/powerpoint/2010/main" val="2817439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hdr" sz="quarter"/>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mtClean="0"/>
              <a:t>Eastwood's ECO 486 Notes</a:t>
            </a:r>
          </a:p>
        </p:txBody>
      </p:sp>
      <p:sp>
        <p:nvSpPr>
          <p:cNvPr id="62467" name="Rectangle 6"/>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mtClean="0"/>
              <a:t>Tools of Analysis</a:t>
            </a:r>
          </a:p>
        </p:txBody>
      </p:sp>
      <p:sp>
        <p:nvSpPr>
          <p:cNvPr id="62468"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D4A2D8AA-5DAC-4924-9232-0171F3703D8A}" type="slidenum">
              <a:rPr lang="en-US" altLang="en-US"/>
              <a:pPr>
                <a:spcBef>
                  <a:spcPct val="0"/>
                </a:spcBef>
              </a:pPr>
              <a:t>30</a:t>
            </a:fld>
            <a:endParaRPr lang="en-US" altLang="en-US"/>
          </a:p>
        </p:txBody>
      </p:sp>
      <p:sp>
        <p:nvSpPr>
          <p:cNvPr id="62469" name="Rectangle 2"/>
          <p:cNvSpPr>
            <a:spLocks noGrp="1" noRot="1" noChangeAspect="1" noChangeArrowheads="1" noTextEdit="1"/>
          </p:cNvSpPr>
          <p:nvPr>
            <p:ph type="sldImg"/>
          </p:nvPr>
        </p:nvSpPr>
        <p:spPr>
          <a:ln w="12700" cap="flat"/>
        </p:spPr>
      </p:sp>
      <p:sp>
        <p:nvSpPr>
          <p:cNvPr id="62470"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lIns="92075" tIns="46038" rIns="92075" bIns="46038"/>
          <a:lstStyle/>
          <a:p>
            <a:endParaRPr lang="en-US" altLang="en-US" smtClean="0"/>
          </a:p>
        </p:txBody>
      </p:sp>
    </p:spTree>
    <p:extLst>
      <p:ext uri="{BB962C8B-B14F-4D97-AF65-F5344CB8AC3E}">
        <p14:creationId xmlns:p14="http://schemas.microsoft.com/office/powerpoint/2010/main" val="1966869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mtClean="0"/>
              <a:t>Eastwood's ECO 486 Notes</a:t>
            </a:r>
          </a:p>
        </p:txBody>
      </p:sp>
      <p:sp>
        <p:nvSpPr>
          <p:cNvPr id="9219" name="Rectangle 6"/>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mtClean="0"/>
              <a:t>Tools of Analysis</a:t>
            </a:r>
          </a:p>
        </p:txBody>
      </p:sp>
      <p:sp>
        <p:nvSpPr>
          <p:cNvPr id="9220"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9E438BA-6B22-4114-9342-F55DCEBB9B63}" type="slidenum">
              <a:rPr lang="en-US" altLang="en-US"/>
              <a:pPr>
                <a:spcBef>
                  <a:spcPct val="0"/>
                </a:spcBef>
              </a:pPr>
              <a:t>3</a:t>
            </a:fld>
            <a:endParaRPr lang="en-US" altLang="en-US"/>
          </a:p>
        </p:txBody>
      </p:sp>
    </p:spTree>
    <p:extLst>
      <p:ext uri="{BB962C8B-B14F-4D97-AF65-F5344CB8AC3E}">
        <p14:creationId xmlns:p14="http://schemas.microsoft.com/office/powerpoint/2010/main" val="82845199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mtClean="0"/>
              <a:t>Eastwood's ECO 486 Notes</a:t>
            </a:r>
          </a:p>
        </p:txBody>
      </p:sp>
      <p:sp>
        <p:nvSpPr>
          <p:cNvPr id="64515" name="Rectangle 6"/>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mtClean="0"/>
              <a:t>Tools of Analysis</a:t>
            </a:r>
          </a:p>
        </p:txBody>
      </p:sp>
      <p:sp>
        <p:nvSpPr>
          <p:cNvPr id="64516"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747671E-BB96-4F62-8398-0D401B4A3FF0}" type="slidenum">
              <a:rPr lang="en-US" altLang="en-US"/>
              <a:pPr>
                <a:spcBef>
                  <a:spcPct val="0"/>
                </a:spcBef>
              </a:pPr>
              <a:t>31</a:t>
            </a:fld>
            <a:endParaRPr lang="en-US" altLang="en-US"/>
          </a:p>
        </p:txBody>
      </p:sp>
      <p:sp>
        <p:nvSpPr>
          <p:cNvPr id="64517" name="Rectangle 2"/>
          <p:cNvSpPr>
            <a:spLocks noGrp="1" noRot="1" noChangeAspect="1" noChangeArrowheads="1" noTextEdit="1"/>
          </p:cNvSpPr>
          <p:nvPr>
            <p:ph type="sldImg"/>
          </p:nvPr>
        </p:nvSpPr>
        <p:spPr>
          <a:ln w="12700" cap="flat"/>
        </p:spPr>
      </p:sp>
      <p:sp>
        <p:nvSpPr>
          <p:cNvPr id="64518"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lIns="92075" tIns="46038" rIns="92075" bIns="46038"/>
          <a:lstStyle/>
          <a:p>
            <a:endParaRPr lang="en-US" altLang="en-US" smtClean="0"/>
          </a:p>
        </p:txBody>
      </p:sp>
    </p:spTree>
    <p:extLst>
      <p:ext uri="{BB962C8B-B14F-4D97-AF65-F5344CB8AC3E}">
        <p14:creationId xmlns:p14="http://schemas.microsoft.com/office/powerpoint/2010/main" val="236860398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hdr" sz="quarter"/>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mtClean="0"/>
              <a:t>Eastwood's ECO 486 Notes</a:t>
            </a:r>
          </a:p>
        </p:txBody>
      </p:sp>
      <p:sp>
        <p:nvSpPr>
          <p:cNvPr id="66563" name="Rectangle 6"/>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mtClean="0"/>
              <a:t>Tools of Analysis</a:t>
            </a:r>
          </a:p>
        </p:txBody>
      </p:sp>
      <p:sp>
        <p:nvSpPr>
          <p:cNvPr id="66564"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BD66754-2ADC-44B9-BA0F-C32D178458F2}" type="slidenum">
              <a:rPr lang="en-US" altLang="en-US"/>
              <a:pPr>
                <a:spcBef>
                  <a:spcPct val="0"/>
                </a:spcBef>
              </a:pPr>
              <a:t>32</a:t>
            </a:fld>
            <a:endParaRPr lang="en-US" altLang="en-US"/>
          </a:p>
        </p:txBody>
      </p:sp>
      <p:sp>
        <p:nvSpPr>
          <p:cNvPr id="66565" name="Rectangle 2"/>
          <p:cNvSpPr>
            <a:spLocks noGrp="1" noRot="1" noChangeAspect="1" noChangeArrowheads="1" noTextEdit="1"/>
          </p:cNvSpPr>
          <p:nvPr>
            <p:ph type="sldImg"/>
          </p:nvPr>
        </p:nvSpPr>
        <p:spPr>
          <a:ln w="12700" cap="flat"/>
        </p:spPr>
      </p:sp>
      <p:sp>
        <p:nvSpPr>
          <p:cNvPr id="66566"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lIns="92075" tIns="46038" rIns="92075" bIns="46038"/>
          <a:lstStyle/>
          <a:p>
            <a:endParaRPr lang="en-US" altLang="en-US" smtClean="0"/>
          </a:p>
        </p:txBody>
      </p:sp>
    </p:spTree>
    <p:extLst>
      <p:ext uri="{BB962C8B-B14F-4D97-AF65-F5344CB8AC3E}">
        <p14:creationId xmlns:p14="http://schemas.microsoft.com/office/powerpoint/2010/main" val="387267934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mtClean="0"/>
              <a:t>Eastwood's ECO 486 Notes</a:t>
            </a:r>
          </a:p>
        </p:txBody>
      </p:sp>
      <p:sp>
        <p:nvSpPr>
          <p:cNvPr id="68611" name="Rectangle 6"/>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mtClean="0"/>
              <a:t>Tools of Analysis</a:t>
            </a:r>
          </a:p>
        </p:txBody>
      </p:sp>
      <p:sp>
        <p:nvSpPr>
          <p:cNvPr id="68612"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2D5A46B-9FD3-4682-84A6-84F116D37B5F}" type="slidenum">
              <a:rPr lang="en-US" altLang="en-US"/>
              <a:pPr>
                <a:spcBef>
                  <a:spcPct val="0"/>
                </a:spcBef>
              </a:pPr>
              <a:t>33</a:t>
            </a:fld>
            <a:endParaRPr lang="en-US" altLang="en-US"/>
          </a:p>
        </p:txBody>
      </p:sp>
      <p:sp>
        <p:nvSpPr>
          <p:cNvPr id="68613" name="Rectangle 2"/>
          <p:cNvSpPr>
            <a:spLocks noGrp="1" noRot="1" noChangeAspect="1" noChangeArrowheads="1" noTextEdit="1"/>
          </p:cNvSpPr>
          <p:nvPr>
            <p:ph type="sldImg"/>
          </p:nvPr>
        </p:nvSpPr>
        <p:spPr>
          <a:ln w="12700" cap="flat"/>
        </p:spPr>
      </p:sp>
      <p:sp>
        <p:nvSpPr>
          <p:cNvPr id="68614"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lIns="92075" tIns="46038" rIns="92075" bIns="46038"/>
          <a:lstStyle/>
          <a:p>
            <a:endParaRPr lang="en-US" altLang="en-US" smtClean="0"/>
          </a:p>
        </p:txBody>
      </p:sp>
    </p:spTree>
    <p:extLst>
      <p:ext uri="{BB962C8B-B14F-4D97-AF65-F5344CB8AC3E}">
        <p14:creationId xmlns:p14="http://schemas.microsoft.com/office/powerpoint/2010/main" val="279255922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hdr" sz="quarter"/>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mtClean="0"/>
              <a:t>Eastwood's ECO 486 Notes</a:t>
            </a:r>
          </a:p>
        </p:txBody>
      </p:sp>
      <p:sp>
        <p:nvSpPr>
          <p:cNvPr id="70659" name="Rectangle 6"/>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mtClean="0"/>
              <a:t>Tools of Analysis</a:t>
            </a:r>
          </a:p>
        </p:txBody>
      </p:sp>
      <p:sp>
        <p:nvSpPr>
          <p:cNvPr id="70660"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A306A223-EA5C-463E-B976-AC4717C69058}" type="slidenum">
              <a:rPr lang="en-US" altLang="en-US"/>
              <a:pPr>
                <a:spcBef>
                  <a:spcPct val="0"/>
                </a:spcBef>
              </a:pPr>
              <a:t>34</a:t>
            </a:fld>
            <a:endParaRPr lang="en-US" altLang="en-US"/>
          </a:p>
        </p:txBody>
      </p:sp>
      <p:sp>
        <p:nvSpPr>
          <p:cNvPr id="70661" name="Rectangle 2"/>
          <p:cNvSpPr>
            <a:spLocks noGrp="1" noRot="1" noChangeAspect="1" noChangeArrowheads="1" noTextEdit="1"/>
          </p:cNvSpPr>
          <p:nvPr>
            <p:ph type="sldImg"/>
          </p:nvPr>
        </p:nvSpPr>
        <p:spPr>
          <a:ln w="12700" cap="flat"/>
        </p:spPr>
      </p:sp>
      <p:sp>
        <p:nvSpPr>
          <p:cNvPr id="70662"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lIns="92075" tIns="46038" rIns="92075" bIns="46038"/>
          <a:lstStyle/>
          <a:p>
            <a:r>
              <a:rPr lang="en-US" altLang="en-US" u="sng" smtClean="0"/>
              <a:t>Instructor Notes:</a:t>
            </a:r>
          </a:p>
          <a:p>
            <a:r>
              <a:rPr lang="en-US" altLang="en-US" smtClean="0"/>
              <a:t>1) The rows of the table list Lisa’s affordable combinations of movies and soda when her income is $30, the price of soda is $3 a six-pack, and the price of a movie is $6.</a:t>
            </a:r>
          </a:p>
          <a:p>
            <a:r>
              <a:rPr lang="en-US" altLang="en-US" smtClean="0"/>
              <a:t>2) For example, row </a:t>
            </a:r>
            <a:r>
              <a:rPr lang="en-US" altLang="en-US" i="1" smtClean="0"/>
              <a:t>a</a:t>
            </a:r>
            <a:r>
              <a:rPr lang="en-US" altLang="en-US" smtClean="0"/>
              <a:t> tells us that Lisa exhausts her $30 income when she buys 10 six-packs and sees no movies.</a:t>
            </a:r>
          </a:p>
        </p:txBody>
      </p:sp>
    </p:spTree>
    <p:extLst>
      <p:ext uri="{BB962C8B-B14F-4D97-AF65-F5344CB8AC3E}">
        <p14:creationId xmlns:p14="http://schemas.microsoft.com/office/powerpoint/2010/main" val="98775784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hdr" sz="quarter"/>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mtClean="0"/>
              <a:t>Eastwood's ECO 486 Notes</a:t>
            </a:r>
          </a:p>
        </p:txBody>
      </p:sp>
      <p:sp>
        <p:nvSpPr>
          <p:cNvPr id="72707" name="Rectangle 6"/>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mtClean="0"/>
              <a:t>Tools of Analysis</a:t>
            </a:r>
          </a:p>
        </p:txBody>
      </p:sp>
      <p:sp>
        <p:nvSpPr>
          <p:cNvPr id="72708"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AD0B5215-AC1C-40DD-84D7-3049A2519B79}" type="slidenum">
              <a:rPr lang="en-US" altLang="en-US"/>
              <a:pPr>
                <a:spcBef>
                  <a:spcPct val="0"/>
                </a:spcBef>
              </a:pPr>
              <a:t>35</a:t>
            </a:fld>
            <a:endParaRPr lang="en-US" altLang="en-US"/>
          </a:p>
        </p:txBody>
      </p:sp>
      <p:sp>
        <p:nvSpPr>
          <p:cNvPr id="72709" name="Rectangle 2"/>
          <p:cNvSpPr>
            <a:spLocks noGrp="1" noRot="1" noChangeAspect="1" noChangeArrowheads="1" noTextEdit="1"/>
          </p:cNvSpPr>
          <p:nvPr>
            <p:ph type="sldImg"/>
          </p:nvPr>
        </p:nvSpPr>
        <p:spPr>
          <a:ln w="12700" cap="flat"/>
        </p:spPr>
      </p:sp>
      <p:sp>
        <p:nvSpPr>
          <p:cNvPr id="72710"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lIns="92075" tIns="46038" rIns="92075" bIns="46038"/>
          <a:lstStyle/>
          <a:p>
            <a:endParaRPr lang="en-US" altLang="en-US" smtClean="0"/>
          </a:p>
        </p:txBody>
      </p:sp>
    </p:spTree>
    <p:extLst>
      <p:ext uri="{BB962C8B-B14F-4D97-AF65-F5344CB8AC3E}">
        <p14:creationId xmlns:p14="http://schemas.microsoft.com/office/powerpoint/2010/main" val="15946565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hdr" sz="quarter"/>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mtClean="0"/>
              <a:t>Eastwood's ECO 486 Notes</a:t>
            </a:r>
          </a:p>
        </p:txBody>
      </p:sp>
      <p:sp>
        <p:nvSpPr>
          <p:cNvPr id="74755" name="Rectangle 6"/>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mtClean="0"/>
              <a:t>Tools of Analysis</a:t>
            </a:r>
          </a:p>
        </p:txBody>
      </p:sp>
      <p:sp>
        <p:nvSpPr>
          <p:cNvPr id="74756"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4D5E0375-AA09-4047-83B0-C94D92CFE33D}" type="slidenum">
              <a:rPr lang="en-US" altLang="en-US"/>
              <a:pPr>
                <a:spcBef>
                  <a:spcPct val="0"/>
                </a:spcBef>
              </a:pPr>
              <a:t>36</a:t>
            </a:fld>
            <a:endParaRPr lang="en-US" altLang="en-US"/>
          </a:p>
        </p:txBody>
      </p:sp>
      <p:sp>
        <p:nvSpPr>
          <p:cNvPr id="74757" name="Rectangle 2"/>
          <p:cNvSpPr>
            <a:spLocks noGrp="1" noRot="1" noChangeAspect="1" noChangeArrowheads="1" noTextEdit="1"/>
          </p:cNvSpPr>
          <p:nvPr>
            <p:ph type="sldImg"/>
          </p:nvPr>
        </p:nvSpPr>
        <p:spPr>
          <a:ln w="12700" cap="flat"/>
        </p:spPr>
      </p:sp>
      <p:sp>
        <p:nvSpPr>
          <p:cNvPr id="74758"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lIns="92075" tIns="46038" rIns="92075" bIns="46038"/>
          <a:lstStyle/>
          <a:p>
            <a:r>
              <a:rPr lang="en-US" altLang="en-US" u="sng" smtClean="0"/>
              <a:t>Instructor Points:</a:t>
            </a:r>
          </a:p>
          <a:p>
            <a:r>
              <a:rPr lang="en-US" altLang="en-US" smtClean="0"/>
              <a:t>1) The points above will be used to develop Lisa’s budget line.</a:t>
            </a:r>
          </a:p>
          <a:p>
            <a:r>
              <a:rPr lang="en-US" altLang="en-US" smtClean="0"/>
              <a:t>2) Points </a:t>
            </a:r>
            <a:r>
              <a:rPr lang="en-US" altLang="en-US" i="1" smtClean="0"/>
              <a:t>a</a:t>
            </a:r>
            <a:r>
              <a:rPr lang="en-US" altLang="en-US" smtClean="0"/>
              <a:t> through </a:t>
            </a:r>
            <a:r>
              <a:rPr lang="en-US" altLang="en-US" i="1" smtClean="0"/>
              <a:t>f</a:t>
            </a:r>
            <a:r>
              <a:rPr lang="en-US" altLang="en-US" smtClean="0"/>
              <a:t> on the graph represent the rows of the table.</a:t>
            </a:r>
          </a:p>
        </p:txBody>
      </p:sp>
    </p:spTree>
    <p:extLst>
      <p:ext uri="{BB962C8B-B14F-4D97-AF65-F5344CB8AC3E}">
        <p14:creationId xmlns:p14="http://schemas.microsoft.com/office/powerpoint/2010/main" val="107266480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hdr" sz="quarter"/>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mtClean="0"/>
              <a:t>Eastwood's ECO 486 Notes</a:t>
            </a:r>
          </a:p>
        </p:txBody>
      </p:sp>
      <p:sp>
        <p:nvSpPr>
          <p:cNvPr id="76803" name="Rectangle 6"/>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mtClean="0"/>
              <a:t>Tools of Analysis</a:t>
            </a:r>
          </a:p>
        </p:txBody>
      </p:sp>
      <p:sp>
        <p:nvSpPr>
          <p:cNvPr id="76804"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F6347169-C4D2-4CA9-822D-2BBAF45E93C0}" type="slidenum">
              <a:rPr lang="en-US" altLang="en-US"/>
              <a:pPr>
                <a:spcBef>
                  <a:spcPct val="0"/>
                </a:spcBef>
              </a:pPr>
              <a:t>37</a:t>
            </a:fld>
            <a:endParaRPr lang="en-US" altLang="en-US"/>
          </a:p>
        </p:txBody>
      </p:sp>
      <p:sp>
        <p:nvSpPr>
          <p:cNvPr id="76805" name="Rectangle 2"/>
          <p:cNvSpPr>
            <a:spLocks noGrp="1" noRot="1" noChangeAspect="1" noChangeArrowheads="1" noTextEdit="1"/>
          </p:cNvSpPr>
          <p:nvPr>
            <p:ph type="sldImg"/>
          </p:nvPr>
        </p:nvSpPr>
        <p:spPr>
          <a:ln w="12700" cap="flat"/>
        </p:spPr>
      </p:sp>
      <p:sp>
        <p:nvSpPr>
          <p:cNvPr id="76806"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lIns="92075" tIns="46038" rIns="92075" bIns="46038"/>
          <a:lstStyle/>
          <a:p>
            <a:r>
              <a:rPr lang="en-US" altLang="en-US" u="sng" smtClean="0"/>
              <a:t>Instructor Points:</a:t>
            </a:r>
          </a:p>
          <a:p>
            <a:r>
              <a:rPr lang="en-US" altLang="en-US" smtClean="0"/>
              <a:t>1) For divisible goods, the budget line is the continuous line </a:t>
            </a:r>
            <a:r>
              <a:rPr lang="en-US" altLang="en-US" i="1" smtClean="0"/>
              <a:t>af</a:t>
            </a:r>
            <a:r>
              <a:rPr lang="en-US" altLang="en-US" smtClean="0"/>
              <a:t>.</a:t>
            </a:r>
          </a:p>
          <a:p>
            <a:r>
              <a:rPr lang="en-US" altLang="en-US" smtClean="0"/>
              <a:t>2) To calculate the equation for Lisa’ budget line, start with expenditure equal to income:</a:t>
            </a:r>
          </a:p>
          <a:p>
            <a:r>
              <a:rPr lang="en-US" altLang="en-US" smtClean="0"/>
              <a:t>	$3Q</a:t>
            </a:r>
            <a:r>
              <a:rPr lang="en-US" altLang="en-US" baseline="-25000" smtClean="0"/>
              <a:t>s </a:t>
            </a:r>
            <a:r>
              <a:rPr lang="en-US" altLang="en-US" smtClean="0"/>
              <a:t>+ $6Q</a:t>
            </a:r>
            <a:r>
              <a:rPr lang="en-US" altLang="en-US" baseline="-25000" smtClean="0"/>
              <a:t>m</a:t>
            </a:r>
            <a:r>
              <a:rPr lang="en-US" altLang="en-US" smtClean="0"/>
              <a:t> = $30</a:t>
            </a:r>
          </a:p>
          <a:p>
            <a:endParaRPr lang="en-US" altLang="en-US" smtClean="0"/>
          </a:p>
          <a:p>
            <a:r>
              <a:rPr lang="en-US" altLang="en-US" smtClean="0"/>
              <a:t>Divide by $3 to obtain</a:t>
            </a:r>
          </a:p>
          <a:p>
            <a:r>
              <a:rPr lang="en-US" altLang="en-US" smtClean="0"/>
              <a:t>	  </a:t>
            </a:r>
          </a:p>
          <a:p>
            <a:r>
              <a:rPr lang="en-US" altLang="en-US" smtClean="0"/>
              <a:t>	 Q</a:t>
            </a:r>
            <a:r>
              <a:rPr lang="en-US" altLang="en-US" baseline="-25000" smtClean="0"/>
              <a:t>s</a:t>
            </a:r>
            <a:r>
              <a:rPr lang="en-US" altLang="en-US" smtClean="0"/>
              <a:t> + 2Q</a:t>
            </a:r>
            <a:r>
              <a:rPr lang="en-US" altLang="en-US" baseline="-25000" smtClean="0"/>
              <a:t>m</a:t>
            </a:r>
            <a:r>
              <a:rPr lang="en-US" altLang="en-US" smtClean="0"/>
              <a:t>= 10</a:t>
            </a:r>
          </a:p>
          <a:p>
            <a:endParaRPr lang="en-US" altLang="en-US" smtClean="0"/>
          </a:p>
          <a:p>
            <a:r>
              <a:rPr lang="en-US" altLang="en-US" smtClean="0"/>
              <a:t>Subtract 2Q</a:t>
            </a:r>
            <a:r>
              <a:rPr lang="en-US" altLang="en-US" baseline="-25000" smtClean="0"/>
              <a:t>m</a:t>
            </a:r>
            <a:r>
              <a:rPr lang="en-US" altLang="en-US" smtClean="0"/>
              <a:t> from both sides to obtain</a:t>
            </a:r>
          </a:p>
          <a:p>
            <a:endParaRPr lang="en-US" altLang="en-US" smtClean="0"/>
          </a:p>
          <a:p>
            <a:r>
              <a:rPr lang="en-US" altLang="en-US" smtClean="0"/>
              <a:t>	 Q</a:t>
            </a:r>
            <a:r>
              <a:rPr lang="en-US" altLang="en-US" baseline="-25000" smtClean="0"/>
              <a:t>s</a:t>
            </a:r>
            <a:r>
              <a:rPr lang="en-US" altLang="en-US" smtClean="0"/>
              <a:t> = 10 - 2Q</a:t>
            </a:r>
            <a:r>
              <a:rPr lang="en-US" altLang="en-US" baseline="-25000" smtClean="0"/>
              <a:t>m</a:t>
            </a:r>
          </a:p>
        </p:txBody>
      </p:sp>
    </p:spTree>
    <p:extLst>
      <p:ext uri="{BB962C8B-B14F-4D97-AF65-F5344CB8AC3E}">
        <p14:creationId xmlns:p14="http://schemas.microsoft.com/office/powerpoint/2010/main" val="64830860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hdr" sz="quarter"/>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mtClean="0"/>
              <a:t>Eastwood's ECO 486 Notes</a:t>
            </a:r>
          </a:p>
        </p:txBody>
      </p:sp>
      <p:sp>
        <p:nvSpPr>
          <p:cNvPr id="78851" name="Rectangle 6"/>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mtClean="0"/>
              <a:t>Tools of Analysis</a:t>
            </a:r>
          </a:p>
        </p:txBody>
      </p:sp>
      <p:sp>
        <p:nvSpPr>
          <p:cNvPr id="78852"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7928B51-7576-47A5-A308-9ABAC98BE751}" type="slidenum">
              <a:rPr lang="en-US" altLang="en-US"/>
              <a:pPr>
                <a:spcBef>
                  <a:spcPct val="0"/>
                </a:spcBef>
              </a:pPr>
              <a:t>38</a:t>
            </a:fld>
            <a:endParaRPr lang="en-US" altLang="en-US"/>
          </a:p>
        </p:txBody>
      </p:sp>
      <p:sp>
        <p:nvSpPr>
          <p:cNvPr id="78853" name="Rectangle 2"/>
          <p:cNvSpPr>
            <a:spLocks noGrp="1" noRot="1" noChangeAspect="1" noChangeArrowheads="1" noTextEdit="1"/>
          </p:cNvSpPr>
          <p:nvPr>
            <p:ph type="sldImg"/>
          </p:nvPr>
        </p:nvSpPr>
        <p:spPr>
          <a:ln w="12700" cap="flat"/>
        </p:spPr>
      </p:sp>
      <p:sp>
        <p:nvSpPr>
          <p:cNvPr id="78854"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lIns="92075" tIns="46038" rIns="92075" bIns="46038"/>
          <a:lstStyle/>
          <a:p>
            <a:r>
              <a:rPr lang="en-US" altLang="en-US" u="sng" smtClean="0"/>
              <a:t>Instructor Notes:</a:t>
            </a:r>
          </a:p>
          <a:p>
            <a:r>
              <a:rPr lang="en-US" altLang="en-US" smtClean="0"/>
              <a:t>Lisa’s budget line shows the boundary between what she can and cannot afford.</a:t>
            </a:r>
          </a:p>
        </p:txBody>
      </p:sp>
    </p:spTree>
    <p:extLst>
      <p:ext uri="{BB962C8B-B14F-4D97-AF65-F5344CB8AC3E}">
        <p14:creationId xmlns:p14="http://schemas.microsoft.com/office/powerpoint/2010/main" val="282359825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hdr" sz="quarter"/>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mtClean="0"/>
              <a:t>Eastwood's ECO 486 Notes</a:t>
            </a:r>
          </a:p>
        </p:txBody>
      </p:sp>
      <p:sp>
        <p:nvSpPr>
          <p:cNvPr id="80899" name="Rectangle 6"/>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mtClean="0"/>
              <a:t>Tools of Analysis</a:t>
            </a:r>
          </a:p>
        </p:txBody>
      </p:sp>
      <p:sp>
        <p:nvSpPr>
          <p:cNvPr id="80900"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AB4DD3F-563F-4106-9452-5BBEAFC10C47}" type="slidenum">
              <a:rPr lang="en-US" altLang="en-US"/>
              <a:pPr>
                <a:spcBef>
                  <a:spcPct val="0"/>
                </a:spcBef>
              </a:pPr>
              <a:t>39</a:t>
            </a:fld>
            <a:endParaRPr lang="en-US" altLang="en-US"/>
          </a:p>
        </p:txBody>
      </p:sp>
      <p:sp>
        <p:nvSpPr>
          <p:cNvPr id="80901" name="Rectangle 2"/>
          <p:cNvSpPr>
            <a:spLocks noGrp="1" noRot="1" noChangeAspect="1" noChangeArrowheads="1" noTextEdit="1"/>
          </p:cNvSpPr>
          <p:nvPr>
            <p:ph type="sldImg"/>
          </p:nvPr>
        </p:nvSpPr>
        <p:spPr>
          <a:ln w="12700" cap="flat"/>
        </p:spPr>
      </p:sp>
      <p:sp>
        <p:nvSpPr>
          <p:cNvPr id="80902"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lIns="92075" tIns="46038" rIns="92075" bIns="46038"/>
          <a:lstStyle/>
          <a:p>
            <a:pPr algn="ctr"/>
            <a:r>
              <a:rPr lang="en-US" altLang="en-US" u="sng" smtClean="0"/>
              <a:t>Instructor Points:</a:t>
            </a:r>
          </a:p>
          <a:p>
            <a:pPr algn="ctr"/>
            <a:r>
              <a:rPr lang="en-US" altLang="en-US" smtClean="0"/>
              <a:t>1) For divisible goods, the budget line is the continuous line </a:t>
            </a:r>
            <a:r>
              <a:rPr lang="en-US" altLang="en-US" i="1" smtClean="0"/>
              <a:t>af</a:t>
            </a:r>
            <a:r>
              <a:rPr lang="en-US" altLang="en-US" smtClean="0"/>
              <a:t>.</a:t>
            </a:r>
          </a:p>
          <a:p>
            <a:pPr algn="ctr"/>
            <a:r>
              <a:rPr lang="en-US" altLang="en-US" smtClean="0"/>
              <a:t>2) To calculate the equation for Lisa’ budget line, start with expenditure equal to income:</a:t>
            </a:r>
          </a:p>
          <a:p>
            <a:pPr algn="ctr"/>
            <a:r>
              <a:rPr lang="en-US" altLang="en-US" smtClean="0"/>
              <a:t>	$3Q</a:t>
            </a:r>
            <a:r>
              <a:rPr lang="en-US" altLang="en-US" baseline="-25000" smtClean="0"/>
              <a:t>s </a:t>
            </a:r>
            <a:r>
              <a:rPr lang="en-US" altLang="en-US" smtClean="0"/>
              <a:t>+ $6Q</a:t>
            </a:r>
            <a:r>
              <a:rPr lang="en-US" altLang="en-US" baseline="-25000" smtClean="0"/>
              <a:t>m</a:t>
            </a:r>
            <a:r>
              <a:rPr lang="en-US" altLang="en-US" smtClean="0"/>
              <a:t> = $30</a:t>
            </a:r>
          </a:p>
          <a:p>
            <a:pPr algn="ctr"/>
            <a:endParaRPr lang="en-US" altLang="en-US" smtClean="0"/>
          </a:p>
          <a:p>
            <a:pPr algn="ctr"/>
            <a:r>
              <a:rPr lang="en-US" altLang="en-US" smtClean="0"/>
              <a:t>Divide by $3 to obtain</a:t>
            </a:r>
          </a:p>
          <a:p>
            <a:pPr algn="ctr"/>
            <a:r>
              <a:rPr lang="en-US" altLang="en-US" smtClean="0"/>
              <a:t>	  </a:t>
            </a:r>
          </a:p>
          <a:p>
            <a:pPr algn="ctr"/>
            <a:r>
              <a:rPr lang="en-US" altLang="en-US" smtClean="0"/>
              <a:t>	 Q</a:t>
            </a:r>
            <a:r>
              <a:rPr lang="en-US" altLang="en-US" baseline="-25000" smtClean="0"/>
              <a:t>s</a:t>
            </a:r>
            <a:r>
              <a:rPr lang="en-US" altLang="en-US" smtClean="0"/>
              <a:t> + 2Q</a:t>
            </a:r>
            <a:r>
              <a:rPr lang="en-US" altLang="en-US" baseline="-25000" smtClean="0"/>
              <a:t>m</a:t>
            </a:r>
            <a:r>
              <a:rPr lang="en-US" altLang="en-US" smtClean="0"/>
              <a:t>= 10</a:t>
            </a:r>
          </a:p>
          <a:p>
            <a:pPr algn="ctr"/>
            <a:endParaRPr lang="en-US" altLang="en-US" smtClean="0"/>
          </a:p>
          <a:p>
            <a:pPr algn="ctr"/>
            <a:r>
              <a:rPr lang="en-US" altLang="en-US" smtClean="0"/>
              <a:t>Subtract 2Q</a:t>
            </a:r>
            <a:r>
              <a:rPr lang="en-US" altLang="en-US" baseline="-25000" smtClean="0"/>
              <a:t>m</a:t>
            </a:r>
            <a:r>
              <a:rPr lang="en-US" altLang="en-US" smtClean="0"/>
              <a:t> from both sides to obtain</a:t>
            </a:r>
          </a:p>
          <a:p>
            <a:pPr algn="ctr"/>
            <a:endParaRPr lang="en-US" altLang="en-US" smtClean="0"/>
          </a:p>
          <a:p>
            <a:pPr algn="ctr"/>
            <a:r>
              <a:rPr lang="en-US" altLang="en-US" smtClean="0"/>
              <a:t>	 Q</a:t>
            </a:r>
            <a:r>
              <a:rPr lang="en-US" altLang="en-US" baseline="-25000" smtClean="0"/>
              <a:t>s</a:t>
            </a:r>
            <a:r>
              <a:rPr lang="en-US" altLang="en-US" smtClean="0"/>
              <a:t> = 10 - 2Q</a:t>
            </a:r>
            <a:r>
              <a:rPr lang="en-US" altLang="en-US" baseline="-25000" smtClean="0"/>
              <a:t>m</a:t>
            </a:r>
          </a:p>
          <a:p>
            <a:endParaRPr lang="en-US" altLang="en-US" smtClean="0"/>
          </a:p>
        </p:txBody>
      </p:sp>
    </p:spTree>
    <p:extLst>
      <p:ext uri="{BB962C8B-B14F-4D97-AF65-F5344CB8AC3E}">
        <p14:creationId xmlns:p14="http://schemas.microsoft.com/office/powerpoint/2010/main" val="140090459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hdr" sz="quarter"/>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mtClean="0"/>
              <a:t>Eastwood's ECO 486 Notes</a:t>
            </a:r>
          </a:p>
        </p:txBody>
      </p:sp>
      <p:sp>
        <p:nvSpPr>
          <p:cNvPr id="82947" name="Rectangle 6"/>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mtClean="0"/>
              <a:t>Tools of Analysis</a:t>
            </a:r>
          </a:p>
        </p:txBody>
      </p:sp>
      <p:sp>
        <p:nvSpPr>
          <p:cNvPr id="82948"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D2B50CC8-BF3F-44B3-B37F-38489B03AFE5}" type="slidenum">
              <a:rPr lang="en-US" altLang="en-US"/>
              <a:pPr>
                <a:spcBef>
                  <a:spcPct val="0"/>
                </a:spcBef>
              </a:pPr>
              <a:t>40</a:t>
            </a:fld>
            <a:endParaRPr lang="en-US" altLang="en-US"/>
          </a:p>
        </p:txBody>
      </p:sp>
      <p:sp>
        <p:nvSpPr>
          <p:cNvPr id="82949" name="Rectangle 2"/>
          <p:cNvSpPr>
            <a:spLocks noGrp="1" noRot="1" noChangeAspect="1" noChangeArrowheads="1" noTextEdit="1"/>
          </p:cNvSpPr>
          <p:nvPr>
            <p:ph type="sldImg"/>
          </p:nvPr>
        </p:nvSpPr>
        <p:spPr>
          <a:ln w="12700" cap="flat"/>
        </p:spPr>
      </p:sp>
      <p:sp>
        <p:nvSpPr>
          <p:cNvPr id="82950"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lIns="92075" tIns="46038" rIns="92075" bIns="46038"/>
          <a:lstStyle/>
          <a:p>
            <a:pPr algn="ctr"/>
            <a:r>
              <a:rPr lang="en-US" altLang="en-US" u="sng" smtClean="0"/>
              <a:t>Instructor Points:</a:t>
            </a:r>
          </a:p>
          <a:p>
            <a:pPr algn="ctr"/>
            <a:r>
              <a:rPr lang="en-US" altLang="en-US" smtClean="0"/>
              <a:t>1) For divisible goods, the budget line is the continuous line </a:t>
            </a:r>
            <a:r>
              <a:rPr lang="en-US" altLang="en-US" i="1" smtClean="0"/>
              <a:t>af</a:t>
            </a:r>
            <a:r>
              <a:rPr lang="en-US" altLang="en-US" smtClean="0"/>
              <a:t>.</a:t>
            </a:r>
          </a:p>
          <a:p>
            <a:pPr algn="ctr"/>
            <a:r>
              <a:rPr lang="en-US" altLang="en-US" smtClean="0"/>
              <a:t>2) To calculate the equation for Lisa’ budget line, start with expenditure equal to income:</a:t>
            </a:r>
          </a:p>
          <a:p>
            <a:pPr algn="ctr"/>
            <a:r>
              <a:rPr lang="en-US" altLang="en-US" smtClean="0"/>
              <a:t>	$3Q</a:t>
            </a:r>
            <a:r>
              <a:rPr lang="en-US" altLang="en-US" baseline="-25000" smtClean="0"/>
              <a:t>s </a:t>
            </a:r>
            <a:r>
              <a:rPr lang="en-US" altLang="en-US" smtClean="0"/>
              <a:t>+ $6Q</a:t>
            </a:r>
            <a:r>
              <a:rPr lang="en-US" altLang="en-US" baseline="-25000" smtClean="0"/>
              <a:t>m</a:t>
            </a:r>
            <a:r>
              <a:rPr lang="en-US" altLang="en-US" smtClean="0"/>
              <a:t> = $30</a:t>
            </a:r>
          </a:p>
          <a:p>
            <a:pPr algn="ctr"/>
            <a:endParaRPr lang="en-US" altLang="en-US" smtClean="0"/>
          </a:p>
          <a:p>
            <a:pPr algn="ctr"/>
            <a:r>
              <a:rPr lang="en-US" altLang="en-US" smtClean="0"/>
              <a:t>Divide by $3 to obtain</a:t>
            </a:r>
          </a:p>
          <a:p>
            <a:pPr algn="ctr"/>
            <a:r>
              <a:rPr lang="en-US" altLang="en-US" smtClean="0"/>
              <a:t>	  </a:t>
            </a:r>
          </a:p>
          <a:p>
            <a:pPr algn="ctr"/>
            <a:r>
              <a:rPr lang="en-US" altLang="en-US" smtClean="0"/>
              <a:t>	 Q</a:t>
            </a:r>
            <a:r>
              <a:rPr lang="en-US" altLang="en-US" baseline="-25000" smtClean="0"/>
              <a:t>s</a:t>
            </a:r>
            <a:r>
              <a:rPr lang="en-US" altLang="en-US" smtClean="0"/>
              <a:t> + 2Q</a:t>
            </a:r>
            <a:r>
              <a:rPr lang="en-US" altLang="en-US" baseline="-25000" smtClean="0"/>
              <a:t>m</a:t>
            </a:r>
            <a:r>
              <a:rPr lang="en-US" altLang="en-US" smtClean="0"/>
              <a:t>= 10</a:t>
            </a:r>
          </a:p>
          <a:p>
            <a:pPr algn="ctr"/>
            <a:endParaRPr lang="en-US" altLang="en-US" smtClean="0"/>
          </a:p>
          <a:p>
            <a:pPr algn="ctr"/>
            <a:r>
              <a:rPr lang="en-US" altLang="en-US" smtClean="0"/>
              <a:t>Subtract 2Q</a:t>
            </a:r>
            <a:r>
              <a:rPr lang="en-US" altLang="en-US" baseline="-25000" smtClean="0"/>
              <a:t>m</a:t>
            </a:r>
            <a:r>
              <a:rPr lang="en-US" altLang="en-US" smtClean="0"/>
              <a:t> from both sides to obtain</a:t>
            </a:r>
          </a:p>
          <a:p>
            <a:pPr algn="ctr"/>
            <a:endParaRPr lang="en-US" altLang="en-US" smtClean="0"/>
          </a:p>
          <a:p>
            <a:pPr algn="ctr"/>
            <a:r>
              <a:rPr lang="en-US" altLang="en-US" smtClean="0"/>
              <a:t>	 Q</a:t>
            </a:r>
            <a:r>
              <a:rPr lang="en-US" altLang="en-US" baseline="-25000" smtClean="0"/>
              <a:t>s</a:t>
            </a:r>
            <a:r>
              <a:rPr lang="en-US" altLang="en-US" smtClean="0"/>
              <a:t> = 10 - 2Q</a:t>
            </a:r>
            <a:r>
              <a:rPr lang="en-US" altLang="en-US" baseline="-25000" smtClean="0"/>
              <a:t>m</a:t>
            </a:r>
          </a:p>
          <a:p>
            <a:endParaRPr lang="en-US" altLang="en-US" smtClean="0"/>
          </a:p>
        </p:txBody>
      </p:sp>
    </p:spTree>
    <p:extLst>
      <p:ext uri="{BB962C8B-B14F-4D97-AF65-F5344CB8AC3E}">
        <p14:creationId xmlns:p14="http://schemas.microsoft.com/office/powerpoint/2010/main" val="36682942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mtClean="0"/>
              <a:t>Eastwood's ECO 486 Notes</a:t>
            </a:r>
          </a:p>
        </p:txBody>
      </p:sp>
      <p:sp>
        <p:nvSpPr>
          <p:cNvPr id="11267" name="Rectangle 6"/>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mtClean="0"/>
              <a:t>Tools of Analysis</a:t>
            </a:r>
          </a:p>
        </p:txBody>
      </p:sp>
      <p:sp>
        <p:nvSpPr>
          <p:cNvPr id="11268"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C3735A0-3395-4E36-8D5E-87C6787222F3}" type="slidenum">
              <a:rPr lang="en-US" altLang="en-US"/>
              <a:pPr>
                <a:spcBef>
                  <a:spcPct val="0"/>
                </a:spcBef>
              </a:pPr>
              <a:t>4</a:t>
            </a:fld>
            <a:endParaRPr lang="en-US" altLang="en-US"/>
          </a:p>
        </p:txBody>
      </p:sp>
    </p:spTree>
    <p:extLst>
      <p:ext uri="{BB962C8B-B14F-4D97-AF65-F5344CB8AC3E}">
        <p14:creationId xmlns:p14="http://schemas.microsoft.com/office/powerpoint/2010/main" val="25072711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hdr" sz="quarter"/>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mtClean="0"/>
              <a:t>Eastwood's ECO 486 Notes</a:t>
            </a:r>
          </a:p>
        </p:txBody>
      </p:sp>
      <p:sp>
        <p:nvSpPr>
          <p:cNvPr id="84995" name="Rectangle 6"/>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mtClean="0"/>
              <a:t>Tools of Analysis</a:t>
            </a:r>
          </a:p>
        </p:txBody>
      </p:sp>
      <p:sp>
        <p:nvSpPr>
          <p:cNvPr id="84996"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A9252C64-D550-40D5-8ADA-757A4BE7FE7D}" type="slidenum">
              <a:rPr lang="en-US" altLang="en-US"/>
              <a:pPr>
                <a:spcBef>
                  <a:spcPct val="0"/>
                </a:spcBef>
              </a:pPr>
              <a:t>41</a:t>
            </a:fld>
            <a:endParaRPr lang="en-US" altLang="en-US"/>
          </a:p>
        </p:txBody>
      </p:sp>
      <p:sp>
        <p:nvSpPr>
          <p:cNvPr id="84997" name="Rectangle 2"/>
          <p:cNvSpPr>
            <a:spLocks noGrp="1" noRot="1" noChangeAspect="1" noChangeArrowheads="1" noTextEdit="1"/>
          </p:cNvSpPr>
          <p:nvPr>
            <p:ph type="sldImg"/>
          </p:nvPr>
        </p:nvSpPr>
        <p:spPr>
          <a:ln w="12700" cap="flat"/>
        </p:spPr>
      </p:sp>
      <p:sp>
        <p:nvSpPr>
          <p:cNvPr id="84998"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lIns="92075" tIns="46038" rIns="92075" bIns="46038"/>
          <a:lstStyle/>
          <a:p>
            <a:endParaRPr lang="en-US" altLang="en-US" smtClean="0"/>
          </a:p>
        </p:txBody>
      </p:sp>
    </p:spTree>
    <p:extLst>
      <p:ext uri="{BB962C8B-B14F-4D97-AF65-F5344CB8AC3E}">
        <p14:creationId xmlns:p14="http://schemas.microsoft.com/office/powerpoint/2010/main" val="1892751995"/>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hdr" sz="quarter"/>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mtClean="0"/>
              <a:t>Eastwood's ECO 486 Notes</a:t>
            </a:r>
          </a:p>
        </p:txBody>
      </p:sp>
      <p:sp>
        <p:nvSpPr>
          <p:cNvPr id="87043" name="Rectangle 6"/>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mtClean="0"/>
              <a:t>Tools of Analysis</a:t>
            </a:r>
          </a:p>
        </p:txBody>
      </p:sp>
      <p:sp>
        <p:nvSpPr>
          <p:cNvPr id="87044"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9F0D1EAD-6752-47DA-996D-500EF49F0172}" type="slidenum">
              <a:rPr lang="en-US" altLang="en-US"/>
              <a:pPr>
                <a:spcBef>
                  <a:spcPct val="0"/>
                </a:spcBef>
              </a:pPr>
              <a:t>42</a:t>
            </a:fld>
            <a:endParaRPr lang="en-US" altLang="en-US"/>
          </a:p>
        </p:txBody>
      </p:sp>
      <p:sp>
        <p:nvSpPr>
          <p:cNvPr id="87045" name="Rectangle 2"/>
          <p:cNvSpPr>
            <a:spLocks noGrp="1" noRot="1" noChangeAspect="1" noChangeArrowheads="1" noTextEdit="1"/>
          </p:cNvSpPr>
          <p:nvPr>
            <p:ph type="sldImg"/>
          </p:nvPr>
        </p:nvSpPr>
        <p:spPr>
          <a:ln w="12700" cap="flat"/>
        </p:spPr>
      </p:sp>
      <p:sp>
        <p:nvSpPr>
          <p:cNvPr id="87046"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lIns="92075" tIns="46038" rIns="92075" bIns="46038"/>
          <a:lstStyle/>
          <a:p>
            <a:endParaRPr lang="en-US" altLang="en-US" smtClean="0"/>
          </a:p>
        </p:txBody>
      </p:sp>
    </p:spTree>
    <p:extLst>
      <p:ext uri="{BB962C8B-B14F-4D97-AF65-F5344CB8AC3E}">
        <p14:creationId xmlns:p14="http://schemas.microsoft.com/office/powerpoint/2010/main" val="1184626779"/>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hdr" sz="quarter"/>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mtClean="0"/>
              <a:t>Eastwood's ECO 486 Notes</a:t>
            </a:r>
          </a:p>
        </p:txBody>
      </p:sp>
      <p:sp>
        <p:nvSpPr>
          <p:cNvPr id="89091" name="Rectangle 6"/>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mtClean="0"/>
              <a:t>Tools of Analysis</a:t>
            </a:r>
          </a:p>
        </p:txBody>
      </p:sp>
      <p:sp>
        <p:nvSpPr>
          <p:cNvPr id="89092"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5E13AF3-BC02-4678-9385-D864479DBCAD}" type="slidenum">
              <a:rPr lang="en-US" altLang="en-US"/>
              <a:pPr>
                <a:spcBef>
                  <a:spcPct val="0"/>
                </a:spcBef>
              </a:pPr>
              <a:t>43</a:t>
            </a:fld>
            <a:endParaRPr lang="en-US" altLang="en-US"/>
          </a:p>
        </p:txBody>
      </p:sp>
      <p:sp>
        <p:nvSpPr>
          <p:cNvPr id="89093" name="Rectangle 2"/>
          <p:cNvSpPr>
            <a:spLocks noGrp="1" noRot="1" noChangeAspect="1" noChangeArrowheads="1" noTextEdit="1"/>
          </p:cNvSpPr>
          <p:nvPr>
            <p:ph type="sldImg"/>
          </p:nvPr>
        </p:nvSpPr>
        <p:spPr>
          <a:ln w="12700" cap="flat"/>
        </p:spPr>
      </p:sp>
      <p:sp>
        <p:nvSpPr>
          <p:cNvPr id="89094"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lIns="92075" tIns="46038" rIns="92075" bIns="46038"/>
          <a:lstStyle/>
          <a:p>
            <a:endParaRPr lang="en-US" altLang="en-US" smtClean="0"/>
          </a:p>
        </p:txBody>
      </p:sp>
    </p:spTree>
    <p:extLst>
      <p:ext uri="{BB962C8B-B14F-4D97-AF65-F5344CB8AC3E}">
        <p14:creationId xmlns:p14="http://schemas.microsoft.com/office/powerpoint/2010/main" val="2724465507"/>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hdr" sz="quarter"/>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mtClean="0"/>
              <a:t>Eastwood's ECO 486 Notes</a:t>
            </a:r>
          </a:p>
        </p:txBody>
      </p:sp>
      <p:sp>
        <p:nvSpPr>
          <p:cNvPr id="91139" name="Rectangle 6"/>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mtClean="0"/>
              <a:t>Tools of Analysis</a:t>
            </a:r>
          </a:p>
        </p:txBody>
      </p:sp>
      <p:sp>
        <p:nvSpPr>
          <p:cNvPr id="91140"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6A81BE8-FF81-4DB1-926A-1A499CF2F2BF}" type="slidenum">
              <a:rPr lang="en-US" altLang="en-US"/>
              <a:pPr>
                <a:spcBef>
                  <a:spcPct val="0"/>
                </a:spcBef>
              </a:pPr>
              <a:t>44</a:t>
            </a:fld>
            <a:endParaRPr lang="en-US" altLang="en-US"/>
          </a:p>
        </p:txBody>
      </p:sp>
      <p:sp>
        <p:nvSpPr>
          <p:cNvPr id="91141" name="Rectangle 2"/>
          <p:cNvSpPr>
            <a:spLocks noGrp="1" noRot="1" noChangeAspect="1" noChangeArrowheads="1" noTextEdit="1"/>
          </p:cNvSpPr>
          <p:nvPr>
            <p:ph type="sldImg"/>
          </p:nvPr>
        </p:nvSpPr>
        <p:spPr>
          <a:ln w="12700" cap="flat"/>
        </p:spPr>
      </p:sp>
      <p:sp>
        <p:nvSpPr>
          <p:cNvPr id="91142"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lIns="92075" tIns="46038" rIns="92075" bIns="46038"/>
          <a:lstStyle/>
          <a:p>
            <a:endParaRPr lang="en-US" altLang="en-US" smtClean="0"/>
          </a:p>
        </p:txBody>
      </p:sp>
    </p:spTree>
    <p:extLst>
      <p:ext uri="{BB962C8B-B14F-4D97-AF65-F5344CB8AC3E}">
        <p14:creationId xmlns:p14="http://schemas.microsoft.com/office/powerpoint/2010/main" val="2970554252"/>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hdr" sz="quarter"/>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mtClean="0"/>
              <a:t>Eastwood's ECO 486 Notes</a:t>
            </a:r>
          </a:p>
        </p:txBody>
      </p:sp>
      <p:sp>
        <p:nvSpPr>
          <p:cNvPr id="93187" name="Rectangle 6"/>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mtClean="0"/>
              <a:t>Tools of Analysis</a:t>
            </a:r>
          </a:p>
        </p:txBody>
      </p:sp>
      <p:sp>
        <p:nvSpPr>
          <p:cNvPr id="93188"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71318E7F-E231-4C92-9232-D3F16A04D8CF}" type="slidenum">
              <a:rPr lang="en-US" altLang="en-US"/>
              <a:pPr>
                <a:spcBef>
                  <a:spcPct val="0"/>
                </a:spcBef>
              </a:pPr>
              <a:t>45</a:t>
            </a:fld>
            <a:endParaRPr lang="en-US" altLang="en-US"/>
          </a:p>
        </p:txBody>
      </p:sp>
      <p:sp>
        <p:nvSpPr>
          <p:cNvPr id="93189" name="Rectangle 2"/>
          <p:cNvSpPr>
            <a:spLocks noGrp="1" noRot="1" noChangeAspect="1" noChangeArrowheads="1" noTextEdit="1"/>
          </p:cNvSpPr>
          <p:nvPr>
            <p:ph type="sldImg"/>
          </p:nvPr>
        </p:nvSpPr>
        <p:spPr>
          <a:ln w="12700" cap="flat"/>
        </p:spPr>
      </p:sp>
      <p:sp>
        <p:nvSpPr>
          <p:cNvPr id="93190"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lIns="92075" tIns="46038" rIns="92075" bIns="46038"/>
          <a:lstStyle/>
          <a:p>
            <a:endParaRPr lang="en-US" altLang="en-US" smtClean="0"/>
          </a:p>
        </p:txBody>
      </p:sp>
    </p:spTree>
    <p:extLst>
      <p:ext uri="{BB962C8B-B14F-4D97-AF65-F5344CB8AC3E}">
        <p14:creationId xmlns:p14="http://schemas.microsoft.com/office/powerpoint/2010/main" val="77466856"/>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hdr" sz="quarter"/>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mtClean="0"/>
              <a:t>Eastwood's ECO 486 Notes</a:t>
            </a:r>
          </a:p>
        </p:txBody>
      </p:sp>
      <p:sp>
        <p:nvSpPr>
          <p:cNvPr id="95235" name="Rectangle 6"/>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mtClean="0"/>
              <a:t>Tools of Analysis</a:t>
            </a:r>
          </a:p>
        </p:txBody>
      </p:sp>
      <p:sp>
        <p:nvSpPr>
          <p:cNvPr id="95236"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1742585D-7718-4071-A318-E22AE2737F29}" type="slidenum">
              <a:rPr lang="en-US" altLang="en-US"/>
              <a:pPr>
                <a:spcBef>
                  <a:spcPct val="0"/>
                </a:spcBef>
              </a:pPr>
              <a:t>46</a:t>
            </a:fld>
            <a:endParaRPr lang="en-US" altLang="en-US"/>
          </a:p>
        </p:txBody>
      </p:sp>
      <p:sp>
        <p:nvSpPr>
          <p:cNvPr id="95237" name="Rectangle 2"/>
          <p:cNvSpPr>
            <a:spLocks noGrp="1" noRot="1" noChangeAspect="1" noChangeArrowheads="1" noTextEdit="1"/>
          </p:cNvSpPr>
          <p:nvPr>
            <p:ph type="sldImg"/>
          </p:nvPr>
        </p:nvSpPr>
        <p:spPr>
          <a:ln w="12700" cap="flat"/>
        </p:spPr>
      </p:sp>
      <p:sp>
        <p:nvSpPr>
          <p:cNvPr id="95238"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lIns="92075" tIns="46038" rIns="92075" bIns="46038"/>
          <a:lstStyle/>
          <a:p>
            <a:r>
              <a:rPr lang="en-US" altLang="en-US" u="sng" smtClean="0"/>
              <a:t>Instructor Notes:</a:t>
            </a:r>
            <a:endParaRPr lang="en-US" altLang="en-US" smtClean="0"/>
          </a:p>
          <a:p>
            <a:r>
              <a:rPr lang="en-US" altLang="en-US" smtClean="0"/>
              <a:t>1) The budget line drawn assumes the price of a movie is $6.</a:t>
            </a:r>
          </a:p>
          <a:p>
            <a:r>
              <a:rPr lang="en-US" altLang="en-US" smtClean="0"/>
              <a:t>2) If the price of a movie changes, the combinations of movies and soda changes.</a:t>
            </a:r>
          </a:p>
          <a:p>
            <a:r>
              <a:rPr lang="en-US" altLang="en-US" smtClean="0"/>
              <a:t>3) This would change the budget line.</a:t>
            </a:r>
          </a:p>
        </p:txBody>
      </p:sp>
    </p:spTree>
    <p:extLst>
      <p:ext uri="{BB962C8B-B14F-4D97-AF65-F5344CB8AC3E}">
        <p14:creationId xmlns:p14="http://schemas.microsoft.com/office/powerpoint/2010/main" val="3917724486"/>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hdr" sz="quarter"/>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mtClean="0"/>
              <a:t>Eastwood's ECO 486 Notes</a:t>
            </a:r>
          </a:p>
        </p:txBody>
      </p:sp>
      <p:sp>
        <p:nvSpPr>
          <p:cNvPr id="97283" name="Rectangle 6"/>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mtClean="0"/>
              <a:t>Tools of Analysis</a:t>
            </a:r>
          </a:p>
        </p:txBody>
      </p:sp>
      <p:sp>
        <p:nvSpPr>
          <p:cNvPr id="97284"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A0D2102C-DE0B-49B3-ACB6-4CE7BDA4C19D}" type="slidenum">
              <a:rPr lang="en-US" altLang="en-US"/>
              <a:pPr>
                <a:spcBef>
                  <a:spcPct val="0"/>
                </a:spcBef>
              </a:pPr>
              <a:t>47</a:t>
            </a:fld>
            <a:endParaRPr lang="en-US" altLang="en-US"/>
          </a:p>
        </p:txBody>
      </p:sp>
      <p:sp>
        <p:nvSpPr>
          <p:cNvPr id="97285" name="Rectangle 2"/>
          <p:cNvSpPr>
            <a:spLocks noGrp="1" noRot="1" noChangeAspect="1" noChangeArrowheads="1" noTextEdit="1"/>
          </p:cNvSpPr>
          <p:nvPr>
            <p:ph type="sldImg"/>
          </p:nvPr>
        </p:nvSpPr>
        <p:spPr>
          <a:ln w="12700" cap="flat"/>
        </p:spPr>
      </p:sp>
      <p:sp>
        <p:nvSpPr>
          <p:cNvPr id="97286"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lIns="92075" tIns="46038" rIns="92075" bIns="46038"/>
          <a:lstStyle/>
          <a:p>
            <a:r>
              <a:rPr lang="en-US" altLang="en-US" u="sng" smtClean="0"/>
              <a:t>Instructor Notes:</a:t>
            </a:r>
            <a:endParaRPr lang="en-US" altLang="en-US" smtClean="0"/>
          </a:p>
          <a:p>
            <a:r>
              <a:rPr lang="en-US" altLang="en-US" smtClean="0"/>
              <a:t>1) A fall in the price from $6 to $3 rotates the budget line outward and makes it flatter.</a:t>
            </a:r>
          </a:p>
          <a:p>
            <a:r>
              <a:rPr lang="en-US" altLang="en-US" smtClean="0"/>
              <a:t>2) A rise in the price from $6 to $12 rotates the budget line inward and makes it steeper.</a:t>
            </a:r>
          </a:p>
        </p:txBody>
      </p:sp>
    </p:spTree>
    <p:extLst>
      <p:ext uri="{BB962C8B-B14F-4D97-AF65-F5344CB8AC3E}">
        <p14:creationId xmlns:p14="http://schemas.microsoft.com/office/powerpoint/2010/main" val="2615900935"/>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hdr" sz="quarter"/>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mtClean="0"/>
              <a:t>Eastwood's ECO 486 Notes</a:t>
            </a:r>
          </a:p>
        </p:txBody>
      </p:sp>
      <p:sp>
        <p:nvSpPr>
          <p:cNvPr id="99331" name="Rectangle 6"/>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mtClean="0"/>
              <a:t>Tools of Analysis</a:t>
            </a:r>
          </a:p>
        </p:txBody>
      </p:sp>
      <p:sp>
        <p:nvSpPr>
          <p:cNvPr id="99332"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7BD9FEF3-9F81-4A52-A57A-0F4BC6757E68}" type="slidenum">
              <a:rPr lang="en-US" altLang="en-US"/>
              <a:pPr>
                <a:spcBef>
                  <a:spcPct val="0"/>
                </a:spcBef>
              </a:pPr>
              <a:t>48</a:t>
            </a:fld>
            <a:endParaRPr lang="en-US" altLang="en-US"/>
          </a:p>
        </p:txBody>
      </p:sp>
      <p:sp>
        <p:nvSpPr>
          <p:cNvPr id="99333" name="Rectangle 2"/>
          <p:cNvSpPr>
            <a:spLocks noGrp="1" noRot="1" noChangeAspect="1" noChangeArrowheads="1" noTextEdit="1"/>
          </p:cNvSpPr>
          <p:nvPr>
            <p:ph type="sldImg"/>
          </p:nvPr>
        </p:nvSpPr>
        <p:spPr>
          <a:ln w="12700" cap="flat"/>
        </p:spPr>
      </p:sp>
      <p:sp>
        <p:nvSpPr>
          <p:cNvPr id="99334"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lIns="92075" tIns="46038" rIns="92075" bIns="46038"/>
          <a:lstStyle/>
          <a:p>
            <a:endParaRPr lang="en-US" altLang="en-US" smtClean="0"/>
          </a:p>
        </p:txBody>
      </p:sp>
    </p:spTree>
    <p:extLst>
      <p:ext uri="{BB962C8B-B14F-4D97-AF65-F5344CB8AC3E}">
        <p14:creationId xmlns:p14="http://schemas.microsoft.com/office/powerpoint/2010/main" val="3286531094"/>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hdr" sz="quarter"/>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mtClean="0"/>
              <a:t>Eastwood's ECO 486 Notes</a:t>
            </a:r>
          </a:p>
        </p:txBody>
      </p:sp>
      <p:sp>
        <p:nvSpPr>
          <p:cNvPr id="101379" name="Rectangle 6"/>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mtClean="0"/>
              <a:t>Tools of Analysis</a:t>
            </a:r>
          </a:p>
        </p:txBody>
      </p:sp>
      <p:sp>
        <p:nvSpPr>
          <p:cNvPr id="101380"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9A119D6A-2D37-43B4-BB08-9CB485AA245A}" type="slidenum">
              <a:rPr lang="en-US" altLang="en-US"/>
              <a:pPr>
                <a:spcBef>
                  <a:spcPct val="0"/>
                </a:spcBef>
              </a:pPr>
              <a:t>49</a:t>
            </a:fld>
            <a:endParaRPr lang="en-US" altLang="en-US"/>
          </a:p>
        </p:txBody>
      </p:sp>
      <p:sp>
        <p:nvSpPr>
          <p:cNvPr id="101381" name="Rectangle 2"/>
          <p:cNvSpPr>
            <a:spLocks noGrp="1" noRot="1" noChangeAspect="1" noChangeArrowheads="1" noTextEdit="1"/>
          </p:cNvSpPr>
          <p:nvPr>
            <p:ph type="sldImg"/>
          </p:nvPr>
        </p:nvSpPr>
        <p:spPr>
          <a:ln w="12700" cap="flat"/>
        </p:spPr>
      </p:sp>
      <p:sp>
        <p:nvSpPr>
          <p:cNvPr id="101382"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lIns="92075" tIns="46038" rIns="92075" bIns="46038"/>
          <a:lstStyle/>
          <a:p>
            <a:r>
              <a:rPr lang="en-US" altLang="en-US" u="sng" smtClean="0"/>
              <a:t>Instructor Notes:</a:t>
            </a:r>
            <a:endParaRPr lang="en-US" altLang="en-US" smtClean="0"/>
          </a:p>
          <a:p>
            <a:r>
              <a:rPr lang="en-US" altLang="en-US" smtClean="0"/>
              <a:t>1) A change in income shifts the budget line.</a:t>
            </a:r>
          </a:p>
          <a:p>
            <a:r>
              <a:rPr lang="en-US" altLang="en-US" smtClean="0"/>
              <a:t>2) Suppose Lisa’s income falls from $30 to $15.</a:t>
            </a:r>
          </a:p>
        </p:txBody>
      </p:sp>
    </p:spTree>
    <p:extLst>
      <p:ext uri="{BB962C8B-B14F-4D97-AF65-F5344CB8AC3E}">
        <p14:creationId xmlns:p14="http://schemas.microsoft.com/office/powerpoint/2010/main" val="1199189211"/>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hdr" sz="quarter"/>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mtClean="0"/>
              <a:t>Eastwood's ECO 486 Notes</a:t>
            </a:r>
          </a:p>
        </p:txBody>
      </p:sp>
      <p:sp>
        <p:nvSpPr>
          <p:cNvPr id="103427" name="Rectangle 6"/>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mtClean="0"/>
              <a:t>Tools of Analysis</a:t>
            </a:r>
          </a:p>
        </p:txBody>
      </p:sp>
      <p:sp>
        <p:nvSpPr>
          <p:cNvPr id="103428"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D90922B-CEAC-41D5-B71B-B0A7430EF60F}" type="slidenum">
              <a:rPr lang="en-US" altLang="en-US"/>
              <a:pPr>
                <a:spcBef>
                  <a:spcPct val="0"/>
                </a:spcBef>
              </a:pPr>
              <a:t>50</a:t>
            </a:fld>
            <a:endParaRPr lang="en-US" altLang="en-US"/>
          </a:p>
        </p:txBody>
      </p:sp>
      <p:sp>
        <p:nvSpPr>
          <p:cNvPr id="103429" name="Rectangle 2"/>
          <p:cNvSpPr>
            <a:spLocks noGrp="1" noRot="1" noChangeAspect="1" noChangeArrowheads="1" noTextEdit="1"/>
          </p:cNvSpPr>
          <p:nvPr>
            <p:ph type="sldImg"/>
          </p:nvPr>
        </p:nvSpPr>
        <p:spPr>
          <a:ln w="12700" cap="flat"/>
        </p:spPr>
      </p:sp>
      <p:sp>
        <p:nvSpPr>
          <p:cNvPr id="103430"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lIns="92075" tIns="46038" rIns="92075" bIns="46038"/>
          <a:lstStyle/>
          <a:p>
            <a:r>
              <a:rPr lang="en-US" altLang="en-US" u="sng" smtClean="0"/>
              <a:t>Instructor Notes:</a:t>
            </a:r>
            <a:endParaRPr lang="en-US" altLang="en-US" smtClean="0"/>
          </a:p>
          <a:p>
            <a:r>
              <a:rPr lang="en-US" altLang="en-US" smtClean="0"/>
              <a:t>1) Lisa’s income falls from $30 to $15 while the prices of movies and soda remain constant.</a:t>
            </a:r>
          </a:p>
          <a:p>
            <a:r>
              <a:rPr lang="en-US" altLang="en-US" smtClean="0"/>
              <a:t>2) The budget line shifts leftward, but its slope does not change.</a:t>
            </a:r>
          </a:p>
        </p:txBody>
      </p:sp>
    </p:spTree>
    <p:extLst>
      <p:ext uri="{BB962C8B-B14F-4D97-AF65-F5344CB8AC3E}">
        <p14:creationId xmlns:p14="http://schemas.microsoft.com/office/powerpoint/2010/main" val="9900663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mtClean="0"/>
              <a:t>Eastwood's ECO 486 Notes</a:t>
            </a:r>
          </a:p>
        </p:txBody>
      </p:sp>
      <p:sp>
        <p:nvSpPr>
          <p:cNvPr id="13315" name="Rectangle 6"/>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mtClean="0"/>
              <a:t>Tools of Analysis</a:t>
            </a:r>
          </a:p>
        </p:txBody>
      </p:sp>
      <p:sp>
        <p:nvSpPr>
          <p:cNvPr id="13316"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E9A532D2-B546-4CE8-AFF5-EE8B320B107B}" type="slidenum">
              <a:rPr lang="en-US" altLang="en-US"/>
              <a:pPr>
                <a:spcBef>
                  <a:spcPct val="0"/>
                </a:spcBef>
              </a:pPr>
              <a:t>5</a:t>
            </a:fld>
            <a:endParaRPr lang="en-US" altLang="en-US"/>
          </a:p>
        </p:txBody>
      </p:sp>
    </p:spTree>
    <p:extLst>
      <p:ext uri="{BB962C8B-B14F-4D97-AF65-F5344CB8AC3E}">
        <p14:creationId xmlns:p14="http://schemas.microsoft.com/office/powerpoint/2010/main" val="685290511"/>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hdr" sz="quarter"/>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mtClean="0"/>
              <a:t>Eastwood's ECO 486 Notes</a:t>
            </a:r>
          </a:p>
        </p:txBody>
      </p:sp>
      <p:sp>
        <p:nvSpPr>
          <p:cNvPr id="105475" name="Rectangle 6"/>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mtClean="0"/>
              <a:t>Tools of Analysis</a:t>
            </a:r>
          </a:p>
        </p:txBody>
      </p:sp>
      <p:sp>
        <p:nvSpPr>
          <p:cNvPr id="105476"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357009A3-CEE5-46E4-BC85-3850B5AE25C1}" type="slidenum">
              <a:rPr lang="en-US" altLang="en-US"/>
              <a:pPr>
                <a:spcBef>
                  <a:spcPct val="0"/>
                </a:spcBef>
              </a:pPr>
              <a:t>51</a:t>
            </a:fld>
            <a:endParaRPr lang="en-US" altLang="en-US"/>
          </a:p>
        </p:txBody>
      </p:sp>
      <p:sp>
        <p:nvSpPr>
          <p:cNvPr id="105477" name="Rectangle 2"/>
          <p:cNvSpPr>
            <a:spLocks noGrp="1" noRot="1" noChangeAspect="1" noChangeArrowheads="1" noTextEdit="1"/>
          </p:cNvSpPr>
          <p:nvPr>
            <p:ph type="sldImg"/>
          </p:nvPr>
        </p:nvSpPr>
        <p:spPr>
          <a:ln w="12700" cap="flat"/>
        </p:spPr>
      </p:sp>
      <p:sp>
        <p:nvSpPr>
          <p:cNvPr id="105478"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lIns="92075" tIns="46038" rIns="92075" bIns="46038"/>
          <a:lstStyle/>
          <a:p>
            <a:endParaRPr lang="en-US" altLang="en-US" smtClean="0"/>
          </a:p>
        </p:txBody>
      </p:sp>
    </p:spTree>
    <p:extLst>
      <p:ext uri="{BB962C8B-B14F-4D97-AF65-F5344CB8AC3E}">
        <p14:creationId xmlns:p14="http://schemas.microsoft.com/office/powerpoint/2010/main" val="2778832922"/>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ChangeArrowheads="1"/>
          </p:cNvSpPr>
          <p:nvPr>
            <p:ph type="hdr" sz="quarter"/>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mtClean="0"/>
              <a:t>Eastwood's ECO 486 Notes</a:t>
            </a:r>
          </a:p>
        </p:txBody>
      </p:sp>
      <p:sp>
        <p:nvSpPr>
          <p:cNvPr id="107523" name="Rectangle 6"/>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mtClean="0"/>
              <a:t>Tools of Analysis</a:t>
            </a:r>
          </a:p>
        </p:txBody>
      </p:sp>
      <p:sp>
        <p:nvSpPr>
          <p:cNvPr id="107524"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6CF3F339-C088-42ED-ADE9-F3BE520B7FB7}" type="slidenum">
              <a:rPr lang="en-US" altLang="en-US"/>
              <a:pPr>
                <a:spcBef>
                  <a:spcPct val="0"/>
                </a:spcBef>
              </a:pPr>
              <a:t>52</a:t>
            </a:fld>
            <a:endParaRPr lang="en-US" altLang="en-US"/>
          </a:p>
        </p:txBody>
      </p:sp>
      <p:sp>
        <p:nvSpPr>
          <p:cNvPr id="107525" name="Rectangle 2"/>
          <p:cNvSpPr>
            <a:spLocks noGrp="1" noRot="1" noChangeAspect="1" noChangeArrowheads="1" noTextEdit="1"/>
          </p:cNvSpPr>
          <p:nvPr>
            <p:ph type="sldImg"/>
          </p:nvPr>
        </p:nvSpPr>
        <p:spPr>
          <a:ln w="12700" cap="flat"/>
        </p:spPr>
      </p:sp>
      <p:sp>
        <p:nvSpPr>
          <p:cNvPr id="107526"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lIns="92075" tIns="46038" rIns="92075" bIns="46038"/>
          <a:lstStyle/>
          <a:p>
            <a:endParaRPr lang="en-US" altLang="en-US" smtClean="0"/>
          </a:p>
        </p:txBody>
      </p:sp>
    </p:spTree>
    <p:extLst>
      <p:ext uri="{BB962C8B-B14F-4D97-AF65-F5344CB8AC3E}">
        <p14:creationId xmlns:p14="http://schemas.microsoft.com/office/powerpoint/2010/main" val="2855561285"/>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ChangeArrowheads="1"/>
          </p:cNvSpPr>
          <p:nvPr>
            <p:ph type="hdr" sz="quarter"/>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mtClean="0"/>
              <a:t>Eastwood's ECO 486 Notes</a:t>
            </a:r>
          </a:p>
        </p:txBody>
      </p:sp>
      <p:sp>
        <p:nvSpPr>
          <p:cNvPr id="109571" name="Rectangle 6"/>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mtClean="0"/>
              <a:t>Tools of Analysis</a:t>
            </a:r>
          </a:p>
        </p:txBody>
      </p:sp>
      <p:sp>
        <p:nvSpPr>
          <p:cNvPr id="109572"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256C61B-80E4-46AC-B0D4-7180D939E529}" type="slidenum">
              <a:rPr lang="en-US" altLang="en-US"/>
              <a:pPr>
                <a:spcBef>
                  <a:spcPct val="0"/>
                </a:spcBef>
              </a:pPr>
              <a:t>53</a:t>
            </a:fld>
            <a:endParaRPr lang="en-US" altLang="en-US"/>
          </a:p>
        </p:txBody>
      </p:sp>
      <p:sp>
        <p:nvSpPr>
          <p:cNvPr id="109573" name="Rectangle 2"/>
          <p:cNvSpPr>
            <a:spLocks noGrp="1" noRot="1" noChangeAspect="1" noChangeArrowheads="1" noTextEdit="1"/>
          </p:cNvSpPr>
          <p:nvPr>
            <p:ph type="sldImg"/>
          </p:nvPr>
        </p:nvSpPr>
        <p:spPr>
          <a:ln w="12700" cap="flat"/>
        </p:spPr>
      </p:sp>
      <p:sp>
        <p:nvSpPr>
          <p:cNvPr id="109574"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lIns="92075" tIns="46038" rIns="92075" bIns="46038"/>
          <a:lstStyle/>
          <a:p>
            <a:r>
              <a:rPr lang="en-US" altLang="en-US" u="sng" smtClean="0"/>
              <a:t>Instructor Notes:</a:t>
            </a:r>
          </a:p>
          <a:p>
            <a:r>
              <a:rPr lang="en-US" altLang="en-US" smtClean="0"/>
              <a:t>1) If Lisa drinks 6 six-packs of soda and sees 2 movies a month, she consumes at point </a:t>
            </a:r>
            <a:r>
              <a:rPr lang="en-US" altLang="en-US" i="1" smtClean="0"/>
              <a:t>c</a:t>
            </a:r>
            <a:r>
              <a:rPr lang="en-US" altLang="en-US" smtClean="0"/>
              <a:t>.</a:t>
            </a:r>
          </a:p>
          <a:p>
            <a:r>
              <a:rPr lang="en-US" altLang="en-US" smtClean="0"/>
              <a:t>2) Lisa can compare all other possible combinations of soda and movies to point </a:t>
            </a:r>
            <a:r>
              <a:rPr lang="en-US" altLang="en-US" i="1" smtClean="0"/>
              <a:t>c</a:t>
            </a:r>
            <a:r>
              <a:rPr lang="en-US" altLang="en-US" smtClean="0"/>
              <a:t> and rank them on the scale preferred to point </a:t>
            </a:r>
            <a:r>
              <a:rPr lang="en-US" altLang="en-US" i="1" smtClean="0"/>
              <a:t>c</a:t>
            </a:r>
            <a:r>
              <a:rPr lang="en-US" altLang="en-US" smtClean="0"/>
              <a:t>, not preferred to point </a:t>
            </a:r>
            <a:r>
              <a:rPr lang="en-US" altLang="en-US" i="1" smtClean="0"/>
              <a:t>c</a:t>
            </a:r>
            <a:r>
              <a:rPr lang="en-US" altLang="en-US" smtClean="0"/>
              <a:t>, or indifferent.</a:t>
            </a:r>
          </a:p>
          <a:p>
            <a:r>
              <a:rPr lang="en-US" altLang="en-US" smtClean="0"/>
              <a:t>3) The boundary between points that she prefers to point </a:t>
            </a:r>
            <a:r>
              <a:rPr lang="en-US" altLang="en-US" i="1" smtClean="0"/>
              <a:t>c</a:t>
            </a:r>
            <a:r>
              <a:rPr lang="en-US" altLang="en-US" smtClean="0"/>
              <a:t> and those that she does not prefer to point </a:t>
            </a:r>
            <a:r>
              <a:rPr lang="en-US" altLang="en-US" i="1" smtClean="0"/>
              <a:t>c</a:t>
            </a:r>
            <a:r>
              <a:rPr lang="en-US" altLang="en-US" smtClean="0"/>
              <a:t> is an indifference curve.</a:t>
            </a:r>
          </a:p>
          <a:p>
            <a:r>
              <a:rPr lang="en-US" altLang="en-US" smtClean="0"/>
              <a:t>4) Lisa is indifferent between points such as </a:t>
            </a:r>
            <a:r>
              <a:rPr lang="en-US" altLang="en-US" i="1" smtClean="0"/>
              <a:t>g</a:t>
            </a:r>
            <a:r>
              <a:rPr lang="en-US" altLang="en-US" smtClean="0"/>
              <a:t> and </a:t>
            </a:r>
            <a:r>
              <a:rPr lang="en-US" altLang="en-US" i="1" smtClean="0"/>
              <a:t>c</a:t>
            </a:r>
            <a:r>
              <a:rPr lang="en-US" altLang="en-US" smtClean="0"/>
              <a:t> on the indifference curve.</a:t>
            </a:r>
          </a:p>
          <a:p>
            <a:r>
              <a:rPr lang="en-US" altLang="en-US" smtClean="0"/>
              <a:t>5) She prefers any point above the indifference curve (yellow area) to any point on it, and she prefers any point on the indifference curve to any point below it (gray area).</a:t>
            </a:r>
          </a:p>
        </p:txBody>
      </p:sp>
    </p:spTree>
    <p:extLst>
      <p:ext uri="{BB962C8B-B14F-4D97-AF65-F5344CB8AC3E}">
        <p14:creationId xmlns:p14="http://schemas.microsoft.com/office/powerpoint/2010/main" val="3847595908"/>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ChangeArrowheads="1"/>
          </p:cNvSpPr>
          <p:nvPr>
            <p:ph type="hdr" sz="quarter"/>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mtClean="0"/>
              <a:t>Eastwood's ECO 486 Notes</a:t>
            </a:r>
          </a:p>
        </p:txBody>
      </p:sp>
      <p:sp>
        <p:nvSpPr>
          <p:cNvPr id="111619" name="Rectangle 6"/>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mtClean="0"/>
              <a:t>Tools of Analysis</a:t>
            </a:r>
          </a:p>
        </p:txBody>
      </p:sp>
      <p:sp>
        <p:nvSpPr>
          <p:cNvPr id="111620"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8EC20CC-FB73-43F1-BC31-228AFF094A5C}" type="slidenum">
              <a:rPr lang="en-US" altLang="en-US"/>
              <a:pPr>
                <a:spcBef>
                  <a:spcPct val="0"/>
                </a:spcBef>
              </a:pPr>
              <a:t>54</a:t>
            </a:fld>
            <a:endParaRPr lang="en-US" altLang="en-US"/>
          </a:p>
        </p:txBody>
      </p:sp>
      <p:sp>
        <p:nvSpPr>
          <p:cNvPr id="111621" name="Rectangle 2"/>
          <p:cNvSpPr>
            <a:spLocks noGrp="1" noRot="1" noChangeAspect="1" noChangeArrowheads="1" noTextEdit="1"/>
          </p:cNvSpPr>
          <p:nvPr>
            <p:ph type="sldImg"/>
          </p:nvPr>
        </p:nvSpPr>
        <p:spPr>
          <a:ln w="12700" cap="flat"/>
        </p:spPr>
      </p:sp>
      <p:sp>
        <p:nvSpPr>
          <p:cNvPr id="111622"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lIns="92075" tIns="46038" rIns="92075" bIns="46038"/>
          <a:lstStyle/>
          <a:p>
            <a:r>
              <a:rPr lang="en-US" altLang="en-US" u="sng" smtClean="0"/>
              <a:t>Instructor Notes:</a:t>
            </a:r>
          </a:p>
          <a:p>
            <a:r>
              <a:rPr lang="en-US" altLang="en-US" smtClean="0"/>
              <a:t>1) If Lisa drinks 6 six-packs of soda and sees 2 movies a month, she consumes at point </a:t>
            </a:r>
            <a:r>
              <a:rPr lang="en-US" altLang="en-US" i="1" smtClean="0"/>
              <a:t>c</a:t>
            </a:r>
            <a:r>
              <a:rPr lang="en-US" altLang="en-US" smtClean="0"/>
              <a:t>.</a:t>
            </a:r>
          </a:p>
          <a:p>
            <a:r>
              <a:rPr lang="en-US" altLang="en-US" smtClean="0"/>
              <a:t>2) Lisa can compare all other possible combinations of soda and movies to point </a:t>
            </a:r>
            <a:r>
              <a:rPr lang="en-US" altLang="en-US" i="1" smtClean="0"/>
              <a:t>c</a:t>
            </a:r>
            <a:r>
              <a:rPr lang="en-US" altLang="en-US" smtClean="0"/>
              <a:t> and rank them on the scale preferred to point </a:t>
            </a:r>
            <a:r>
              <a:rPr lang="en-US" altLang="en-US" i="1" smtClean="0"/>
              <a:t>c</a:t>
            </a:r>
            <a:r>
              <a:rPr lang="en-US" altLang="en-US" smtClean="0"/>
              <a:t>, not preferred to point </a:t>
            </a:r>
            <a:r>
              <a:rPr lang="en-US" altLang="en-US" i="1" smtClean="0"/>
              <a:t>c</a:t>
            </a:r>
            <a:r>
              <a:rPr lang="en-US" altLang="en-US" smtClean="0"/>
              <a:t>, or indifferent.</a:t>
            </a:r>
          </a:p>
          <a:p>
            <a:r>
              <a:rPr lang="en-US" altLang="en-US" smtClean="0"/>
              <a:t>3) The boundary between points that she prefers to point </a:t>
            </a:r>
            <a:r>
              <a:rPr lang="en-US" altLang="en-US" i="1" smtClean="0"/>
              <a:t>c</a:t>
            </a:r>
            <a:r>
              <a:rPr lang="en-US" altLang="en-US" smtClean="0"/>
              <a:t> and those that she does not prefer to point </a:t>
            </a:r>
            <a:r>
              <a:rPr lang="en-US" altLang="en-US" i="1" smtClean="0"/>
              <a:t>c</a:t>
            </a:r>
            <a:r>
              <a:rPr lang="en-US" altLang="en-US" smtClean="0"/>
              <a:t> is an indifference curve.</a:t>
            </a:r>
          </a:p>
          <a:p>
            <a:r>
              <a:rPr lang="en-US" altLang="en-US" smtClean="0"/>
              <a:t>4) Lisa is indifferent between points such as </a:t>
            </a:r>
            <a:r>
              <a:rPr lang="en-US" altLang="en-US" i="1" smtClean="0"/>
              <a:t>g</a:t>
            </a:r>
            <a:r>
              <a:rPr lang="en-US" altLang="en-US" smtClean="0"/>
              <a:t> and </a:t>
            </a:r>
            <a:r>
              <a:rPr lang="en-US" altLang="en-US" i="1" smtClean="0"/>
              <a:t>c</a:t>
            </a:r>
            <a:r>
              <a:rPr lang="en-US" altLang="en-US" smtClean="0"/>
              <a:t> on the indifference curve.</a:t>
            </a:r>
          </a:p>
          <a:p>
            <a:r>
              <a:rPr lang="en-US" altLang="en-US" smtClean="0"/>
              <a:t>5) She prefers any point above the indifference curve (yellow area) to any point on it, and she prefers any point on the indifference curve to any point below it (gray area).</a:t>
            </a:r>
          </a:p>
        </p:txBody>
      </p:sp>
    </p:spTree>
    <p:extLst>
      <p:ext uri="{BB962C8B-B14F-4D97-AF65-F5344CB8AC3E}">
        <p14:creationId xmlns:p14="http://schemas.microsoft.com/office/powerpoint/2010/main" val="2395855059"/>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ChangeArrowheads="1"/>
          </p:cNvSpPr>
          <p:nvPr>
            <p:ph type="hdr" sz="quarter"/>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mtClean="0"/>
              <a:t>Eastwood's ECO 486 Notes</a:t>
            </a:r>
          </a:p>
        </p:txBody>
      </p:sp>
      <p:sp>
        <p:nvSpPr>
          <p:cNvPr id="113667" name="Rectangle 6"/>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mtClean="0"/>
              <a:t>Tools of Analysis</a:t>
            </a:r>
          </a:p>
        </p:txBody>
      </p:sp>
      <p:sp>
        <p:nvSpPr>
          <p:cNvPr id="113668"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F1046811-8F5A-4BD1-92C9-CCC060E5B9F1}" type="slidenum">
              <a:rPr lang="en-US" altLang="en-US"/>
              <a:pPr>
                <a:spcBef>
                  <a:spcPct val="0"/>
                </a:spcBef>
              </a:pPr>
              <a:t>55</a:t>
            </a:fld>
            <a:endParaRPr lang="en-US" altLang="en-US"/>
          </a:p>
        </p:txBody>
      </p:sp>
      <p:sp>
        <p:nvSpPr>
          <p:cNvPr id="113669" name="Rectangle 2"/>
          <p:cNvSpPr>
            <a:spLocks noGrp="1" noRot="1" noChangeAspect="1" noChangeArrowheads="1" noTextEdit="1"/>
          </p:cNvSpPr>
          <p:nvPr>
            <p:ph type="sldImg"/>
          </p:nvPr>
        </p:nvSpPr>
        <p:spPr>
          <a:ln w="12700" cap="flat"/>
        </p:spPr>
      </p:sp>
      <p:sp>
        <p:nvSpPr>
          <p:cNvPr id="113670"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lIns="92075" tIns="46038" rIns="92075" bIns="46038"/>
          <a:lstStyle/>
          <a:p>
            <a:endParaRPr lang="en-US" altLang="en-US" smtClean="0"/>
          </a:p>
        </p:txBody>
      </p:sp>
    </p:spTree>
    <p:extLst>
      <p:ext uri="{BB962C8B-B14F-4D97-AF65-F5344CB8AC3E}">
        <p14:creationId xmlns:p14="http://schemas.microsoft.com/office/powerpoint/2010/main" val="4195894653"/>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ChangeArrowheads="1"/>
          </p:cNvSpPr>
          <p:nvPr>
            <p:ph type="hdr" sz="quarter"/>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mtClean="0"/>
              <a:t>Eastwood's ECO 486 Notes</a:t>
            </a:r>
          </a:p>
        </p:txBody>
      </p:sp>
      <p:sp>
        <p:nvSpPr>
          <p:cNvPr id="115715" name="Rectangle 6"/>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mtClean="0"/>
              <a:t>Tools of Analysis</a:t>
            </a:r>
          </a:p>
        </p:txBody>
      </p:sp>
      <p:sp>
        <p:nvSpPr>
          <p:cNvPr id="115716"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E198F00-350A-4009-AED2-20046D18FC51}" type="slidenum">
              <a:rPr lang="en-US" altLang="en-US"/>
              <a:pPr>
                <a:spcBef>
                  <a:spcPct val="0"/>
                </a:spcBef>
              </a:pPr>
              <a:t>56</a:t>
            </a:fld>
            <a:endParaRPr lang="en-US" altLang="en-US"/>
          </a:p>
        </p:txBody>
      </p:sp>
      <p:sp>
        <p:nvSpPr>
          <p:cNvPr id="115717" name="Rectangle 2"/>
          <p:cNvSpPr>
            <a:spLocks noGrp="1" noRot="1" noChangeAspect="1" noChangeArrowheads="1" noTextEdit="1"/>
          </p:cNvSpPr>
          <p:nvPr>
            <p:ph type="sldImg"/>
          </p:nvPr>
        </p:nvSpPr>
        <p:spPr>
          <a:ln w="12700" cap="flat"/>
        </p:spPr>
      </p:sp>
      <p:sp>
        <p:nvSpPr>
          <p:cNvPr id="115718"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lIns="92075" tIns="46038" rIns="92075" bIns="46038"/>
          <a:lstStyle/>
          <a:p>
            <a:r>
              <a:rPr lang="en-US" altLang="en-US" u="sng" smtClean="0"/>
              <a:t>Instructor Notes:</a:t>
            </a:r>
          </a:p>
          <a:p>
            <a:r>
              <a:rPr lang="en-US" altLang="en-US" smtClean="0"/>
              <a:t>1) A preference map consists of an infinite number of indifference curves.</a:t>
            </a:r>
          </a:p>
          <a:p>
            <a:r>
              <a:rPr lang="en-US" altLang="en-US" smtClean="0"/>
              <a:t>2) This graph shows just three that are part of Lisa’s preference map.</a:t>
            </a:r>
          </a:p>
          <a:p>
            <a:r>
              <a:rPr lang="en-US" altLang="en-US" smtClean="0"/>
              <a:t>3) Each indifference curve shows points among which Lisa is indifferent.  For example, she is indifferent between point </a:t>
            </a:r>
            <a:r>
              <a:rPr lang="en-US" altLang="en-US" i="1" smtClean="0"/>
              <a:t>c</a:t>
            </a:r>
            <a:r>
              <a:rPr lang="en-US" altLang="en-US" smtClean="0"/>
              <a:t> and point </a:t>
            </a:r>
            <a:r>
              <a:rPr lang="en-US" altLang="en-US" i="1" smtClean="0"/>
              <a:t>g</a:t>
            </a:r>
            <a:r>
              <a:rPr lang="en-US" altLang="en-US" smtClean="0"/>
              <a:t> on indifference curve I</a:t>
            </a:r>
            <a:r>
              <a:rPr lang="en-US" altLang="en-US" baseline="-25000" smtClean="0"/>
              <a:t>1</a:t>
            </a:r>
            <a:r>
              <a:rPr lang="en-US" altLang="en-US" smtClean="0"/>
              <a:t>.</a:t>
            </a:r>
          </a:p>
          <a:p>
            <a:r>
              <a:rPr lang="en-US" altLang="en-US" smtClean="0"/>
              <a:t>4. But, she prefers any point on a higher indifference curve to any point on a lower indifference curve.  For example, Lisa prefers point </a:t>
            </a:r>
            <a:r>
              <a:rPr lang="en-US" altLang="en-US" i="1" smtClean="0"/>
              <a:t>j</a:t>
            </a:r>
            <a:r>
              <a:rPr lang="en-US" altLang="en-US" smtClean="0"/>
              <a:t> to point </a:t>
            </a:r>
            <a:r>
              <a:rPr lang="en-US" altLang="en-US" i="1" smtClean="0"/>
              <a:t>c</a:t>
            </a:r>
            <a:r>
              <a:rPr lang="en-US" altLang="en-US" smtClean="0"/>
              <a:t> or </a:t>
            </a:r>
            <a:r>
              <a:rPr lang="en-US" altLang="en-US" i="1" smtClean="0"/>
              <a:t>g</a:t>
            </a:r>
            <a:r>
              <a:rPr lang="en-US" altLang="en-US" smtClean="0"/>
              <a:t>, so she prefers any point on indifference curve I</a:t>
            </a:r>
            <a:r>
              <a:rPr lang="en-US" altLang="en-US" baseline="-25000" smtClean="0"/>
              <a:t>2  </a:t>
            </a:r>
            <a:r>
              <a:rPr lang="en-US" altLang="en-US" smtClean="0"/>
              <a:t>to any point on indifference curve I</a:t>
            </a:r>
            <a:r>
              <a:rPr lang="en-US" altLang="en-US" baseline="-25000" smtClean="0"/>
              <a:t>1</a:t>
            </a:r>
            <a:r>
              <a:rPr lang="en-US" altLang="en-US" smtClean="0"/>
              <a:t>. </a:t>
            </a:r>
          </a:p>
        </p:txBody>
      </p:sp>
    </p:spTree>
    <p:extLst>
      <p:ext uri="{BB962C8B-B14F-4D97-AF65-F5344CB8AC3E}">
        <p14:creationId xmlns:p14="http://schemas.microsoft.com/office/powerpoint/2010/main" val="610520891"/>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ChangeArrowheads="1"/>
          </p:cNvSpPr>
          <p:nvPr>
            <p:ph type="hdr" sz="quarter"/>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mtClean="0"/>
              <a:t>Eastwood's ECO 486 Notes</a:t>
            </a:r>
          </a:p>
        </p:txBody>
      </p:sp>
      <p:sp>
        <p:nvSpPr>
          <p:cNvPr id="117763" name="Rectangle 6"/>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mtClean="0"/>
              <a:t>Tools of Analysis</a:t>
            </a:r>
          </a:p>
        </p:txBody>
      </p:sp>
      <p:sp>
        <p:nvSpPr>
          <p:cNvPr id="117764"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AAE2258B-6B9A-4D7D-84D8-3265E6E84267}" type="slidenum">
              <a:rPr lang="en-US" altLang="en-US"/>
              <a:pPr>
                <a:spcBef>
                  <a:spcPct val="0"/>
                </a:spcBef>
              </a:pPr>
              <a:t>57</a:t>
            </a:fld>
            <a:endParaRPr lang="en-US" altLang="en-US"/>
          </a:p>
        </p:txBody>
      </p:sp>
      <p:sp>
        <p:nvSpPr>
          <p:cNvPr id="117765" name="Rectangle 2"/>
          <p:cNvSpPr>
            <a:spLocks noGrp="1" noRot="1" noChangeAspect="1" noChangeArrowheads="1" noTextEdit="1"/>
          </p:cNvSpPr>
          <p:nvPr>
            <p:ph type="sldImg"/>
          </p:nvPr>
        </p:nvSpPr>
        <p:spPr>
          <a:ln w="12700" cap="flat"/>
        </p:spPr>
      </p:sp>
      <p:sp>
        <p:nvSpPr>
          <p:cNvPr id="117766"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lIns="92075" tIns="46038" rIns="92075" bIns="46038"/>
          <a:lstStyle/>
          <a:p>
            <a:r>
              <a:rPr lang="en-US" altLang="en-US" u="sng" smtClean="0"/>
              <a:t>Instructor Notes:</a:t>
            </a:r>
          </a:p>
          <a:p>
            <a:r>
              <a:rPr lang="en-US" altLang="en-US" smtClean="0"/>
              <a:t>1) A preference map consists of an infinite number of indifference curves.</a:t>
            </a:r>
          </a:p>
          <a:p>
            <a:r>
              <a:rPr lang="en-US" altLang="en-US" smtClean="0"/>
              <a:t>2) This graph shows just three that are part of Lisa’s preference map.</a:t>
            </a:r>
          </a:p>
          <a:p>
            <a:r>
              <a:rPr lang="en-US" altLang="en-US" smtClean="0"/>
              <a:t>3) Each indifference curve shows points among which Lisa is indifferent.  For example, she is indifferent between point </a:t>
            </a:r>
            <a:r>
              <a:rPr lang="en-US" altLang="en-US" i="1" smtClean="0"/>
              <a:t>c</a:t>
            </a:r>
            <a:r>
              <a:rPr lang="en-US" altLang="en-US" smtClean="0"/>
              <a:t> and point </a:t>
            </a:r>
            <a:r>
              <a:rPr lang="en-US" altLang="en-US" i="1" smtClean="0"/>
              <a:t>g</a:t>
            </a:r>
            <a:r>
              <a:rPr lang="en-US" altLang="en-US" smtClean="0"/>
              <a:t> on indifference curve I</a:t>
            </a:r>
            <a:r>
              <a:rPr lang="en-US" altLang="en-US" baseline="-25000" smtClean="0"/>
              <a:t>1</a:t>
            </a:r>
            <a:r>
              <a:rPr lang="en-US" altLang="en-US" smtClean="0"/>
              <a:t>.</a:t>
            </a:r>
          </a:p>
          <a:p>
            <a:r>
              <a:rPr lang="en-US" altLang="en-US" smtClean="0"/>
              <a:t>4. But, she prefers any point on a higher indifference curve to any point on a lower indifference curve.  For example, Lisa prefers point </a:t>
            </a:r>
            <a:r>
              <a:rPr lang="en-US" altLang="en-US" i="1" smtClean="0"/>
              <a:t>j</a:t>
            </a:r>
            <a:r>
              <a:rPr lang="en-US" altLang="en-US" smtClean="0"/>
              <a:t> to point </a:t>
            </a:r>
            <a:r>
              <a:rPr lang="en-US" altLang="en-US" i="1" smtClean="0"/>
              <a:t>c</a:t>
            </a:r>
            <a:r>
              <a:rPr lang="en-US" altLang="en-US" smtClean="0"/>
              <a:t> or </a:t>
            </a:r>
            <a:r>
              <a:rPr lang="en-US" altLang="en-US" i="1" smtClean="0"/>
              <a:t>g</a:t>
            </a:r>
            <a:r>
              <a:rPr lang="en-US" altLang="en-US" smtClean="0"/>
              <a:t>, so she prefers any point on indifference curve I</a:t>
            </a:r>
            <a:r>
              <a:rPr lang="en-US" altLang="en-US" baseline="-25000" smtClean="0"/>
              <a:t>2  </a:t>
            </a:r>
            <a:r>
              <a:rPr lang="en-US" altLang="en-US" smtClean="0"/>
              <a:t>to any point on indifference curve I</a:t>
            </a:r>
            <a:r>
              <a:rPr lang="en-US" altLang="en-US" baseline="-25000" smtClean="0"/>
              <a:t>1</a:t>
            </a:r>
            <a:r>
              <a:rPr lang="en-US" altLang="en-US" smtClean="0"/>
              <a:t>. </a:t>
            </a:r>
          </a:p>
        </p:txBody>
      </p:sp>
    </p:spTree>
    <p:extLst>
      <p:ext uri="{BB962C8B-B14F-4D97-AF65-F5344CB8AC3E}">
        <p14:creationId xmlns:p14="http://schemas.microsoft.com/office/powerpoint/2010/main" val="2447802665"/>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ChangeArrowheads="1"/>
          </p:cNvSpPr>
          <p:nvPr>
            <p:ph type="hdr" sz="quarter"/>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mtClean="0"/>
              <a:t>Eastwood's ECO 486 Notes</a:t>
            </a:r>
          </a:p>
        </p:txBody>
      </p:sp>
      <p:sp>
        <p:nvSpPr>
          <p:cNvPr id="119811" name="Rectangle 6"/>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mtClean="0"/>
              <a:t>Tools of Analysis</a:t>
            </a:r>
          </a:p>
        </p:txBody>
      </p:sp>
      <p:sp>
        <p:nvSpPr>
          <p:cNvPr id="119812"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58EA9CB-571D-4AB1-8EE2-70ACB350BFE7}" type="slidenum">
              <a:rPr lang="en-US" altLang="en-US"/>
              <a:pPr>
                <a:spcBef>
                  <a:spcPct val="0"/>
                </a:spcBef>
              </a:pPr>
              <a:t>58</a:t>
            </a:fld>
            <a:endParaRPr lang="en-US" altLang="en-US"/>
          </a:p>
        </p:txBody>
      </p:sp>
      <p:sp>
        <p:nvSpPr>
          <p:cNvPr id="119813" name="Rectangle 2"/>
          <p:cNvSpPr>
            <a:spLocks noGrp="1" noRot="1" noChangeAspect="1" noChangeArrowheads="1" noTextEdit="1"/>
          </p:cNvSpPr>
          <p:nvPr>
            <p:ph type="sldImg"/>
          </p:nvPr>
        </p:nvSpPr>
        <p:spPr>
          <a:ln w="12700" cap="flat"/>
        </p:spPr>
      </p:sp>
      <p:sp>
        <p:nvSpPr>
          <p:cNvPr id="119814"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lIns="92075" tIns="46038" rIns="92075" bIns="46038"/>
          <a:lstStyle/>
          <a:p>
            <a:endParaRPr lang="en-US" altLang="en-US" smtClean="0"/>
          </a:p>
        </p:txBody>
      </p:sp>
    </p:spTree>
    <p:extLst>
      <p:ext uri="{BB962C8B-B14F-4D97-AF65-F5344CB8AC3E}">
        <p14:creationId xmlns:p14="http://schemas.microsoft.com/office/powerpoint/2010/main" val="39184644"/>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ChangeArrowheads="1"/>
          </p:cNvSpPr>
          <p:nvPr>
            <p:ph type="hdr" sz="quarter"/>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mtClean="0"/>
              <a:t>Eastwood's ECO 486 Notes</a:t>
            </a:r>
          </a:p>
        </p:txBody>
      </p:sp>
      <p:sp>
        <p:nvSpPr>
          <p:cNvPr id="121859" name="Rectangle 6"/>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mtClean="0"/>
              <a:t>Tools of Analysis</a:t>
            </a:r>
          </a:p>
        </p:txBody>
      </p:sp>
      <p:sp>
        <p:nvSpPr>
          <p:cNvPr id="121860"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A92CDCE5-453C-432D-9CC1-C5E8B56F5A9F}" type="slidenum">
              <a:rPr lang="en-US" altLang="en-US"/>
              <a:pPr>
                <a:spcBef>
                  <a:spcPct val="0"/>
                </a:spcBef>
              </a:pPr>
              <a:t>59</a:t>
            </a:fld>
            <a:endParaRPr lang="en-US" altLang="en-US"/>
          </a:p>
        </p:txBody>
      </p:sp>
      <p:sp>
        <p:nvSpPr>
          <p:cNvPr id="121861" name="Rectangle 2"/>
          <p:cNvSpPr>
            <a:spLocks noGrp="1" noRot="1" noChangeAspect="1" noChangeArrowheads="1" noTextEdit="1"/>
          </p:cNvSpPr>
          <p:nvPr>
            <p:ph type="sldImg"/>
          </p:nvPr>
        </p:nvSpPr>
        <p:spPr>
          <a:ln w="12700" cap="flat"/>
        </p:spPr>
      </p:sp>
      <p:sp>
        <p:nvSpPr>
          <p:cNvPr id="121862"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lIns="92075" tIns="46038" rIns="92075" bIns="46038"/>
          <a:lstStyle/>
          <a:p>
            <a:endParaRPr lang="en-US" altLang="en-US" smtClean="0"/>
          </a:p>
        </p:txBody>
      </p:sp>
    </p:spTree>
    <p:extLst>
      <p:ext uri="{BB962C8B-B14F-4D97-AF65-F5344CB8AC3E}">
        <p14:creationId xmlns:p14="http://schemas.microsoft.com/office/powerpoint/2010/main" val="4101610389"/>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hdr" sz="quarter"/>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mtClean="0"/>
              <a:t>Eastwood's ECO 486 Notes</a:t>
            </a:r>
          </a:p>
        </p:txBody>
      </p:sp>
      <p:sp>
        <p:nvSpPr>
          <p:cNvPr id="123907" name="Rectangle 6"/>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mtClean="0"/>
              <a:t>Tools of Analysis</a:t>
            </a:r>
          </a:p>
        </p:txBody>
      </p:sp>
      <p:sp>
        <p:nvSpPr>
          <p:cNvPr id="123908"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74534EF4-6721-42C6-ADCE-BDCE50A13C90}" type="slidenum">
              <a:rPr lang="en-US" altLang="en-US"/>
              <a:pPr>
                <a:spcBef>
                  <a:spcPct val="0"/>
                </a:spcBef>
              </a:pPr>
              <a:t>60</a:t>
            </a:fld>
            <a:endParaRPr lang="en-US" altLang="en-US"/>
          </a:p>
        </p:txBody>
      </p:sp>
      <p:sp>
        <p:nvSpPr>
          <p:cNvPr id="123909" name="Rectangle 2"/>
          <p:cNvSpPr>
            <a:spLocks noGrp="1" noRot="1" noChangeAspect="1" noChangeArrowheads="1" noTextEdit="1"/>
          </p:cNvSpPr>
          <p:nvPr>
            <p:ph type="sldImg"/>
          </p:nvPr>
        </p:nvSpPr>
        <p:spPr>
          <a:ln w="12700" cap="flat"/>
        </p:spPr>
      </p:sp>
      <p:sp>
        <p:nvSpPr>
          <p:cNvPr id="123910"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lIns="92075" tIns="46038" rIns="92075" bIns="46038"/>
          <a:lstStyle/>
          <a:p>
            <a:endParaRPr lang="en-US" altLang="en-US" smtClean="0"/>
          </a:p>
        </p:txBody>
      </p:sp>
    </p:spTree>
    <p:extLst>
      <p:ext uri="{BB962C8B-B14F-4D97-AF65-F5344CB8AC3E}">
        <p14:creationId xmlns:p14="http://schemas.microsoft.com/office/powerpoint/2010/main" val="24776663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mtClean="0"/>
              <a:t>Eastwood's ECO 486 Notes</a:t>
            </a:r>
          </a:p>
        </p:txBody>
      </p:sp>
      <p:sp>
        <p:nvSpPr>
          <p:cNvPr id="15363" name="Rectangle 6"/>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mtClean="0"/>
              <a:t>Tools of Analysis</a:t>
            </a:r>
          </a:p>
        </p:txBody>
      </p:sp>
      <p:sp>
        <p:nvSpPr>
          <p:cNvPr id="15364"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182D8A63-BD76-49CA-B0D8-001046C1E5E1}" type="slidenum">
              <a:rPr lang="en-US" altLang="en-US"/>
              <a:pPr>
                <a:spcBef>
                  <a:spcPct val="0"/>
                </a:spcBef>
              </a:pPr>
              <a:t>6</a:t>
            </a:fld>
            <a:endParaRPr lang="en-US" altLang="en-US"/>
          </a:p>
        </p:txBody>
      </p:sp>
    </p:spTree>
    <p:extLst>
      <p:ext uri="{BB962C8B-B14F-4D97-AF65-F5344CB8AC3E}">
        <p14:creationId xmlns:p14="http://schemas.microsoft.com/office/powerpoint/2010/main" val="1525147141"/>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Grp="1" noChangeArrowheads="1"/>
          </p:cNvSpPr>
          <p:nvPr>
            <p:ph type="hdr" sz="quarter"/>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mtClean="0"/>
              <a:t>Eastwood's ECO 486 Notes</a:t>
            </a:r>
          </a:p>
        </p:txBody>
      </p:sp>
      <p:sp>
        <p:nvSpPr>
          <p:cNvPr id="125955" name="Rectangle 6"/>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mtClean="0"/>
              <a:t>Tools of Analysis</a:t>
            </a:r>
          </a:p>
        </p:txBody>
      </p:sp>
      <p:sp>
        <p:nvSpPr>
          <p:cNvPr id="125956"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D379222-7737-495A-B6E9-1D08577FA6C2}" type="slidenum">
              <a:rPr lang="en-US" altLang="en-US"/>
              <a:pPr>
                <a:spcBef>
                  <a:spcPct val="0"/>
                </a:spcBef>
              </a:pPr>
              <a:t>61</a:t>
            </a:fld>
            <a:endParaRPr lang="en-US" altLang="en-US"/>
          </a:p>
        </p:txBody>
      </p:sp>
      <p:sp>
        <p:nvSpPr>
          <p:cNvPr id="125957" name="Rectangle 2"/>
          <p:cNvSpPr>
            <a:spLocks noGrp="1" noRot="1" noChangeAspect="1" noChangeArrowheads="1" noTextEdit="1"/>
          </p:cNvSpPr>
          <p:nvPr>
            <p:ph type="sldImg"/>
          </p:nvPr>
        </p:nvSpPr>
        <p:spPr>
          <a:ln w="12700" cap="flat"/>
        </p:spPr>
      </p:sp>
      <p:sp>
        <p:nvSpPr>
          <p:cNvPr id="125958"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lIns="92075" tIns="46038" rIns="92075" bIns="46038"/>
          <a:lstStyle/>
          <a:p>
            <a:r>
              <a:rPr lang="en-US" altLang="en-US" u="sng" smtClean="0"/>
              <a:t>Instructor Notes:</a:t>
            </a:r>
          </a:p>
          <a:p>
            <a:r>
              <a:rPr lang="en-US" altLang="en-US" smtClean="0"/>
              <a:t>The magnitude of the slope of an indifference curve is called the marginal rate of substitution (MRS). </a:t>
            </a:r>
          </a:p>
        </p:txBody>
      </p:sp>
    </p:spTree>
    <p:extLst>
      <p:ext uri="{BB962C8B-B14F-4D97-AF65-F5344CB8AC3E}">
        <p14:creationId xmlns:p14="http://schemas.microsoft.com/office/powerpoint/2010/main" val="2120090442"/>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ChangeArrowheads="1"/>
          </p:cNvSpPr>
          <p:nvPr>
            <p:ph type="hdr" sz="quarter"/>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mtClean="0"/>
              <a:t>Eastwood's ECO 486 Notes</a:t>
            </a:r>
          </a:p>
        </p:txBody>
      </p:sp>
      <p:sp>
        <p:nvSpPr>
          <p:cNvPr id="128003" name="Rectangle 6"/>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mtClean="0"/>
              <a:t>Tools of Analysis</a:t>
            </a:r>
          </a:p>
        </p:txBody>
      </p:sp>
      <p:sp>
        <p:nvSpPr>
          <p:cNvPr id="128004"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3D3A549F-13E8-41E1-91A2-8CFA4B455DB0}" type="slidenum">
              <a:rPr lang="en-US" altLang="en-US"/>
              <a:pPr>
                <a:spcBef>
                  <a:spcPct val="0"/>
                </a:spcBef>
              </a:pPr>
              <a:t>62</a:t>
            </a:fld>
            <a:endParaRPr lang="en-US" altLang="en-US"/>
          </a:p>
        </p:txBody>
      </p:sp>
      <p:sp>
        <p:nvSpPr>
          <p:cNvPr id="128005" name="Rectangle 2"/>
          <p:cNvSpPr>
            <a:spLocks noGrp="1" noRot="1" noChangeAspect="1" noChangeArrowheads="1" noTextEdit="1"/>
          </p:cNvSpPr>
          <p:nvPr>
            <p:ph type="sldImg"/>
          </p:nvPr>
        </p:nvSpPr>
        <p:spPr>
          <a:ln w="12700" cap="flat"/>
        </p:spPr>
      </p:sp>
      <p:sp>
        <p:nvSpPr>
          <p:cNvPr id="128006"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lIns="92075" tIns="46038" rIns="92075" bIns="46038"/>
          <a:lstStyle/>
          <a:p>
            <a:r>
              <a:rPr lang="en-US" altLang="en-US" u="sng" smtClean="0"/>
              <a:t>Instructor Notes:</a:t>
            </a:r>
          </a:p>
          <a:p>
            <a:r>
              <a:rPr lang="en-US" altLang="en-US" smtClean="0"/>
              <a:t>1) The magnitude of the slope of an indifference curve is called the marginal rate of substitution (MRS). </a:t>
            </a:r>
          </a:p>
          <a:p>
            <a:r>
              <a:rPr lang="en-US" altLang="en-US" smtClean="0"/>
              <a:t>2) The red line at point c tells us that Lisa is willing to give up 10 six-packs to see 5 movies.  </a:t>
            </a:r>
          </a:p>
          <a:p>
            <a:r>
              <a:rPr lang="en-US" altLang="en-US" smtClean="0"/>
              <a:t>3) Her marginal rate of substitution at point c is 10 divided by 5, which equals 2.</a:t>
            </a:r>
          </a:p>
          <a:p>
            <a:endParaRPr lang="en-US" altLang="en-US" smtClean="0"/>
          </a:p>
        </p:txBody>
      </p:sp>
    </p:spTree>
    <p:extLst>
      <p:ext uri="{BB962C8B-B14F-4D97-AF65-F5344CB8AC3E}">
        <p14:creationId xmlns:p14="http://schemas.microsoft.com/office/powerpoint/2010/main" val="1715404690"/>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hdr" sz="quarter"/>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mtClean="0"/>
              <a:t>Eastwood's ECO 486 Notes</a:t>
            </a:r>
          </a:p>
        </p:txBody>
      </p:sp>
      <p:sp>
        <p:nvSpPr>
          <p:cNvPr id="130051" name="Rectangle 6"/>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mtClean="0"/>
              <a:t>Tools of Analysis</a:t>
            </a:r>
          </a:p>
        </p:txBody>
      </p:sp>
      <p:sp>
        <p:nvSpPr>
          <p:cNvPr id="130052"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CD6FB241-1398-4D20-BEA6-8F7E02163E52}" type="slidenum">
              <a:rPr lang="en-US" altLang="en-US"/>
              <a:pPr>
                <a:spcBef>
                  <a:spcPct val="0"/>
                </a:spcBef>
              </a:pPr>
              <a:t>63</a:t>
            </a:fld>
            <a:endParaRPr lang="en-US" altLang="en-US"/>
          </a:p>
        </p:txBody>
      </p:sp>
      <p:sp>
        <p:nvSpPr>
          <p:cNvPr id="130053" name="Rectangle 2"/>
          <p:cNvSpPr>
            <a:spLocks noGrp="1" noRot="1" noChangeAspect="1" noChangeArrowheads="1" noTextEdit="1"/>
          </p:cNvSpPr>
          <p:nvPr>
            <p:ph type="sldImg"/>
          </p:nvPr>
        </p:nvSpPr>
        <p:spPr>
          <a:ln w="12700" cap="flat"/>
        </p:spPr>
      </p:sp>
      <p:sp>
        <p:nvSpPr>
          <p:cNvPr id="130054"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lIns="92075" tIns="46038" rIns="92075" bIns="46038"/>
          <a:lstStyle/>
          <a:p>
            <a:r>
              <a:rPr lang="en-US" altLang="en-US" u="sng" smtClean="0"/>
              <a:t>Instructor Notes:</a:t>
            </a:r>
          </a:p>
          <a:p>
            <a:r>
              <a:rPr lang="en-US" altLang="en-US" smtClean="0"/>
              <a:t>1) The red line at point g tells us that Lisa is willing to give up 4.5 six-packs to see 9 movies.</a:t>
            </a:r>
          </a:p>
          <a:p>
            <a:r>
              <a:rPr lang="en-US" altLang="en-US" smtClean="0"/>
              <a:t>2) Her marginal rate of substitution at point g is 4.5 divided by 9, which equals 1/2.</a:t>
            </a:r>
          </a:p>
          <a:p>
            <a:r>
              <a:rPr lang="en-US" altLang="en-US" smtClean="0"/>
              <a:t>3) As Lisa consumes more movies and her consumption of soda decreases, her marginal rate of substitution diminishes.</a:t>
            </a:r>
          </a:p>
        </p:txBody>
      </p:sp>
    </p:spTree>
    <p:extLst>
      <p:ext uri="{BB962C8B-B14F-4D97-AF65-F5344CB8AC3E}">
        <p14:creationId xmlns:p14="http://schemas.microsoft.com/office/powerpoint/2010/main" val="1525047433"/>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Grp="1" noChangeArrowheads="1"/>
          </p:cNvSpPr>
          <p:nvPr>
            <p:ph type="hdr" sz="quarter"/>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mtClean="0"/>
              <a:t>Eastwood's ECO 486 Notes</a:t>
            </a:r>
          </a:p>
        </p:txBody>
      </p:sp>
      <p:sp>
        <p:nvSpPr>
          <p:cNvPr id="132099" name="Rectangle 6"/>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mtClean="0"/>
              <a:t>Tools of Analysis</a:t>
            </a:r>
          </a:p>
        </p:txBody>
      </p:sp>
      <p:sp>
        <p:nvSpPr>
          <p:cNvPr id="132100"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9ABD1C9-5173-4353-BD29-23773DBB5B51}" type="slidenum">
              <a:rPr lang="en-US" altLang="en-US"/>
              <a:pPr>
                <a:spcBef>
                  <a:spcPct val="0"/>
                </a:spcBef>
              </a:pPr>
              <a:t>64</a:t>
            </a:fld>
            <a:endParaRPr lang="en-US" altLang="en-US"/>
          </a:p>
        </p:txBody>
      </p:sp>
      <p:sp>
        <p:nvSpPr>
          <p:cNvPr id="132101" name="Rectangle 2"/>
          <p:cNvSpPr>
            <a:spLocks noGrp="1" noRot="1" noChangeAspect="1" noChangeArrowheads="1" noTextEdit="1"/>
          </p:cNvSpPr>
          <p:nvPr>
            <p:ph type="sldImg"/>
          </p:nvPr>
        </p:nvSpPr>
        <p:spPr>
          <a:ln w="12700" cap="flat"/>
        </p:spPr>
      </p:sp>
      <p:sp>
        <p:nvSpPr>
          <p:cNvPr id="132102"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lIns="92075" tIns="46038" rIns="92075" bIns="46038"/>
          <a:lstStyle/>
          <a:p>
            <a:endParaRPr lang="en-US" altLang="en-US" smtClean="0"/>
          </a:p>
        </p:txBody>
      </p:sp>
    </p:spTree>
    <p:extLst>
      <p:ext uri="{BB962C8B-B14F-4D97-AF65-F5344CB8AC3E}">
        <p14:creationId xmlns:p14="http://schemas.microsoft.com/office/powerpoint/2010/main" val="467923900"/>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Grp="1" noChangeArrowheads="1"/>
          </p:cNvSpPr>
          <p:nvPr>
            <p:ph type="hdr" sz="quarter"/>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mtClean="0"/>
              <a:t>Eastwood's ECO 486 Notes</a:t>
            </a:r>
          </a:p>
        </p:txBody>
      </p:sp>
      <p:sp>
        <p:nvSpPr>
          <p:cNvPr id="134147" name="Rectangle 6"/>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mtClean="0"/>
              <a:t>Tools of Analysis</a:t>
            </a:r>
          </a:p>
        </p:txBody>
      </p:sp>
      <p:sp>
        <p:nvSpPr>
          <p:cNvPr id="134148"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2099D5E-69A0-4C4C-85E9-3AA680EBE0B7}" type="slidenum">
              <a:rPr lang="en-US" altLang="en-US"/>
              <a:pPr>
                <a:spcBef>
                  <a:spcPct val="0"/>
                </a:spcBef>
              </a:pPr>
              <a:t>65</a:t>
            </a:fld>
            <a:endParaRPr lang="en-US" altLang="en-US"/>
          </a:p>
        </p:txBody>
      </p:sp>
      <p:sp>
        <p:nvSpPr>
          <p:cNvPr id="134149" name="Rectangle 2"/>
          <p:cNvSpPr>
            <a:spLocks noGrp="1" noRot="1" noChangeAspect="1" noChangeArrowheads="1" noTextEdit="1"/>
          </p:cNvSpPr>
          <p:nvPr>
            <p:ph type="sldImg"/>
          </p:nvPr>
        </p:nvSpPr>
        <p:spPr>
          <a:ln w="12700" cap="flat"/>
        </p:spPr>
      </p:sp>
      <p:sp>
        <p:nvSpPr>
          <p:cNvPr id="134150"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lIns="92075" tIns="46038" rIns="92075" bIns="46038"/>
          <a:lstStyle/>
          <a:p>
            <a:endParaRPr lang="en-US" altLang="en-US" smtClean="0"/>
          </a:p>
        </p:txBody>
      </p:sp>
    </p:spTree>
    <p:extLst>
      <p:ext uri="{BB962C8B-B14F-4D97-AF65-F5344CB8AC3E}">
        <p14:creationId xmlns:p14="http://schemas.microsoft.com/office/powerpoint/2010/main" val="3944746438"/>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p:cNvSpPr>
            <a:spLocks noGrp="1" noChangeArrowheads="1"/>
          </p:cNvSpPr>
          <p:nvPr>
            <p:ph type="hdr" sz="quarter"/>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mtClean="0"/>
              <a:t>Eastwood's ECO 486 Notes</a:t>
            </a:r>
          </a:p>
        </p:txBody>
      </p:sp>
      <p:sp>
        <p:nvSpPr>
          <p:cNvPr id="136195" name="Rectangle 6"/>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mtClean="0"/>
              <a:t>Tools of Analysis</a:t>
            </a:r>
          </a:p>
        </p:txBody>
      </p:sp>
      <p:sp>
        <p:nvSpPr>
          <p:cNvPr id="136196"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A4696997-769D-4569-A9C9-B9FEE49AC84A}" type="slidenum">
              <a:rPr lang="en-US" altLang="en-US"/>
              <a:pPr>
                <a:spcBef>
                  <a:spcPct val="0"/>
                </a:spcBef>
              </a:pPr>
              <a:t>66</a:t>
            </a:fld>
            <a:endParaRPr lang="en-US" altLang="en-US"/>
          </a:p>
        </p:txBody>
      </p:sp>
      <p:sp>
        <p:nvSpPr>
          <p:cNvPr id="136197" name="Rectangle 2"/>
          <p:cNvSpPr>
            <a:spLocks noGrp="1" noRot="1" noChangeAspect="1" noChangeArrowheads="1" noTextEdit="1"/>
          </p:cNvSpPr>
          <p:nvPr>
            <p:ph type="sldImg"/>
          </p:nvPr>
        </p:nvSpPr>
        <p:spPr>
          <a:ln w="12700" cap="flat"/>
        </p:spPr>
      </p:sp>
      <p:sp>
        <p:nvSpPr>
          <p:cNvPr id="136198"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lIns="92075" tIns="46038" rIns="92075" bIns="46038"/>
          <a:lstStyle/>
          <a:p>
            <a:r>
              <a:rPr lang="en-US" altLang="en-US" u="sng" smtClean="0"/>
              <a:t>Instructor Notes:</a:t>
            </a:r>
          </a:p>
          <a:p>
            <a:r>
              <a:rPr lang="en-US" altLang="en-US" smtClean="0"/>
              <a:t>1) This graph shows the indifference curves for two ordinary goods: movies and soda.</a:t>
            </a:r>
          </a:p>
          <a:p>
            <a:r>
              <a:rPr lang="en-US" altLang="en-US" smtClean="0"/>
              <a:t>2) To consume less soda and remain indifferent, one must see more movies.</a:t>
            </a:r>
          </a:p>
          <a:p>
            <a:r>
              <a:rPr lang="en-US" altLang="en-US" smtClean="0"/>
              <a:t>3) The number of movies that compensates for a reduction in soda increases as less soda is consumed.</a:t>
            </a:r>
          </a:p>
          <a:p>
            <a:endParaRPr lang="en-US" altLang="en-US" smtClean="0"/>
          </a:p>
        </p:txBody>
      </p:sp>
    </p:spTree>
    <p:extLst>
      <p:ext uri="{BB962C8B-B14F-4D97-AF65-F5344CB8AC3E}">
        <p14:creationId xmlns:p14="http://schemas.microsoft.com/office/powerpoint/2010/main" val="3315239126"/>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2"/>
          <p:cNvSpPr>
            <a:spLocks noGrp="1" noChangeArrowheads="1"/>
          </p:cNvSpPr>
          <p:nvPr>
            <p:ph type="hdr" sz="quarter"/>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mtClean="0"/>
              <a:t>Eastwood's ECO 486 Notes</a:t>
            </a:r>
          </a:p>
        </p:txBody>
      </p:sp>
      <p:sp>
        <p:nvSpPr>
          <p:cNvPr id="138243" name="Rectangle 6"/>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mtClean="0"/>
              <a:t>Tools of Analysis</a:t>
            </a:r>
          </a:p>
        </p:txBody>
      </p:sp>
      <p:sp>
        <p:nvSpPr>
          <p:cNvPr id="138244"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1055BCE0-4DD1-4E07-91CB-88721609BCCD}" type="slidenum">
              <a:rPr lang="en-US" altLang="en-US"/>
              <a:pPr>
                <a:spcBef>
                  <a:spcPct val="0"/>
                </a:spcBef>
              </a:pPr>
              <a:t>67</a:t>
            </a:fld>
            <a:endParaRPr lang="en-US" altLang="en-US"/>
          </a:p>
        </p:txBody>
      </p:sp>
      <p:sp>
        <p:nvSpPr>
          <p:cNvPr id="138245" name="Rectangle 2"/>
          <p:cNvSpPr>
            <a:spLocks noGrp="1" noRot="1" noChangeAspect="1" noChangeArrowheads="1" noTextEdit="1"/>
          </p:cNvSpPr>
          <p:nvPr>
            <p:ph type="sldImg"/>
          </p:nvPr>
        </p:nvSpPr>
        <p:spPr>
          <a:ln w="12700" cap="flat"/>
        </p:spPr>
      </p:sp>
      <p:sp>
        <p:nvSpPr>
          <p:cNvPr id="138246"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lIns="92075" tIns="46038" rIns="92075" bIns="46038"/>
          <a:lstStyle/>
          <a:p>
            <a:r>
              <a:rPr lang="en-US" altLang="en-US" u="sng" smtClean="0"/>
              <a:t>Instructor Notes:</a:t>
            </a:r>
          </a:p>
          <a:p>
            <a:r>
              <a:rPr lang="en-US" altLang="en-US" smtClean="0"/>
              <a:t>1) This graph shows the indifference curves for two ordinary goods: movies and soda.</a:t>
            </a:r>
          </a:p>
          <a:p>
            <a:r>
              <a:rPr lang="en-US" altLang="en-US" smtClean="0"/>
              <a:t>2) To consume less soda and remain indifferent, one must see more movies.</a:t>
            </a:r>
          </a:p>
          <a:p>
            <a:r>
              <a:rPr lang="en-US" altLang="en-US" smtClean="0"/>
              <a:t>3) The number of movies that compensates for a reduction in soda increases as less soda is consumed.</a:t>
            </a:r>
          </a:p>
          <a:p>
            <a:endParaRPr lang="en-US" altLang="en-US" smtClean="0"/>
          </a:p>
        </p:txBody>
      </p:sp>
    </p:spTree>
    <p:extLst>
      <p:ext uri="{BB962C8B-B14F-4D97-AF65-F5344CB8AC3E}">
        <p14:creationId xmlns:p14="http://schemas.microsoft.com/office/powerpoint/2010/main" val="379286098"/>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2"/>
          <p:cNvSpPr>
            <a:spLocks noGrp="1" noChangeArrowheads="1"/>
          </p:cNvSpPr>
          <p:nvPr>
            <p:ph type="hdr" sz="quarter"/>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mtClean="0"/>
              <a:t>Eastwood's ECO 486 Notes</a:t>
            </a:r>
          </a:p>
        </p:txBody>
      </p:sp>
      <p:sp>
        <p:nvSpPr>
          <p:cNvPr id="140291" name="Rectangle 6"/>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mtClean="0"/>
              <a:t>Tools of Analysis</a:t>
            </a:r>
          </a:p>
        </p:txBody>
      </p:sp>
      <p:sp>
        <p:nvSpPr>
          <p:cNvPr id="140292"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902E0B18-4C3F-4B90-9EA9-E91539F38645}" type="slidenum">
              <a:rPr lang="en-US" altLang="en-US"/>
              <a:pPr>
                <a:spcBef>
                  <a:spcPct val="0"/>
                </a:spcBef>
              </a:pPr>
              <a:t>68</a:t>
            </a:fld>
            <a:endParaRPr lang="en-US" altLang="en-US"/>
          </a:p>
        </p:txBody>
      </p:sp>
      <p:sp>
        <p:nvSpPr>
          <p:cNvPr id="140293" name="Rectangle 2"/>
          <p:cNvSpPr>
            <a:spLocks noGrp="1" noRot="1" noChangeAspect="1" noChangeArrowheads="1" noTextEdit="1"/>
          </p:cNvSpPr>
          <p:nvPr>
            <p:ph type="sldImg"/>
          </p:nvPr>
        </p:nvSpPr>
        <p:spPr>
          <a:ln w="12700" cap="flat"/>
        </p:spPr>
      </p:sp>
      <p:sp>
        <p:nvSpPr>
          <p:cNvPr id="140294"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lIns="92075" tIns="46038" rIns="92075" bIns="46038"/>
          <a:lstStyle/>
          <a:p>
            <a:r>
              <a:rPr lang="en-US" altLang="en-US" u="sng" smtClean="0"/>
              <a:t>Instructor Notes:</a:t>
            </a:r>
          </a:p>
          <a:p>
            <a:r>
              <a:rPr lang="en-US" altLang="en-US" smtClean="0"/>
              <a:t>1) This graph shows the indifference curves for two perfect substitutes.</a:t>
            </a:r>
          </a:p>
          <a:p>
            <a:r>
              <a:rPr lang="en-US" altLang="en-US" smtClean="0"/>
              <a:t>2) For the consumer to remain indifferent, one fewer marker pen from the local supermarket must be replaced by one extra marker from the campus bookstore.</a:t>
            </a:r>
          </a:p>
          <a:p>
            <a:endParaRPr lang="en-US" altLang="en-US" smtClean="0"/>
          </a:p>
        </p:txBody>
      </p:sp>
    </p:spTree>
    <p:extLst>
      <p:ext uri="{BB962C8B-B14F-4D97-AF65-F5344CB8AC3E}">
        <p14:creationId xmlns:p14="http://schemas.microsoft.com/office/powerpoint/2010/main" val="3396888541"/>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2"/>
          <p:cNvSpPr>
            <a:spLocks noGrp="1" noChangeArrowheads="1"/>
          </p:cNvSpPr>
          <p:nvPr>
            <p:ph type="hdr" sz="quarter"/>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mtClean="0"/>
              <a:t>Eastwood's ECO 486 Notes</a:t>
            </a:r>
          </a:p>
        </p:txBody>
      </p:sp>
      <p:sp>
        <p:nvSpPr>
          <p:cNvPr id="142339" name="Rectangle 6"/>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mtClean="0"/>
              <a:t>Tools of Analysis</a:t>
            </a:r>
          </a:p>
        </p:txBody>
      </p:sp>
      <p:sp>
        <p:nvSpPr>
          <p:cNvPr id="142340"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DFC50B56-4F69-4045-A19D-7552FA517971}" type="slidenum">
              <a:rPr lang="en-US" altLang="en-US"/>
              <a:pPr>
                <a:spcBef>
                  <a:spcPct val="0"/>
                </a:spcBef>
              </a:pPr>
              <a:t>69</a:t>
            </a:fld>
            <a:endParaRPr lang="en-US" altLang="en-US"/>
          </a:p>
        </p:txBody>
      </p:sp>
      <p:sp>
        <p:nvSpPr>
          <p:cNvPr id="142341" name="Rectangle 2"/>
          <p:cNvSpPr>
            <a:spLocks noGrp="1" noRot="1" noChangeAspect="1" noChangeArrowheads="1" noTextEdit="1"/>
          </p:cNvSpPr>
          <p:nvPr>
            <p:ph type="sldImg"/>
          </p:nvPr>
        </p:nvSpPr>
        <p:spPr>
          <a:ln w="12700" cap="flat"/>
        </p:spPr>
      </p:sp>
      <p:sp>
        <p:nvSpPr>
          <p:cNvPr id="142342"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lIns="92075" tIns="46038" rIns="92075" bIns="46038"/>
          <a:lstStyle/>
          <a:p>
            <a:r>
              <a:rPr lang="en-US" altLang="en-US" u="sng" smtClean="0"/>
              <a:t>Instructor Notes:</a:t>
            </a:r>
          </a:p>
          <a:p>
            <a:r>
              <a:rPr lang="en-US" altLang="en-US" smtClean="0"/>
              <a:t>1) This graph shows the indifference curves for two perfect substitutes.</a:t>
            </a:r>
          </a:p>
          <a:p>
            <a:r>
              <a:rPr lang="en-US" altLang="en-US" smtClean="0"/>
              <a:t>2) For the consumer to remain indifferent, one fewer marker pen from the local supermarket must be replaced by one extra marker from the campus bookstore.</a:t>
            </a:r>
          </a:p>
          <a:p>
            <a:endParaRPr lang="en-US" altLang="en-US" smtClean="0"/>
          </a:p>
        </p:txBody>
      </p:sp>
    </p:spTree>
    <p:extLst>
      <p:ext uri="{BB962C8B-B14F-4D97-AF65-F5344CB8AC3E}">
        <p14:creationId xmlns:p14="http://schemas.microsoft.com/office/powerpoint/2010/main" val="2226757676"/>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2"/>
          <p:cNvSpPr>
            <a:spLocks noGrp="1" noChangeArrowheads="1"/>
          </p:cNvSpPr>
          <p:nvPr>
            <p:ph type="hdr" sz="quarter"/>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mtClean="0"/>
              <a:t>Eastwood's ECO 486 Notes</a:t>
            </a:r>
          </a:p>
        </p:txBody>
      </p:sp>
      <p:sp>
        <p:nvSpPr>
          <p:cNvPr id="144387" name="Rectangle 6"/>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mtClean="0"/>
              <a:t>Tools of Analysis</a:t>
            </a:r>
          </a:p>
        </p:txBody>
      </p:sp>
      <p:sp>
        <p:nvSpPr>
          <p:cNvPr id="144388"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1F53C111-6050-4476-8333-034B05338218}" type="slidenum">
              <a:rPr lang="en-US" altLang="en-US"/>
              <a:pPr>
                <a:spcBef>
                  <a:spcPct val="0"/>
                </a:spcBef>
              </a:pPr>
              <a:t>70</a:t>
            </a:fld>
            <a:endParaRPr lang="en-US" altLang="en-US"/>
          </a:p>
        </p:txBody>
      </p:sp>
      <p:sp>
        <p:nvSpPr>
          <p:cNvPr id="144389" name="Rectangle 2"/>
          <p:cNvSpPr>
            <a:spLocks noGrp="1" noRot="1" noChangeAspect="1" noChangeArrowheads="1" noTextEdit="1"/>
          </p:cNvSpPr>
          <p:nvPr>
            <p:ph type="sldImg"/>
          </p:nvPr>
        </p:nvSpPr>
        <p:spPr>
          <a:ln w="12700" cap="flat"/>
        </p:spPr>
      </p:sp>
      <p:sp>
        <p:nvSpPr>
          <p:cNvPr id="144390"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lIns="92075" tIns="46038" rIns="92075" bIns="46038"/>
          <a:lstStyle/>
          <a:p>
            <a:r>
              <a:rPr lang="en-US" altLang="en-US" u="sng" smtClean="0"/>
              <a:t>Instructor Notes:</a:t>
            </a:r>
          </a:p>
          <a:p>
            <a:r>
              <a:rPr lang="en-US" altLang="en-US" smtClean="0"/>
              <a:t>1) This graph shows the indifference curves for two perfect complements--two goods that cannot be substituted for each other at all.</a:t>
            </a:r>
          </a:p>
          <a:p>
            <a:r>
              <a:rPr lang="en-US" altLang="en-US" smtClean="0"/>
              <a:t>2) Having two left running shoes with one right running shoe is no better than having one of each.</a:t>
            </a:r>
          </a:p>
          <a:p>
            <a:r>
              <a:rPr lang="en-US" altLang="en-US" smtClean="0"/>
              <a:t>3) But having two of each is preferred to having one of each.</a:t>
            </a:r>
          </a:p>
          <a:p>
            <a:endParaRPr lang="en-US" altLang="en-US" smtClean="0"/>
          </a:p>
        </p:txBody>
      </p:sp>
    </p:spTree>
    <p:extLst>
      <p:ext uri="{BB962C8B-B14F-4D97-AF65-F5344CB8AC3E}">
        <p14:creationId xmlns:p14="http://schemas.microsoft.com/office/powerpoint/2010/main" val="20405121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mtClean="0"/>
              <a:t>Eastwood's ECO 486 Notes</a:t>
            </a:r>
          </a:p>
        </p:txBody>
      </p:sp>
      <p:sp>
        <p:nvSpPr>
          <p:cNvPr id="17411" name="Rectangle 6"/>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mtClean="0"/>
              <a:t>Tools of Analysis</a:t>
            </a:r>
          </a:p>
        </p:txBody>
      </p:sp>
      <p:sp>
        <p:nvSpPr>
          <p:cNvPr id="17412"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A22C7AC4-CE5F-4788-B627-F9D36C7CA479}" type="slidenum">
              <a:rPr lang="en-US" altLang="en-US"/>
              <a:pPr>
                <a:spcBef>
                  <a:spcPct val="0"/>
                </a:spcBef>
              </a:pPr>
              <a:t>7</a:t>
            </a:fld>
            <a:endParaRPr lang="en-US" altLang="en-US"/>
          </a:p>
        </p:txBody>
      </p:sp>
    </p:spTree>
    <p:extLst>
      <p:ext uri="{BB962C8B-B14F-4D97-AF65-F5344CB8AC3E}">
        <p14:creationId xmlns:p14="http://schemas.microsoft.com/office/powerpoint/2010/main" val="133889328"/>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2"/>
          <p:cNvSpPr>
            <a:spLocks noGrp="1" noChangeArrowheads="1"/>
          </p:cNvSpPr>
          <p:nvPr>
            <p:ph type="hdr" sz="quarter"/>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mtClean="0"/>
              <a:t>Eastwood's ECO 486 Notes</a:t>
            </a:r>
          </a:p>
        </p:txBody>
      </p:sp>
      <p:sp>
        <p:nvSpPr>
          <p:cNvPr id="146435" name="Rectangle 6"/>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mtClean="0"/>
              <a:t>Tools of Analysis</a:t>
            </a:r>
          </a:p>
        </p:txBody>
      </p:sp>
      <p:sp>
        <p:nvSpPr>
          <p:cNvPr id="146436"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F0F168BC-584F-4397-83C9-65D6BBCDD5F0}" type="slidenum">
              <a:rPr lang="en-US" altLang="en-US"/>
              <a:pPr>
                <a:spcBef>
                  <a:spcPct val="0"/>
                </a:spcBef>
              </a:pPr>
              <a:t>71</a:t>
            </a:fld>
            <a:endParaRPr lang="en-US" altLang="en-US"/>
          </a:p>
        </p:txBody>
      </p:sp>
      <p:sp>
        <p:nvSpPr>
          <p:cNvPr id="146437" name="Rectangle 2"/>
          <p:cNvSpPr>
            <a:spLocks noGrp="1" noRot="1" noChangeAspect="1" noChangeArrowheads="1" noTextEdit="1"/>
          </p:cNvSpPr>
          <p:nvPr>
            <p:ph type="sldImg"/>
          </p:nvPr>
        </p:nvSpPr>
        <p:spPr>
          <a:ln w="12700" cap="flat"/>
        </p:spPr>
      </p:sp>
      <p:sp>
        <p:nvSpPr>
          <p:cNvPr id="146438"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lIns="92075" tIns="46038" rIns="92075" bIns="46038"/>
          <a:lstStyle/>
          <a:p>
            <a:r>
              <a:rPr lang="en-US" altLang="en-US" u="sng" smtClean="0"/>
              <a:t>Instructor Notes:</a:t>
            </a:r>
          </a:p>
          <a:p>
            <a:r>
              <a:rPr lang="en-US" altLang="en-US" smtClean="0"/>
              <a:t>1) This graph shows the indifference curves for two perfect complements--two goods that cannot be substituted for each other at all.</a:t>
            </a:r>
          </a:p>
          <a:p>
            <a:r>
              <a:rPr lang="en-US" altLang="en-US" smtClean="0"/>
              <a:t>2) Having two left running shoes with one right running shoe is no better than having one of each.</a:t>
            </a:r>
          </a:p>
          <a:p>
            <a:r>
              <a:rPr lang="en-US" altLang="en-US" smtClean="0"/>
              <a:t>3) But having two of each is preferred to having one of each.</a:t>
            </a:r>
          </a:p>
          <a:p>
            <a:endParaRPr lang="en-US" altLang="en-US" smtClean="0"/>
          </a:p>
        </p:txBody>
      </p:sp>
    </p:spTree>
    <p:extLst>
      <p:ext uri="{BB962C8B-B14F-4D97-AF65-F5344CB8AC3E}">
        <p14:creationId xmlns:p14="http://schemas.microsoft.com/office/powerpoint/2010/main" val="93546653"/>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Grp="1" noChangeArrowheads="1"/>
          </p:cNvSpPr>
          <p:nvPr>
            <p:ph type="hdr" sz="quarter"/>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mtClean="0"/>
              <a:t>Eastwood's ECO 486 Notes</a:t>
            </a:r>
          </a:p>
        </p:txBody>
      </p:sp>
      <p:sp>
        <p:nvSpPr>
          <p:cNvPr id="148483" name="Rectangle 6"/>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mtClean="0"/>
              <a:t>Tools of Analysis</a:t>
            </a:r>
          </a:p>
        </p:txBody>
      </p:sp>
      <p:sp>
        <p:nvSpPr>
          <p:cNvPr id="148484"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420909ED-2C2D-47F7-A459-E72ED5103CC3}" type="slidenum">
              <a:rPr lang="en-US" altLang="en-US"/>
              <a:pPr>
                <a:spcBef>
                  <a:spcPct val="0"/>
                </a:spcBef>
              </a:pPr>
              <a:t>72</a:t>
            </a:fld>
            <a:endParaRPr lang="en-US" altLang="en-US"/>
          </a:p>
        </p:txBody>
      </p:sp>
      <p:sp>
        <p:nvSpPr>
          <p:cNvPr id="148485" name="Rectangle 2"/>
          <p:cNvSpPr>
            <a:spLocks noGrp="1" noRot="1" noChangeAspect="1" noChangeArrowheads="1" noTextEdit="1"/>
          </p:cNvSpPr>
          <p:nvPr>
            <p:ph type="sldImg"/>
          </p:nvPr>
        </p:nvSpPr>
        <p:spPr>
          <a:ln w="12700" cap="flat"/>
        </p:spPr>
      </p:sp>
      <p:sp>
        <p:nvSpPr>
          <p:cNvPr id="148486"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lIns="92075" tIns="46038" rIns="92075" bIns="46038"/>
          <a:lstStyle/>
          <a:p>
            <a:endParaRPr lang="en-US" altLang="en-US" smtClean="0"/>
          </a:p>
        </p:txBody>
      </p:sp>
    </p:spTree>
    <p:extLst>
      <p:ext uri="{BB962C8B-B14F-4D97-AF65-F5344CB8AC3E}">
        <p14:creationId xmlns:p14="http://schemas.microsoft.com/office/powerpoint/2010/main" val="211410578"/>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2"/>
          <p:cNvSpPr>
            <a:spLocks noGrp="1" noChangeArrowheads="1"/>
          </p:cNvSpPr>
          <p:nvPr>
            <p:ph type="hdr" sz="quarter"/>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mtClean="0"/>
              <a:t>Eastwood's ECO 486 Notes</a:t>
            </a:r>
          </a:p>
        </p:txBody>
      </p:sp>
      <p:sp>
        <p:nvSpPr>
          <p:cNvPr id="150531" name="Rectangle 6"/>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mtClean="0"/>
              <a:t>Tools of Analysis</a:t>
            </a:r>
          </a:p>
        </p:txBody>
      </p:sp>
      <p:sp>
        <p:nvSpPr>
          <p:cNvPr id="150532"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750388D-09F4-45A8-9F9D-CD00D9F9480B}" type="slidenum">
              <a:rPr lang="en-US" altLang="en-US"/>
              <a:pPr>
                <a:spcBef>
                  <a:spcPct val="0"/>
                </a:spcBef>
              </a:pPr>
              <a:t>73</a:t>
            </a:fld>
            <a:endParaRPr lang="en-US" altLang="en-US"/>
          </a:p>
        </p:txBody>
      </p:sp>
      <p:sp>
        <p:nvSpPr>
          <p:cNvPr id="150533" name="Rectangle 2"/>
          <p:cNvSpPr>
            <a:spLocks noGrp="1" noRot="1" noChangeAspect="1" noChangeArrowheads="1" noTextEdit="1"/>
          </p:cNvSpPr>
          <p:nvPr>
            <p:ph type="sldImg"/>
          </p:nvPr>
        </p:nvSpPr>
        <p:spPr>
          <a:ln w="12700" cap="flat"/>
        </p:spPr>
      </p:sp>
      <p:sp>
        <p:nvSpPr>
          <p:cNvPr id="150534"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lIns="92075" tIns="46038" rIns="92075" bIns="46038"/>
          <a:lstStyle/>
          <a:p>
            <a:endParaRPr lang="en-US" altLang="en-US" smtClean="0"/>
          </a:p>
        </p:txBody>
      </p:sp>
    </p:spTree>
    <p:extLst>
      <p:ext uri="{BB962C8B-B14F-4D97-AF65-F5344CB8AC3E}">
        <p14:creationId xmlns:p14="http://schemas.microsoft.com/office/powerpoint/2010/main" val="2430298248"/>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2"/>
          <p:cNvSpPr>
            <a:spLocks noGrp="1" noChangeArrowheads="1"/>
          </p:cNvSpPr>
          <p:nvPr>
            <p:ph type="hdr" sz="quarter"/>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mtClean="0"/>
              <a:t>Eastwood's ECO 486 Notes</a:t>
            </a:r>
          </a:p>
        </p:txBody>
      </p:sp>
      <p:sp>
        <p:nvSpPr>
          <p:cNvPr id="152579" name="Rectangle 6"/>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mtClean="0"/>
              <a:t>Tools of Analysis</a:t>
            </a:r>
          </a:p>
        </p:txBody>
      </p:sp>
      <p:sp>
        <p:nvSpPr>
          <p:cNvPr id="152580"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F5A28430-CCA5-496C-8683-29B63BAA3ADB}" type="slidenum">
              <a:rPr lang="en-US" altLang="en-US"/>
              <a:pPr>
                <a:spcBef>
                  <a:spcPct val="0"/>
                </a:spcBef>
              </a:pPr>
              <a:t>74</a:t>
            </a:fld>
            <a:endParaRPr lang="en-US" altLang="en-US"/>
          </a:p>
        </p:txBody>
      </p:sp>
      <p:sp>
        <p:nvSpPr>
          <p:cNvPr id="152581" name="Rectangle 2"/>
          <p:cNvSpPr>
            <a:spLocks noGrp="1" noRot="1" noChangeAspect="1" noChangeArrowheads="1" noTextEdit="1"/>
          </p:cNvSpPr>
          <p:nvPr>
            <p:ph type="sldImg"/>
          </p:nvPr>
        </p:nvSpPr>
        <p:spPr>
          <a:ln w="12700" cap="flat"/>
        </p:spPr>
      </p:sp>
      <p:sp>
        <p:nvSpPr>
          <p:cNvPr id="152582"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lIns="92075" tIns="46038" rIns="92075" bIns="46038"/>
          <a:lstStyle/>
          <a:p>
            <a:r>
              <a:rPr lang="en-US" altLang="en-US" u="sng" smtClean="0"/>
              <a:t>Instructor Notes:</a:t>
            </a:r>
          </a:p>
          <a:p>
            <a:r>
              <a:rPr lang="en-US" altLang="en-US" smtClean="0"/>
              <a:t>1) Lisa’s best affordable point is c.</a:t>
            </a:r>
          </a:p>
          <a:p>
            <a:r>
              <a:rPr lang="en-US" altLang="en-US" smtClean="0"/>
              <a:t>2) At this point, she is on her budget line and also on the highest attainable indifference curve.</a:t>
            </a:r>
          </a:p>
          <a:p>
            <a:r>
              <a:rPr lang="en-US" altLang="en-US" smtClean="0"/>
              <a:t>3) At a point such as </a:t>
            </a:r>
            <a:r>
              <a:rPr lang="en-US" altLang="en-US" i="1" smtClean="0"/>
              <a:t>h</a:t>
            </a:r>
            <a:r>
              <a:rPr lang="en-US" altLang="en-US" smtClean="0"/>
              <a:t>, Lisa is willing to give up more movies in exchange for soda than she has to.  She can move to point </a:t>
            </a:r>
            <a:r>
              <a:rPr lang="en-US" altLang="en-US" i="1" smtClean="0"/>
              <a:t>i</a:t>
            </a:r>
            <a:r>
              <a:rPr lang="en-US" altLang="en-US" smtClean="0"/>
              <a:t>, which is just as good as point </a:t>
            </a:r>
            <a:r>
              <a:rPr lang="en-US" altLang="en-US" i="1" smtClean="0"/>
              <a:t>h</a:t>
            </a:r>
            <a:r>
              <a:rPr lang="en-US" altLang="en-US" smtClean="0"/>
              <a:t> and have some unspent income.</a:t>
            </a:r>
          </a:p>
          <a:p>
            <a:r>
              <a:rPr lang="en-US" altLang="en-US" smtClean="0"/>
              <a:t>4) She can spend that income and move to </a:t>
            </a:r>
            <a:r>
              <a:rPr lang="en-US" altLang="en-US" i="1" smtClean="0"/>
              <a:t>c</a:t>
            </a:r>
            <a:r>
              <a:rPr lang="en-US" altLang="en-US" smtClean="0"/>
              <a:t>, a point that she prefers to point </a:t>
            </a:r>
            <a:r>
              <a:rPr lang="en-US" altLang="en-US" i="1" smtClean="0"/>
              <a:t>i</a:t>
            </a:r>
            <a:r>
              <a:rPr lang="en-US" altLang="en-US" smtClean="0"/>
              <a:t>.</a:t>
            </a:r>
          </a:p>
          <a:p>
            <a:endParaRPr lang="en-US" altLang="en-US" smtClean="0"/>
          </a:p>
        </p:txBody>
      </p:sp>
    </p:spTree>
    <p:extLst>
      <p:ext uri="{BB962C8B-B14F-4D97-AF65-F5344CB8AC3E}">
        <p14:creationId xmlns:p14="http://schemas.microsoft.com/office/powerpoint/2010/main" val="3204409188"/>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2"/>
          <p:cNvSpPr>
            <a:spLocks noGrp="1" noChangeArrowheads="1"/>
          </p:cNvSpPr>
          <p:nvPr>
            <p:ph type="hdr" sz="quarter"/>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mtClean="0"/>
              <a:t>Eastwood's ECO 486 Notes</a:t>
            </a:r>
          </a:p>
        </p:txBody>
      </p:sp>
      <p:sp>
        <p:nvSpPr>
          <p:cNvPr id="154627" name="Rectangle 6"/>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mtClean="0"/>
              <a:t>Tools of Analysis</a:t>
            </a:r>
          </a:p>
        </p:txBody>
      </p:sp>
      <p:sp>
        <p:nvSpPr>
          <p:cNvPr id="154628"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1B6C8B94-7765-4142-8889-903C4C13DECD}" type="slidenum">
              <a:rPr lang="en-US" altLang="en-US"/>
              <a:pPr>
                <a:spcBef>
                  <a:spcPct val="0"/>
                </a:spcBef>
              </a:pPr>
              <a:t>75</a:t>
            </a:fld>
            <a:endParaRPr lang="en-US" altLang="en-US"/>
          </a:p>
        </p:txBody>
      </p:sp>
      <p:sp>
        <p:nvSpPr>
          <p:cNvPr id="154629" name="Rectangle 2"/>
          <p:cNvSpPr>
            <a:spLocks noGrp="1" noRot="1" noChangeAspect="1" noChangeArrowheads="1" noTextEdit="1"/>
          </p:cNvSpPr>
          <p:nvPr>
            <p:ph type="sldImg"/>
          </p:nvPr>
        </p:nvSpPr>
        <p:spPr>
          <a:ln w="12700" cap="flat"/>
        </p:spPr>
      </p:sp>
      <p:sp>
        <p:nvSpPr>
          <p:cNvPr id="154630"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lIns="92075" tIns="46038" rIns="92075" bIns="46038"/>
          <a:lstStyle/>
          <a:p>
            <a:r>
              <a:rPr lang="en-US" altLang="en-US" u="sng" smtClean="0"/>
              <a:t>Instructor Notes:</a:t>
            </a:r>
          </a:p>
          <a:p>
            <a:r>
              <a:rPr lang="en-US" altLang="en-US" smtClean="0"/>
              <a:t>1) Lisa’s best affordable point is c.</a:t>
            </a:r>
          </a:p>
          <a:p>
            <a:r>
              <a:rPr lang="en-US" altLang="en-US" smtClean="0"/>
              <a:t>2) At this point, she is on her budget line and also on the highest attainable indifference curve.</a:t>
            </a:r>
          </a:p>
          <a:p>
            <a:r>
              <a:rPr lang="en-US" altLang="en-US" smtClean="0"/>
              <a:t>3) At a point such as </a:t>
            </a:r>
            <a:r>
              <a:rPr lang="en-US" altLang="en-US" i="1" smtClean="0"/>
              <a:t>h</a:t>
            </a:r>
            <a:r>
              <a:rPr lang="en-US" altLang="en-US" smtClean="0"/>
              <a:t>, Lisa is willing to give up more movies in exchange for soda than she has to.  She can move to point </a:t>
            </a:r>
            <a:r>
              <a:rPr lang="en-US" altLang="en-US" i="1" smtClean="0"/>
              <a:t>i</a:t>
            </a:r>
            <a:r>
              <a:rPr lang="en-US" altLang="en-US" smtClean="0"/>
              <a:t>, which is just as good as point </a:t>
            </a:r>
            <a:r>
              <a:rPr lang="en-US" altLang="en-US" i="1" smtClean="0"/>
              <a:t>h</a:t>
            </a:r>
            <a:r>
              <a:rPr lang="en-US" altLang="en-US" smtClean="0"/>
              <a:t> and have some unspent income.</a:t>
            </a:r>
          </a:p>
          <a:p>
            <a:r>
              <a:rPr lang="en-US" altLang="en-US" smtClean="0"/>
              <a:t>4) She can spend that income and move to </a:t>
            </a:r>
            <a:r>
              <a:rPr lang="en-US" altLang="en-US" i="1" smtClean="0"/>
              <a:t>c</a:t>
            </a:r>
            <a:r>
              <a:rPr lang="en-US" altLang="en-US" smtClean="0"/>
              <a:t>, a point that she prefers to point </a:t>
            </a:r>
            <a:r>
              <a:rPr lang="en-US" altLang="en-US" i="1" smtClean="0"/>
              <a:t>i</a:t>
            </a:r>
            <a:r>
              <a:rPr lang="en-US" altLang="en-US" smtClean="0"/>
              <a:t>.</a:t>
            </a:r>
          </a:p>
          <a:p>
            <a:endParaRPr lang="en-US" altLang="en-US" smtClean="0"/>
          </a:p>
        </p:txBody>
      </p:sp>
    </p:spTree>
    <p:extLst>
      <p:ext uri="{BB962C8B-B14F-4D97-AF65-F5344CB8AC3E}">
        <p14:creationId xmlns:p14="http://schemas.microsoft.com/office/powerpoint/2010/main" val="1040127342"/>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2"/>
          <p:cNvSpPr>
            <a:spLocks noGrp="1" noChangeArrowheads="1"/>
          </p:cNvSpPr>
          <p:nvPr>
            <p:ph type="hdr" sz="quarter"/>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mtClean="0"/>
              <a:t>Eastwood's ECO 486 Notes</a:t>
            </a:r>
          </a:p>
        </p:txBody>
      </p:sp>
      <p:sp>
        <p:nvSpPr>
          <p:cNvPr id="156675" name="Rectangle 6"/>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mtClean="0"/>
              <a:t>Tools of Analysis</a:t>
            </a:r>
          </a:p>
        </p:txBody>
      </p:sp>
      <p:sp>
        <p:nvSpPr>
          <p:cNvPr id="156676"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FCF88E6E-CFC5-4AC0-9FF2-A1CD73316C35}" type="slidenum">
              <a:rPr lang="en-US" altLang="en-US"/>
              <a:pPr>
                <a:spcBef>
                  <a:spcPct val="0"/>
                </a:spcBef>
              </a:pPr>
              <a:t>76</a:t>
            </a:fld>
            <a:endParaRPr lang="en-US" altLang="en-US"/>
          </a:p>
        </p:txBody>
      </p:sp>
    </p:spTree>
    <p:extLst>
      <p:ext uri="{BB962C8B-B14F-4D97-AF65-F5344CB8AC3E}">
        <p14:creationId xmlns:p14="http://schemas.microsoft.com/office/powerpoint/2010/main" val="1985962150"/>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hdr" sz="quarter"/>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mtClean="0"/>
              <a:t>Eastwood's ECO 486 Notes</a:t>
            </a:r>
          </a:p>
        </p:txBody>
      </p:sp>
      <p:sp>
        <p:nvSpPr>
          <p:cNvPr id="158723" name="Rectangle 6"/>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mtClean="0"/>
              <a:t>Tools of Analysis</a:t>
            </a:r>
          </a:p>
        </p:txBody>
      </p:sp>
      <p:sp>
        <p:nvSpPr>
          <p:cNvPr id="158724"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9B1457FE-3E8A-4FF5-8897-F9263ADB18FD}" type="slidenum">
              <a:rPr lang="en-US" altLang="en-US"/>
              <a:pPr>
                <a:spcBef>
                  <a:spcPct val="0"/>
                </a:spcBef>
              </a:pPr>
              <a:t>77</a:t>
            </a:fld>
            <a:endParaRPr lang="en-US" altLang="en-US"/>
          </a:p>
        </p:txBody>
      </p:sp>
    </p:spTree>
    <p:extLst>
      <p:ext uri="{BB962C8B-B14F-4D97-AF65-F5344CB8AC3E}">
        <p14:creationId xmlns:p14="http://schemas.microsoft.com/office/powerpoint/2010/main" val="3021865616"/>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2"/>
          <p:cNvSpPr>
            <a:spLocks noGrp="1" noChangeArrowheads="1"/>
          </p:cNvSpPr>
          <p:nvPr>
            <p:ph type="hdr" sz="quarter"/>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mtClean="0"/>
              <a:t>Eastwood's ECO 486 Notes</a:t>
            </a:r>
          </a:p>
        </p:txBody>
      </p:sp>
      <p:sp>
        <p:nvSpPr>
          <p:cNvPr id="160771" name="Rectangle 6"/>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mtClean="0"/>
              <a:t>Tools of Analysis</a:t>
            </a:r>
          </a:p>
        </p:txBody>
      </p:sp>
      <p:sp>
        <p:nvSpPr>
          <p:cNvPr id="160772"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8B307797-8326-4A85-9FDE-7D621A156717}" type="slidenum">
              <a:rPr lang="en-US" altLang="en-US"/>
              <a:pPr>
                <a:spcBef>
                  <a:spcPct val="0"/>
                </a:spcBef>
              </a:pPr>
              <a:t>78</a:t>
            </a:fld>
            <a:endParaRPr lang="en-US" altLang="en-US"/>
          </a:p>
        </p:txBody>
      </p:sp>
    </p:spTree>
    <p:extLst>
      <p:ext uri="{BB962C8B-B14F-4D97-AF65-F5344CB8AC3E}">
        <p14:creationId xmlns:p14="http://schemas.microsoft.com/office/powerpoint/2010/main" val="3309470803"/>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2"/>
          <p:cNvSpPr>
            <a:spLocks noGrp="1" noChangeArrowheads="1"/>
          </p:cNvSpPr>
          <p:nvPr>
            <p:ph type="hdr" sz="quarter"/>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mtClean="0"/>
              <a:t>Eastwood's ECO 486 Notes</a:t>
            </a:r>
          </a:p>
        </p:txBody>
      </p:sp>
      <p:sp>
        <p:nvSpPr>
          <p:cNvPr id="162819" name="Rectangle 6"/>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mtClean="0"/>
              <a:t>Tools of Analysis</a:t>
            </a:r>
          </a:p>
        </p:txBody>
      </p:sp>
      <p:sp>
        <p:nvSpPr>
          <p:cNvPr id="162820"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F0F69DD9-E6CF-4748-8668-39ADE8664735}" type="slidenum">
              <a:rPr lang="en-US" altLang="en-US"/>
              <a:pPr>
                <a:spcBef>
                  <a:spcPct val="0"/>
                </a:spcBef>
              </a:pPr>
              <a:t>79</a:t>
            </a:fld>
            <a:endParaRPr lang="en-US" altLang="en-US"/>
          </a:p>
        </p:txBody>
      </p:sp>
    </p:spTree>
    <p:extLst>
      <p:ext uri="{BB962C8B-B14F-4D97-AF65-F5344CB8AC3E}">
        <p14:creationId xmlns:p14="http://schemas.microsoft.com/office/powerpoint/2010/main" val="570505534"/>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hdr" sz="quarter"/>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mtClean="0"/>
              <a:t>Eastwood's ECO 486 Notes</a:t>
            </a:r>
          </a:p>
        </p:txBody>
      </p:sp>
      <p:sp>
        <p:nvSpPr>
          <p:cNvPr id="164867" name="Rectangle 6"/>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mtClean="0"/>
              <a:t>Tools of Analysis</a:t>
            </a:r>
          </a:p>
        </p:txBody>
      </p:sp>
      <p:sp>
        <p:nvSpPr>
          <p:cNvPr id="164868"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1EAF3E5E-600D-4C80-BCEB-FF01AA634254}" type="slidenum">
              <a:rPr lang="en-US" altLang="en-US"/>
              <a:pPr>
                <a:spcBef>
                  <a:spcPct val="0"/>
                </a:spcBef>
              </a:pPr>
              <a:t>80</a:t>
            </a:fld>
            <a:endParaRPr lang="en-US" altLang="en-US"/>
          </a:p>
        </p:txBody>
      </p:sp>
      <p:sp>
        <p:nvSpPr>
          <p:cNvPr id="164869" name="Rectangle 2"/>
          <p:cNvSpPr>
            <a:spLocks noGrp="1" noRot="1" noChangeAspect="1" noChangeArrowheads="1" noTextEdit="1"/>
          </p:cNvSpPr>
          <p:nvPr>
            <p:ph type="sldImg"/>
          </p:nvPr>
        </p:nvSpPr>
        <p:spPr>
          <a:ln w="12700" cap="flat"/>
        </p:spPr>
      </p:sp>
      <p:sp>
        <p:nvSpPr>
          <p:cNvPr id="164870"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lIns="92075" tIns="46038" rIns="92075" bIns="46038"/>
          <a:lstStyle/>
          <a:p>
            <a:r>
              <a:rPr lang="en-US" altLang="en-US" u="sng" smtClean="0"/>
              <a:t>Instructor Notes:</a:t>
            </a:r>
          </a:p>
          <a:p>
            <a:r>
              <a:rPr lang="en-US" altLang="en-US" smtClean="0"/>
              <a:t>1) Lisa’s best affordable point is c.</a:t>
            </a:r>
          </a:p>
          <a:p>
            <a:r>
              <a:rPr lang="en-US" altLang="en-US" smtClean="0"/>
              <a:t>2) At this point, she is on her budget line and also on the highest attainable indifference curve.</a:t>
            </a:r>
          </a:p>
          <a:p>
            <a:r>
              <a:rPr lang="en-US" altLang="en-US" smtClean="0"/>
              <a:t>3) At a point such as </a:t>
            </a:r>
            <a:r>
              <a:rPr lang="en-US" altLang="en-US" i="1" smtClean="0"/>
              <a:t>h</a:t>
            </a:r>
            <a:r>
              <a:rPr lang="en-US" altLang="en-US" smtClean="0"/>
              <a:t>, Lisa is willing to give up more movies in exchange for soda than she has to.  She can move to point </a:t>
            </a:r>
            <a:r>
              <a:rPr lang="en-US" altLang="en-US" i="1" smtClean="0"/>
              <a:t>i</a:t>
            </a:r>
            <a:r>
              <a:rPr lang="en-US" altLang="en-US" smtClean="0"/>
              <a:t>, which is just as good as point </a:t>
            </a:r>
            <a:r>
              <a:rPr lang="en-US" altLang="en-US" i="1" smtClean="0"/>
              <a:t>h</a:t>
            </a:r>
            <a:r>
              <a:rPr lang="en-US" altLang="en-US" smtClean="0"/>
              <a:t> and have some unspent income.</a:t>
            </a:r>
          </a:p>
          <a:p>
            <a:r>
              <a:rPr lang="en-US" altLang="en-US" smtClean="0"/>
              <a:t>4) She can spend that income and move to </a:t>
            </a:r>
            <a:r>
              <a:rPr lang="en-US" altLang="en-US" i="1" smtClean="0"/>
              <a:t>c</a:t>
            </a:r>
            <a:r>
              <a:rPr lang="en-US" altLang="en-US" smtClean="0"/>
              <a:t>, a point that she prefers to point </a:t>
            </a:r>
            <a:r>
              <a:rPr lang="en-US" altLang="en-US" i="1" smtClean="0"/>
              <a:t>i</a:t>
            </a:r>
            <a:r>
              <a:rPr lang="en-US" altLang="en-US" smtClean="0"/>
              <a:t>.</a:t>
            </a:r>
          </a:p>
          <a:p>
            <a:endParaRPr lang="en-US" altLang="en-US" smtClean="0"/>
          </a:p>
        </p:txBody>
      </p:sp>
    </p:spTree>
    <p:extLst>
      <p:ext uri="{BB962C8B-B14F-4D97-AF65-F5344CB8AC3E}">
        <p14:creationId xmlns:p14="http://schemas.microsoft.com/office/powerpoint/2010/main" val="39945821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mtClean="0"/>
              <a:t>Eastwood's ECO 486 Notes</a:t>
            </a:r>
          </a:p>
        </p:txBody>
      </p:sp>
      <p:sp>
        <p:nvSpPr>
          <p:cNvPr id="19459" name="Rectangle 6"/>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mtClean="0"/>
              <a:t>Tools of Analysis</a:t>
            </a:r>
          </a:p>
        </p:txBody>
      </p:sp>
      <p:sp>
        <p:nvSpPr>
          <p:cNvPr id="19460"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3D81F5D2-E460-41D1-BFDC-D1971476DFF6}" type="slidenum">
              <a:rPr lang="en-US" altLang="en-US"/>
              <a:pPr>
                <a:spcBef>
                  <a:spcPct val="0"/>
                </a:spcBef>
              </a:pPr>
              <a:t>8</a:t>
            </a:fld>
            <a:endParaRPr lang="en-US" altLang="en-US"/>
          </a:p>
        </p:txBody>
      </p:sp>
    </p:spTree>
    <p:extLst>
      <p:ext uri="{BB962C8B-B14F-4D97-AF65-F5344CB8AC3E}">
        <p14:creationId xmlns:p14="http://schemas.microsoft.com/office/powerpoint/2010/main" val="3956187494"/>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2"/>
          <p:cNvSpPr>
            <a:spLocks noGrp="1" noChangeArrowheads="1"/>
          </p:cNvSpPr>
          <p:nvPr>
            <p:ph type="hdr" sz="quarter"/>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mtClean="0"/>
              <a:t>Eastwood's ECO 486 Notes</a:t>
            </a:r>
          </a:p>
        </p:txBody>
      </p:sp>
      <p:sp>
        <p:nvSpPr>
          <p:cNvPr id="166915" name="Rectangle 6"/>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mtClean="0"/>
              <a:t>Tools of Analysis</a:t>
            </a:r>
          </a:p>
        </p:txBody>
      </p:sp>
      <p:sp>
        <p:nvSpPr>
          <p:cNvPr id="166916"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3934AE8E-9C57-4F79-9A1D-8DDDA079BA1C}" type="slidenum">
              <a:rPr lang="en-US" altLang="en-US"/>
              <a:pPr>
                <a:spcBef>
                  <a:spcPct val="0"/>
                </a:spcBef>
              </a:pPr>
              <a:t>81</a:t>
            </a:fld>
            <a:endParaRPr lang="en-US" altLang="en-US"/>
          </a:p>
        </p:txBody>
      </p:sp>
      <p:sp>
        <p:nvSpPr>
          <p:cNvPr id="166917" name="Rectangle 2"/>
          <p:cNvSpPr>
            <a:spLocks noGrp="1" noRot="1" noChangeAspect="1" noChangeArrowheads="1" noTextEdit="1"/>
          </p:cNvSpPr>
          <p:nvPr>
            <p:ph type="sldImg"/>
          </p:nvPr>
        </p:nvSpPr>
        <p:spPr>
          <a:ln w="12700" cap="flat"/>
        </p:spPr>
      </p:sp>
      <p:sp>
        <p:nvSpPr>
          <p:cNvPr id="166918"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lIns="92075" tIns="46038" rIns="92075" bIns="46038"/>
          <a:lstStyle/>
          <a:p>
            <a:r>
              <a:rPr lang="en-US" altLang="en-US" u="sng" smtClean="0"/>
              <a:t>Instructor Notes:</a:t>
            </a:r>
          </a:p>
          <a:p>
            <a:r>
              <a:rPr lang="en-US" altLang="en-US" smtClean="0"/>
              <a:t>1) Lisa’s best affordable point is c.</a:t>
            </a:r>
          </a:p>
          <a:p>
            <a:r>
              <a:rPr lang="en-US" altLang="en-US" smtClean="0"/>
              <a:t>2) At this point, she is on her budget line and also on the highest attainable indifference curve.</a:t>
            </a:r>
          </a:p>
          <a:p>
            <a:r>
              <a:rPr lang="en-US" altLang="en-US" smtClean="0"/>
              <a:t>3) At a point such as </a:t>
            </a:r>
            <a:r>
              <a:rPr lang="en-US" altLang="en-US" i="1" smtClean="0"/>
              <a:t>h</a:t>
            </a:r>
            <a:r>
              <a:rPr lang="en-US" altLang="en-US" smtClean="0"/>
              <a:t>, Lisa is willing to give up more movies in exchange for soda than she has to.  She can move to point </a:t>
            </a:r>
            <a:r>
              <a:rPr lang="en-US" altLang="en-US" i="1" smtClean="0"/>
              <a:t>i</a:t>
            </a:r>
            <a:r>
              <a:rPr lang="en-US" altLang="en-US" smtClean="0"/>
              <a:t>, which is just as good as point </a:t>
            </a:r>
            <a:r>
              <a:rPr lang="en-US" altLang="en-US" i="1" smtClean="0"/>
              <a:t>h</a:t>
            </a:r>
            <a:r>
              <a:rPr lang="en-US" altLang="en-US" smtClean="0"/>
              <a:t> and have some unspent income.</a:t>
            </a:r>
          </a:p>
          <a:p>
            <a:r>
              <a:rPr lang="en-US" altLang="en-US" smtClean="0"/>
              <a:t>4) She can spend that income and move to </a:t>
            </a:r>
            <a:r>
              <a:rPr lang="en-US" altLang="en-US" i="1" smtClean="0"/>
              <a:t>c</a:t>
            </a:r>
            <a:r>
              <a:rPr lang="en-US" altLang="en-US" smtClean="0"/>
              <a:t>, a point that she prefers to point </a:t>
            </a:r>
            <a:r>
              <a:rPr lang="en-US" altLang="en-US" i="1" smtClean="0"/>
              <a:t>i</a:t>
            </a:r>
            <a:r>
              <a:rPr lang="en-US" altLang="en-US" smtClean="0"/>
              <a:t>.</a:t>
            </a:r>
          </a:p>
          <a:p>
            <a:endParaRPr lang="en-US" altLang="en-US" smtClean="0"/>
          </a:p>
        </p:txBody>
      </p:sp>
    </p:spTree>
    <p:extLst>
      <p:ext uri="{BB962C8B-B14F-4D97-AF65-F5344CB8AC3E}">
        <p14:creationId xmlns:p14="http://schemas.microsoft.com/office/powerpoint/2010/main" val="3629025661"/>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2"/>
          <p:cNvSpPr>
            <a:spLocks noGrp="1" noChangeArrowheads="1"/>
          </p:cNvSpPr>
          <p:nvPr>
            <p:ph type="hdr" sz="quarter"/>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mtClean="0"/>
              <a:t>Eastwood's ECO 486 Notes</a:t>
            </a:r>
          </a:p>
        </p:txBody>
      </p:sp>
      <p:sp>
        <p:nvSpPr>
          <p:cNvPr id="168963" name="Rectangle 6"/>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mtClean="0"/>
              <a:t>Tools of Analysis</a:t>
            </a:r>
          </a:p>
        </p:txBody>
      </p:sp>
      <p:sp>
        <p:nvSpPr>
          <p:cNvPr id="168964"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78AD8FB2-C503-44A3-B92E-51B1BA0870D5}" type="slidenum">
              <a:rPr lang="en-US" altLang="en-US"/>
              <a:pPr>
                <a:spcBef>
                  <a:spcPct val="0"/>
                </a:spcBef>
              </a:pPr>
              <a:t>82</a:t>
            </a:fld>
            <a:endParaRPr lang="en-US" altLang="en-US"/>
          </a:p>
        </p:txBody>
      </p:sp>
      <p:sp>
        <p:nvSpPr>
          <p:cNvPr id="168965" name="Rectangle 2"/>
          <p:cNvSpPr>
            <a:spLocks noGrp="1" noRot="1" noChangeAspect="1" noChangeArrowheads="1" noTextEdit="1"/>
          </p:cNvSpPr>
          <p:nvPr>
            <p:ph type="sldImg"/>
          </p:nvPr>
        </p:nvSpPr>
        <p:spPr>
          <a:ln w="12700" cap="flat"/>
        </p:spPr>
      </p:sp>
      <p:sp>
        <p:nvSpPr>
          <p:cNvPr id="168966"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lIns="92075" tIns="46038" rIns="92075" bIns="46038"/>
          <a:lstStyle/>
          <a:p>
            <a:r>
              <a:rPr lang="en-US" altLang="en-US" u="sng" smtClean="0"/>
              <a:t>Instructor Notes:</a:t>
            </a:r>
          </a:p>
          <a:p>
            <a:r>
              <a:rPr lang="en-US" altLang="en-US" smtClean="0"/>
              <a:t>1) Lisa’s best affordable point is c.</a:t>
            </a:r>
          </a:p>
          <a:p>
            <a:r>
              <a:rPr lang="en-US" altLang="en-US" smtClean="0"/>
              <a:t>2) At this point, she is on her budget line and also on the highest attainable indifference curve.</a:t>
            </a:r>
          </a:p>
          <a:p>
            <a:r>
              <a:rPr lang="en-US" altLang="en-US" smtClean="0"/>
              <a:t>3) At a point such as </a:t>
            </a:r>
            <a:r>
              <a:rPr lang="en-US" altLang="en-US" i="1" smtClean="0"/>
              <a:t>h</a:t>
            </a:r>
            <a:r>
              <a:rPr lang="en-US" altLang="en-US" smtClean="0"/>
              <a:t>, Lisa is willing to give up more movies in exchange for soda than she has to.  She can move to point </a:t>
            </a:r>
            <a:r>
              <a:rPr lang="en-US" altLang="en-US" i="1" smtClean="0"/>
              <a:t>i</a:t>
            </a:r>
            <a:r>
              <a:rPr lang="en-US" altLang="en-US" smtClean="0"/>
              <a:t>, which is just as good as point </a:t>
            </a:r>
            <a:r>
              <a:rPr lang="en-US" altLang="en-US" i="1" smtClean="0"/>
              <a:t>h</a:t>
            </a:r>
            <a:r>
              <a:rPr lang="en-US" altLang="en-US" smtClean="0"/>
              <a:t> and have some unspent income.</a:t>
            </a:r>
          </a:p>
          <a:p>
            <a:r>
              <a:rPr lang="en-US" altLang="en-US" smtClean="0"/>
              <a:t>4) She can spend that income and move to </a:t>
            </a:r>
            <a:r>
              <a:rPr lang="en-US" altLang="en-US" i="1" smtClean="0"/>
              <a:t>c</a:t>
            </a:r>
            <a:r>
              <a:rPr lang="en-US" altLang="en-US" smtClean="0"/>
              <a:t>, a point that she prefers to point </a:t>
            </a:r>
            <a:r>
              <a:rPr lang="en-US" altLang="en-US" i="1" smtClean="0"/>
              <a:t>i</a:t>
            </a:r>
            <a:r>
              <a:rPr lang="en-US" altLang="en-US" smtClean="0"/>
              <a:t>.</a:t>
            </a:r>
          </a:p>
          <a:p>
            <a:endParaRPr lang="en-US" altLang="en-US" smtClean="0"/>
          </a:p>
        </p:txBody>
      </p:sp>
    </p:spTree>
    <p:extLst>
      <p:ext uri="{BB962C8B-B14F-4D97-AF65-F5344CB8AC3E}">
        <p14:creationId xmlns:p14="http://schemas.microsoft.com/office/powerpoint/2010/main" val="2153002115"/>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2"/>
          <p:cNvSpPr>
            <a:spLocks noGrp="1" noChangeArrowheads="1"/>
          </p:cNvSpPr>
          <p:nvPr>
            <p:ph type="hdr" sz="quarter"/>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mtClean="0"/>
              <a:t>Eastwood's ECO 486 Notes</a:t>
            </a:r>
          </a:p>
        </p:txBody>
      </p:sp>
      <p:sp>
        <p:nvSpPr>
          <p:cNvPr id="171011" name="Rectangle 6"/>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mtClean="0"/>
              <a:t>Tools of Analysis</a:t>
            </a:r>
          </a:p>
        </p:txBody>
      </p:sp>
      <p:sp>
        <p:nvSpPr>
          <p:cNvPr id="171012"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E543B595-5DF4-4595-99B0-D515F6002AB8}" type="slidenum">
              <a:rPr lang="en-US" altLang="en-US"/>
              <a:pPr>
                <a:spcBef>
                  <a:spcPct val="0"/>
                </a:spcBef>
              </a:pPr>
              <a:t>83</a:t>
            </a:fld>
            <a:endParaRPr lang="en-US" altLang="en-US"/>
          </a:p>
        </p:txBody>
      </p:sp>
      <p:sp>
        <p:nvSpPr>
          <p:cNvPr id="171013" name="Rectangle 2"/>
          <p:cNvSpPr>
            <a:spLocks noGrp="1" noRot="1" noChangeAspect="1" noChangeArrowheads="1" noTextEdit="1"/>
          </p:cNvSpPr>
          <p:nvPr>
            <p:ph type="sldImg"/>
          </p:nvPr>
        </p:nvSpPr>
        <p:spPr>
          <a:ln w="12700" cap="flat"/>
        </p:spPr>
      </p:sp>
      <p:sp>
        <p:nvSpPr>
          <p:cNvPr id="171014"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lIns="92075" tIns="46038" rIns="92075" bIns="46038"/>
          <a:lstStyle/>
          <a:p>
            <a:r>
              <a:rPr lang="en-US" altLang="en-US" u="sng" smtClean="0"/>
              <a:t>Instructor Notes:</a:t>
            </a:r>
          </a:p>
          <a:p>
            <a:r>
              <a:rPr lang="en-US" altLang="en-US" smtClean="0"/>
              <a:t>1) Lisa’s best affordable point is c.</a:t>
            </a:r>
          </a:p>
          <a:p>
            <a:r>
              <a:rPr lang="en-US" altLang="en-US" smtClean="0"/>
              <a:t>2) At this point, she is on her budget line and also on the highest attainable indifference curve.</a:t>
            </a:r>
          </a:p>
          <a:p>
            <a:r>
              <a:rPr lang="en-US" altLang="en-US" smtClean="0"/>
              <a:t>3) At a point such as </a:t>
            </a:r>
            <a:r>
              <a:rPr lang="en-US" altLang="en-US" i="1" smtClean="0"/>
              <a:t>h</a:t>
            </a:r>
            <a:r>
              <a:rPr lang="en-US" altLang="en-US" smtClean="0"/>
              <a:t>, Lisa is willing to give up more movies in exchange for soda than she has to.  She can move to point </a:t>
            </a:r>
            <a:r>
              <a:rPr lang="en-US" altLang="en-US" i="1" smtClean="0"/>
              <a:t>i</a:t>
            </a:r>
            <a:r>
              <a:rPr lang="en-US" altLang="en-US" smtClean="0"/>
              <a:t>, which is just as good as point </a:t>
            </a:r>
            <a:r>
              <a:rPr lang="en-US" altLang="en-US" i="1" smtClean="0"/>
              <a:t>h</a:t>
            </a:r>
            <a:r>
              <a:rPr lang="en-US" altLang="en-US" smtClean="0"/>
              <a:t> and have some unspent income.</a:t>
            </a:r>
          </a:p>
          <a:p>
            <a:r>
              <a:rPr lang="en-US" altLang="en-US" smtClean="0"/>
              <a:t>4) She can spend that income and move to </a:t>
            </a:r>
            <a:r>
              <a:rPr lang="en-US" altLang="en-US" i="1" smtClean="0"/>
              <a:t>c</a:t>
            </a:r>
            <a:r>
              <a:rPr lang="en-US" altLang="en-US" smtClean="0"/>
              <a:t>, a point that she prefers to point </a:t>
            </a:r>
            <a:r>
              <a:rPr lang="en-US" altLang="en-US" i="1" smtClean="0"/>
              <a:t>i</a:t>
            </a:r>
            <a:r>
              <a:rPr lang="en-US" altLang="en-US" smtClean="0"/>
              <a:t>.</a:t>
            </a:r>
          </a:p>
          <a:p>
            <a:endParaRPr lang="en-US" altLang="en-US" smtClean="0"/>
          </a:p>
        </p:txBody>
      </p:sp>
    </p:spTree>
    <p:extLst>
      <p:ext uri="{BB962C8B-B14F-4D97-AF65-F5344CB8AC3E}">
        <p14:creationId xmlns:p14="http://schemas.microsoft.com/office/powerpoint/2010/main" val="1913890454"/>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Rectangle 2"/>
          <p:cNvSpPr>
            <a:spLocks noGrp="1" noChangeArrowheads="1"/>
          </p:cNvSpPr>
          <p:nvPr>
            <p:ph type="hdr" sz="quarter"/>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mtClean="0"/>
              <a:t>Eastwood's ECO 486 Notes</a:t>
            </a:r>
          </a:p>
        </p:txBody>
      </p:sp>
      <p:sp>
        <p:nvSpPr>
          <p:cNvPr id="173059" name="Rectangle 6"/>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mtClean="0"/>
              <a:t>Tools of Analysis</a:t>
            </a:r>
          </a:p>
        </p:txBody>
      </p:sp>
      <p:sp>
        <p:nvSpPr>
          <p:cNvPr id="173060"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F4F2CF7-B146-4FD3-855B-52BA978A2A47}" type="slidenum">
              <a:rPr lang="en-US" altLang="en-US"/>
              <a:pPr>
                <a:spcBef>
                  <a:spcPct val="0"/>
                </a:spcBef>
              </a:pPr>
              <a:t>84</a:t>
            </a:fld>
            <a:endParaRPr lang="en-US" altLang="en-US"/>
          </a:p>
        </p:txBody>
      </p:sp>
    </p:spTree>
    <p:extLst>
      <p:ext uri="{BB962C8B-B14F-4D97-AF65-F5344CB8AC3E}">
        <p14:creationId xmlns:p14="http://schemas.microsoft.com/office/powerpoint/2010/main" val="4293246713"/>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Rectangle 2"/>
          <p:cNvSpPr>
            <a:spLocks noGrp="1" noChangeArrowheads="1"/>
          </p:cNvSpPr>
          <p:nvPr>
            <p:ph type="hdr" sz="quarter"/>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mtClean="0"/>
              <a:t>Eastwood's ECO 486 Notes</a:t>
            </a:r>
          </a:p>
        </p:txBody>
      </p:sp>
      <p:sp>
        <p:nvSpPr>
          <p:cNvPr id="175107" name="Rectangle 6"/>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mtClean="0"/>
              <a:t>Tools of Analysis</a:t>
            </a:r>
          </a:p>
        </p:txBody>
      </p:sp>
      <p:sp>
        <p:nvSpPr>
          <p:cNvPr id="175108"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A805A243-235B-4DE7-B3F4-40ECAFD0F3E5}" type="slidenum">
              <a:rPr lang="en-US" altLang="en-US"/>
              <a:pPr>
                <a:spcBef>
                  <a:spcPct val="0"/>
                </a:spcBef>
              </a:pPr>
              <a:t>85</a:t>
            </a:fld>
            <a:endParaRPr lang="en-US" altLang="en-US"/>
          </a:p>
        </p:txBody>
      </p:sp>
    </p:spTree>
    <p:extLst>
      <p:ext uri="{BB962C8B-B14F-4D97-AF65-F5344CB8AC3E}">
        <p14:creationId xmlns:p14="http://schemas.microsoft.com/office/powerpoint/2010/main" val="1416330290"/>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Rectangle 2"/>
          <p:cNvSpPr>
            <a:spLocks noGrp="1" noChangeArrowheads="1"/>
          </p:cNvSpPr>
          <p:nvPr>
            <p:ph type="hdr" sz="quarter"/>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mtClean="0"/>
              <a:t>Eastwood's ECO 486 Notes</a:t>
            </a:r>
          </a:p>
        </p:txBody>
      </p:sp>
      <p:sp>
        <p:nvSpPr>
          <p:cNvPr id="177155" name="Rectangle 6"/>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mtClean="0"/>
              <a:t>Tools of Analysis</a:t>
            </a:r>
          </a:p>
        </p:txBody>
      </p:sp>
      <p:sp>
        <p:nvSpPr>
          <p:cNvPr id="177156"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71F3E526-B44D-4F65-B6F5-250239C09101}" type="slidenum">
              <a:rPr lang="en-US" altLang="en-US"/>
              <a:pPr>
                <a:spcBef>
                  <a:spcPct val="0"/>
                </a:spcBef>
              </a:pPr>
              <a:t>86</a:t>
            </a:fld>
            <a:endParaRPr lang="en-US" altLang="en-US"/>
          </a:p>
        </p:txBody>
      </p:sp>
    </p:spTree>
    <p:extLst>
      <p:ext uri="{BB962C8B-B14F-4D97-AF65-F5344CB8AC3E}">
        <p14:creationId xmlns:p14="http://schemas.microsoft.com/office/powerpoint/2010/main" val="460384712"/>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Rectangle 2"/>
          <p:cNvSpPr>
            <a:spLocks noGrp="1" noChangeArrowheads="1"/>
          </p:cNvSpPr>
          <p:nvPr>
            <p:ph type="hdr" sz="quarter"/>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mtClean="0"/>
              <a:t>Eastwood's ECO 486 Notes</a:t>
            </a:r>
          </a:p>
        </p:txBody>
      </p:sp>
      <p:sp>
        <p:nvSpPr>
          <p:cNvPr id="179203" name="Rectangle 6"/>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mtClean="0"/>
              <a:t>Tools of Analysis</a:t>
            </a:r>
          </a:p>
        </p:txBody>
      </p:sp>
      <p:sp>
        <p:nvSpPr>
          <p:cNvPr id="179204"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1618CC15-EB24-4C32-9B69-C5BDD6FAE7E4}" type="slidenum">
              <a:rPr lang="en-US" altLang="en-US"/>
              <a:pPr>
                <a:spcBef>
                  <a:spcPct val="0"/>
                </a:spcBef>
              </a:pPr>
              <a:t>87</a:t>
            </a:fld>
            <a:endParaRPr lang="en-US" altLang="en-US"/>
          </a:p>
        </p:txBody>
      </p:sp>
      <p:sp>
        <p:nvSpPr>
          <p:cNvPr id="179205" name="Rectangle 2"/>
          <p:cNvSpPr>
            <a:spLocks noGrp="1" noRot="1" noChangeAspect="1" noChangeArrowheads="1" noTextEdit="1"/>
          </p:cNvSpPr>
          <p:nvPr>
            <p:ph type="sldImg"/>
          </p:nvPr>
        </p:nvSpPr>
        <p:spPr>
          <a:ln w="12700" cap="flat"/>
        </p:spPr>
      </p:sp>
      <p:sp>
        <p:nvSpPr>
          <p:cNvPr id="179206"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lIns="92075" tIns="46038" rIns="92075" bIns="46038"/>
          <a:lstStyle/>
          <a:p>
            <a:r>
              <a:rPr lang="en-US" altLang="en-US" u="sng" smtClean="0"/>
              <a:t>Instructor Notes:</a:t>
            </a:r>
          </a:p>
          <a:p>
            <a:r>
              <a:rPr lang="en-US" altLang="en-US" smtClean="0"/>
              <a:t>1) Lisa’s best affordable point is c.</a:t>
            </a:r>
          </a:p>
          <a:p>
            <a:r>
              <a:rPr lang="en-US" altLang="en-US" smtClean="0"/>
              <a:t>2) At this point, she is on her budget line and also on the highest attainable indifference curve.</a:t>
            </a:r>
          </a:p>
          <a:p>
            <a:r>
              <a:rPr lang="en-US" altLang="en-US" smtClean="0"/>
              <a:t>3) At a point such as </a:t>
            </a:r>
            <a:r>
              <a:rPr lang="en-US" altLang="en-US" i="1" smtClean="0"/>
              <a:t>h</a:t>
            </a:r>
            <a:r>
              <a:rPr lang="en-US" altLang="en-US" smtClean="0"/>
              <a:t>, Lisa is willing to give up more movies in exchange for soda than she has to.  She can move to point </a:t>
            </a:r>
            <a:r>
              <a:rPr lang="en-US" altLang="en-US" i="1" smtClean="0"/>
              <a:t>i</a:t>
            </a:r>
            <a:r>
              <a:rPr lang="en-US" altLang="en-US" smtClean="0"/>
              <a:t>, which is just as good as point </a:t>
            </a:r>
            <a:r>
              <a:rPr lang="en-US" altLang="en-US" i="1" smtClean="0"/>
              <a:t>h</a:t>
            </a:r>
            <a:r>
              <a:rPr lang="en-US" altLang="en-US" smtClean="0"/>
              <a:t> and have some unspent income.</a:t>
            </a:r>
          </a:p>
          <a:p>
            <a:r>
              <a:rPr lang="en-US" altLang="en-US" smtClean="0"/>
              <a:t>4) She can spend that income and move to </a:t>
            </a:r>
            <a:r>
              <a:rPr lang="en-US" altLang="en-US" i="1" smtClean="0"/>
              <a:t>c</a:t>
            </a:r>
            <a:r>
              <a:rPr lang="en-US" altLang="en-US" smtClean="0"/>
              <a:t>, a point that she prefers to point </a:t>
            </a:r>
            <a:r>
              <a:rPr lang="en-US" altLang="en-US" i="1" smtClean="0"/>
              <a:t>i</a:t>
            </a:r>
            <a:r>
              <a:rPr lang="en-US" altLang="en-US" smtClean="0"/>
              <a:t>.</a:t>
            </a:r>
          </a:p>
          <a:p>
            <a:endParaRPr lang="en-US" altLang="en-US" smtClean="0"/>
          </a:p>
        </p:txBody>
      </p:sp>
    </p:spTree>
    <p:extLst>
      <p:ext uri="{BB962C8B-B14F-4D97-AF65-F5344CB8AC3E}">
        <p14:creationId xmlns:p14="http://schemas.microsoft.com/office/powerpoint/2010/main" val="2416146238"/>
      </p:ext>
    </p:extLst>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Rectangle 2"/>
          <p:cNvSpPr>
            <a:spLocks noGrp="1" noChangeArrowheads="1"/>
          </p:cNvSpPr>
          <p:nvPr>
            <p:ph type="hdr" sz="quarter"/>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mtClean="0"/>
              <a:t>Eastwood's ECO 486 Notes</a:t>
            </a:r>
          </a:p>
        </p:txBody>
      </p:sp>
      <p:sp>
        <p:nvSpPr>
          <p:cNvPr id="181251" name="Rectangle 6"/>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mtClean="0"/>
              <a:t>Tools of Analysis</a:t>
            </a:r>
          </a:p>
        </p:txBody>
      </p:sp>
      <p:sp>
        <p:nvSpPr>
          <p:cNvPr id="181252"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F7DB0B28-B515-4999-BC40-4EAB927A76D5}" type="slidenum">
              <a:rPr lang="en-US" altLang="en-US"/>
              <a:pPr>
                <a:spcBef>
                  <a:spcPct val="0"/>
                </a:spcBef>
              </a:pPr>
              <a:t>88</a:t>
            </a:fld>
            <a:endParaRPr lang="en-US" altLang="en-US"/>
          </a:p>
        </p:txBody>
      </p:sp>
      <p:sp>
        <p:nvSpPr>
          <p:cNvPr id="181253" name="Rectangle 2"/>
          <p:cNvSpPr>
            <a:spLocks noGrp="1" noRot="1" noChangeAspect="1" noChangeArrowheads="1" noTextEdit="1"/>
          </p:cNvSpPr>
          <p:nvPr>
            <p:ph type="sldImg"/>
          </p:nvPr>
        </p:nvSpPr>
        <p:spPr>
          <a:ln w="12700" cap="flat"/>
        </p:spPr>
      </p:sp>
      <p:sp>
        <p:nvSpPr>
          <p:cNvPr id="181254"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lIns="92075" tIns="46038" rIns="92075" bIns="46038"/>
          <a:lstStyle/>
          <a:p>
            <a:r>
              <a:rPr lang="en-US" altLang="en-US" u="sng" smtClean="0"/>
              <a:t>Instructor Notes:</a:t>
            </a:r>
          </a:p>
          <a:p>
            <a:r>
              <a:rPr lang="en-US" altLang="en-US" smtClean="0"/>
              <a:t>1) Lisa’s best affordable point is c.</a:t>
            </a:r>
          </a:p>
          <a:p>
            <a:r>
              <a:rPr lang="en-US" altLang="en-US" smtClean="0"/>
              <a:t>2) At this point, she is on her budget line and also on the highest attainable indifference curve.</a:t>
            </a:r>
          </a:p>
          <a:p>
            <a:r>
              <a:rPr lang="en-US" altLang="en-US" smtClean="0"/>
              <a:t>3) At a point such as </a:t>
            </a:r>
            <a:r>
              <a:rPr lang="en-US" altLang="en-US" i="1" smtClean="0"/>
              <a:t>h</a:t>
            </a:r>
            <a:r>
              <a:rPr lang="en-US" altLang="en-US" smtClean="0"/>
              <a:t>, Lisa is willing to give up more movies in exchange for soda than she has to.  She can move to point </a:t>
            </a:r>
            <a:r>
              <a:rPr lang="en-US" altLang="en-US" i="1" smtClean="0"/>
              <a:t>i</a:t>
            </a:r>
            <a:r>
              <a:rPr lang="en-US" altLang="en-US" smtClean="0"/>
              <a:t>, which is just as good as point </a:t>
            </a:r>
            <a:r>
              <a:rPr lang="en-US" altLang="en-US" i="1" smtClean="0"/>
              <a:t>h</a:t>
            </a:r>
            <a:r>
              <a:rPr lang="en-US" altLang="en-US" smtClean="0"/>
              <a:t> and have some unspent income.</a:t>
            </a:r>
          </a:p>
          <a:p>
            <a:r>
              <a:rPr lang="en-US" altLang="en-US" smtClean="0"/>
              <a:t>4) She can spend that income and move to </a:t>
            </a:r>
            <a:r>
              <a:rPr lang="en-US" altLang="en-US" i="1" smtClean="0"/>
              <a:t>c</a:t>
            </a:r>
            <a:r>
              <a:rPr lang="en-US" altLang="en-US" smtClean="0"/>
              <a:t>, a point that she prefers to point </a:t>
            </a:r>
            <a:r>
              <a:rPr lang="en-US" altLang="en-US" i="1" smtClean="0"/>
              <a:t>i</a:t>
            </a:r>
            <a:r>
              <a:rPr lang="en-US" altLang="en-US" smtClean="0"/>
              <a:t>.</a:t>
            </a:r>
          </a:p>
          <a:p>
            <a:endParaRPr lang="en-US" altLang="en-US" smtClean="0"/>
          </a:p>
        </p:txBody>
      </p:sp>
    </p:spTree>
    <p:extLst>
      <p:ext uri="{BB962C8B-B14F-4D97-AF65-F5344CB8AC3E}">
        <p14:creationId xmlns:p14="http://schemas.microsoft.com/office/powerpoint/2010/main" val="2039309439"/>
      </p:ext>
    </p:extLst>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Rectangle 2"/>
          <p:cNvSpPr>
            <a:spLocks noGrp="1" noChangeArrowheads="1"/>
          </p:cNvSpPr>
          <p:nvPr>
            <p:ph type="hdr" sz="quarter"/>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mtClean="0"/>
              <a:t>Eastwood's ECO 486 Notes</a:t>
            </a:r>
          </a:p>
        </p:txBody>
      </p:sp>
      <p:sp>
        <p:nvSpPr>
          <p:cNvPr id="183299" name="Rectangle 6"/>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mtClean="0"/>
              <a:t>Tools of Analysis</a:t>
            </a:r>
          </a:p>
        </p:txBody>
      </p:sp>
      <p:sp>
        <p:nvSpPr>
          <p:cNvPr id="183300"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F52B2E20-F05E-4EA2-BAC4-1ABE6469A0CC}" type="slidenum">
              <a:rPr lang="en-US" altLang="en-US"/>
              <a:pPr>
                <a:spcBef>
                  <a:spcPct val="0"/>
                </a:spcBef>
              </a:pPr>
              <a:t>89</a:t>
            </a:fld>
            <a:endParaRPr lang="en-US" altLang="en-US"/>
          </a:p>
        </p:txBody>
      </p:sp>
    </p:spTree>
    <p:extLst>
      <p:ext uri="{BB962C8B-B14F-4D97-AF65-F5344CB8AC3E}">
        <p14:creationId xmlns:p14="http://schemas.microsoft.com/office/powerpoint/2010/main" val="3424402715"/>
      </p:ext>
    </p:extLst>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2"/>
          <p:cNvSpPr>
            <a:spLocks noGrp="1" noChangeArrowheads="1"/>
          </p:cNvSpPr>
          <p:nvPr>
            <p:ph type="hdr" sz="quarter"/>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mtClean="0"/>
              <a:t>Eastwood's ECO 486 Notes</a:t>
            </a:r>
          </a:p>
        </p:txBody>
      </p:sp>
      <p:sp>
        <p:nvSpPr>
          <p:cNvPr id="185347" name="Rectangle 6"/>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mtClean="0"/>
              <a:t>Tools of Analysis</a:t>
            </a:r>
          </a:p>
        </p:txBody>
      </p:sp>
      <p:sp>
        <p:nvSpPr>
          <p:cNvPr id="185348"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1C8B1BA9-19B6-4C93-8294-BA88B2FF8748}" type="slidenum">
              <a:rPr lang="en-US" altLang="en-US"/>
              <a:pPr>
                <a:spcBef>
                  <a:spcPct val="0"/>
                </a:spcBef>
              </a:pPr>
              <a:t>90</a:t>
            </a:fld>
            <a:endParaRPr lang="en-US" altLang="en-US"/>
          </a:p>
        </p:txBody>
      </p:sp>
    </p:spTree>
    <p:extLst>
      <p:ext uri="{BB962C8B-B14F-4D97-AF65-F5344CB8AC3E}">
        <p14:creationId xmlns:p14="http://schemas.microsoft.com/office/powerpoint/2010/main" val="42189145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mtClean="0"/>
              <a:t>Eastwood's ECO 486 Notes</a:t>
            </a:r>
          </a:p>
        </p:txBody>
      </p:sp>
      <p:sp>
        <p:nvSpPr>
          <p:cNvPr id="21507" name="Rectangle 6"/>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mtClean="0"/>
              <a:t>Tools of Analysis</a:t>
            </a:r>
          </a:p>
        </p:txBody>
      </p:sp>
      <p:sp>
        <p:nvSpPr>
          <p:cNvPr id="21508"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66C508AC-0195-433B-9484-5430A85D4DAE}" type="slidenum">
              <a:rPr lang="en-US" altLang="en-US"/>
              <a:pPr>
                <a:spcBef>
                  <a:spcPct val="0"/>
                </a:spcBef>
              </a:pPr>
              <a:t>9</a:t>
            </a:fld>
            <a:endParaRPr lang="en-US" altLang="en-US"/>
          </a:p>
        </p:txBody>
      </p:sp>
    </p:spTree>
    <p:extLst>
      <p:ext uri="{BB962C8B-B14F-4D97-AF65-F5344CB8AC3E}">
        <p14:creationId xmlns:p14="http://schemas.microsoft.com/office/powerpoint/2010/main" val="1565163752"/>
      </p:ext>
    </p:extLst>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Rectangle 2"/>
          <p:cNvSpPr>
            <a:spLocks noGrp="1" noChangeArrowheads="1"/>
          </p:cNvSpPr>
          <p:nvPr>
            <p:ph type="hdr" sz="quarter"/>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mtClean="0"/>
              <a:t>Eastwood's ECO 486 Notes</a:t>
            </a:r>
          </a:p>
        </p:txBody>
      </p:sp>
      <p:sp>
        <p:nvSpPr>
          <p:cNvPr id="187395" name="Rectangle 6"/>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mtClean="0"/>
              <a:t>Tools of Analysis</a:t>
            </a:r>
          </a:p>
        </p:txBody>
      </p:sp>
      <p:sp>
        <p:nvSpPr>
          <p:cNvPr id="187396"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4AC42EB5-FC5C-4360-A546-3E6FDFAF45CF}" type="slidenum">
              <a:rPr lang="en-US" altLang="en-US"/>
              <a:pPr>
                <a:spcBef>
                  <a:spcPct val="0"/>
                </a:spcBef>
              </a:pPr>
              <a:t>91</a:t>
            </a:fld>
            <a:endParaRPr lang="en-US" altLang="en-US"/>
          </a:p>
        </p:txBody>
      </p:sp>
    </p:spTree>
    <p:extLst>
      <p:ext uri="{BB962C8B-B14F-4D97-AF65-F5344CB8AC3E}">
        <p14:creationId xmlns:p14="http://schemas.microsoft.com/office/powerpoint/2010/main" val="2092328178"/>
      </p:ext>
    </p:extLst>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Rectangle 2"/>
          <p:cNvSpPr>
            <a:spLocks noGrp="1" noChangeArrowheads="1"/>
          </p:cNvSpPr>
          <p:nvPr>
            <p:ph type="hdr" sz="quarter"/>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mtClean="0"/>
              <a:t>Eastwood's ECO 486 Notes</a:t>
            </a:r>
          </a:p>
        </p:txBody>
      </p:sp>
      <p:sp>
        <p:nvSpPr>
          <p:cNvPr id="189443" name="Rectangle 6"/>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mtClean="0"/>
              <a:t>Tools of Analysis</a:t>
            </a:r>
          </a:p>
        </p:txBody>
      </p:sp>
      <p:sp>
        <p:nvSpPr>
          <p:cNvPr id="189444"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8541174A-553F-4EDC-BDE7-01C57C821D67}" type="slidenum">
              <a:rPr lang="en-US" altLang="en-US"/>
              <a:pPr>
                <a:spcBef>
                  <a:spcPct val="0"/>
                </a:spcBef>
              </a:pPr>
              <a:t>92</a:t>
            </a:fld>
            <a:endParaRPr lang="en-US" altLang="en-US"/>
          </a:p>
        </p:txBody>
      </p:sp>
      <p:sp>
        <p:nvSpPr>
          <p:cNvPr id="189445" name="Rectangle 2"/>
          <p:cNvSpPr>
            <a:spLocks noGrp="1" noRot="1" noChangeAspect="1" noChangeArrowheads="1" noTextEdit="1"/>
          </p:cNvSpPr>
          <p:nvPr>
            <p:ph type="sldImg"/>
          </p:nvPr>
        </p:nvSpPr>
        <p:spPr>
          <a:ln w="12700" cap="flat"/>
        </p:spPr>
      </p:sp>
      <p:sp>
        <p:nvSpPr>
          <p:cNvPr id="189446"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lIns="92075" tIns="46038" rIns="92075" bIns="46038"/>
          <a:lstStyle/>
          <a:p>
            <a:r>
              <a:rPr lang="en-US" altLang="en-US" u="sng" smtClean="0"/>
              <a:t>Instructor Notes:</a:t>
            </a:r>
          </a:p>
          <a:p>
            <a:r>
              <a:rPr lang="en-US" altLang="en-US" smtClean="0"/>
              <a:t>1) Lisa’s best affordable point is c.</a:t>
            </a:r>
          </a:p>
          <a:p>
            <a:r>
              <a:rPr lang="en-US" altLang="en-US" smtClean="0"/>
              <a:t>2) At this point, she is on her budget line and also on the highest attainable indifference curve.</a:t>
            </a:r>
          </a:p>
          <a:p>
            <a:r>
              <a:rPr lang="en-US" altLang="en-US" smtClean="0"/>
              <a:t>3) At a point such as </a:t>
            </a:r>
            <a:r>
              <a:rPr lang="en-US" altLang="en-US" i="1" smtClean="0"/>
              <a:t>h</a:t>
            </a:r>
            <a:r>
              <a:rPr lang="en-US" altLang="en-US" smtClean="0"/>
              <a:t>, Lisa is willing to give up more movies in exchange for soda than she has to.  She can move to point </a:t>
            </a:r>
            <a:r>
              <a:rPr lang="en-US" altLang="en-US" i="1" smtClean="0"/>
              <a:t>i</a:t>
            </a:r>
            <a:r>
              <a:rPr lang="en-US" altLang="en-US" smtClean="0"/>
              <a:t>, which is just as good as point </a:t>
            </a:r>
            <a:r>
              <a:rPr lang="en-US" altLang="en-US" i="1" smtClean="0"/>
              <a:t>h</a:t>
            </a:r>
            <a:r>
              <a:rPr lang="en-US" altLang="en-US" smtClean="0"/>
              <a:t> and have some unspent income.</a:t>
            </a:r>
          </a:p>
          <a:p>
            <a:r>
              <a:rPr lang="en-US" altLang="en-US" smtClean="0"/>
              <a:t>4) She can spend that income and move to </a:t>
            </a:r>
            <a:r>
              <a:rPr lang="en-US" altLang="en-US" i="1" smtClean="0"/>
              <a:t>c</a:t>
            </a:r>
            <a:r>
              <a:rPr lang="en-US" altLang="en-US" smtClean="0"/>
              <a:t>, a point that she prefers to point </a:t>
            </a:r>
            <a:r>
              <a:rPr lang="en-US" altLang="en-US" i="1" smtClean="0"/>
              <a:t>i</a:t>
            </a:r>
            <a:r>
              <a:rPr lang="en-US" altLang="en-US" smtClean="0"/>
              <a:t>.</a:t>
            </a:r>
          </a:p>
          <a:p>
            <a:endParaRPr lang="en-US" altLang="en-US" smtClean="0"/>
          </a:p>
        </p:txBody>
      </p:sp>
    </p:spTree>
    <p:extLst>
      <p:ext uri="{BB962C8B-B14F-4D97-AF65-F5344CB8AC3E}">
        <p14:creationId xmlns:p14="http://schemas.microsoft.com/office/powerpoint/2010/main" val="3168183147"/>
      </p:ext>
    </p:extLst>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Rectangle 2"/>
          <p:cNvSpPr>
            <a:spLocks noGrp="1" noChangeArrowheads="1"/>
          </p:cNvSpPr>
          <p:nvPr>
            <p:ph type="hdr" sz="quarter"/>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mtClean="0"/>
              <a:t>Eastwood's ECO 486 Notes</a:t>
            </a:r>
          </a:p>
        </p:txBody>
      </p:sp>
      <p:sp>
        <p:nvSpPr>
          <p:cNvPr id="191491" name="Rectangle 6"/>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mtClean="0"/>
              <a:t>Tools of Analysis</a:t>
            </a:r>
          </a:p>
        </p:txBody>
      </p:sp>
      <p:sp>
        <p:nvSpPr>
          <p:cNvPr id="191492"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F23BB40-1228-46CC-BABB-18F995C4680C}" type="slidenum">
              <a:rPr lang="en-US" altLang="en-US"/>
              <a:pPr>
                <a:spcBef>
                  <a:spcPct val="0"/>
                </a:spcBef>
              </a:pPr>
              <a:t>93</a:t>
            </a:fld>
            <a:endParaRPr lang="en-US" altLang="en-US"/>
          </a:p>
        </p:txBody>
      </p:sp>
      <p:sp>
        <p:nvSpPr>
          <p:cNvPr id="191493" name="Rectangle 2"/>
          <p:cNvSpPr>
            <a:spLocks noGrp="1" noRot="1" noChangeAspect="1" noChangeArrowheads="1" noTextEdit="1"/>
          </p:cNvSpPr>
          <p:nvPr>
            <p:ph type="sldImg"/>
          </p:nvPr>
        </p:nvSpPr>
        <p:spPr>
          <a:ln w="12700" cap="flat"/>
        </p:spPr>
      </p:sp>
      <p:sp>
        <p:nvSpPr>
          <p:cNvPr id="191494"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lIns="92075" tIns="46038" rIns="92075" bIns="46038"/>
          <a:lstStyle/>
          <a:p>
            <a:r>
              <a:rPr lang="en-US" altLang="en-US" u="sng" smtClean="0"/>
              <a:t>Instructor Notes:</a:t>
            </a:r>
          </a:p>
          <a:p>
            <a:r>
              <a:rPr lang="en-US" altLang="en-US" smtClean="0"/>
              <a:t>1) Lisa’s best affordable point is c.</a:t>
            </a:r>
          </a:p>
          <a:p>
            <a:r>
              <a:rPr lang="en-US" altLang="en-US" smtClean="0"/>
              <a:t>2) At this point, she is on her budget line and also on the highest attainable indifference curve.</a:t>
            </a:r>
          </a:p>
          <a:p>
            <a:r>
              <a:rPr lang="en-US" altLang="en-US" smtClean="0"/>
              <a:t>3) At a point such as </a:t>
            </a:r>
            <a:r>
              <a:rPr lang="en-US" altLang="en-US" i="1" smtClean="0"/>
              <a:t>h</a:t>
            </a:r>
            <a:r>
              <a:rPr lang="en-US" altLang="en-US" smtClean="0"/>
              <a:t>, Lisa is willing to give up more movies in exchange for soda than she has to.  She can move to point </a:t>
            </a:r>
            <a:r>
              <a:rPr lang="en-US" altLang="en-US" i="1" smtClean="0"/>
              <a:t>i</a:t>
            </a:r>
            <a:r>
              <a:rPr lang="en-US" altLang="en-US" smtClean="0"/>
              <a:t>, which is just as good as point </a:t>
            </a:r>
            <a:r>
              <a:rPr lang="en-US" altLang="en-US" i="1" smtClean="0"/>
              <a:t>h</a:t>
            </a:r>
            <a:r>
              <a:rPr lang="en-US" altLang="en-US" smtClean="0"/>
              <a:t> and have some unspent income.</a:t>
            </a:r>
          </a:p>
          <a:p>
            <a:r>
              <a:rPr lang="en-US" altLang="en-US" smtClean="0"/>
              <a:t>4) She can spend that income and move to </a:t>
            </a:r>
            <a:r>
              <a:rPr lang="en-US" altLang="en-US" i="1" smtClean="0"/>
              <a:t>c</a:t>
            </a:r>
            <a:r>
              <a:rPr lang="en-US" altLang="en-US" smtClean="0"/>
              <a:t>, a point that she prefers to point </a:t>
            </a:r>
            <a:r>
              <a:rPr lang="en-US" altLang="en-US" i="1" smtClean="0"/>
              <a:t>i</a:t>
            </a:r>
            <a:r>
              <a:rPr lang="en-US" altLang="en-US" smtClean="0"/>
              <a:t>.</a:t>
            </a:r>
          </a:p>
          <a:p>
            <a:endParaRPr lang="en-US" altLang="en-US" smtClean="0"/>
          </a:p>
        </p:txBody>
      </p:sp>
    </p:spTree>
    <p:extLst>
      <p:ext uri="{BB962C8B-B14F-4D97-AF65-F5344CB8AC3E}">
        <p14:creationId xmlns:p14="http://schemas.microsoft.com/office/powerpoint/2010/main" val="2554113007"/>
      </p:ext>
    </p:extLst>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Rectangle 2"/>
          <p:cNvSpPr>
            <a:spLocks noGrp="1" noChangeArrowheads="1"/>
          </p:cNvSpPr>
          <p:nvPr>
            <p:ph type="hdr" sz="quarter"/>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mtClean="0"/>
              <a:t>Eastwood's ECO 486 Notes</a:t>
            </a:r>
          </a:p>
        </p:txBody>
      </p:sp>
      <p:sp>
        <p:nvSpPr>
          <p:cNvPr id="193539" name="Rectangle 6"/>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mtClean="0"/>
              <a:t>Tools of Analysis</a:t>
            </a:r>
          </a:p>
        </p:txBody>
      </p:sp>
      <p:sp>
        <p:nvSpPr>
          <p:cNvPr id="193540"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019920F-207A-48E4-9926-D59447E970C9}" type="slidenum">
              <a:rPr lang="en-US" altLang="en-US"/>
              <a:pPr>
                <a:spcBef>
                  <a:spcPct val="0"/>
                </a:spcBef>
              </a:pPr>
              <a:t>94</a:t>
            </a:fld>
            <a:endParaRPr lang="en-US" altLang="en-US"/>
          </a:p>
        </p:txBody>
      </p:sp>
    </p:spTree>
    <p:extLst>
      <p:ext uri="{BB962C8B-B14F-4D97-AF65-F5344CB8AC3E}">
        <p14:creationId xmlns:p14="http://schemas.microsoft.com/office/powerpoint/2010/main" val="2967649045"/>
      </p:ext>
    </p:extLst>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Rectangle 2"/>
          <p:cNvSpPr>
            <a:spLocks noGrp="1" noChangeArrowheads="1"/>
          </p:cNvSpPr>
          <p:nvPr>
            <p:ph type="hdr" sz="quarter"/>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mtClean="0"/>
              <a:t>Eastwood's ECO 486 Notes</a:t>
            </a:r>
          </a:p>
        </p:txBody>
      </p:sp>
      <p:sp>
        <p:nvSpPr>
          <p:cNvPr id="195587" name="Rectangle 6"/>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mtClean="0"/>
              <a:t>Tools of Analysis</a:t>
            </a:r>
          </a:p>
        </p:txBody>
      </p:sp>
      <p:sp>
        <p:nvSpPr>
          <p:cNvPr id="195588"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3EE30FD-4DFA-44DF-A4C8-1E583CEA7DA8}" type="slidenum">
              <a:rPr lang="en-US" altLang="en-US"/>
              <a:pPr>
                <a:spcBef>
                  <a:spcPct val="0"/>
                </a:spcBef>
              </a:pPr>
              <a:t>95</a:t>
            </a:fld>
            <a:endParaRPr lang="en-US" altLang="en-US"/>
          </a:p>
        </p:txBody>
      </p:sp>
    </p:spTree>
    <p:extLst>
      <p:ext uri="{BB962C8B-B14F-4D97-AF65-F5344CB8AC3E}">
        <p14:creationId xmlns:p14="http://schemas.microsoft.com/office/powerpoint/2010/main" val="1194705103"/>
      </p:ext>
    </p:extLst>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4" name="Rectangle 2"/>
          <p:cNvSpPr>
            <a:spLocks noGrp="1" noChangeArrowheads="1"/>
          </p:cNvSpPr>
          <p:nvPr>
            <p:ph type="hdr" sz="quarter"/>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mtClean="0"/>
              <a:t>Eastwood's ECO 486 Notes</a:t>
            </a:r>
          </a:p>
        </p:txBody>
      </p:sp>
      <p:sp>
        <p:nvSpPr>
          <p:cNvPr id="197635" name="Rectangle 6"/>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mtClean="0"/>
              <a:t>Tools of Analysis</a:t>
            </a:r>
          </a:p>
        </p:txBody>
      </p:sp>
      <p:sp>
        <p:nvSpPr>
          <p:cNvPr id="197636"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D0375110-95F5-4FEF-BAD3-1178A9771079}" type="slidenum">
              <a:rPr lang="en-US" altLang="en-US"/>
              <a:pPr>
                <a:spcBef>
                  <a:spcPct val="0"/>
                </a:spcBef>
              </a:pPr>
              <a:t>96</a:t>
            </a:fld>
            <a:endParaRPr lang="en-US" altLang="en-US"/>
          </a:p>
        </p:txBody>
      </p:sp>
      <p:sp>
        <p:nvSpPr>
          <p:cNvPr id="197637" name="Rectangle 2"/>
          <p:cNvSpPr>
            <a:spLocks noGrp="1" noRot="1" noChangeAspect="1" noChangeArrowheads="1" noTextEdit="1"/>
          </p:cNvSpPr>
          <p:nvPr>
            <p:ph type="sldImg"/>
          </p:nvPr>
        </p:nvSpPr>
        <p:spPr>
          <a:solidFill>
            <a:srgbClr val="FFFFFF"/>
          </a:solidFill>
          <a:ln w="12700" cap="flat"/>
        </p:spPr>
      </p:sp>
      <p:sp>
        <p:nvSpPr>
          <p:cNvPr id="197638"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lIns="92075" tIns="46038" rIns="92075" bIns="46038"/>
          <a:lstStyle/>
          <a:p>
            <a:r>
              <a:rPr lang="en-US" altLang="en-US" u="sng" smtClean="0"/>
              <a:t>Instructor Notes:</a:t>
            </a:r>
          </a:p>
          <a:p>
            <a:r>
              <a:rPr lang="en-US" altLang="en-US" smtClean="0"/>
              <a:t>1) Lisa’s best affordable point is c.</a:t>
            </a:r>
          </a:p>
          <a:p>
            <a:r>
              <a:rPr lang="en-US" altLang="en-US" smtClean="0"/>
              <a:t>2) At this point, she is on her budget line and also on the highest attainable indifference curve.</a:t>
            </a:r>
          </a:p>
          <a:p>
            <a:r>
              <a:rPr lang="en-US" altLang="en-US" smtClean="0"/>
              <a:t>3) At a point such as </a:t>
            </a:r>
            <a:r>
              <a:rPr lang="en-US" altLang="en-US" i="1" smtClean="0"/>
              <a:t>h</a:t>
            </a:r>
            <a:r>
              <a:rPr lang="en-US" altLang="en-US" smtClean="0"/>
              <a:t>, Lisa is willing to give up more movies in exchange for soda than she has to.  She can move to point </a:t>
            </a:r>
            <a:r>
              <a:rPr lang="en-US" altLang="en-US" i="1" smtClean="0"/>
              <a:t>i</a:t>
            </a:r>
            <a:r>
              <a:rPr lang="en-US" altLang="en-US" smtClean="0"/>
              <a:t>, which is just as good as point </a:t>
            </a:r>
            <a:r>
              <a:rPr lang="en-US" altLang="en-US" i="1" smtClean="0"/>
              <a:t>h</a:t>
            </a:r>
            <a:r>
              <a:rPr lang="en-US" altLang="en-US" smtClean="0"/>
              <a:t> and have some unspent income.</a:t>
            </a:r>
          </a:p>
          <a:p>
            <a:r>
              <a:rPr lang="en-US" altLang="en-US" smtClean="0"/>
              <a:t>4) She can spend that income and move to </a:t>
            </a:r>
            <a:r>
              <a:rPr lang="en-US" altLang="en-US" i="1" smtClean="0"/>
              <a:t>c</a:t>
            </a:r>
            <a:r>
              <a:rPr lang="en-US" altLang="en-US" smtClean="0"/>
              <a:t>, a point that she prefers to point </a:t>
            </a:r>
            <a:r>
              <a:rPr lang="en-US" altLang="en-US" i="1" smtClean="0"/>
              <a:t>i</a:t>
            </a:r>
            <a:r>
              <a:rPr lang="en-US" altLang="en-US" smtClean="0"/>
              <a:t>.</a:t>
            </a:r>
          </a:p>
          <a:p>
            <a:endParaRPr lang="en-US" altLang="en-US" smtClean="0"/>
          </a:p>
        </p:txBody>
      </p:sp>
    </p:spTree>
    <p:extLst>
      <p:ext uri="{BB962C8B-B14F-4D97-AF65-F5344CB8AC3E}">
        <p14:creationId xmlns:p14="http://schemas.microsoft.com/office/powerpoint/2010/main" val="1741012979"/>
      </p:ext>
    </p:extLst>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2" name="Rectangle 2"/>
          <p:cNvSpPr>
            <a:spLocks noGrp="1" noChangeArrowheads="1"/>
          </p:cNvSpPr>
          <p:nvPr>
            <p:ph type="hdr" sz="quarter"/>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mtClean="0"/>
              <a:t>Eastwood's ECO 486 Notes</a:t>
            </a:r>
          </a:p>
        </p:txBody>
      </p:sp>
      <p:sp>
        <p:nvSpPr>
          <p:cNvPr id="199683" name="Rectangle 6"/>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mtClean="0"/>
              <a:t>Tools of Analysis</a:t>
            </a:r>
          </a:p>
        </p:txBody>
      </p:sp>
      <p:sp>
        <p:nvSpPr>
          <p:cNvPr id="199684"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CD932E30-0292-4424-8772-9C43AE36630D}" type="slidenum">
              <a:rPr lang="en-US" altLang="en-US"/>
              <a:pPr>
                <a:spcBef>
                  <a:spcPct val="0"/>
                </a:spcBef>
              </a:pPr>
              <a:t>97</a:t>
            </a:fld>
            <a:endParaRPr lang="en-US" altLang="en-US"/>
          </a:p>
        </p:txBody>
      </p:sp>
      <p:sp>
        <p:nvSpPr>
          <p:cNvPr id="199685" name="Rectangle 2"/>
          <p:cNvSpPr>
            <a:spLocks noGrp="1" noRot="1" noChangeAspect="1" noChangeArrowheads="1" noTextEdit="1"/>
          </p:cNvSpPr>
          <p:nvPr>
            <p:ph type="sldImg"/>
          </p:nvPr>
        </p:nvSpPr>
        <p:spPr>
          <a:solidFill>
            <a:srgbClr val="FFFFFF"/>
          </a:solidFill>
          <a:ln w="12700" cap="flat"/>
        </p:spPr>
      </p:sp>
      <p:sp>
        <p:nvSpPr>
          <p:cNvPr id="199686"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lIns="92075" tIns="46038" rIns="92075" bIns="46038"/>
          <a:lstStyle/>
          <a:p>
            <a:r>
              <a:rPr lang="en-US" altLang="en-US" u="sng" smtClean="0"/>
              <a:t>Instructor Notes:</a:t>
            </a:r>
          </a:p>
          <a:p>
            <a:r>
              <a:rPr lang="en-US" altLang="en-US" smtClean="0"/>
              <a:t>1) Lisa’s best affordable point is c.</a:t>
            </a:r>
          </a:p>
          <a:p>
            <a:r>
              <a:rPr lang="en-US" altLang="en-US" smtClean="0"/>
              <a:t>2) At this point, she is on her budget line and also on the highest attainable indifference curve.</a:t>
            </a:r>
          </a:p>
          <a:p>
            <a:r>
              <a:rPr lang="en-US" altLang="en-US" smtClean="0"/>
              <a:t>3) At a point such as </a:t>
            </a:r>
            <a:r>
              <a:rPr lang="en-US" altLang="en-US" i="1" smtClean="0"/>
              <a:t>h</a:t>
            </a:r>
            <a:r>
              <a:rPr lang="en-US" altLang="en-US" smtClean="0"/>
              <a:t>, Lisa is willing to give up more movies in exchange for soda than she has to.  She can move to point </a:t>
            </a:r>
            <a:r>
              <a:rPr lang="en-US" altLang="en-US" i="1" smtClean="0"/>
              <a:t>i</a:t>
            </a:r>
            <a:r>
              <a:rPr lang="en-US" altLang="en-US" smtClean="0"/>
              <a:t>, which is just as good as point </a:t>
            </a:r>
            <a:r>
              <a:rPr lang="en-US" altLang="en-US" i="1" smtClean="0"/>
              <a:t>h</a:t>
            </a:r>
            <a:r>
              <a:rPr lang="en-US" altLang="en-US" smtClean="0"/>
              <a:t> and have some unspent income.</a:t>
            </a:r>
          </a:p>
          <a:p>
            <a:r>
              <a:rPr lang="en-US" altLang="en-US" smtClean="0"/>
              <a:t>4) She can spend that income and move to </a:t>
            </a:r>
            <a:r>
              <a:rPr lang="en-US" altLang="en-US" i="1" smtClean="0"/>
              <a:t>c</a:t>
            </a:r>
            <a:r>
              <a:rPr lang="en-US" altLang="en-US" smtClean="0"/>
              <a:t>, a point that she prefers to point </a:t>
            </a:r>
            <a:r>
              <a:rPr lang="en-US" altLang="en-US" i="1" smtClean="0"/>
              <a:t>i</a:t>
            </a:r>
            <a:r>
              <a:rPr lang="en-US" altLang="en-US" smtClean="0"/>
              <a:t>.</a:t>
            </a:r>
          </a:p>
          <a:p>
            <a:endParaRPr lang="en-US" altLang="en-US" smtClean="0"/>
          </a:p>
        </p:txBody>
      </p:sp>
    </p:spTree>
    <p:extLst>
      <p:ext uri="{BB962C8B-B14F-4D97-AF65-F5344CB8AC3E}">
        <p14:creationId xmlns:p14="http://schemas.microsoft.com/office/powerpoint/2010/main" val="1687729952"/>
      </p:ext>
    </p:extLst>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0" name="Rectangle 2"/>
          <p:cNvSpPr>
            <a:spLocks noGrp="1" noChangeArrowheads="1"/>
          </p:cNvSpPr>
          <p:nvPr>
            <p:ph type="hdr" sz="quarter"/>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mtClean="0"/>
              <a:t>Eastwood's ECO 486 Notes</a:t>
            </a:r>
          </a:p>
        </p:txBody>
      </p:sp>
      <p:sp>
        <p:nvSpPr>
          <p:cNvPr id="201731" name="Rectangle 6"/>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mtClean="0"/>
              <a:t>Tools of Analysis</a:t>
            </a:r>
          </a:p>
        </p:txBody>
      </p:sp>
      <p:sp>
        <p:nvSpPr>
          <p:cNvPr id="201732"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E04E6B67-FE06-4088-B3E6-D1F34D25CCD7}" type="slidenum">
              <a:rPr lang="en-US" altLang="en-US"/>
              <a:pPr>
                <a:spcBef>
                  <a:spcPct val="0"/>
                </a:spcBef>
              </a:pPr>
              <a:t>98</a:t>
            </a:fld>
            <a:endParaRPr lang="en-US" altLang="en-US"/>
          </a:p>
        </p:txBody>
      </p:sp>
      <p:sp>
        <p:nvSpPr>
          <p:cNvPr id="201733" name="Rectangle 2"/>
          <p:cNvSpPr>
            <a:spLocks noGrp="1" noRot="1" noChangeAspect="1" noChangeArrowheads="1" noTextEdit="1"/>
          </p:cNvSpPr>
          <p:nvPr>
            <p:ph type="sldImg"/>
          </p:nvPr>
        </p:nvSpPr>
        <p:spPr>
          <a:solidFill>
            <a:srgbClr val="FFFFFF"/>
          </a:solidFill>
          <a:ln w="12700" cap="flat"/>
        </p:spPr>
      </p:sp>
      <p:sp>
        <p:nvSpPr>
          <p:cNvPr id="201734"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lIns="92075" tIns="46038" rIns="92075" bIns="46038"/>
          <a:lstStyle/>
          <a:p>
            <a:r>
              <a:rPr lang="en-US" altLang="en-US" u="sng" smtClean="0"/>
              <a:t>Instructor Notes:</a:t>
            </a:r>
          </a:p>
          <a:p>
            <a:r>
              <a:rPr lang="en-US" altLang="en-US" smtClean="0"/>
              <a:t>1) Lisa’s best affordable point is c.</a:t>
            </a:r>
          </a:p>
          <a:p>
            <a:r>
              <a:rPr lang="en-US" altLang="en-US" smtClean="0"/>
              <a:t>2) At this point, she is on her budget line and also on the highest attainable indifference curve.</a:t>
            </a:r>
          </a:p>
          <a:p>
            <a:r>
              <a:rPr lang="en-US" altLang="en-US" smtClean="0"/>
              <a:t>3) At a point such as </a:t>
            </a:r>
            <a:r>
              <a:rPr lang="en-US" altLang="en-US" i="1" smtClean="0"/>
              <a:t>h</a:t>
            </a:r>
            <a:r>
              <a:rPr lang="en-US" altLang="en-US" smtClean="0"/>
              <a:t>, Lisa is willing to give up more movies in exchange for soda than she has to.  She can move to point </a:t>
            </a:r>
            <a:r>
              <a:rPr lang="en-US" altLang="en-US" i="1" smtClean="0"/>
              <a:t>i</a:t>
            </a:r>
            <a:r>
              <a:rPr lang="en-US" altLang="en-US" smtClean="0"/>
              <a:t>, which is just as good as point </a:t>
            </a:r>
            <a:r>
              <a:rPr lang="en-US" altLang="en-US" i="1" smtClean="0"/>
              <a:t>h</a:t>
            </a:r>
            <a:r>
              <a:rPr lang="en-US" altLang="en-US" smtClean="0"/>
              <a:t> and have some unspent income.</a:t>
            </a:r>
          </a:p>
          <a:p>
            <a:r>
              <a:rPr lang="en-US" altLang="en-US" smtClean="0"/>
              <a:t>4) She can spend that income and move to </a:t>
            </a:r>
            <a:r>
              <a:rPr lang="en-US" altLang="en-US" i="1" smtClean="0"/>
              <a:t>c</a:t>
            </a:r>
            <a:r>
              <a:rPr lang="en-US" altLang="en-US" smtClean="0"/>
              <a:t>, a point that she prefers to point </a:t>
            </a:r>
            <a:r>
              <a:rPr lang="en-US" altLang="en-US" i="1" smtClean="0"/>
              <a:t>i</a:t>
            </a:r>
            <a:r>
              <a:rPr lang="en-US" altLang="en-US" smtClean="0"/>
              <a:t>.</a:t>
            </a:r>
          </a:p>
          <a:p>
            <a:endParaRPr lang="en-US" altLang="en-US" smtClean="0"/>
          </a:p>
        </p:txBody>
      </p:sp>
    </p:spTree>
    <p:extLst>
      <p:ext uri="{BB962C8B-B14F-4D97-AF65-F5344CB8AC3E}">
        <p14:creationId xmlns:p14="http://schemas.microsoft.com/office/powerpoint/2010/main" val="1455136686"/>
      </p:ext>
    </p:extLst>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Rectangle 2"/>
          <p:cNvSpPr>
            <a:spLocks noGrp="1" noChangeArrowheads="1"/>
          </p:cNvSpPr>
          <p:nvPr>
            <p:ph type="hdr" sz="quarter"/>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mtClean="0"/>
              <a:t>Eastwood's ECO 486 Notes</a:t>
            </a:r>
          </a:p>
        </p:txBody>
      </p:sp>
      <p:sp>
        <p:nvSpPr>
          <p:cNvPr id="203779" name="Rectangle 6"/>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mtClean="0"/>
              <a:t>Tools of Analysis</a:t>
            </a:r>
          </a:p>
        </p:txBody>
      </p:sp>
      <p:sp>
        <p:nvSpPr>
          <p:cNvPr id="203780"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8CD2CF81-2B6F-45A4-9EA1-2BB0E785AAD2}" type="slidenum">
              <a:rPr lang="en-US" altLang="en-US"/>
              <a:pPr>
                <a:spcBef>
                  <a:spcPct val="0"/>
                </a:spcBef>
              </a:pPr>
              <a:t>99</a:t>
            </a:fld>
            <a:endParaRPr lang="en-US" altLang="en-US"/>
          </a:p>
        </p:txBody>
      </p:sp>
    </p:spTree>
    <p:extLst>
      <p:ext uri="{BB962C8B-B14F-4D97-AF65-F5344CB8AC3E}">
        <p14:creationId xmlns:p14="http://schemas.microsoft.com/office/powerpoint/2010/main" val="3718449606"/>
      </p:ext>
    </p:extLst>
  </p:cSld>
  <p:clrMapOvr>
    <a:masterClrMapping/>
  </p:clrMapOvr>
</p:notes>
</file>

<file path=ppt/notesSlides/notesSlide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6" name="Rectangle 2"/>
          <p:cNvSpPr>
            <a:spLocks noGrp="1" noChangeArrowheads="1"/>
          </p:cNvSpPr>
          <p:nvPr>
            <p:ph type="hdr" sz="quarter"/>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mtClean="0"/>
              <a:t>Eastwood's ECO 486 Notes</a:t>
            </a:r>
          </a:p>
        </p:txBody>
      </p:sp>
      <p:sp>
        <p:nvSpPr>
          <p:cNvPr id="205827" name="Rectangle 6"/>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mtClean="0"/>
              <a:t>Tools of Analysis</a:t>
            </a:r>
          </a:p>
        </p:txBody>
      </p:sp>
      <p:sp>
        <p:nvSpPr>
          <p:cNvPr id="205828"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C2DC368D-9A96-4567-874A-FB442367CAE1}" type="slidenum">
              <a:rPr lang="en-US" altLang="en-US"/>
              <a:pPr>
                <a:spcBef>
                  <a:spcPct val="0"/>
                </a:spcBef>
              </a:pPr>
              <a:t>100</a:t>
            </a:fld>
            <a:endParaRPr lang="en-US" altLang="en-US"/>
          </a:p>
        </p:txBody>
      </p:sp>
    </p:spTree>
    <p:extLst>
      <p:ext uri="{BB962C8B-B14F-4D97-AF65-F5344CB8AC3E}">
        <p14:creationId xmlns:p14="http://schemas.microsoft.com/office/powerpoint/2010/main" val="17476153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ftr" sz="quarter"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8219435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ftr" sz="quarter"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7917485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ftr" sz="quarter"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583318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981200"/>
            <a:ext cx="3810000" cy="4114800"/>
          </a:xfrm>
        </p:spPr>
        <p:txBody>
          <a:bodyPr/>
          <a:lstStyle/>
          <a:p>
            <a:pPr lvl="0"/>
            <a:endParaRPr lang="en-US" noProof="0" smtClean="0"/>
          </a:p>
        </p:txBody>
      </p:sp>
      <p:sp>
        <p:nvSpPr>
          <p:cNvPr id="5" name="Rectangle 2"/>
          <p:cNvSpPr>
            <a:spLocks noGrp="1" noChangeArrowheads="1"/>
          </p:cNvSpPr>
          <p:nvPr>
            <p:ph type="dt" sz="half" idx="10"/>
          </p:nvPr>
        </p:nvSpPr>
        <p:spPr>
          <a:ln/>
        </p:spPr>
        <p:txBody>
          <a:bodyPr/>
          <a:lstStyle>
            <a:lvl1pPr>
              <a:defRPr/>
            </a:lvl1pPr>
          </a:lstStyle>
          <a:p>
            <a:pPr>
              <a:defRPr/>
            </a:pPr>
            <a:endParaRPr lang="en-US"/>
          </a:p>
        </p:txBody>
      </p:sp>
      <p:sp>
        <p:nvSpPr>
          <p:cNvPr id="6" name="Rectangle 3"/>
          <p:cNvSpPr>
            <a:spLocks noGrp="1" noChangeArrowheads="1"/>
          </p:cNvSpPr>
          <p:nvPr>
            <p:ph type="ftr" sz="quarter"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9116070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ftr" sz="quarter"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2647466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ftr" sz="quarter"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9038961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
          <p:cNvSpPr>
            <a:spLocks noGrp="1" noChangeArrowheads="1"/>
          </p:cNvSpPr>
          <p:nvPr>
            <p:ph type="dt" sz="half" idx="10"/>
          </p:nvPr>
        </p:nvSpPr>
        <p:spPr>
          <a:ln/>
        </p:spPr>
        <p:txBody>
          <a:bodyPr/>
          <a:lstStyle>
            <a:lvl1pPr>
              <a:defRPr/>
            </a:lvl1pPr>
          </a:lstStyle>
          <a:p>
            <a:pPr>
              <a:defRPr/>
            </a:pPr>
            <a:endParaRPr lang="en-US"/>
          </a:p>
        </p:txBody>
      </p:sp>
      <p:sp>
        <p:nvSpPr>
          <p:cNvPr id="6" name="Rectangle 3"/>
          <p:cNvSpPr>
            <a:spLocks noGrp="1" noChangeArrowheads="1"/>
          </p:cNvSpPr>
          <p:nvPr>
            <p:ph type="ftr" sz="quarter"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0817207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
          <p:cNvSpPr>
            <a:spLocks noGrp="1" noChangeArrowheads="1"/>
          </p:cNvSpPr>
          <p:nvPr>
            <p:ph type="dt" sz="half" idx="10"/>
          </p:nvPr>
        </p:nvSpPr>
        <p:spPr>
          <a:ln/>
        </p:spPr>
        <p:txBody>
          <a:bodyPr/>
          <a:lstStyle>
            <a:lvl1pPr>
              <a:defRPr/>
            </a:lvl1pPr>
          </a:lstStyle>
          <a:p>
            <a:pPr>
              <a:defRPr/>
            </a:pPr>
            <a:endParaRPr lang="en-US"/>
          </a:p>
        </p:txBody>
      </p:sp>
      <p:sp>
        <p:nvSpPr>
          <p:cNvPr id="8" name="Rectangle 3"/>
          <p:cNvSpPr>
            <a:spLocks noGrp="1" noChangeArrowheads="1"/>
          </p:cNvSpPr>
          <p:nvPr>
            <p:ph type="ftr" sz="quarter"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3610443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
          <p:cNvSpPr>
            <a:spLocks noGrp="1" noChangeArrowheads="1"/>
          </p:cNvSpPr>
          <p:nvPr>
            <p:ph type="dt" sz="half" idx="10"/>
          </p:nvPr>
        </p:nvSpPr>
        <p:spPr>
          <a:ln/>
        </p:spPr>
        <p:txBody>
          <a:bodyPr/>
          <a:lstStyle>
            <a:lvl1pPr>
              <a:defRPr/>
            </a:lvl1pPr>
          </a:lstStyle>
          <a:p>
            <a:pPr>
              <a:defRPr/>
            </a:pPr>
            <a:endParaRPr lang="en-US"/>
          </a:p>
        </p:txBody>
      </p:sp>
      <p:sp>
        <p:nvSpPr>
          <p:cNvPr id="4" name="Rectangle 3"/>
          <p:cNvSpPr>
            <a:spLocks noGrp="1" noChangeArrowheads="1"/>
          </p:cNvSpPr>
          <p:nvPr>
            <p:ph type="ftr" sz="quarter"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9100105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dt" sz="half" idx="10"/>
          </p:nvPr>
        </p:nvSpPr>
        <p:spPr>
          <a:ln/>
        </p:spPr>
        <p:txBody>
          <a:bodyPr/>
          <a:lstStyle>
            <a:lvl1pPr>
              <a:defRPr/>
            </a:lvl1pPr>
          </a:lstStyle>
          <a:p>
            <a:pPr>
              <a:defRPr/>
            </a:pPr>
            <a:endParaRPr lang="en-US"/>
          </a:p>
        </p:txBody>
      </p:sp>
      <p:sp>
        <p:nvSpPr>
          <p:cNvPr id="3" name="Rectangle 3"/>
          <p:cNvSpPr>
            <a:spLocks noGrp="1" noChangeArrowheads="1"/>
          </p:cNvSpPr>
          <p:nvPr>
            <p:ph type="ftr" sz="quarter"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41030610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dt" sz="half" idx="10"/>
          </p:nvPr>
        </p:nvSpPr>
        <p:spPr>
          <a:ln/>
        </p:spPr>
        <p:txBody>
          <a:bodyPr/>
          <a:lstStyle>
            <a:lvl1pPr>
              <a:defRPr/>
            </a:lvl1pPr>
          </a:lstStyle>
          <a:p>
            <a:pPr>
              <a:defRPr/>
            </a:pPr>
            <a:endParaRPr lang="en-US"/>
          </a:p>
        </p:txBody>
      </p:sp>
      <p:sp>
        <p:nvSpPr>
          <p:cNvPr id="6" name="Rectangle 3"/>
          <p:cNvSpPr>
            <a:spLocks noGrp="1" noChangeArrowheads="1"/>
          </p:cNvSpPr>
          <p:nvPr>
            <p:ph type="ftr" sz="quarter"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7325882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dt" sz="half" idx="10"/>
          </p:nvPr>
        </p:nvSpPr>
        <p:spPr>
          <a:ln/>
        </p:spPr>
        <p:txBody>
          <a:bodyPr/>
          <a:lstStyle>
            <a:lvl1pPr>
              <a:defRPr/>
            </a:lvl1pPr>
          </a:lstStyle>
          <a:p>
            <a:pPr>
              <a:defRPr/>
            </a:pPr>
            <a:endParaRPr lang="en-US"/>
          </a:p>
        </p:txBody>
      </p:sp>
      <p:sp>
        <p:nvSpPr>
          <p:cNvPr id="6" name="Rectangle 3"/>
          <p:cNvSpPr>
            <a:spLocks noGrp="1" noChangeArrowheads="1"/>
          </p:cNvSpPr>
          <p:nvPr>
            <p:ph type="ftr" sz="quarter"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827983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4146" name="Rectangle 2"/>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eaLnBrk="0" hangingPunct="0">
              <a:defRPr sz="1400">
                <a:latin typeface="Times New Roman" pitchFamily="18" charset="0"/>
              </a:defRPr>
            </a:lvl1pPr>
          </a:lstStyle>
          <a:p>
            <a:pPr>
              <a:defRPr/>
            </a:pPr>
            <a:endParaRPr lang="en-US"/>
          </a:p>
        </p:txBody>
      </p:sp>
      <p:sp>
        <p:nvSpPr>
          <p:cNvPr id="134147" name="Rectangle 3"/>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ctr" eaLnBrk="0" hangingPunct="0">
              <a:defRPr sz="1400">
                <a:latin typeface="Times New Roman" pitchFamily="18" charset="0"/>
              </a:defRPr>
            </a:lvl1pPr>
          </a:lstStyle>
          <a:p>
            <a:pPr>
              <a:defRPr/>
            </a:pPr>
            <a:endParaRPr lang="en-US"/>
          </a:p>
        </p:txBody>
      </p:sp>
      <p:sp>
        <p:nvSpPr>
          <p:cNvPr id="1028" name="Rectangle 5"/>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9" name="Rectangle 6"/>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34151" name="Rectangle 7"/>
          <p:cNvSpPr>
            <a:spLocks noChangeArrowheads="1"/>
          </p:cNvSpPr>
          <p:nvPr/>
        </p:nvSpPr>
        <p:spPr bwMode="auto">
          <a:xfrm>
            <a:off x="7848600" y="0"/>
            <a:ext cx="1219200" cy="914400"/>
          </a:xfrm>
          <a:prstGeom prst="rect">
            <a:avLst/>
          </a:prstGeom>
          <a:noFill/>
          <a:ln w="9525">
            <a:noFill/>
            <a:miter lim="800000"/>
            <a:headEnd/>
            <a:tailEnd/>
          </a:ln>
          <a:effectLst/>
        </p:spPr>
        <p:txBody>
          <a:bodyPr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algn="r">
              <a:defRPr/>
            </a:pPr>
            <a:fld id="{72A94EA3-2BBA-42A8-A267-3413C6533608}" type="slidenum">
              <a:rPr lang="en-US" altLang="en-US" sz="5400" b="1" i="1" smtClean="0">
                <a:solidFill>
                  <a:srgbClr val="FF5008"/>
                </a:solidFill>
              </a:rPr>
              <a:pPr algn="r">
                <a:defRPr/>
              </a:pPr>
              <a:t>‹#›</a:t>
            </a:fld>
            <a:endParaRPr lang="en-US" altLang="en-US" sz="5400" b="1" i="1" smtClean="0">
              <a:solidFill>
                <a:srgbClr val="FF5008"/>
              </a:solidFill>
            </a:endParaRP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SzPct val="100000"/>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SzPct val="100000"/>
        <a:buChar char="–"/>
        <a:defRPr sz="2800">
          <a:solidFill>
            <a:schemeClr val="tx1"/>
          </a:solidFill>
          <a:latin typeface="+mn-lt"/>
        </a:defRPr>
      </a:lvl2pPr>
      <a:lvl3pPr marL="1143000" indent="-228600" algn="l" rtl="0" eaLnBrk="0" fontAlgn="base" hangingPunct="0">
        <a:spcBef>
          <a:spcPct val="20000"/>
        </a:spcBef>
        <a:spcAft>
          <a:spcPct val="0"/>
        </a:spcAft>
        <a:buSzPct val="100000"/>
        <a:buChar char="•"/>
        <a:defRPr sz="2400">
          <a:solidFill>
            <a:schemeClr val="tx1"/>
          </a:solidFill>
          <a:latin typeface="+mn-lt"/>
        </a:defRPr>
      </a:lvl3pPr>
      <a:lvl4pPr marL="1600200" indent="-228600" algn="l" rtl="0" eaLnBrk="0" fontAlgn="base" hangingPunct="0">
        <a:spcBef>
          <a:spcPct val="20000"/>
        </a:spcBef>
        <a:spcAft>
          <a:spcPct val="0"/>
        </a:spcAft>
        <a:buSzPct val="100000"/>
        <a:buChar char="–"/>
        <a:defRPr sz="2000">
          <a:solidFill>
            <a:schemeClr val="tx1"/>
          </a:solidFill>
          <a:latin typeface="+mn-lt"/>
        </a:defRPr>
      </a:lvl4pPr>
      <a:lvl5pPr marL="2057400" indent="-228600" algn="l" rtl="0" eaLnBrk="0" fontAlgn="base" hangingPunct="0">
        <a:spcBef>
          <a:spcPct val="20000"/>
        </a:spcBef>
        <a:spcAft>
          <a:spcPct val="0"/>
        </a:spcAft>
        <a:buSzPct val="100000"/>
        <a:buChar char="•"/>
        <a:defRPr sz="2000">
          <a:solidFill>
            <a:schemeClr val="tx1"/>
          </a:solidFill>
          <a:latin typeface="+mn-lt"/>
        </a:defRPr>
      </a:lvl5pPr>
      <a:lvl6pPr marL="2514600" indent="-228600" algn="l" rtl="0" eaLnBrk="0" fontAlgn="base" hangingPunct="0">
        <a:spcBef>
          <a:spcPct val="20000"/>
        </a:spcBef>
        <a:spcAft>
          <a:spcPct val="0"/>
        </a:spcAft>
        <a:buSzPct val="100000"/>
        <a:buChar char="•"/>
        <a:defRPr sz="2000">
          <a:solidFill>
            <a:schemeClr val="tx1"/>
          </a:solidFill>
          <a:latin typeface="+mn-lt"/>
        </a:defRPr>
      </a:lvl6pPr>
      <a:lvl7pPr marL="2971800" indent="-228600" algn="l" rtl="0" eaLnBrk="0" fontAlgn="base" hangingPunct="0">
        <a:spcBef>
          <a:spcPct val="20000"/>
        </a:spcBef>
        <a:spcAft>
          <a:spcPct val="0"/>
        </a:spcAft>
        <a:buSzPct val="100000"/>
        <a:buChar char="•"/>
        <a:defRPr sz="2000">
          <a:solidFill>
            <a:schemeClr val="tx1"/>
          </a:solidFill>
          <a:latin typeface="+mn-lt"/>
        </a:defRPr>
      </a:lvl7pPr>
      <a:lvl8pPr marL="3429000" indent="-228600" algn="l" rtl="0" eaLnBrk="0" fontAlgn="base" hangingPunct="0">
        <a:spcBef>
          <a:spcPct val="20000"/>
        </a:spcBef>
        <a:spcAft>
          <a:spcPct val="0"/>
        </a:spcAft>
        <a:buSzPct val="100000"/>
        <a:buChar char="•"/>
        <a:defRPr sz="2000">
          <a:solidFill>
            <a:schemeClr val="tx1"/>
          </a:solidFill>
          <a:latin typeface="+mn-lt"/>
        </a:defRPr>
      </a:lvl8pPr>
      <a:lvl9pPr marL="3886200" indent="-228600" algn="l" rtl="0" eaLnBrk="0" fontAlgn="base" hangingPunct="0">
        <a:spcBef>
          <a:spcPct val="20000"/>
        </a:spcBef>
        <a:spcAft>
          <a:spcPct val="0"/>
        </a:spcAft>
        <a:buSzPct val="10000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99.xml"/><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100.xml"/><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101.xml"/><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102.xml"/><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103.xm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104.xml"/><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105.xml"/><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2" Type="http://schemas.openxmlformats.org/officeDocument/2006/relationships/notesSlide" Target="../notesSlides/notesSlide106.xml"/><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2" Type="http://schemas.openxmlformats.org/officeDocument/2006/relationships/notesSlide" Target="../notesSlides/notesSlide107.xml"/><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2" Type="http://schemas.openxmlformats.org/officeDocument/2006/relationships/notesSlide" Target="../notesSlides/notesSlide10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3" Type="http://schemas.openxmlformats.org/officeDocument/2006/relationships/notesSlide" Target="../notesSlides/notesSlide84.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4.wmf"/><Relationship Id="rId4" Type="http://schemas.openxmlformats.org/officeDocument/2006/relationships/oleObject" Target="../embeddings/oleObject1.bin"/></Relationships>
</file>

<file path=ppt/slides/_rels/slide86.xml.rels><?xml version="1.0" encoding="UTF-8" standalone="yes"?>
<Relationships xmlns="http://schemas.openxmlformats.org/package/2006/relationships"><Relationship Id="rId3" Type="http://schemas.openxmlformats.org/officeDocument/2006/relationships/notesSlide" Target="../notesSlides/notesSlide85.xml"/><Relationship Id="rId7" Type="http://schemas.openxmlformats.org/officeDocument/2006/relationships/image" Target="../media/image5.wmf"/><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3.bin"/><Relationship Id="rId5" Type="http://schemas.openxmlformats.org/officeDocument/2006/relationships/image" Target="../media/image4.wmf"/><Relationship Id="rId4" Type="http://schemas.openxmlformats.org/officeDocument/2006/relationships/oleObject" Target="../embeddings/oleObject2.bin"/></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93.xm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94.xm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95.xm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96.xm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97.xm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9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026"/>
          <p:cNvSpPr>
            <a:spLocks noGrp="1" noChangeArrowheads="1"/>
          </p:cNvSpPr>
          <p:nvPr>
            <p:ph type="title"/>
          </p:nvPr>
        </p:nvSpPr>
        <p:spPr>
          <a:noFill/>
        </p:spPr>
        <p:txBody>
          <a:bodyPr/>
          <a:lstStyle/>
          <a:p>
            <a:r>
              <a:rPr lang="en-US" altLang="en-US" smtClean="0"/>
              <a:t>Building Blocks</a:t>
            </a:r>
          </a:p>
        </p:txBody>
      </p:sp>
      <p:sp>
        <p:nvSpPr>
          <p:cNvPr id="4099" name="Rectangle 1027"/>
          <p:cNvSpPr>
            <a:spLocks noGrp="1" noChangeArrowheads="1"/>
          </p:cNvSpPr>
          <p:nvPr>
            <p:ph type="body" sz="half" idx="1"/>
          </p:nvPr>
        </p:nvSpPr>
        <p:spPr>
          <a:xfrm>
            <a:off x="685800" y="1905000"/>
            <a:ext cx="3886200" cy="4191000"/>
          </a:xfrm>
          <a:noFill/>
        </p:spPr>
        <p:txBody>
          <a:bodyPr/>
          <a:lstStyle/>
          <a:p>
            <a:r>
              <a:rPr lang="en-US" altLang="en-US" sz="2800" smtClean="0"/>
              <a:t>INTERNATIONAL ECONOMICS,</a:t>
            </a:r>
            <a:br>
              <a:rPr lang="en-US" altLang="en-US" sz="2800" smtClean="0"/>
            </a:br>
            <a:r>
              <a:rPr lang="en-US" altLang="en-US" sz="2800" smtClean="0"/>
              <a:t>ECO 486</a:t>
            </a:r>
          </a:p>
        </p:txBody>
      </p:sp>
      <p:pic>
        <p:nvPicPr>
          <p:cNvPr id="4100" name="Picture 1030" descr="moz"/>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4648200" y="1981200"/>
            <a:ext cx="3810000" cy="2536825"/>
          </a:xfrm>
          <a:noFill/>
        </p:spPr>
      </p:pic>
      <p:sp>
        <p:nvSpPr>
          <p:cNvPr id="4101" name="Text Box 1031"/>
          <p:cNvSpPr txBox="1">
            <a:spLocks noChangeArrowheads="1"/>
          </p:cNvSpPr>
          <p:nvPr/>
        </p:nvSpPr>
        <p:spPr bwMode="auto">
          <a:xfrm>
            <a:off x="4648200" y="4724400"/>
            <a:ext cx="381000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eaLnBrk="1" hangingPunct="1">
              <a:spcBef>
                <a:spcPct val="50000"/>
              </a:spcBef>
              <a:buSzTx/>
              <a:buFontTx/>
              <a:buNone/>
            </a:pPr>
            <a:r>
              <a:rPr lang="en-US" altLang="en-US" sz="2000"/>
              <a:t>Stevedores stow bags of maize in a cargo ship in Mozambique </a:t>
            </a:r>
            <a:br>
              <a:rPr lang="en-US" altLang="en-US" sz="2000"/>
            </a:br>
            <a:r>
              <a:rPr lang="en-US" altLang="en-US" sz="2000"/>
              <a:t>FAO, Mattioli</a:t>
            </a:r>
          </a:p>
        </p:txBody>
      </p:sp>
    </p:spTree>
  </p:cSld>
  <p:clrMapOvr>
    <a:masterClrMapping/>
  </p:clrMapOvr>
  <p:transition>
    <p:rand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noFill/>
        </p:spPr>
        <p:txBody>
          <a:bodyPr lIns="90488" tIns="44450" rIns="90488" bIns="44450"/>
          <a:lstStyle/>
          <a:p>
            <a:r>
              <a:rPr lang="en-US" altLang="en-US" smtClean="0"/>
              <a:t>Assumption #2</a:t>
            </a:r>
          </a:p>
        </p:txBody>
      </p:sp>
      <p:sp>
        <p:nvSpPr>
          <p:cNvPr id="22531" name="Rectangle 3"/>
          <p:cNvSpPr>
            <a:spLocks noGrp="1" noChangeArrowheads="1"/>
          </p:cNvSpPr>
          <p:nvPr>
            <p:ph type="body" idx="1"/>
          </p:nvPr>
        </p:nvSpPr>
        <p:spPr>
          <a:noFill/>
        </p:spPr>
        <p:txBody>
          <a:bodyPr lIns="90488" tIns="44450" rIns="90488" bIns="44450"/>
          <a:lstStyle/>
          <a:p>
            <a:pPr>
              <a:spcBef>
                <a:spcPct val="70000"/>
              </a:spcBef>
            </a:pPr>
            <a:r>
              <a:rPr lang="en-US" altLang="en-US" smtClean="0"/>
              <a:t>There are two countries: America, A, and Britain, B</a:t>
            </a:r>
          </a:p>
          <a:p>
            <a:pPr>
              <a:spcBef>
                <a:spcPct val="70000"/>
              </a:spcBef>
            </a:pPr>
            <a:r>
              <a:rPr lang="en-US" altLang="en-US" smtClean="0"/>
              <a:t>and two goods: Soybeans, S, and Textiles, T</a:t>
            </a:r>
          </a:p>
          <a:p>
            <a:pPr lvl="1">
              <a:spcBef>
                <a:spcPct val="70000"/>
              </a:spcBef>
            </a:pPr>
            <a:r>
              <a:rPr lang="en-US" altLang="en-US" smtClean="0"/>
              <a:t>Each good is homogeneous.</a:t>
            </a:r>
          </a:p>
          <a:p>
            <a:pPr lvl="1">
              <a:spcBef>
                <a:spcPct val="70000"/>
              </a:spcBef>
            </a:pPr>
            <a:r>
              <a:rPr lang="en-US" altLang="en-US" smtClean="0"/>
              <a:t>Some of each good is consumed in each country.</a:t>
            </a:r>
          </a:p>
        </p:txBody>
      </p:sp>
    </p:spTree>
  </p:cSld>
  <p:clrMapOvr>
    <a:masterClrMapping/>
  </p:clrMapOvr>
  <p:transition spd="med">
    <p:pull dir="rd"/>
  </p:transition>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04802" name="Freeform 2"/>
          <p:cNvSpPr>
            <a:spLocks/>
          </p:cNvSpPr>
          <p:nvPr/>
        </p:nvSpPr>
        <p:spPr bwMode="auto">
          <a:xfrm>
            <a:off x="3124200" y="4038600"/>
            <a:ext cx="2209800" cy="1143000"/>
          </a:xfrm>
          <a:custGeom>
            <a:avLst/>
            <a:gdLst>
              <a:gd name="T0" fmla="*/ 0 w 2690"/>
              <a:gd name="T1" fmla="*/ 0 h 2116"/>
              <a:gd name="T2" fmla="*/ 2147483646 w 2690"/>
              <a:gd name="T3" fmla="*/ 2147483646 h 2116"/>
              <a:gd name="T4" fmla="*/ 2147483646 w 2690"/>
              <a:gd name="T5" fmla="*/ 2147483646 h 2116"/>
              <a:gd name="T6" fmla="*/ 2147483646 w 2690"/>
              <a:gd name="T7" fmla="*/ 2147483646 h 2116"/>
              <a:gd name="T8" fmla="*/ 2147483646 w 2690"/>
              <a:gd name="T9" fmla="*/ 2147483646 h 2116"/>
              <a:gd name="T10" fmla="*/ 2147483646 w 2690"/>
              <a:gd name="T11" fmla="*/ 2147483646 h 2116"/>
              <a:gd name="T12" fmla="*/ 2147483646 w 2690"/>
              <a:gd name="T13" fmla="*/ 2147483646 h 2116"/>
              <a:gd name="T14" fmla="*/ 2147483646 w 2690"/>
              <a:gd name="T15" fmla="*/ 2147483646 h 2116"/>
              <a:gd name="T16" fmla="*/ 2147483646 w 2690"/>
              <a:gd name="T17" fmla="*/ 2147483646 h 2116"/>
              <a:gd name="T18" fmla="*/ 2147483646 w 2690"/>
              <a:gd name="T19" fmla="*/ 2147483646 h 2116"/>
              <a:gd name="T20" fmla="*/ 2147483646 w 2690"/>
              <a:gd name="T21" fmla="*/ 2147483646 h 2116"/>
              <a:gd name="T22" fmla="*/ 2147483646 w 2690"/>
              <a:gd name="T23" fmla="*/ 2147483646 h 2116"/>
              <a:gd name="T24" fmla="*/ 2147483646 w 2690"/>
              <a:gd name="T25" fmla="*/ 2147483646 h 2116"/>
              <a:gd name="T26" fmla="*/ 2147483646 w 2690"/>
              <a:gd name="T27" fmla="*/ 2147483646 h 2116"/>
              <a:gd name="T28" fmla="*/ 2147483646 w 2690"/>
              <a:gd name="T29" fmla="*/ 2147483646 h 2116"/>
              <a:gd name="T30" fmla="*/ 2147483646 w 2690"/>
              <a:gd name="T31" fmla="*/ 2147483646 h 2116"/>
              <a:gd name="T32" fmla="*/ 2147483646 w 2690"/>
              <a:gd name="T33" fmla="*/ 2147483646 h 2116"/>
              <a:gd name="T34" fmla="*/ 2147483646 w 2690"/>
              <a:gd name="T35" fmla="*/ 2147483646 h 2116"/>
              <a:gd name="T36" fmla="*/ 2147483646 w 2690"/>
              <a:gd name="T37" fmla="*/ 2147483646 h 2116"/>
              <a:gd name="T38" fmla="*/ 2147483646 w 2690"/>
              <a:gd name="T39" fmla="*/ 2147483646 h 2116"/>
              <a:gd name="T40" fmla="*/ 2147483646 w 2690"/>
              <a:gd name="T41" fmla="*/ 2147483646 h 2116"/>
              <a:gd name="T42" fmla="*/ 2147483646 w 2690"/>
              <a:gd name="T43" fmla="*/ 2147483646 h 2116"/>
              <a:gd name="T44" fmla="*/ 2147483646 w 2690"/>
              <a:gd name="T45" fmla="*/ 2147483646 h 2116"/>
              <a:gd name="T46" fmla="*/ 2147483646 w 2690"/>
              <a:gd name="T47" fmla="*/ 2147483646 h 211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2690"/>
              <a:gd name="T73" fmla="*/ 0 h 2116"/>
              <a:gd name="T74" fmla="*/ 2690 w 2690"/>
              <a:gd name="T75" fmla="*/ 2116 h 211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2690" h="2116">
                <a:moveTo>
                  <a:pt x="0" y="0"/>
                </a:moveTo>
                <a:lnTo>
                  <a:pt x="55" y="228"/>
                </a:lnTo>
                <a:lnTo>
                  <a:pt x="117" y="449"/>
                </a:lnTo>
                <a:lnTo>
                  <a:pt x="193" y="665"/>
                </a:lnTo>
                <a:lnTo>
                  <a:pt x="290" y="864"/>
                </a:lnTo>
                <a:lnTo>
                  <a:pt x="408" y="1052"/>
                </a:lnTo>
                <a:lnTo>
                  <a:pt x="539" y="1228"/>
                </a:lnTo>
                <a:lnTo>
                  <a:pt x="684" y="1387"/>
                </a:lnTo>
                <a:lnTo>
                  <a:pt x="774" y="1467"/>
                </a:lnTo>
                <a:lnTo>
                  <a:pt x="864" y="1541"/>
                </a:lnTo>
                <a:lnTo>
                  <a:pt x="968" y="1609"/>
                </a:lnTo>
                <a:lnTo>
                  <a:pt x="1078" y="1683"/>
                </a:lnTo>
                <a:lnTo>
                  <a:pt x="1203" y="1751"/>
                </a:lnTo>
                <a:lnTo>
                  <a:pt x="1327" y="1814"/>
                </a:lnTo>
                <a:lnTo>
                  <a:pt x="1451" y="1876"/>
                </a:lnTo>
                <a:lnTo>
                  <a:pt x="1583" y="1927"/>
                </a:lnTo>
                <a:lnTo>
                  <a:pt x="1707" y="1979"/>
                </a:lnTo>
                <a:lnTo>
                  <a:pt x="1825" y="2018"/>
                </a:lnTo>
                <a:lnTo>
                  <a:pt x="1935" y="2052"/>
                </a:lnTo>
                <a:lnTo>
                  <a:pt x="2046" y="2075"/>
                </a:lnTo>
                <a:lnTo>
                  <a:pt x="2157" y="2092"/>
                </a:lnTo>
                <a:lnTo>
                  <a:pt x="2267" y="2104"/>
                </a:lnTo>
                <a:lnTo>
                  <a:pt x="2475" y="2115"/>
                </a:lnTo>
                <a:lnTo>
                  <a:pt x="2689" y="2115"/>
                </a:lnTo>
              </a:path>
            </a:pathLst>
          </a:custGeom>
          <a:noFill/>
          <a:ln w="50800" cap="rnd">
            <a:solidFill>
              <a:schemeClr val="hlink"/>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04803" name="Rectangle 3"/>
          <p:cNvSpPr>
            <a:spLocks noGrp="1" noChangeArrowheads="1"/>
          </p:cNvSpPr>
          <p:nvPr>
            <p:ph type="title"/>
          </p:nvPr>
        </p:nvSpPr>
        <p:spPr>
          <a:xfrm>
            <a:off x="685800" y="152400"/>
            <a:ext cx="7772400" cy="1143000"/>
          </a:xfrm>
          <a:noFill/>
        </p:spPr>
        <p:txBody>
          <a:bodyPr lIns="90488" tIns="44450" rIns="90488" bIns="44450"/>
          <a:lstStyle/>
          <a:p>
            <a:r>
              <a:rPr lang="en-US" altLang="en-US" smtClean="0"/>
              <a:t>National Demand for S</a:t>
            </a:r>
          </a:p>
        </p:txBody>
      </p:sp>
      <p:sp>
        <p:nvSpPr>
          <p:cNvPr id="204804" name="Line 4"/>
          <p:cNvSpPr>
            <a:spLocks noChangeShapeType="1"/>
          </p:cNvSpPr>
          <p:nvPr/>
        </p:nvSpPr>
        <p:spPr bwMode="auto">
          <a:xfrm>
            <a:off x="2209800" y="1398588"/>
            <a:ext cx="0" cy="4291012"/>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04805" name="Line 5"/>
          <p:cNvSpPr>
            <a:spLocks noChangeShapeType="1"/>
          </p:cNvSpPr>
          <p:nvPr/>
        </p:nvSpPr>
        <p:spPr bwMode="auto">
          <a:xfrm>
            <a:off x="2225675" y="5702300"/>
            <a:ext cx="4302125" cy="0"/>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04806" name="Rectangle 6"/>
          <p:cNvSpPr>
            <a:spLocks noChangeArrowheads="1"/>
          </p:cNvSpPr>
          <p:nvPr/>
        </p:nvSpPr>
        <p:spPr bwMode="auto">
          <a:xfrm>
            <a:off x="1908175" y="4370388"/>
            <a:ext cx="3333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solidFill>
                  <a:srgbClr val="FF3300"/>
                </a:solidFill>
              </a:rPr>
              <a:t>2</a:t>
            </a:r>
          </a:p>
        </p:txBody>
      </p:sp>
      <p:sp>
        <p:nvSpPr>
          <p:cNvPr id="204807" name="Rectangle 7"/>
          <p:cNvSpPr>
            <a:spLocks noChangeArrowheads="1"/>
          </p:cNvSpPr>
          <p:nvPr/>
        </p:nvSpPr>
        <p:spPr bwMode="auto">
          <a:xfrm>
            <a:off x="1676400" y="4041775"/>
            <a:ext cx="5619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2.5</a:t>
            </a:r>
          </a:p>
        </p:txBody>
      </p:sp>
      <p:sp>
        <p:nvSpPr>
          <p:cNvPr id="204808" name="Rectangle 8"/>
          <p:cNvSpPr>
            <a:spLocks noChangeArrowheads="1"/>
          </p:cNvSpPr>
          <p:nvPr/>
        </p:nvSpPr>
        <p:spPr bwMode="auto">
          <a:xfrm>
            <a:off x="1905000" y="5680075"/>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0</a:t>
            </a:r>
          </a:p>
        </p:txBody>
      </p:sp>
      <p:sp>
        <p:nvSpPr>
          <p:cNvPr id="204809" name="Rectangle 9"/>
          <p:cNvSpPr>
            <a:spLocks noChangeArrowheads="1"/>
          </p:cNvSpPr>
          <p:nvPr/>
        </p:nvSpPr>
        <p:spPr bwMode="auto">
          <a:xfrm>
            <a:off x="5454650" y="57150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5</a:t>
            </a:r>
          </a:p>
        </p:txBody>
      </p:sp>
      <p:sp>
        <p:nvSpPr>
          <p:cNvPr id="204810" name="Rectangle 10"/>
          <p:cNvSpPr>
            <a:spLocks noChangeArrowheads="1"/>
          </p:cNvSpPr>
          <p:nvPr/>
        </p:nvSpPr>
        <p:spPr bwMode="auto">
          <a:xfrm>
            <a:off x="1908175" y="4956175"/>
            <a:ext cx="3333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1</a:t>
            </a:r>
          </a:p>
        </p:txBody>
      </p:sp>
      <p:sp>
        <p:nvSpPr>
          <p:cNvPr id="204811" name="Rectangle 11"/>
          <p:cNvSpPr>
            <a:spLocks noChangeArrowheads="1"/>
          </p:cNvSpPr>
          <p:nvPr/>
        </p:nvSpPr>
        <p:spPr bwMode="auto">
          <a:xfrm>
            <a:off x="3429000" y="6078538"/>
            <a:ext cx="3740150"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000" b="1"/>
              <a:t>Quantity </a:t>
            </a:r>
            <a:r>
              <a:rPr lang="en-US" altLang="en-US" sz="1600" b="1"/>
              <a:t>(millions of bushels per year)</a:t>
            </a:r>
          </a:p>
        </p:txBody>
      </p:sp>
      <p:sp>
        <p:nvSpPr>
          <p:cNvPr id="204812" name="Rectangle 12"/>
          <p:cNvSpPr>
            <a:spLocks noChangeArrowheads="1"/>
          </p:cNvSpPr>
          <p:nvPr/>
        </p:nvSpPr>
        <p:spPr bwMode="auto">
          <a:xfrm rot="-5400000">
            <a:off x="-827881" y="3061494"/>
            <a:ext cx="4183062"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000" b="1"/>
              <a:t>Relative Price </a:t>
            </a:r>
            <a:r>
              <a:rPr lang="en-US" altLang="en-US" sz="1600" b="1"/>
              <a:t>(yards of T per  bushel of S)</a:t>
            </a:r>
          </a:p>
        </p:txBody>
      </p:sp>
      <p:sp>
        <p:nvSpPr>
          <p:cNvPr id="204813" name="Rectangle 13"/>
          <p:cNvSpPr>
            <a:spLocks noChangeArrowheads="1"/>
          </p:cNvSpPr>
          <p:nvPr/>
        </p:nvSpPr>
        <p:spPr bwMode="auto">
          <a:xfrm>
            <a:off x="2590800" y="57150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1</a:t>
            </a:r>
          </a:p>
        </p:txBody>
      </p:sp>
      <p:sp>
        <p:nvSpPr>
          <p:cNvPr id="204814" name="Rectangle 14"/>
          <p:cNvSpPr>
            <a:spLocks noChangeArrowheads="1"/>
          </p:cNvSpPr>
          <p:nvPr/>
        </p:nvSpPr>
        <p:spPr bwMode="auto">
          <a:xfrm>
            <a:off x="3276600" y="57150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2</a:t>
            </a:r>
          </a:p>
        </p:txBody>
      </p:sp>
      <p:sp>
        <p:nvSpPr>
          <p:cNvPr id="204815" name="Oval 15"/>
          <p:cNvSpPr>
            <a:spLocks noChangeArrowheads="1"/>
          </p:cNvSpPr>
          <p:nvPr/>
        </p:nvSpPr>
        <p:spPr bwMode="auto">
          <a:xfrm>
            <a:off x="3352800" y="4495800"/>
            <a:ext cx="152400" cy="152400"/>
          </a:xfrm>
          <a:prstGeom prst="ellipse">
            <a:avLst/>
          </a:prstGeom>
          <a:solidFill>
            <a:schemeClr val="tx1"/>
          </a:solidFill>
          <a:ln w="12700">
            <a:solidFill>
              <a:schemeClr val="tx1"/>
            </a:solidFill>
            <a:round/>
            <a:headEnd/>
            <a:tailEnd/>
          </a:ln>
        </p:spPr>
        <p:txBody>
          <a:bodyPr wrap="none" anchor="ct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eaLnBrk="1" hangingPunct="1">
              <a:spcBef>
                <a:spcPct val="0"/>
              </a:spcBef>
              <a:buSzTx/>
              <a:buFontTx/>
              <a:buNone/>
            </a:pPr>
            <a:endParaRPr lang="en-US" altLang="en-US" sz="2000"/>
          </a:p>
        </p:txBody>
      </p:sp>
      <p:sp>
        <p:nvSpPr>
          <p:cNvPr id="204816" name="Line 16"/>
          <p:cNvSpPr>
            <a:spLocks noChangeShapeType="1"/>
          </p:cNvSpPr>
          <p:nvPr/>
        </p:nvSpPr>
        <p:spPr bwMode="auto">
          <a:xfrm>
            <a:off x="3429000" y="4572000"/>
            <a:ext cx="0" cy="1143000"/>
          </a:xfrm>
          <a:prstGeom prst="line">
            <a:avLst/>
          </a:prstGeom>
          <a:noFill/>
          <a:ln w="25400">
            <a:solidFill>
              <a:srgbClr val="000000"/>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04817" name="Rectangle 17"/>
          <p:cNvSpPr>
            <a:spLocks noChangeArrowheads="1"/>
          </p:cNvSpPr>
          <p:nvPr/>
        </p:nvSpPr>
        <p:spPr bwMode="auto">
          <a:xfrm>
            <a:off x="3854450" y="57150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3</a:t>
            </a:r>
          </a:p>
        </p:txBody>
      </p:sp>
      <p:sp>
        <p:nvSpPr>
          <p:cNvPr id="204818" name="Oval 18"/>
          <p:cNvSpPr>
            <a:spLocks noChangeArrowheads="1"/>
          </p:cNvSpPr>
          <p:nvPr/>
        </p:nvSpPr>
        <p:spPr bwMode="auto">
          <a:xfrm>
            <a:off x="5257800" y="5105400"/>
            <a:ext cx="152400" cy="152400"/>
          </a:xfrm>
          <a:prstGeom prst="ellipse">
            <a:avLst/>
          </a:prstGeom>
          <a:solidFill>
            <a:schemeClr val="tx1"/>
          </a:solidFill>
          <a:ln w="12700">
            <a:solidFill>
              <a:schemeClr val="tx1"/>
            </a:solidFill>
            <a:round/>
            <a:headEnd/>
            <a:tailEnd/>
          </a:ln>
        </p:spPr>
        <p:txBody>
          <a:bodyPr wrap="none" anchor="ct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eaLnBrk="1" hangingPunct="1">
              <a:spcBef>
                <a:spcPct val="0"/>
              </a:spcBef>
              <a:buSzTx/>
              <a:buFontTx/>
              <a:buNone/>
            </a:pPr>
            <a:endParaRPr lang="en-US" altLang="en-US" sz="2000"/>
          </a:p>
        </p:txBody>
      </p:sp>
      <p:sp>
        <p:nvSpPr>
          <p:cNvPr id="204819" name="Text Box 19"/>
          <p:cNvSpPr txBox="1">
            <a:spLocks noChangeArrowheads="1"/>
          </p:cNvSpPr>
          <p:nvPr/>
        </p:nvSpPr>
        <p:spPr bwMode="auto">
          <a:xfrm>
            <a:off x="5029200" y="5715000"/>
            <a:ext cx="4699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lgn="ctr" eaLnBrk="1" hangingPunct="1">
              <a:spcBef>
                <a:spcPct val="50000"/>
              </a:spcBef>
              <a:buSzTx/>
              <a:buFontTx/>
              <a:buNone/>
            </a:pPr>
            <a:r>
              <a:rPr lang="en-US" altLang="en-US" sz="1800" b="1"/>
              <a:t>4.7</a:t>
            </a:r>
            <a:endParaRPr lang="en-US" altLang="en-US" sz="2000"/>
          </a:p>
        </p:txBody>
      </p:sp>
      <p:sp>
        <p:nvSpPr>
          <p:cNvPr id="204820" name="Text Box 20"/>
          <p:cNvSpPr txBox="1">
            <a:spLocks noChangeArrowheads="1"/>
          </p:cNvSpPr>
          <p:nvPr/>
        </p:nvSpPr>
        <p:spPr bwMode="auto">
          <a:xfrm>
            <a:off x="2971800" y="5638800"/>
            <a:ext cx="533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nchor="ctr">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lgn="ctr" eaLnBrk="1" hangingPunct="1">
              <a:spcBef>
                <a:spcPct val="50000"/>
              </a:spcBef>
              <a:buSzTx/>
              <a:buFontTx/>
              <a:buNone/>
            </a:pPr>
            <a:r>
              <a:rPr lang="en-US" altLang="en-US" sz="1800" b="1"/>
              <a:t>1.8</a:t>
            </a:r>
            <a:endParaRPr lang="en-US" altLang="en-US" sz="2000"/>
          </a:p>
        </p:txBody>
      </p:sp>
      <p:sp>
        <p:nvSpPr>
          <p:cNvPr id="204821" name="Line 21"/>
          <p:cNvSpPr>
            <a:spLocks noChangeShapeType="1"/>
          </p:cNvSpPr>
          <p:nvPr/>
        </p:nvSpPr>
        <p:spPr bwMode="auto">
          <a:xfrm>
            <a:off x="3200400" y="4267200"/>
            <a:ext cx="0" cy="1447800"/>
          </a:xfrm>
          <a:prstGeom prst="line">
            <a:avLst/>
          </a:prstGeom>
          <a:noFill/>
          <a:ln w="25400">
            <a:solidFill>
              <a:srgbClr val="000000"/>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04822" name="Oval 22"/>
          <p:cNvSpPr>
            <a:spLocks noChangeArrowheads="1"/>
          </p:cNvSpPr>
          <p:nvPr/>
        </p:nvSpPr>
        <p:spPr bwMode="auto">
          <a:xfrm>
            <a:off x="3124200" y="4191000"/>
            <a:ext cx="152400" cy="152400"/>
          </a:xfrm>
          <a:prstGeom prst="ellipse">
            <a:avLst/>
          </a:prstGeom>
          <a:solidFill>
            <a:schemeClr val="tx1"/>
          </a:solidFill>
          <a:ln w="12700">
            <a:solidFill>
              <a:schemeClr val="tx1"/>
            </a:solidFill>
            <a:round/>
            <a:headEnd/>
            <a:tailEnd/>
          </a:ln>
        </p:spPr>
        <p:txBody>
          <a:bodyPr wrap="none" anchor="ct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eaLnBrk="1" hangingPunct="1">
              <a:spcBef>
                <a:spcPct val="0"/>
              </a:spcBef>
              <a:buSzTx/>
              <a:buFontTx/>
              <a:buNone/>
            </a:pPr>
            <a:endParaRPr lang="en-US" altLang="en-US" sz="2000"/>
          </a:p>
        </p:txBody>
      </p:sp>
      <p:sp>
        <p:nvSpPr>
          <p:cNvPr id="204823" name="Line 23"/>
          <p:cNvSpPr>
            <a:spLocks noChangeShapeType="1"/>
          </p:cNvSpPr>
          <p:nvPr/>
        </p:nvSpPr>
        <p:spPr bwMode="auto">
          <a:xfrm>
            <a:off x="5334000" y="5181600"/>
            <a:ext cx="0" cy="533400"/>
          </a:xfrm>
          <a:prstGeom prst="line">
            <a:avLst/>
          </a:prstGeom>
          <a:noFill/>
          <a:ln w="25400">
            <a:solidFill>
              <a:srgbClr val="000000"/>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04824" name="Rectangle 24"/>
          <p:cNvSpPr>
            <a:spLocks noChangeArrowheads="1"/>
          </p:cNvSpPr>
          <p:nvPr/>
        </p:nvSpPr>
        <p:spPr bwMode="auto">
          <a:xfrm>
            <a:off x="5715000" y="4953000"/>
            <a:ext cx="22923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1800" b="1">
                <a:solidFill>
                  <a:srgbClr val="FF3300"/>
                </a:solidFill>
              </a:rPr>
              <a:t>A’s National Demand</a:t>
            </a:r>
          </a:p>
          <a:p>
            <a:pPr>
              <a:spcBef>
                <a:spcPct val="0"/>
              </a:spcBef>
              <a:buSzTx/>
              <a:buFontTx/>
              <a:buNone/>
            </a:pPr>
            <a:r>
              <a:rPr lang="en-US" altLang="en-US" sz="1800" b="1">
                <a:solidFill>
                  <a:srgbClr val="FF3300"/>
                </a:solidFill>
              </a:rPr>
              <a:t>for Soybeans</a:t>
            </a:r>
            <a:endParaRPr lang="en-US" altLang="en-US" sz="1800" b="1"/>
          </a:p>
        </p:txBody>
      </p:sp>
      <p:sp>
        <p:nvSpPr>
          <p:cNvPr id="204825" name="Line 25"/>
          <p:cNvSpPr>
            <a:spLocks noChangeShapeType="1"/>
          </p:cNvSpPr>
          <p:nvPr/>
        </p:nvSpPr>
        <p:spPr bwMode="auto">
          <a:xfrm flipH="1">
            <a:off x="2209800" y="4572000"/>
            <a:ext cx="1219200" cy="0"/>
          </a:xfrm>
          <a:prstGeom prst="line">
            <a:avLst/>
          </a:prstGeom>
          <a:noFill/>
          <a:ln w="25400">
            <a:solidFill>
              <a:srgbClr val="000000"/>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04826" name="Line 26"/>
          <p:cNvSpPr>
            <a:spLocks noChangeShapeType="1"/>
          </p:cNvSpPr>
          <p:nvPr/>
        </p:nvSpPr>
        <p:spPr bwMode="auto">
          <a:xfrm flipH="1">
            <a:off x="2209800" y="5181600"/>
            <a:ext cx="3124200" cy="0"/>
          </a:xfrm>
          <a:prstGeom prst="line">
            <a:avLst/>
          </a:prstGeom>
          <a:noFill/>
          <a:ln w="25400">
            <a:solidFill>
              <a:srgbClr val="000000"/>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04827" name="Line 27"/>
          <p:cNvSpPr>
            <a:spLocks noChangeShapeType="1"/>
          </p:cNvSpPr>
          <p:nvPr/>
        </p:nvSpPr>
        <p:spPr bwMode="auto">
          <a:xfrm flipH="1">
            <a:off x="2209800" y="4267200"/>
            <a:ext cx="990600" cy="0"/>
          </a:xfrm>
          <a:prstGeom prst="line">
            <a:avLst/>
          </a:prstGeom>
          <a:noFill/>
          <a:ln w="25400">
            <a:solidFill>
              <a:srgbClr val="000000"/>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04828" name="Rectangle 28"/>
          <p:cNvSpPr>
            <a:spLocks noChangeArrowheads="1"/>
          </p:cNvSpPr>
          <p:nvPr/>
        </p:nvSpPr>
        <p:spPr bwMode="auto">
          <a:xfrm>
            <a:off x="3429000" y="4191000"/>
            <a:ext cx="4048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b="1" i="1"/>
              <a:t>G</a:t>
            </a:r>
          </a:p>
        </p:txBody>
      </p:sp>
      <p:sp>
        <p:nvSpPr>
          <p:cNvPr id="204829" name="Rectangle 29"/>
          <p:cNvSpPr>
            <a:spLocks noChangeArrowheads="1"/>
          </p:cNvSpPr>
          <p:nvPr/>
        </p:nvSpPr>
        <p:spPr bwMode="auto">
          <a:xfrm>
            <a:off x="3200400" y="3733800"/>
            <a:ext cx="4206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b="1" i="1"/>
              <a:t>H</a:t>
            </a:r>
          </a:p>
        </p:txBody>
      </p:sp>
      <p:sp>
        <p:nvSpPr>
          <p:cNvPr id="204830" name="Rectangle 30"/>
          <p:cNvSpPr>
            <a:spLocks noChangeArrowheads="1"/>
          </p:cNvSpPr>
          <p:nvPr/>
        </p:nvSpPr>
        <p:spPr bwMode="auto">
          <a:xfrm>
            <a:off x="5192713" y="4724400"/>
            <a:ext cx="3698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b="1" i="1"/>
              <a:t>L</a:t>
            </a:r>
          </a:p>
        </p:txBody>
      </p:sp>
    </p:spTree>
  </p:cSld>
  <p:clrMapOvr>
    <a:masterClrMapping/>
  </p:clrMapOvr>
  <p:transition spd="med">
    <p:wipe dir="r"/>
  </p:transition>
</p:sld>
</file>

<file path=ppt/slides/slide10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06850" name="Line 3"/>
          <p:cNvSpPr>
            <a:spLocks noChangeShapeType="1"/>
          </p:cNvSpPr>
          <p:nvPr/>
        </p:nvSpPr>
        <p:spPr bwMode="auto">
          <a:xfrm>
            <a:off x="2209800" y="4570413"/>
            <a:ext cx="3429000" cy="1587"/>
          </a:xfrm>
          <a:prstGeom prst="line">
            <a:avLst/>
          </a:prstGeom>
          <a:noFill/>
          <a:ln w="50800">
            <a:solidFill>
              <a:srgbClr val="0000FF"/>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06851" name="Rectangle 4"/>
          <p:cNvSpPr>
            <a:spLocks noGrp="1" noChangeArrowheads="1"/>
          </p:cNvSpPr>
          <p:nvPr>
            <p:ph type="title"/>
          </p:nvPr>
        </p:nvSpPr>
        <p:spPr>
          <a:xfrm>
            <a:off x="685800" y="152400"/>
            <a:ext cx="7772400" cy="1143000"/>
          </a:xfrm>
          <a:noFill/>
        </p:spPr>
        <p:txBody>
          <a:bodyPr lIns="90488" tIns="44450" rIns="90488" bIns="44450"/>
          <a:lstStyle/>
          <a:p>
            <a:r>
              <a:rPr lang="en-US" altLang="en-US" smtClean="0"/>
              <a:t>National Supply &amp; Demand</a:t>
            </a:r>
          </a:p>
        </p:txBody>
      </p:sp>
      <p:sp>
        <p:nvSpPr>
          <p:cNvPr id="206852" name="Line 5"/>
          <p:cNvSpPr>
            <a:spLocks noChangeShapeType="1"/>
          </p:cNvSpPr>
          <p:nvPr/>
        </p:nvSpPr>
        <p:spPr bwMode="auto">
          <a:xfrm>
            <a:off x="2209800" y="1398588"/>
            <a:ext cx="0" cy="4291012"/>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06853" name="Line 6"/>
          <p:cNvSpPr>
            <a:spLocks noChangeShapeType="1"/>
          </p:cNvSpPr>
          <p:nvPr/>
        </p:nvSpPr>
        <p:spPr bwMode="auto">
          <a:xfrm>
            <a:off x="2225675" y="5702300"/>
            <a:ext cx="4302125" cy="0"/>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06854" name="Rectangle 7"/>
          <p:cNvSpPr>
            <a:spLocks noChangeArrowheads="1"/>
          </p:cNvSpPr>
          <p:nvPr/>
        </p:nvSpPr>
        <p:spPr bwMode="auto">
          <a:xfrm>
            <a:off x="1908175" y="4370388"/>
            <a:ext cx="3333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solidFill>
                  <a:srgbClr val="FF3300"/>
                </a:solidFill>
              </a:rPr>
              <a:t>2</a:t>
            </a:r>
          </a:p>
        </p:txBody>
      </p:sp>
      <p:sp>
        <p:nvSpPr>
          <p:cNvPr id="206855" name="Rectangle 8"/>
          <p:cNvSpPr>
            <a:spLocks noChangeArrowheads="1"/>
          </p:cNvSpPr>
          <p:nvPr/>
        </p:nvSpPr>
        <p:spPr bwMode="auto">
          <a:xfrm>
            <a:off x="1908175" y="3813175"/>
            <a:ext cx="3333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3</a:t>
            </a:r>
          </a:p>
        </p:txBody>
      </p:sp>
      <p:sp>
        <p:nvSpPr>
          <p:cNvPr id="206856" name="Rectangle 9"/>
          <p:cNvSpPr>
            <a:spLocks noChangeArrowheads="1"/>
          </p:cNvSpPr>
          <p:nvPr/>
        </p:nvSpPr>
        <p:spPr bwMode="auto">
          <a:xfrm>
            <a:off x="1905000" y="5680075"/>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0</a:t>
            </a:r>
          </a:p>
        </p:txBody>
      </p:sp>
      <p:sp>
        <p:nvSpPr>
          <p:cNvPr id="206857" name="Rectangle 10"/>
          <p:cNvSpPr>
            <a:spLocks noChangeArrowheads="1"/>
          </p:cNvSpPr>
          <p:nvPr/>
        </p:nvSpPr>
        <p:spPr bwMode="auto">
          <a:xfrm>
            <a:off x="5454650" y="57150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5</a:t>
            </a:r>
          </a:p>
        </p:txBody>
      </p:sp>
      <p:sp>
        <p:nvSpPr>
          <p:cNvPr id="206858" name="Rectangle 11"/>
          <p:cNvSpPr>
            <a:spLocks noChangeArrowheads="1"/>
          </p:cNvSpPr>
          <p:nvPr/>
        </p:nvSpPr>
        <p:spPr bwMode="auto">
          <a:xfrm>
            <a:off x="1908175" y="4876800"/>
            <a:ext cx="3333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1</a:t>
            </a:r>
          </a:p>
        </p:txBody>
      </p:sp>
      <p:sp>
        <p:nvSpPr>
          <p:cNvPr id="206859" name="Line 12"/>
          <p:cNvSpPr>
            <a:spLocks noChangeShapeType="1"/>
          </p:cNvSpPr>
          <p:nvPr/>
        </p:nvSpPr>
        <p:spPr bwMode="auto">
          <a:xfrm flipV="1">
            <a:off x="5638800" y="4573588"/>
            <a:ext cx="0" cy="1141412"/>
          </a:xfrm>
          <a:prstGeom prst="line">
            <a:avLst/>
          </a:prstGeom>
          <a:noFill/>
          <a:ln w="25400">
            <a:solidFill>
              <a:srgbClr val="FF3300"/>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06860" name="Oval 13"/>
          <p:cNvSpPr>
            <a:spLocks noChangeArrowheads="1"/>
          </p:cNvSpPr>
          <p:nvPr/>
        </p:nvSpPr>
        <p:spPr bwMode="auto">
          <a:xfrm>
            <a:off x="5562600" y="4495800"/>
            <a:ext cx="152400" cy="152400"/>
          </a:xfrm>
          <a:prstGeom prst="ellipse">
            <a:avLst/>
          </a:prstGeom>
          <a:solidFill>
            <a:schemeClr val="tx1"/>
          </a:solidFill>
          <a:ln w="12700">
            <a:solidFill>
              <a:schemeClr val="tx1"/>
            </a:solidFill>
            <a:round/>
            <a:headEnd/>
            <a:tailEnd/>
          </a:ln>
        </p:spPr>
        <p:txBody>
          <a:bodyPr wrap="none" anchor="ct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eaLnBrk="1" hangingPunct="1">
              <a:spcBef>
                <a:spcPct val="0"/>
              </a:spcBef>
              <a:buSzTx/>
              <a:buFontTx/>
              <a:buNone/>
            </a:pPr>
            <a:endParaRPr lang="en-US" altLang="en-US" sz="2000"/>
          </a:p>
        </p:txBody>
      </p:sp>
      <p:sp>
        <p:nvSpPr>
          <p:cNvPr id="206861" name="Rectangle 14"/>
          <p:cNvSpPr>
            <a:spLocks noChangeArrowheads="1"/>
          </p:cNvSpPr>
          <p:nvPr/>
        </p:nvSpPr>
        <p:spPr bwMode="auto">
          <a:xfrm>
            <a:off x="5715000" y="3605213"/>
            <a:ext cx="1765300" cy="915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1800" b="1">
                <a:solidFill>
                  <a:srgbClr val="0000FF"/>
                </a:solidFill>
              </a:rPr>
              <a:t>A’s</a:t>
            </a:r>
          </a:p>
          <a:p>
            <a:pPr>
              <a:spcBef>
                <a:spcPct val="0"/>
              </a:spcBef>
              <a:buSzTx/>
              <a:buFontTx/>
              <a:buNone/>
            </a:pPr>
            <a:r>
              <a:rPr lang="en-US" altLang="en-US" sz="1800" b="1">
                <a:solidFill>
                  <a:srgbClr val="0000FF"/>
                </a:solidFill>
              </a:rPr>
              <a:t>National Supply</a:t>
            </a:r>
          </a:p>
          <a:p>
            <a:pPr>
              <a:spcBef>
                <a:spcPct val="0"/>
              </a:spcBef>
              <a:buSzTx/>
              <a:buFontTx/>
              <a:buNone/>
            </a:pPr>
            <a:r>
              <a:rPr lang="en-US" altLang="en-US" sz="1800" b="1">
                <a:solidFill>
                  <a:srgbClr val="0000FF"/>
                </a:solidFill>
              </a:rPr>
              <a:t>of Soybeans</a:t>
            </a:r>
            <a:endParaRPr lang="en-US" altLang="en-US" sz="1800" b="1"/>
          </a:p>
        </p:txBody>
      </p:sp>
      <p:sp>
        <p:nvSpPr>
          <p:cNvPr id="206862" name="Rectangle 15"/>
          <p:cNvSpPr>
            <a:spLocks noChangeArrowheads="1"/>
          </p:cNvSpPr>
          <p:nvPr/>
        </p:nvSpPr>
        <p:spPr bwMode="auto">
          <a:xfrm>
            <a:off x="3429000" y="6078538"/>
            <a:ext cx="3740150"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000" b="1"/>
              <a:t>Quantity </a:t>
            </a:r>
            <a:r>
              <a:rPr lang="en-US" altLang="en-US" sz="1600" b="1"/>
              <a:t>(millions of bushels per year)</a:t>
            </a:r>
          </a:p>
        </p:txBody>
      </p:sp>
      <p:sp>
        <p:nvSpPr>
          <p:cNvPr id="206863" name="Rectangle 16"/>
          <p:cNvSpPr>
            <a:spLocks noChangeArrowheads="1"/>
          </p:cNvSpPr>
          <p:nvPr/>
        </p:nvSpPr>
        <p:spPr bwMode="auto">
          <a:xfrm rot="-5400000">
            <a:off x="-446882" y="3069432"/>
            <a:ext cx="4183063"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000" b="1"/>
              <a:t>Relative Price </a:t>
            </a:r>
            <a:r>
              <a:rPr lang="en-US" altLang="en-US" sz="1600" b="1"/>
              <a:t>(yards of T per  bushel of S)</a:t>
            </a:r>
          </a:p>
        </p:txBody>
      </p:sp>
      <p:sp>
        <p:nvSpPr>
          <p:cNvPr id="206864" name="Rectangle 17"/>
          <p:cNvSpPr>
            <a:spLocks noChangeArrowheads="1"/>
          </p:cNvSpPr>
          <p:nvPr/>
        </p:nvSpPr>
        <p:spPr bwMode="auto">
          <a:xfrm>
            <a:off x="2590800" y="57150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1</a:t>
            </a:r>
          </a:p>
        </p:txBody>
      </p:sp>
      <p:sp>
        <p:nvSpPr>
          <p:cNvPr id="206865" name="Line 18"/>
          <p:cNvSpPr>
            <a:spLocks noChangeShapeType="1"/>
          </p:cNvSpPr>
          <p:nvPr/>
        </p:nvSpPr>
        <p:spPr bwMode="auto">
          <a:xfrm>
            <a:off x="5638800" y="3124200"/>
            <a:ext cx="0" cy="1447800"/>
          </a:xfrm>
          <a:prstGeom prst="line">
            <a:avLst/>
          </a:prstGeom>
          <a:noFill/>
          <a:ln w="50800">
            <a:solidFill>
              <a:srgbClr val="0000FF"/>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06866" name="Rectangle 19"/>
          <p:cNvSpPr>
            <a:spLocks noChangeArrowheads="1"/>
          </p:cNvSpPr>
          <p:nvPr/>
        </p:nvSpPr>
        <p:spPr bwMode="auto">
          <a:xfrm>
            <a:off x="3276600" y="57150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2</a:t>
            </a:r>
          </a:p>
        </p:txBody>
      </p:sp>
      <p:sp>
        <p:nvSpPr>
          <p:cNvPr id="206867" name="Oval 20"/>
          <p:cNvSpPr>
            <a:spLocks noChangeArrowheads="1"/>
          </p:cNvSpPr>
          <p:nvPr/>
        </p:nvSpPr>
        <p:spPr bwMode="auto">
          <a:xfrm>
            <a:off x="3352800" y="4495800"/>
            <a:ext cx="152400" cy="152400"/>
          </a:xfrm>
          <a:prstGeom prst="ellipse">
            <a:avLst/>
          </a:prstGeom>
          <a:solidFill>
            <a:schemeClr val="tx1"/>
          </a:solidFill>
          <a:ln w="12700">
            <a:solidFill>
              <a:schemeClr val="tx1"/>
            </a:solidFill>
            <a:round/>
            <a:headEnd/>
            <a:tailEnd/>
          </a:ln>
        </p:spPr>
        <p:txBody>
          <a:bodyPr wrap="none" anchor="ct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eaLnBrk="1" hangingPunct="1">
              <a:spcBef>
                <a:spcPct val="0"/>
              </a:spcBef>
              <a:buSzTx/>
              <a:buFontTx/>
              <a:buNone/>
            </a:pPr>
            <a:endParaRPr lang="en-US" altLang="en-US" sz="2000"/>
          </a:p>
        </p:txBody>
      </p:sp>
      <p:sp>
        <p:nvSpPr>
          <p:cNvPr id="206868" name="Line 21"/>
          <p:cNvSpPr>
            <a:spLocks noChangeShapeType="1"/>
          </p:cNvSpPr>
          <p:nvPr/>
        </p:nvSpPr>
        <p:spPr bwMode="auto">
          <a:xfrm>
            <a:off x="3429000" y="4572000"/>
            <a:ext cx="0" cy="1143000"/>
          </a:xfrm>
          <a:prstGeom prst="line">
            <a:avLst/>
          </a:prstGeom>
          <a:noFill/>
          <a:ln w="25400">
            <a:solidFill>
              <a:srgbClr val="000000"/>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06869" name="Rectangle 22"/>
          <p:cNvSpPr>
            <a:spLocks noChangeArrowheads="1"/>
          </p:cNvSpPr>
          <p:nvPr/>
        </p:nvSpPr>
        <p:spPr bwMode="auto">
          <a:xfrm>
            <a:off x="3854450" y="57150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3</a:t>
            </a:r>
          </a:p>
        </p:txBody>
      </p:sp>
    </p:spTree>
  </p:cSld>
  <p:clrMapOvr>
    <a:masterClrMapping/>
  </p:clrMapOvr>
  <p:transition spd="med">
    <p:wipe dir="r"/>
  </p:transition>
</p:sld>
</file>

<file path=ppt/slides/slide10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08898" name="Freeform 2"/>
          <p:cNvSpPr>
            <a:spLocks/>
          </p:cNvSpPr>
          <p:nvPr/>
        </p:nvSpPr>
        <p:spPr bwMode="auto">
          <a:xfrm>
            <a:off x="3124200" y="4038600"/>
            <a:ext cx="2209800" cy="1143000"/>
          </a:xfrm>
          <a:custGeom>
            <a:avLst/>
            <a:gdLst>
              <a:gd name="T0" fmla="*/ 0 w 2690"/>
              <a:gd name="T1" fmla="*/ 0 h 2116"/>
              <a:gd name="T2" fmla="*/ 2147483646 w 2690"/>
              <a:gd name="T3" fmla="*/ 2147483646 h 2116"/>
              <a:gd name="T4" fmla="*/ 2147483646 w 2690"/>
              <a:gd name="T5" fmla="*/ 2147483646 h 2116"/>
              <a:gd name="T6" fmla="*/ 2147483646 w 2690"/>
              <a:gd name="T7" fmla="*/ 2147483646 h 2116"/>
              <a:gd name="T8" fmla="*/ 2147483646 w 2690"/>
              <a:gd name="T9" fmla="*/ 2147483646 h 2116"/>
              <a:gd name="T10" fmla="*/ 2147483646 w 2690"/>
              <a:gd name="T11" fmla="*/ 2147483646 h 2116"/>
              <a:gd name="T12" fmla="*/ 2147483646 w 2690"/>
              <a:gd name="T13" fmla="*/ 2147483646 h 2116"/>
              <a:gd name="T14" fmla="*/ 2147483646 w 2690"/>
              <a:gd name="T15" fmla="*/ 2147483646 h 2116"/>
              <a:gd name="T16" fmla="*/ 2147483646 w 2690"/>
              <a:gd name="T17" fmla="*/ 2147483646 h 2116"/>
              <a:gd name="T18" fmla="*/ 2147483646 w 2690"/>
              <a:gd name="T19" fmla="*/ 2147483646 h 2116"/>
              <a:gd name="T20" fmla="*/ 2147483646 w 2690"/>
              <a:gd name="T21" fmla="*/ 2147483646 h 2116"/>
              <a:gd name="T22" fmla="*/ 2147483646 w 2690"/>
              <a:gd name="T23" fmla="*/ 2147483646 h 2116"/>
              <a:gd name="T24" fmla="*/ 2147483646 w 2690"/>
              <a:gd name="T25" fmla="*/ 2147483646 h 2116"/>
              <a:gd name="T26" fmla="*/ 2147483646 w 2690"/>
              <a:gd name="T27" fmla="*/ 2147483646 h 2116"/>
              <a:gd name="T28" fmla="*/ 2147483646 w 2690"/>
              <a:gd name="T29" fmla="*/ 2147483646 h 2116"/>
              <a:gd name="T30" fmla="*/ 2147483646 w 2690"/>
              <a:gd name="T31" fmla="*/ 2147483646 h 2116"/>
              <a:gd name="T32" fmla="*/ 2147483646 w 2690"/>
              <a:gd name="T33" fmla="*/ 2147483646 h 2116"/>
              <a:gd name="T34" fmla="*/ 2147483646 w 2690"/>
              <a:gd name="T35" fmla="*/ 2147483646 h 2116"/>
              <a:gd name="T36" fmla="*/ 2147483646 w 2690"/>
              <a:gd name="T37" fmla="*/ 2147483646 h 2116"/>
              <a:gd name="T38" fmla="*/ 2147483646 w 2690"/>
              <a:gd name="T39" fmla="*/ 2147483646 h 2116"/>
              <a:gd name="T40" fmla="*/ 2147483646 w 2690"/>
              <a:gd name="T41" fmla="*/ 2147483646 h 2116"/>
              <a:gd name="T42" fmla="*/ 2147483646 w 2690"/>
              <a:gd name="T43" fmla="*/ 2147483646 h 2116"/>
              <a:gd name="T44" fmla="*/ 2147483646 w 2690"/>
              <a:gd name="T45" fmla="*/ 2147483646 h 2116"/>
              <a:gd name="T46" fmla="*/ 2147483646 w 2690"/>
              <a:gd name="T47" fmla="*/ 2147483646 h 211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2690"/>
              <a:gd name="T73" fmla="*/ 0 h 2116"/>
              <a:gd name="T74" fmla="*/ 2690 w 2690"/>
              <a:gd name="T75" fmla="*/ 2116 h 211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2690" h="2116">
                <a:moveTo>
                  <a:pt x="0" y="0"/>
                </a:moveTo>
                <a:lnTo>
                  <a:pt x="55" y="228"/>
                </a:lnTo>
                <a:lnTo>
                  <a:pt x="117" y="449"/>
                </a:lnTo>
                <a:lnTo>
                  <a:pt x="193" y="665"/>
                </a:lnTo>
                <a:lnTo>
                  <a:pt x="290" y="864"/>
                </a:lnTo>
                <a:lnTo>
                  <a:pt x="408" y="1052"/>
                </a:lnTo>
                <a:lnTo>
                  <a:pt x="539" y="1228"/>
                </a:lnTo>
                <a:lnTo>
                  <a:pt x="684" y="1387"/>
                </a:lnTo>
                <a:lnTo>
                  <a:pt x="774" y="1467"/>
                </a:lnTo>
                <a:lnTo>
                  <a:pt x="864" y="1541"/>
                </a:lnTo>
                <a:lnTo>
                  <a:pt x="968" y="1609"/>
                </a:lnTo>
                <a:lnTo>
                  <a:pt x="1078" y="1683"/>
                </a:lnTo>
                <a:lnTo>
                  <a:pt x="1203" y="1751"/>
                </a:lnTo>
                <a:lnTo>
                  <a:pt x="1327" y="1814"/>
                </a:lnTo>
                <a:lnTo>
                  <a:pt x="1451" y="1876"/>
                </a:lnTo>
                <a:lnTo>
                  <a:pt x="1583" y="1927"/>
                </a:lnTo>
                <a:lnTo>
                  <a:pt x="1707" y="1979"/>
                </a:lnTo>
                <a:lnTo>
                  <a:pt x="1825" y="2018"/>
                </a:lnTo>
                <a:lnTo>
                  <a:pt x="1935" y="2052"/>
                </a:lnTo>
                <a:lnTo>
                  <a:pt x="2046" y="2075"/>
                </a:lnTo>
                <a:lnTo>
                  <a:pt x="2157" y="2092"/>
                </a:lnTo>
                <a:lnTo>
                  <a:pt x="2267" y="2104"/>
                </a:lnTo>
                <a:lnTo>
                  <a:pt x="2475" y="2115"/>
                </a:lnTo>
                <a:lnTo>
                  <a:pt x="2689" y="2115"/>
                </a:lnTo>
              </a:path>
            </a:pathLst>
          </a:custGeom>
          <a:noFill/>
          <a:ln w="50800" cap="rnd">
            <a:solidFill>
              <a:schemeClr val="hlink"/>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08899" name="Line 3"/>
          <p:cNvSpPr>
            <a:spLocks noChangeShapeType="1"/>
          </p:cNvSpPr>
          <p:nvPr/>
        </p:nvSpPr>
        <p:spPr bwMode="auto">
          <a:xfrm>
            <a:off x="2209800" y="4570413"/>
            <a:ext cx="3429000" cy="1587"/>
          </a:xfrm>
          <a:prstGeom prst="line">
            <a:avLst/>
          </a:prstGeom>
          <a:noFill/>
          <a:ln w="50800">
            <a:solidFill>
              <a:srgbClr val="0000FF"/>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08900" name="Rectangle 4"/>
          <p:cNvSpPr>
            <a:spLocks noGrp="1" noChangeArrowheads="1"/>
          </p:cNvSpPr>
          <p:nvPr>
            <p:ph type="title"/>
          </p:nvPr>
        </p:nvSpPr>
        <p:spPr>
          <a:xfrm>
            <a:off x="685800" y="152400"/>
            <a:ext cx="7772400" cy="1143000"/>
          </a:xfrm>
          <a:noFill/>
        </p:spPr>
        <p:txBody>
          <a:bodyPr lIns="90488" tIns="44450" rIns="90488" bIns="44450"/>
          <a:lstStyle/>
          <a:p>
            <a:r>
              <a:rPr lang="en-US" altLang="en-US" smtClean="0"/>
              <a:t>National Supply &amp; Demand</a:t>
            </a:r>
          </a:p>
        </p:txBody>
      </p:sp>
      <p:sp>
        <p:nvSpPr>
          <p:cNvPr id="208901" name="Line 5"/>
          <p:cNvSpPr>
            <a:spLocks noChangeShapeType="1"/>
          </p:cNvSpPr>
          <p:nvPr/>
        </p:nvSpPr>
        <p:spPr bwMode="auto">
          <a:xfrm>
            <a:off x="2209800" y="1398588"/>
            <a:ext cx="0" cy="4291012"/>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08902" name="Line 6"/>
          <p:cNvSpPr>
            <a:spLocks noChangeShapeType="1"/>
          </p:cNvSpPr>
          <p:nvPr/>
        </p:nvSpPr>
        <p:spPr bwMode="auto">
          <a:xfrm>
            <a:off x="2225675" y="5702300"/>
            <a:ext cx="4302125" cy="0"/>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08903" name="Rectangle 7"/>
          <p:cNvSpPr>
            <a:spLocks noChangeArrowheads="1"/>
          </p:cNvSpPr>
          <p:nvPr/>
        </p:nvSpPr>
        <p:spPr bwMode="auto">
          <a:xfrm>
            <a:off x="1908175" y="4370388"/>
            <a:ext cx="3333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solidFill>
                  <a:srgbClr val="FF3300"/>
                </a:solidFill>
              </a:rPr>
              <a:t>2</a:t>
            </a:r>
          </a:p>
        </p:txBody>
      </p:sp>
      <p:sp>
        <p:nvSpPr>
          <p:cNvPr id="208904" name="Rectangle 8"/>
          <p:cNvSpPr>
            <a:spLocks noChangeArrowheads="1"/>
          </p:cNvSpPr>
          <p:nvPr/>
        </p:nvSpPr>
        <p:spPr bwMode="auto">
          <a:xfrm>
            <a:off x="1908175" y="3813175"/>
            <a:ext cx="3333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3</a:t>
            </a:r>
          </a:p>
        </p:txBody>
      </p:sp>
      <p:sp>
        <p:nvSpPr>
          <p:cNvPr id="208905" name="Rectangle 9"/>
          <p:cNvSpPr>
            <a:spLocks noChangeArrowheads="1"/>
          </p:cNvSpPr>
          <p:nvPr/>
        </p:nvSpPr>
        <p:spPr bwMode="auto">
          <a:xfrm>
            <a:off x="1905000" y="5680075"/>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0</a:t>
            </a:r>
          </a:p>
        </p:txBody>
      </p:sp>
      <p:sp>
        <p:nvSpPr>
          <p:cNvPr id="208906" name="Rectangle 10"/>
          <p:cNvSpPr>
            <a:spLocks noChangeArrowheads="1"/>
          </p:cNvSpPr>
          <p:nvPr/>
        </p:nvSpPr>
        <p:spPr bwMode="auto">
          <a:xfrm>
            <a:off x="5454650" y="57150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5</a:t>
            </a:r>
          </a:p>
        </p:txBody>
      </p:sp>
      <p:sp>
        <p:nvSpPr>
          <p:cNvPr id="208907" name="Rectangle 11"/>
          <p:cNvSpPr>
            <a:spLocks noChangeArrowheads="1"/>
          </p:cNvSpPr>
          <p:nvPr/>
        </p:nvSpPr>
        <p:spPr bwMode="auto">
          <a:xfrm>
            <a:off x="1908175" y="4876800"/>
            <a:ext cx="3333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1</a:t>
            </a:r>
          </a:p>
        </p:txBody>
      </p:sp>
      <p:sp>
        <p:nvSpPr>
          <p:cNvPr id="208908" name="Line 12"/>
          <p:cNvSpPr>
            <a:spLocks noChangeShapeType="1"/>
          </p:cNvSpPr>
          <p:nvPr/>
        </p:nvSpPr>
        <p:spPr bwMode="auto">
          <a:xfrm flipV="1">
            <a:off x="5638800" y="4573588"/>
            <a:ext cx="0" cy="1141412"/>
          </a:xfrm>
          <a:prstGeom prst="line">
            <a:avLst/>
          </a:prstGeom>
          <a:noFill/>
          <a:ln w="25400">
            <a:solidFill>
              <a:srgbClr val="FF3300"/>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08909" name="Oval 13"/>
          <p:cNvSpPr>
            <a:spLocks noChangeArrowheads="1"/>
          </p:cNvSpPr>
          <p:nvPr/>
        </p:nvSpPr>
        <p:spPr bwMode="auto">
          <a:xfrm>
            <a:off x="5562600" y="4495800"/>
            <a:ext cx="152400" cy="152400"/>
          </a:xfrm>
          <a:prstGeom prst="ellipse">
            <a:avLst/>
          </a:prstGeom>
          <a:solidFill>
            <a:schemeClr val="tx1"/>
          </a:solidFill>
          <a:ln w="12700">
            <a:solidFill>
              <a:schemeClr val="tx1"/>
            </a:solidFill>
            <a:round/>
            <a:headEnd/>
            <a:tailEnd/>
          </a:ln>
        </p:spPr>
        <p:txBody>
          <a:bodyPr wrap="none" anchor="ct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eaLnBrk="1" hangingPunct="1">
              <a:spcBef>
                <a:spcPct val="0"/>
              </a:spcBef>
              <a:buSzTx/>
              <a:buFontTx/>
              <a:buNone/>
            </a:pPr>
            <a:endParaRPr lang="en-US" altLang="en-US" sz="2000"/>
          </a:p>
        </p:txBody>
      </p:sp>
      <p:sp>
        <p:nvSpPr>
          <p:cNvPr id="208910" name="Rectangle 14"/>
          <p:cNvSpPr>
            <a:spLocks noChangeArrowheads="1"/>
          </p:cNvSpPr>
          <p:nvPr/>
        </p:nvSpPr>
        <p:spPr bwMode="auto">
          <a:xfrm>
            <a:off x="5715000" y="3605213"/>
            <a:ext cx="1765300" cy="915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1800" b="1">
                <a:solidFill>
                  <a:srgbClr val="0000FF"/>
                </a:solidFill>
              </a:rPr>
              <a:t>A’s</a:t>
            </a:r>
          </a:p>
          <a:p>
            <a:pPr>
              <a:spcBef>
                <a:spcPct val="0"/>
              </a:spcBef>
              <a:buSzTx/>
              <a:buFontTx/>
              <a:buNone/>
            </a:pPr>
            <a:r>
              <a:rPr lang="en-US" altLang="en-US" sz="1800" b="1">
                <a:solidFill>
                  <a:srgbClr val="0000FF"/>
                </a:solidFill>
              </a:rPr>
              <a:t>National Supply</a:t>
            </a:r>
          </a:p>
          <a:p>
            <a:pPr>
              <a:spcBef>
                <a:spcPct val="0"/>
              </a:spcBef>
              <a:buSzTx/>
              <a:buFontTx/>
              <a:buNone/>
            </a:pPr>
            <a:r>
              <a:rPr lang="en-US" altLang="en-US" sz="1800" b="1">
                <a:solidFill>
                  <a:srgbClr val="0000FF"/>
                </a:solidFill>
              </a:rPr>
              <a:t>of Soybeans</a:t>
            </a:r>
            <a:endParaRPr lang="en-US" altLang="en-US" sz="1800" b="1"/>
          </a:p>
        </p:txBody>
      </p:sp>
      <p:sp>
        <p:nvSpPr>
          <p:cNvPr id="208911" name="Rectangle 15"/>
          <p:cNvSpPr>
            <a:spLocks noChangeArrowheads="1"/>
          </p:cNvSpPr>
          <p:nvPr/>
        </p:nvSpPr>
        <p:spPr bwMode="auto">
          <a:xfrm>
            <a:off x="3429000" y="6078538"/>
            <a:ext cx="3740150"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000" b="1"/>
              <a:t>Quantity </a:t>
            </a:r>
            <a:r>
              <a:rPr lang="en-US" altLang="en-US" sz="1600" b="1"/>
              <a:t>(millions of bushels per year)</a:t>
            </a:r>
          </a:p>
        </p:txBody>
      </p:sp>
      <p:sp>
        <p:nvSpPr>
          <p:cNvPr id="208912" name="Rectangle 16"/>
          <p:cNvSpPr>
            <a:spLocks noChangeArrowheads="1"/>
          </p:cNvSpPr>
          <p:nvPr/>
        </p:nvSpPr>
        <p:spPr bwMode="auto">
          <a:xfrm rot="-5400000">
            <a:off x="-446882" y="3069432"/>
            <a:ext cx="4183063"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000" b="1"/>
              <a:t>Relative Price </a:t>
            </a:r>
            <a:r>
              <a:rPr lang="en-US" altLang="en-US" sz="1600" b="1"/>
              <a:t>(yards of T per  bushel of S)</a:t>
            </a:r>
          </a:p>
        </p:txBody>
      </p:sp>
      <p:sp>
        <p:nvSpPr>
          <p:cNvPr id="208913" name="Rectangle 17"/>
          <p:cNvSpPr>
            <a:spLocks noChangeArrowheads="1"/>
          </p:cNvSpPr>
          <p:nvPr/>
        </p:nvSpPr>
        <p:spPr bwMode="auto">
          <a:xfrm>
            <a:off x="2590800" y="57150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1</a:t>
            </a:r>
          </a:p>
        </p:txBody>
      </p:sp>
      <p:sp>
        <p:nvSpPr>
          <p:cNvPr id="208914" name="Line 18"/>
          <p:cNvSpPr>
            <a:spLocks noChangeShapeType="1"/>
          </p:cNvSpPr>
          <p:nvPr/>
        </p:nvSpPr>
        <p:spPr bwMode="auto">
          <a:xfrm>
            <a:off x="5638800" y="3124200"/>
            <a:ext cx="0" cy="1447800"/>
          </a:xfrm>
          <a:prstGeom prst="line">
            <a:avLst/>
          </a:prstGeom>
          <a:noFill/>
          <a:ln w="50800">
            <a:solidFill>
              <a:srgbClr val="0000FF"/>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08915" name="Rectangle 19"/>
          <p:cNvSpPr>
            <a:spLocks noChangeArrowheads="1"/>
          </p:cNvSpPr>
          <p:nvPr/>
        </p:nvSpPr>
        <p:spPr bwMode="auto">
          <a:xfrm>
            <a:off x="3276600" y="57150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2</a:t>
            </a:r>
          </a:p>
        </p:txBody>
      </p:sp>
      <p:sp>
        <p:nvSpPr>
          <p:cNvPr id="208916" name="Oval 20"/>
          <p:cNvSpPr>
            <a:spLocks noChangeArrowheads="1"/>
          </p:cNvSpPr>
          <p:nvPr/>
        </p:nvSpPr>
        <p:spPr bwMode="auto">
          <a:xfrm>
            <a:off x="3352800" y="4495800"/>
            <a:ext cx="152400" cy="152400"/>
          </a:xfrm>
          <a:prstGeom prst="ellipse">
            <a:avLst/>
          </a:prstGeom>
          <a:solidFill>
            <a:schemeClr val="tx1"/>
          </a:solidFill>
          <a:ln w="12700">
            <a:solidFill>
              <a:schemeClr val="tx1"/>
            </a:solidFill>
            <a:round/>
            <a:headEnd/>
            <a:tailEnd/>
          </a:ln>
        </p:spPr>
        <p:txBody>
          <a:bodyPr wrap="none" anchor="ct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eaLnBrk="1" hangingPunct="1">
              <a:spcBef>
                <a:spcPct val="0"/>
              </a:spcBef>
              <a:buSzTx/>
              <a:buFontTx/>
              <a:buNone/>
            </a:pPr>
            <a:endParaRPr lang="en-US" altLang="en-US" sz="2000"/>
          </a:p>
        </p:txBody>
      </p:sp>
      <p:sp>
        <p:nvSpPr>
          <p:cNvPr id="208917" name="Line 21"/>
          <p:cNvSpPr>
            <a:spLocks noChangeShapeType="1"/>
          </p:cNvSpPr>
          <p:nvPr/>
        </p:nvSpPr>
        <p:spPr bwMode="auto">
          <a:xfrm>
            <a:off x="3429000" y="4572000"/>
            <a:ext cx="0" cy="1143000"/>
          </a:xfrm>
          <a:prstGeom prst="line">
            <a:avLst/>
          </a:prstGeom>
          <a:noFill/>
          <a:ln w="25400">
            <a:solidFill>
              <a:srgbClr val="000000"/>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08918" name="Rectangle 22"/>
          <p:cNvSpPr>
            <a:spLocks noChangeArrowheads="1"/>
          </p:cNvSpPr>
          <p:nvPr/>
        </p:nvSpPr>
        <p:spPr bwMode="auto">
          <a:xfrm>
            <a:off x="3854450" y="57150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3</a:t>
            </a:r>
          </a:p>
        </p:txBody>
      </p:sp>
      <p:sp>
        <p:nvSpPr>
          <p:cNvPr id="208919" name="Rectangle 23"/>
          <p:cNvSpPr>
            <a:spLocks noChangeArrowheads="1"/>
          </p:cNvSpPr>
          <p:nvPr/>
        </p:nvSpPr>
        <p:spPr bwMode="auto">
          <a:xfrm>
            <a:off x="5715000" y="4953000"/>
            <a:ext cx="22923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1800" b="1">
                <a:solidFill>
                  <a:srgbClr val="FF3300"/>
                </a:solidFill>
              </a:rPr>
              <a:t>A’s National Demand</a:t>
            </a:r>
          </a:p>
          <a:p>
            <a:pPr>
              <a:spcBef>
                <a:spcPct val="0"/>
              </a:spcBef>
              <a:buSzTx/>
              <a:buFontTx/>
              <a:buNone/>
            </a:pPr>
            <a:r>
              <a:rPr lang="en-US" altLang="en-US" sz="1800" b="1">
                <a:solidFill>
                  <a:srgbClr val="FF3300"/>
                </a:solidFill>
              </a:rPr>
              <a:t>for Soybeans</a:t>
            </a:r>
            <a:endParaRPr lang="en-US" altLang="en-US" sz="1800" b="1"/>
          </a:p>
        </p:txBody>
      </p:sp>
    </p:spTree>
  </p:cSld>
  <p:clrMapOvr>
    <a:masterClrMapping/>
  </p:clrMapOvr>
  <p:transition spd="med">
    <p:wipe dir="r"/>
  </p:transition>
</p:sld>
</file>

<file path=ppt/slides/slide10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0946" name="Rectangle 2"/>
          <p:cNvSpPr>
            <a:spLocks noGrp="1" noChangeArrowheads="1"/>
          </p:cNvSpPr>
          <p:nvPr>
            <p:ph type="title"/>
          </p:nvPr>
        </p:nvSpPr>
        <p:spPr>
          <a:noFill/>
        </p:spPr>
        <p:txBody>
          <a:bodyPr lIns="90488" tIns="44450" rIns="90488" bIns="44450"/>
          <a:lstStyle/>
          <a:p>
            <a:r>
              <a:rPr lang="en-US" altLang="en-US" smtClean="0"/>
              <a:t>You Derive NS &amp; ND</a:t>
            </a:r>
          </a:p>
        </p:txBody>
      </p:sp>
      <p:sp>
        <p:nvSpPr>
          <p:cNvPr id="210947" name="Rectangle 3"/>
          <p:cNvSpPr>
            <a:spLocks noGrp="1" noChangeArrowheads="1"/>
          </p:cNvSpPr>
          <p:nvPr>
            <p:ph type="body" idx="1"/>
          </p:nvPr>
        </p:nvSpPr>
        <p:spPr>
          <a:noFill/>
        </p:spPr>
        <p:txBody>
          <a:bodyPr lIns="90488" tIns="44450" rIns="90488" bIns="44450"/>
          <a:lstStyle/>
          <a:p>
            <a:pPr>
              <a:spcBef>
                <a:spcPct val="70000"/>
              </a:spcBef>
            </a:pPr>
            <a:r>
              <a:rPr lang="en-US" altLang="en-US" smtClean="0"/>
              <a:t>Suppose Country B’s economy is characterized by constant opportunity costs with L*=30, a*</a:t>
            </a:r>
            <a:r>
              <a:rPr lang="en-US" altLang="en-US" baseline="-25000" smtClean="0"/>
              <a:t>LS</a:t>
            </a:r>
            <a:r>
              <a:rPr lang="en-US" altLang="en-US" smtClean="0"/>
              <a:t> = 7.5 and a*</a:t>
            </a:r>
            <a:r>
              <a:rPr lang="en-US" altLang="en-US" baseline="-25000" smtClean="0"/>
              <a:t>LT</a:t>
            </a:r>
            <a:r>
              <a:rPr lang="en-US" altLang="en-US" smtClean="0"/>
              <a:t> = 5</a:t>
            </a:r>
          </a:p>
          <a:p>
            <a:pPr>
              <a:spcBef>
                <a:spcPct val="70000"/>
              </a:spcBef>
            </a:pPr>
            <a:r>
              <a:rPr lang="en-US" altLang="en-US" smtClean="0"/>
              <a:t>Derive the country’s national supply curve. How does it differ from the one we drew earlier?</a:t>
            </a:r>
          </a:p>
          <a:p>
            <a:pPr>
              <a:spcBef>
                <a:spcPct val="70000"/>
              </a:spcBef>
            </a:pPr>
            <a:endParaRPr lang="en-US" altLang="en-US" smtClean="0"/>
          </a:p>
        </p:txBody>
      </p:sp>
    </p:spTree>
  </p:cSld>
  <p:clrMapOvr>
    <a:masterClrMapping/>
  </p:clrMapOvr>
  <p:transition spd="med">
    <p:pull dir="rd"/>
  </p:transition>
</p:sld>
</file>

<file path=ppt/slides/slide10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2994" name="Line 2"/>
          <p:cNvSpPr>
            <a:spLocks noChangeShapeType="1"/>
          </p:cNvSpPr>
          <p:nvPr/>
        </p:nvSpPr>
        <p:spPr bwMode="auto">
          <a:xfrm>
            <a:off x="2209800" y="4724400"/>
            <a:ext cx="3429000" cy="1588"/>
          </a:xfrm>
          <a:prstGeom prst="line">
            <a:avLst/>
          </a:prstGeom>
          <a:noFill/>
          <a:ln w="50800">
            <a:solidFill>
              <a:srgbClr val="0000FF"/>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2995" name="Rectangle 3"/>
          <p:cNvSpPr>
            <a:spLocks noGrp="1" noChangeArrowheads="1"/>
          </p:cNvSpPr>
          <p:nvPr>
            <p:ph type="title"/>
          </p:nvPr>
        </p:nvSpPr>
        <p:spPr>
          <a:xfrm>
            <a:off x="685800" y="152400"/>
            <a:ext cx="7772400" cy="1143000"/>
          </a:xfrm>
          <a:noFill/>
        </p:spPr>
        <p:txBody>
          <a:bodyPr lIns="90488" tIns="44450" rIns="90488" bIns="44450"/>
          <a:lstStyle/>
          <a:p>
            <a:r>
              <a:rPr lang="en-US" altLang="en-US" smtClean="0"/>
              <a:t>B’s National Supply</a:t>
            </a:r>
          </a:p>
        </p:txBody>
      </p:sp>
      <p:sp>
        <p:nvSpPr>
          <p:cNvPr id="212996" name="Line 4"/>
          <p:cNvSpPr>
            <a:spLocks noChangeShapeType="1"/>
          </p:cNvSpPr>
          <p:nvPr/>
        </p:nvSpPr>
        <p:spPr bwMode="auto">
          <a:xfrm>
            <a:off x="2209800" y="1398588"/>
            <a:ext cx="0" cy="4291012"/>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2997" name="Line 5"/>
          <p:cNvSpPr>
            <a:spLocks noChangeShapeType="1"/>
          </p:cNvSpPr>
          <p:nvPr/>
        </p:nvSpPr>
        <p:spPr bwMode="auto">
          <a:xfrm>
            <a:off x="2225675" y="5702300"/>
            <a:ext cx="4302125" cy="0"/>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2998" name="Rectangle 6"/>
          <p:cNvSpPr>
            <a:spLocks noChangeArrowheads="1"/>
          </p:cNvSpPr>
          <p:nvPr/>
        </p:nvSpPr>
        <p:spPr bwMode="auto">
          <a:xfrm>
            <a:off x="304800" y="4419600"/>
            <a:ext cx="1752600" cy="1368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solidFill>
                  <a:srgbClr val="FF3300"/>
                </a:solidFill>
              </a:rPr>
              <a:t>(P</a:t>
            </a:r>
            <a:r>
              <a:rPr lang="en-US" altLang="en-US" sz="2400" baseline="-25000">
                <a:solidFill>
                  <a:srgbClr val="FF3300"/>
                </a:solidFill>
              </a:rPr>
              <a:t>S</a:t>
            </a:r>
            <a:r>
              <a:rPr lang="en-US" altLang="en-US" sz="2400">
                <a:solidFill>
                  <a:srgbClr val="FF3300"/>
                </a:solidFill>
              </a:rPr>
              <a:t>/P</a:t>
            </a:r>
            <a:r>
              <a:rPr lang="en-US" altLang="en-US" sz="2400" baseline="-25000">
                <a:solidFill>
                  <a:srgbClr val="FF3300"/>
                </a:solidFill>
              </a:rPr>
              <a:t>T</a:t>
            </a:r>
            <a:r>
              <a:rPr lang="en-US" altLang="en-US" sz="2400">
                <a:solidFill>
                  <a:srgbClr val="FF3300"/>
                </a:solidFill>
              </a:rPr>
              <a:t>)* </a:t>
            </a:r>
            <a:r>
              <a:rPr lang="en-US" altLang="en-US" sz="2000"/>
              <a:t>=a*</a:t>
            </a:r>
            <a:r>
              <a:rPr lang="en-US" altLang="en-US" sz="2000" baseline="-25000"/>
              <a:t>LS</a:t>
            </a:r>
            <a:r>
              <a:rPr lang="en-US" altLang="en-US" sz="2000"/>
              <a:t>/a*</a:t>
            </a:r>
            <a:r>
              <a:rPr lang="en-US" altLang="en-US" sz="2000" baseline="-25000"/>
              <a:t>LT</a:t>
            </a:r>
            <a:r>
              <a:rPr lang="en-US" altLang="en-US" sz="2000"/>
              <a:t> </a:t>
            </a:r>
            <a:br>
              <a:rPr lang="en-US" altLang="en-US" sz="2000"/>
            </a:br>
            <a:r>
              <a:rPr lang="en-US" altLang="en-US" sz="2000"/>
              <a:t>= 7.5/5 </a:t>
            </a:r>
            <a:br>
              <a:rPr lang="en-US" altLang="en-US" sz="2000"/>
            </a:br>
            <a:r>
              <a:rPr lang="en-US" altLang="en-US" sz="2000"/>
              <a:t>= 1.5 (yd./bu.)</a:t>
            </a:r>
          </a:p>
        </p:txBody>
      </p:sp>
      <p:sp>
        <p:nvSpPr>
          <p:cNvPr id="212999" name="Rectangle 8"/>
          <p:cNvSpPr>
            <a:spLocks noChangeArrowheads="1"/>
          </p:cNvSpPr>
          <p:nvPr/>
        </p:nvSpPr>
        <p:spPr bwMode="auto">
          <a:xfrm>
            <a:off x="1905000" y="5680075"/>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0</a:t>
            </a:r>
          </a:p>
        </p:txBody>
      </p:sp>
      <p:sp>
        <p:nvSpPr>
          <p:cNvPr id="213000" name="Rectangle 9"/>
          <p:cNvSpPr>
            <a:spLocks noChangeArrowheads="1"/>
          </p:cNvSpPr>
          <p:nvPr/>
        </p:nvSpPr>
        <p:spPr bwMode="auto">
          <a:xfrm>
            <a:off x="5105400" y="5715000"/>
            <a:ext cx="24257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L*/a*</a:t>
            </a:r>
            <a:r>
              <a:rPr lang="en-US" altLang="en-US" sz="2400" baseline="-25000"/>
              <a:t>LS </a:t>
            </a:r>
            <a:r>
              <a:rPr lang="en-US" altLang="en-US" sz="2000"/>
              <a:t>= 30/7.5 = 4</a:t>
            </a:r>
          </a:p>
        </p:txBody>
      </p:sp>
      <p:sp>
        <p:nvSpPr>
          <p:cNvPr id="213001" name="Line 11"/>
          <p:cNvSpPr>
            <a:spLocks noChangeShapeType="1"/>
          </p:cNvSpPr>
          <p:nvPr/>
        </p:nvSpPr>
        <p:spPr bwMode="auto">
          <a:xfrm flipV="1">
            <a:off x="5638800" y="4573588"/>
            <a:ext cx="0" cy="1141412"/>
          </a:xfrm>
          <a:prstGeom prst="line">
            <a:avLst/>
          </a:prstGeom>
          <a:noFill/>
          <a:ln w="25400">
            <a:solidFill>
              <a:srgbClr val="FF3300"/>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3002" name="Oval 12"/>
          <p:cNvSpPr>
            <a:spLocks noChangeArrowheads="1"/>
          </p:cNvSpPr>
          <p:nvPr/>
        </p:nvSpPr>
        <p:spPr bwMode="auto">
          <a:xfrm>
            <a:off x="5562600" y="4648200"/>
            <a:ext cx="152400" cy="152400"/>
          </a:xfrm>
          <a:prstGeom prst="ellipse">
            <a:avLst/>
          </a:prstGeom>
          <a:solidFill>
            <a:schemeClr val="tx1"/>
          </a:solidFill>
          <a:ln w="12700">
            <a:solidFill>
              <a:schemeClr val="tx1"/>
            </a:solidFill>
            <a:round/>
            <a:headEnd/>
            <a:tailEnd/>
          </a:ln>
        </p:spPr>
        <p:txBody>
          <a:bodyPr wrap="none" anchor="ct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eaLnBrk="1" hangingPunct="1">
              <a:spcBef>
                <a:spcPct val="0"/>
              </a:spcBef>
              <a:buSzTx/>
              <a:buFontTx/>
              <a:buNone/>
            </a:pPr>
            <a:endParaRPr lang="en-US" altLang="en-US" sz="2000"/>
          </a:p>
        </p:txBody>
      </p:sp>
      <p:sp>
        <p:nvSpPr>
          <p:cNvPr id="213003" name="Rectangle 13"/>
          <p:cNvSpPr>
            <a:spLocks noChangeArrowheads="1"/>
          </p:cNvSpPr>
          <p:nvPr/>
        </p:nvSpPr>
        <p:spPr bwMode="auto">
          <a:xfrm>
            <a:off x="5715000" y="3605213"/>
            <a:ext cx="1765300" cy="915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1800" b="1">
                <a:solidFill>
                  <a:srgbClr val="0000FF"/>
                </a:solidFill>
              </a:rPr>
              <a:t>B’s</a:t>
            </a:r>
          </a:p>
          <a:p>
            <a:pPr>
              <a:spcBef>
                <a:spcPct val="0"/>
              </a:spcBef>
              <a:buSzTx/>
              <a:buFontTx/>
              <a:buNone/>
            </a:pPr>
            <a:r>
              <a:rPr lang="en-US" altLang="en-US" sz="1800" b="1">
                <a:solidFill>
                  <a:srgbClr val="0000FF"/>
                </a:solidFill>
              </a:rPr>
              <a:t>National Supply</a:t>
            </a:r>
          </a:p>
          <a:p>
            <a:pPr>
              <a:spcBef>
                <a:spcPct val="0"/>
              </a:spcBef>
              <a:buSzTx/>
              <a:buFontTx/>
              <a:buNone/>
            </a:pPr>
            <a:r>
              <a:rPr lang="en-US" altLang="en-US" sz="1800" b="1">
                <a:solidFill>
                  <a:srgbClr val="0000FF"/>
                </a:solidFill>
              </a:rPr>
              <a:t>of Soybeans</a:t>
            </a:r>
            <a:endParaRPr lang="en-US" altLang="en-US" sz="1800" b="1"/>
          </a:p>
        </p:txBody>
      </p:sp>
      <p:sp>
        <p:nvSpPr>
          <p:cNvPr id="213004" name="Rectangle 14"/>
          <p:cNvSpPr>
            <a:spLocks noChangeArrowheads="1"/>
          </p:cNvSpPr>
          <p:nvPr/>
        </p:nvSpPr>
        <p:spPr bwMode="auto">
          <a:xfrm>
            <a:off x="2819400" y="6172200"/>
            <a:ext cx="3740150"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000" b="1"/>
              <a:t>Quantity </a:t>
            </a:r>
            <a:r>
              <a:rPr lang="en-US" altLang="en-US" sz="1600" b="1"/>
              <a:t>(millions of bushels per year)</a:t>
            </a:r>
          </a:p>
        </p:txBody>
      </p:sp>
      <p:sp>
        <p:nvSpPr>
          <p:cNvPr id="213005" name="Rectangle 15"/>
          <p:cNvSpPr>
            <a:spLocks noChangeArrowheads="1"/>
          </p:cNvSpPr>
          <p:nvPr/>
        </p:nvSpPr>
        <p:spPr bwMode="auto">
          <a:xfrm rot="-5400000">
            <a:off x="-667544" y="2062957"/>
            <a:ext cx="2490787" cy="698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lgn="ctr">
              <a:spcBef>
                <a:spcPct val="0"/>
              </a:spcBef>
              <a:buSzTx/>
              <a:buFontTx/>
              <a:buNone/>
            </a:pPr>
            <a:r>
              <a:rPr lang="en-US" altLang="en-US" sz="2000" b="1"/>
              <a:t>Relative Price</a:t>
            </a:r>
            <a:br>
              <a:rPr lang="en-US" altLang="en-US" sz="2000" b="1"/>
            </a:br>
            <a:r>
              <a:rPr lang="en-US" altLang="en-US" sz="2000" b="1"/>
              <a:t> </a:t>
            </a:r>
            <a:r>
              <a:rPr lang="en-US" altLang="en-US" sz="1600" b="1"/>
              <a:t>(yds of T per  bu. of S)</a:t>
            </a:r>
          </a:p>
        </p:txBody>
      </p:sp>
      <p:sp>
        <p:nvSpPr>
          <p:cNvPr id="213006" name="Line 17"/>
          <p:cNvSpPr>
            <a:spLocks noChangeShapeType="1"/>
          </p:cNvSpPr>
          <p:nvPr/>
        </p:nvSpPr>
        <p:spPr bwMode="auto">
          <a:xfrm>
            <a:off x="5638800" y="3124200"/>
            <a:ext cx="0" cy="1600200"/>
          </a:xfrm>
          <a:prstGeom prst="line">
            <a:avLst/>
          </a:prstGeom>
          <a:noFill/>
          <a:ln w="50800">
            <a:solidFill>
              <a:srgbClr val="0000FF"/>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Ovr>
    <a:masterClrMapping/>
  </p:clrMapOvr>
  <p:transition spd="med">
    <p:wipe dir="r"/>
  </p:transition>
</p:sld>
</file>

<file path=ppt/slides/slide10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42" name="Rectangle 2"/>
          <p:cNvSpPr>
            <a:spLocks noGrp="1" noChangeArrowheads="1"/>
          </p:cNvSpPr>
          <p:nvPr>
            <p:ph type="title"/>
          </p:nvPr>
        </p:nvSpPr>
        <p:spPr>
          <a:noFill/>
        </p:spPr>
        <p:txBody>
          <a:bodyPr lIns="90488" tIns="44450" rIns="90488" bIns="44450"/>
          <a:lstStyle/>
          <a:p>
            <a:r>
              <a:rPr lang="en-US" altLang="en-US" smtClean="0"/>
              <a:t>Use NS &amp; ND</a:t>
            </a:r>
          </a:p>
        </p:txBody>
      </p:sp>
      <p:sp>
        <p:nvSpPr>
          <p:cNvPr id="215043" name="Rectangle 3"/>
          <p:cNvSpPr>
            <a:spLocks noGrp="1" noChangeArrowheads="1"/>
          </p:cNvSpPr>
          <p:nvPr>
            <p:ph type="body" idx="1"/>
          </p:nvPr>
        </p:nvSpPr>
        <p:spPr>
          <a:noFill/>
        </p:spPr>
        <p:txBody>
          <a:bodyPr lIns="90488" tIns="44450" rIns="90488" bIns="44450"/>
          <a:lstStyle/>
          <a:p>
            <a:pPr>
              <a:lnSpc>
                <a:spcPct val="90000"/>
              </a:lnSpc>
              <a:spcBef>
                <a:spcPct val="70000"/>
              </a:spcBef>
            </a:pPr>
            <a:r>
              <a:rPr lang="en-US" altLang="en-US" smtClean="0"/>
              <a:t>Suppose that in world markets the relative price of S is lower than country A’s autarky price. </a:t>
            </a:r>
          </a:p>
          <a:p>
            <a:pPr>
              <a:lnSpc>
                <a:spcPct val="90000"/>
              </a:lnSpc>
              <a:spcBef>
                <a:spcPct val="70000"/>
              </a:spcBef>
            </a:pPr>
            <a:r>
              <a:rPr lang="en-US" altLang="en-US" smtClean="0"/>
              <a:t>Would A be an exporter or an importer of S? </a:t>
            </a:r>
          </a:p>
          <a:p>
            <a:pPr>
              <a:lnSpc>
                <a:spcPct val="90000"/>
              </a:lnSpc>
              <a:spcBef>
                <a:spcPct val="70000"/>
              </a:spcBef>
            </a:pPr>
            <a:r>
              <a:rPr lang="en-US" altLang="en-US" smtClean="0"/>
              <a:t>Would A be an exporter or an importer of T? </a:t>
            </a:r>
          </a:p>
        </p:txBody>
      </p:sp>
    </p:spTree>
  </p:cSld>
  <p:clrMapOvr>
    <a:masterClrMapping/>
  </p:clrMapOvr>
  <p:transition spd="med">
    <p:pull dir="rd"/>
  </p:transition>
</p:sld>
</file>

<file path=ppt/slides/slide10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7090" name="Rectangle 2"/>
          <p:cNvSpPr>
            <a:spLocks noGrp="1" noChangeArrowheads="1"/>
          </p:cNvSpPr>
          <p:nvPr>
            <p:ph type="title"/>
          </p:nvPr>
        </p:nvSpPr>
        <p:spPr>
          <a:noFill/>
        </p:spPr>
        <p:txBody>
          <a:bodyPr lIns="90488" tIns="44450" rIns="90488" bIns="44450"/>
          <a:lstStyle/>
          <a:p>
            <a:r>
              <a:rPr lang="en-US" altLang="en-US" smtClean="0"/>
              <a:t>Learning Objectives</a:t>
            </a:r>
          </a:p>
        </p:txBody>
      </p:sp>
      <p:sp>
        <p:nvSpPr>
          <p:cNvPr id="217091" name="Rectangle 3"/>
          <p:cNvSpPr>
            <a:spLocks noGrp="1" noChangeArrowheads="1"/>
          </p:cNvSpPr>
          <p:nvPr>
            <p:ph type="body" idx="1"/>
          </p:nvPr>
        </p:nvSpPr>
        <p:spPr>
          <a:noFill/>
        </p:spPr>
        <p:txBody>
          <a:bodyPr lIns="90488" tIns="44450" rIns="90488" bIns="44450"/>
          <a:lstStyle/>
          <a:p>
            <a:pPr>
              <a:spcBef>
                <a:spcPct val="60000"/>
              </a:spcBef>
            </a:pPr>
            <a:r>
              <a:rPr lang="en-US" altLang="en-US" smtClean="0"/>
              <a:t>Derive World Relative Supply</a:t>
            </a:r>
          </a:p>
        </p:txBody>
      </p:sp>
    </p:spTree>
  </p:cSld>
  <p:clrMapOvr>
    <a:masterClrMapping/>
  </p:clrMapOvr>
  <p:transition spd="med">
    <p:split orient="vert" dir="in"/>
  </p:transition>
</p:sld>
</file>

<file path=ppt/slides/slide10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9138" name="Line 2"/>
          <p:cNvSpPr>
            <a:spLocks noChangeShapeType="1"/>
          </p:cNvSpPr>
          <p:nvPr/>
        </p:nvSpPr>
        <p:spPr bwMode="auto">
          <a:xfrm>
            <a:off x="2209800" y="4570413"/>
            <a:ext cx="3429000" cy="1587"/>
          </a:xfrm>
          <a:prstGeom prst="line">
            <a:avLst/>
          </a:prstGeom>
          <a:noFill/>
          <a:ln w="50800">
            <a:solidFill>
              <a:srgbClr val="0000FF"/>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9139" name="Rectangle 3"/>
          <p:cNvSpPr>
            <a:spLocks noGrp="1" noChangeArrowheads="1"/>
          </p:cNvSpPr>
          <p:nvPr>
            <p:ph type="title"/>
          </p:nvPr>
        </p:nvSpPr>
        <p:spPr>
          <a:xfrm>
            <a:off x="685800" y="152400"/>
            <a:ext cx="7772400" cy="1143000"/>
          </a:xfrm>
          <a:noFill/>
        </p:spPr>
        <p:txBody>
          <a:bodyPr lIns="90488" tIns="44450" rIns="90488" bIns="44450"/>
          <a:lstStyle/>
          <a:p>
            <a:r>
              <a:rPr lang="en-US" altLang="en-US" smtClean="0"/>
              <a:t>Relative Supply of S</a:t>
            </a:r>
            <a:br>
              <a:rPr lang="en-US" altLang="en-US" smtClean="0"/>
            </a:br>
            <a:r>
              <a:rPr lang="en-US" altLang="en-US" sz="3200" smtClean="0"/>
              <a:t>Constant Opportunity Cost</a:t>
            </a:r>
            <a:endParaRPr lang="en-US" altLang="en-US" smtClean="0"/>
          </a:p>
        </p:txBody>
      </p:sp>
      <p:sp>
        <p:nvSpPr>
          <p:cNvPr id="219140" name="Line 4"/>
          <p:cNvSpPr>
            <a:spLocks noChangeShapeType="1"/>
          </p:cNvSpPr>
          <p:nvPr/>
        </p:nvSpPr>
        <p:spPr bwMode="auto">
          <a:xfrm>
            <a:off x="2209800" y="1398588"/>
            <a:ext cx="0" cy="4291012"/>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9141" name="Line 5"/>
          <p:cNvSpPr>
            <a:spLocks noChangeShapeType="1"/>
          </p:cNvSpPr>
          <p:nvPr/>
        </p:nvSpPr>
        <p:spPr bwMode="auto">
          <a:xfrm>
            <a:off x="2225675" y="5702300"/>
            <a:ext cx="6918325" cy="46038"/>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9142" name="Rectangle 6"/>
          <p:cNvSpPr>
            <a:spLocks noChangeArrowheads="1"/>
          </p:cNvSpPr>
          <p:nvPr/>
        </p:nvSpPr>
        <p:spPr bwMode="auto">
          <a:xfrm>
            <a:off x="1876425" y="2895600"/>
            <a:ext cx="3333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solidFill>
                  <a:srgbClr val="FF3300"/>
                </a:solidFill>
              </a:rPr>
              <a:t>2</a:t>
            </a:r>
          </a:p>
        </p:txBody>
      </p:sp>
      <p:sp>
        <p:nvSpPr>
          <p:cNvPr id="219143" name="Rectangle 9"/>
          <p:cNvSpPr>
            <a:spLocks noChangeArrowheads="1"/>
          </p:cNvSpPr>
          <p:nvPr/>
        </p:nvSpPr>
        <p:spPr bwMode="auto">
          <a:xfrm>
            <a:off x="381000" y="5638800"/>
            <a:ext cx="814228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(L*/a*</a:t>
            </a:r>
            <a:r>
              <a:rPr lang="en-US" altLang="en-US" sz="2400" baseline="-25000"/>
              <a:t>LS</a:t>
            </a:r>
            <a:r>
              <a:rPr lang="en-US" altLang="en-US" sz="2400"/>
              <a:t>)/(L/a</a:t>
            </a:r>
            <a:r>
              <a:rPr lang="en-US" altLang="en-US" sz="2400" baseline="-25000"/>
              <a:t>LT</a:t>
            </a:r>
            <a:r>
              <a:rPr lang="en-US" altLang="en-US" sz="2400"/>
              <a:t>)= (30/7.5)/(10/2)= 4/5=0.8</a:t>
            </a:r>
          </a:p>
        </p:txBody>
      </p:sp>
      <p:sp>
        <p:nvSpPr>
          <p:cNvPr id="219144" name="Rectangle 10"/>
          <p:cNvSpPr>
            <a:spLocks noChangeArrowheads="1"/>
          </p:cNvSpPr>
          <p:nvPr/>
        </p:nvSpPr>
        <p:spPr bwMode="auto">
          <a:xfrm>
            <a:off x="1676400" y="4343400"/>
            <a:ext cx="566738"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1.5</a:t>
            </a:r>
          </a:p>
        </p:txBody>
      </p:sp>
      <p:sp>
        <p:nvSpPr>
          <p:cNvPr id="219145" name="Line 11"/>
          <p:cNvSpPr>
            <a:spLocks noChangeShapeType="1"/>
          </p:cNvSpPr>
          <p:nvPr/>
        </p:nvSpPr>
        <p:spPr bwMode="auto">
          <a:xfrm flipV="1">
            <a:off x="5638800" y="4573588"/>
            <a:ext cx="0" cy="1141412"/>
          </a:xfrm>
          <a:prstGeom prst="line">
            <a:avLst/>
          </a:prstGeom>
          <a:noFill/>
          <a:ln w="25400">
            <a:solidFill>
              <a:srgbClr val="FF3300"/>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9146" name="Oval 12"/>
          <p:cNvSpPr>
            <a:spLocks noChangeArrowheads="1"/>
          </p:cNvSpPr>
          <p:nvPr/>
        </p:nvSpPr>
        <p:spPr bwMode="auto">
          <a:xfrm>
            <a:off x="5562600" y="4495800"/>
            <a:ext cx="152400" cy="152400"/>
          </a:xfrm>
          <a:prstGeom prst="ellipse">
            <a:avLst/>
          </a:prstGeom>
          <a:solidFill>
            <a:schemeClr val="tx1"/>
          </a:solidFill>
          <a:ln w="12700">
            <a:solidFill>
              <a:schemeClr val="tx1"/>
            </a:solidFill>
            <a:round/>
            <a:headEnd/>
            <a:tailEnd/>
          </a:ln>
        </p:spPr>
        <p:txBody>
          <a:bodyPr wrap="none" anchor="ct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eaLnBrk="1" hangingPunct="1">
              <a:spcBef>
                <a:spcPct val="0"/>
              </a:spcBef>
              <a:buSzTx/>
              <a:buFontTx/>
              <a:buNone/>
            </a:pPr>
            <a:endParaRPr lang="en-US" altLang="en-US" sz="2000"/>
          </a:p>
        </p:txBody>
      </p:sp>
      <p:sp>
        <p:nvSpPr>
          <p:cNvPr id="219147" name="Rectangle 13"/>
          <p:cNvSpPr>
            <a:spLocks noChangeArrowheads="1"/>
          </p:cNvSpPr>
          <p:nvPr/>
        </p:nvSpPr>
        <p:spPr bwMode="auto">
          <a:xfrm>
            <a:off x="5715000" y="3605213"/>
            <a:ext cx="2430463"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1800" b="1">
                <a:solidFill>
                  <a:srgbClr val="0000FF"/>
                </a:solidFill>
              </a:rPr>
              <a:t>World Relative Supply</a:t>
            </a:r>
          </a:p>
        </p:txBody>
      </p:sp>
      <p:sp>
        <p:nvSpPr>
          <p:cNvPr id="219148" name="Rectangle 14"/>
          <p:cNvSpPr>
            <a:spLocks noChangeArrowheads="1"/>
          </p:cNvSpPr>
          <p:nvPr/>
        </p:nvSpPr>
        <p:spPr bwMode="auto">
          <a:xfrm>
            <a:off x="3429000" y="6078538"/>
            <a:ext cx="335438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000" b="1"/>
              <a:t>Relative Quantity of S </a:t>
            </a:r>
            <a:r>
              <a:rPr lang="en-US" altLang="en-US" sz="1600" b="1"/>
              <a:t>(Q</a:t>
            </a:r>
            <a:r>
              <a:rPr lang="en-US" altLang="en-US" sz="1600" b="1" baseline="-25000"/>
              <a:t>S</a:t>
            </a:r>
            <a:r>
              <a:rPr lang="en-US" altLang="en-US" sz="1600" b="1"/>
              <a:t>/Q</a:t>
            </a:r>
            <a:r>
              <a:rPr lang="en-US" altLang="en-US" sz="1600" b="1" baseline="-25000"/>
              <a:t>T</a:t>
            </a:r>
            <a:r>
              <a:rPr lang="en-US" altLang="en-US" sz="1600" b="1"/>
              <a:t>)</a:t>
            </a:r>
          </a:p>
        </p:txBody>
      </p:sp>
      <p:sp>
        <p:nvSpPr>
          <p:cNvPr id="219149" name="Rectangle 15"/>
          <p:cNvSpPr>
            <a:spLocks noChangeArrowheads="1"/>
          </p:cNvSpPr>
          <p:nvPr/>
        </p:nvSpPr>
        <p:spPr bwMode="auto">
          <a:xfrm rot="-5400000">
            <a:off x="-686594" y="2829719"/>
            <a:ext cx="4662488"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000" b="1"/>
              <a:t>Relative Price of S </a:t>
            </a:r>
            <a:r>
              <a:rPr lang="en-US" altLang="en-US" sz="1600" b="1"/>
              <a:t>(yards of T per  bushel of S)</a:t>
            </a:r>
          </a:p>
        </p:txBody>
      </p:sp>
      <p:sp>
        <p:nvSpPr>
          <p:cNvPr id="219150" name="Oval 16"/>
          <p:cNvSpPr>
            <a:spLocks noChangeArrowheads="1"/>
          </p:cNvSpPr>
          <p:nvPr/>
        </p:nvSpPr>
        <p:spPr bwMode="auto">
          <a:xfrm>
            <a:off x="2133600" y="4495800"/>
            <a:ext cx="152400" cy="152400"/>
          </a:xfrm>
          <a:prstGeom prst="ellipse">
            <a:avLst/>
          </a:prstGeom>
          <a:solidFill>
            <a:schemeClr val="tx1"/>
          </a:solidFill>
          <a:ln w="12700">
            <a:solidFill>
              <a:schemeClr val="tx1"/>
            </a:solidFill>
            <a:round/>
            <a:headEnd/>
            <a:tailEnd/>
          </a:ln>
        </p:spPr>
        <p:txBody>
          <a:bodyPr wrap="none" anchor="ct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eaLnBrk="1" hangingPunct="1">
              <a:spcBef>
                <a:spcPct val="0"/>
              </a:spcBef>
              <a:buSzTx/>
              <a:buFontTx/>
              <a:buNone/>
            </a:pPr>
            <a:endParaRPr lang="en-US" altLang="en-US" sz="2000"/>
          </a:p>
        </p:txBody>
      </p:sp>
      <p:sp>
        <p:nvSpPr>
          <p:cNvPr id="219151" name="Line 18"/>
          <p:cNvSpPr>
            <a:spLocks noChangeShapeType="1"/>
          </p:cNvSpPr>
          <p:nvPr/>
        </p:nvSpPr>
        <p:spPr bwMode="auto">
          <a:xfrm>
            <a:off x="5638800" y="3124200"/>
            <a:ext cx="0" cy="1447800"/>
          </a:xfrm>
          <a:prstGeom prst="line">
            <a:avLst/>
          </a:prstGeom>
          <a:noFill/>
          <a:ln w="50800">
            <a:solidFill>
              <a:srgbClr val="0000FF"/>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9152" name="Line 2"/>
          <p:cNvSpPr>
            <a:spLocks noChangeShapeType="1"/>
          </p:cNvSpPr>
          <p:nvPr/>
        </p:nvSpPr>
        <p:spPr bwMode="auto">
          <a:xfrm>
            <a:off x="5638800" y="3230563"/>
            <a:ext cx="3352800" cy="46037"/>
          </a:xfrm>
          <a:prstGeom prst="line">
            <a:avLst/>
          </a:prstGeom>
          <a:noFill/>
          <a:ln w="50800">
            <a:solidFill>
              <a:srgbClr val="0000FF"/>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9153" name="Oval 16"/>
          <p:cNvSpPr>
            <a:spLocks noChangeArrowheads="1"/>
          </p:cNvSpPr>
          <p:nvPr/>
        </p:nvSpPr>
        <p:spPr bwMode="auto">
          <a:xfrm>
            <a:off x="5562600" y="3124200"/>
            <a:ext cx="152400" cy="152400"/>
          </a:xfrm>
          <a:prstGeom prst="ellipse">
            <a:avLst/>
          </a:prstGeom>
          <a:solidFill>
            <a:schemeClr val="tx1"/>
          </a:solidFill>
          <a:ln w="12700">
            <a:solidFill>
              <a:schemeClr val="tx1"/>
            </a:solidFill>
            <a:round/>
            <a:headEnd/>
            <a:tailEnd/>
          </a:ln>
        </p:spPr>
        <p:txBody>
          <a:bodyPr wrap="none" anchor="ct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eaLnBrk="1" hangingPunct="1">
              <a:spcBef>
                <a:spcPct val="0"/>
              </a:spcBef>
              <a:buSzTx/>
              <a:buFontTx/>
              <a:buNone/>
            </a:pPr>
            <a:endParaRPr lang="en-US" altLang="en-US" sz="2000"/>
          </a:p>
        </p:txBody>
      </p:sp>
      <p:sp>
        <p:nvSpPr>
          <p:cNvPr id="219154" name="Rectangle 9"/>
          <p:cNvSpPr>
            <a:spLocks noChangeArrowheads="1"/>
          </p:cNvSpPr>
          <p:nvPr/>
        </p:nvSpPr>
        <p:spPr bwMode="auto">
          <a:xfrm>
            <a:off x="8077200" y="5715000"/>
            <a:ext cx="110807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Infinity</a:t>
            </a:r>
          </a:p>
        </p:txBody>
      </p:sp>
    </p:spTree>
  </p:cSld>
  <p:clrMapOvr>
    <a:masterClrMapping/>
  </p:clrMapOvr>
  <p:transition spd="med">
    <p:wipe dir="r"/>
  </p:transition>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2" name="Group 2"/>
          <p:cNvGrpSpPr>
            <a:grpSpLocks/>
          </p:cNvGrpSpPr>
          <p:nvPr/>
        </p:nvGrpSpPr>
        <p:grpSpPr bwMode="auto">
          <a:xfrm>
            <a:off x="3048000" y="4572000"/>
            <a:ext cx="838200" cy="457200"/>
            <a:chOff x="1920" y="2736"/>
            <a:chExt cx="528" cy="288"/>
          </a:xfrm>
        </p:grpSpPr>
        <p:sp>
          <p:nvSpPr>
            <p:cNvPr id="221204" name="Line 3"/>
            <p:cNvSpPr>
              <a:spLocks noChangeShapeType="1"/>
            </p:cNvSpPr>
            <p:nvPr/>
          </p:nvSpPr>
          <p:spPr bwMode="auto">
            <a:xfrm>
              <a:off x="1920" y="2736"/>
              <a:ext cx="0" cy="288"/>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21205" name="Line 4"/>
            <p:cNvSpPr>
              <a:spLocks noChangeShapeType="1"/>
            </p:cNvSpPr>
            <p:nvPr/>
          </p:nvSpPr>
          <p:spPr bwMode="auto">
            <a:xfrm>
              <a:off x="1920" y="3024"/>
              <a:ext cx="528" cy="0"/>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grpSp>
      <p:sp>
        <p:nvSpPr>
          <p:cNvPr id="589829" name="Text Box 5"/>
          <p:cNvSpPr txBox="1">
            <a:spLocks noChangeArrowheads="1"/>
          </p:cNvSpPr>
          <p:nvPr/>
        </p:nvSpPr>
        <p:spPr bwMode="auto">
          <a:xfrm>
            <a:off x="0" y="3733800"/>
            <a:ext cx="24384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1800" b="1" i="1">
                <a:latin typeface="Arial" panose="020B0604020202020204" pitchFamily="34" charset="0"/>
              </a:rPr>
              <a:t>(1yd/2bu)(500 bu/yr ) = 250 yd/yr</a:t>
            </a:r>
          </a:p>
        </p:txBody>
      </p:sp>
      <p:sp>
        <p:nvSpPr>
          <p:cNvPr id="589830" name="Text Box 6"/>
          <p:cNvSpPr txBox="1">
            <a:spLocks noChangeArrowheads="1"/>
          </p:cNvSpPr>
          <p:nvPr/>
        </p:nvSpPr>
        <p:spPr bwMode="auto">
          <a:xfrm>
            <a:off x="4840288" y="5713413"/>
            <a:ext cx="56991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1800" b="1" i="1">
                <a:latin typeface="Arial" panose="020B0604020202020204" pitchFamily="34" charset="0"/>
              </a:rPr>
              <a:t>500</a:t>
            </a:r>
          </a:p>
        </p:txBody>
      </p:sp>
      <p:sp>
        <p:nvSpPr>
          <p:cNvPr id="589831" name="Rectangle 7"/>
          <p:cNvSpPr>
            <a:spLocks noGrp="1" noChangeArrowheads="1"/>
          </p:cNvSpPr>
          <p:nvPr>
            <p:ph type="title"/>
          </p:nvPr>
        </p:nvSpPr>
        <p:spPr>
          <a:xfrm>
            <a:off x="0" y="609600"/>
            <a:ext cx="9067800" cy="1143000"/>
          </a:xfrm>
        </p:spPr>
        <p:txBody>
          <a:bodyPr anchor="b"/>
          <a:lstStyle/>
          <a:p>
            <a:r>
              <a:rPr lang="en-US" altLang="en-US" sz="2800" smtClean="0">
                <a:solidFill>
                  <a:srgbClr val="336699"/>
                </a:solidFill>
              </a:rPr>
              <a:t>Home’s Production Possibility Frontier</a:t>
            </a:r>
          </a:p>
        </p:txBody>
      </p:sp>
      <p:sp>
        <p:nvSpPr>
          <p:cNvPr id="221190" name="Rectangle 8"/>
          <p:cNvSpPr>
            <a:spLocks noChangeArrowheads="1"/>
          </p:cNvSpPr>
          <p:nvPr/>
        </p:nvSpPr>
        <p:spPr bwMode="auto">
          <a:xfrm>
            <a:off x="0" y="0"/>
            <a:ext cx="777240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eaLnBrk="1" hangingPunct="1">
              <a:spcBef>
                <a:spcPct val="0"/>
              </a:spcBef>
              <a:buSzTx/>
              <a:buFontTx/>
              <a:buNone/>
            </a:pPr>
            <a:r>
              <a:rPr lang="en-US" altLang="en-US" sz="2000"/>
              <a:t>8. Suppose that country A produces two goods under conditions of constant opportunity costs. Given its resources, the maximum S that it can make is 500 units </a:t>
            </a:r>
            <a:r>
              <a:rPr lang="en-US" altLang="en-US" sz="2000">
                <a:solidFill>
                  <a:srgbClr val="FF0000"/>
                </a:solidFill>
              </a:rPr>
              <a:t>(bu./yr.), </a:t>
            </a:r>
            <a:r>
              <a:rPr lang="en-US" altLang="en-US" sz="2000"/>
              <a:t>and the opportunity cost of making </a:t>
            </a:r>
            <a:r>
              <a:rPr lang="en-US" altLang="en-US" sz="2000">
                <a:solidFill>
                  <a:srgbClr val="FF0000"/>
                </a:solidFill>
              </a:rPr>
              <a:t>1</a:t>
            </a:r>
            <a:r>
              <a:rPr lang="en-US" altLang="en-US" sz="2000"/>
              <a:t>T is 2</a:t>
            </a:r>
            <a:r>
              <a:rPr lang="en-US" altLang="en-US" sz="2000">
                <a:solidFill>
                  <a:srgbClr val="FF0000"/>
                </a:solidFill>
              </a:rPr>
              <a:t>S</a:t>
            </a:r>
            <a:r>
              <a:rPr lang="en-US" altLang="en-US" sz="2000"/>
              <a:t>. What is the maximum amount of T that it can produce? Draw a graph and explain.	</a:t>
            </a:r>
            <a:endParaRPr lang="en-US" altLang="en-US" sz="2000">
              <a:solidFill>
                <a:srgbClr val="663300"/>
              </a:solidFill>
            </a:endParaRPr>
          </a:p>
        </p:txBody>
      </p:sp>
      <p:grpSp>
        <p:nvGrpSpPr>
          <p:cNvPr id="3" name="Group 9"/>
          <p:cNvGrpSpPr>
            <a:grpSpLocks/>
          </p:cNvGrpSpPr>
          <p:nvPr/>
        </p:nvGrpSpPr>
        <p:grpSpPr bwMode="auto">
          <a:xfrm>
            <a:off x="3581400" y="3733800"/>
            <a:ext cx="3952875" cy="1146175"/>
            <a:chOff x="2112" y="2350"/>
            <a:chExt cx="2490" cy="722"/>
          </a:xfrm>
        </p:grpSpPr>
        <p:sp>
          <p:nvSpPr>
            <p:cNvPr id="221202" name="Text Box 10"/>
            <p:cNvSpPr txBox="1">
              <a:spLocks noChangeArrowheads="1"/>
            </p:cNvSpPr>
            <p:nvPr/>
          </p:nvSpPr>
          <p:spPr bwMode="auto">
            <a:xfrm>
              <a:off x="2438" y="2350"/>
              <a:ext cx="2164"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1800">
                  <a:latin typeface="Arial" panose="020B0604020202020204" pitchFamily="34" charset="0"/>
                </a:rPr>
                <a:t>Absolute value of slope equals</a:t>
              </a:r>
            </a:p>
            <a:p>
              <a:pPr>
                <a:spcBef>
                  <a:spcPct val="0"/>
                </a:spcBef>
                <a:buSzTx/>
                <a:buFontTx/>
                <a:buNone/>
              </a:pPr>
              <a:r>
                <a:rPr lang="en-US" altLang="en-US" sz="1800">
                  <a:latin typeface="Arial" panose="020B0604020202020204" pitchFamily="34" charset="0"/>
                </a:rPr>
                <a:t>opportunity cost of S in</a:t>
              </a:r>
            </a:p>
            <a:p>
              <a:pPr>
                <a:spcBef>
                  <a:spcPct val="0"/>
                </a:spcBef>
                <a:buSzTx/>
                <a:buFontTx/>
                <a:buNone/>
              </a:pPr>
              <a:r>
                <a:rPr lang="en-US" altLang="en-US" sz="1800">
                  <a:latin typeface="Arial" panose="020B0604020202020204" pitchFamily="34" charset="0"/>
                </a:rPr>
                <a:t>terms of T = 1 yd. of T/ 2 bu. S</a:t>
              </a:r>
            </a:p>
          </p:txBody>
        </p:sp>
        <p:sp>
          <p:nvSpPr>
            <p:cNvPr id="221203" name="Line 11"/>
            <p:cNvSpPr>
              <a:spLocks noChangeShapeType="1"/>
            </p:cNvSpPr>
            <p:nvPr/>
          </p:nvSpPr>
          <p:spPr bwMode="auto">
            <a:xfrm flipH="1">
              <a:off x="2112" y="2736"/>
              <a:ext cx="336" cy="336"/>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4" name="Group 12"/>
          <p:cNvGrpSpPr>
            <a:grpSpLocks/>
          </p:cNvGrpSpPr>
          <p:nvPr/>
        </p:nvGrpSpPr>
        <p:grpSpPr bwMode="auto">
          <a:xfrm>
            <a:off x="2362200" y="3810000"/>
            <a:ext cx="3127375" cy="1928813"/>
            <a:chOff x="1488" y="2400"/>
            <a:chExt cx="1970" cy="1215"/>
          </a:xfrm>
        </p:grpSpPr>
        <p:sp>
          <p:nvSpPr>
            <p:cNvPr id="221199" name="Line 13"/>
            <p:cNvSpPr>
              <a:spLocks noChangeShapeType="1"/>
            </p:cNvSpPr>
            <p:nvPr/>
          </p:nvSpPr>
          <p:spPr bwMode="auto">
            <a:xfrm>
              <a:off x="1497" y="2622"/>
              <a:ext cx="1764" cy="986"/>
            </a:xfrm>
            <a:prstGeom prst="line">
              <a:avLst/>
            </a:prstGeom>
            <a:noFill/>
            <a:ln w="38100">
              <a:solidFill>
                <a:srgbClr val="333399"/>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21200" name="Text Box 14"/>
            <p:cNvSpPr txBox="1">
              <a:spLocks noChangeArrowheads="1"/>
            </p:cNvSpPr>
            <p:nvPr/>
          </p:nvSpPr>
          <p:spPr bwMode="auto">
            <a:xfrm>
              <a:off x="3254" y="3384"/>
              <a:ext cx="204"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1800" b="1" i="1">
                  <a:solidFill>
                    <a:srgbClr val="333399"/>
                  </a:solidFill>
                  <a:latin typeface="Arial" panose="020B0604020202020204" pitchFamily="34" charset="0"/>
                </a:rPr>
                <a:t>F</a:t>
              </a:r>
            </a:p>
          </p:txBody>
        </p:sp>
        <p:sp>
          <p:nvSpPr>
            <p:cNvPr id="221201" name="Text Box 15"/>
            <p:cNvSpPr txBox="1">
              <a:spLocks noChangeArrowheads="1"/>
            </p:cNvSpPr>
            <p:nvPr/>
          </p:nvSpPr>
          <p:spPr bwMode="auto">
            <a:xfrm>
              <a:off x="1488" y="2400"/>
              <a:ext cx="213"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1800" b="1" i="1">
                  <a:solidFill>
                    <a:srgbClr val="333399"/>
                  </a:solidFill>
                  <a:latin typeface="Arial" panose="020B0604020202020204" pitchFamily="34" charset="0"/>
                </a:rPr>
                <a:t>P</a:t>
              </a:r>
            </a:p>
          </p:txBody>
        </p:sp>
      </p:grpSp>
      <p:grpSp>
        <p:nvGrpSpPr>
          <p:cNvPr id="5" name="Group 16"/>
          <p:cNvGrpSpPr>
            <a:grpSpLocks/>
          </p:cNvGrpSpPr>
          <p:nvPr/>
        </p:nvGrpSpPr>
        <p:grpSpPr bwMode="auto">
          <a:xfrm>
            <a:off x="1633538" y="1752600"/>
            <a:ext cx="6623050" cy="4891088"/>
            <a:chOff x="1029" y="1104"/>
            <a:chExt cx="4172" cy="3081"/>
          </a:xfrm>
        </p:grpSpPr>
        <p:sp>
          <p:nvSpPr>
            <p:cNvPr id="221194" name="Rectangle 17"/>
            <p:cNvSpPr>
              <a:spLocks noChangeArrowheads="1"/>
            </p:cNvSpPr>
            <p:nvPr/>
          </p:nvSpPr>
          <p:spPr bwMode="auto">
            <a:xfrm>
              <a:off x="1029" y="1104"/>
              <a:ext cx="1199" cy="5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1800" b="1">
                  <a:solidFill>
                    <a:schemeClr val="tx2"/>
                  </a:solidFill>
                  <a:latin typeface="Arial" panose="020B0604020202020204" pitchFamily="34" charset="0"/>
                </a:rPr>
                <a:t>Home textile </a:t>
              </a:r>
            </a:p>
            <a:p>
              <a:pPr>
                <a:spcBef>
                  <a:spcPct val="0"/>
                </a:spcBef>
                <a:buSzTx/>
                <a:buFontTx/>
                <a:buNone/>
              </a:pPr>
              <a:r>
                <a:rPr lang="en-US" altLang="en-US" sz="1800" b="1">
                  <a:solidFill>
                    <a:schemeClr val="tx2"/>
                  </a:solidFill>
                  <a:latin typeface="Arial" panose="020B0604020202020204" pitchFamily="34" charset="0"/>
                </a:rPr>
                <a:t>production, </a:t>
              </a:r>
              <a:r>
                <a:rPr lang="en-US" altLang="en-US" sz="1800" b="1" i="1">
                  <a:solidFill>
                    <a:schemeClr val="tx2"/>
                  </a:solidFill>
                  <a:latin typeface="Arial" panose="020B0604020202020204" pitchFamily="34" charset="0"/>
                </a:rPr>
                <a:t>Q</a:t>
              </a:r>
              <a:r>
                <a:rPr lang="en-US" altLang="en-US" sz="1800" b="1" i="1" baseline="-25000">
                  <a:solidFill>
                    <a:schemeClr val="tx2"/>
                  </a:solidFill>
                  <a:latin typeface="Arial" panose="020B0604020202020204" pitchFamily="34" charset="0"/>
                </a:rPr>
                <a:t>T</a:t>
              </a:r>
              <a:r>
                <a:rPr lang="en-US" altLang="en-US" sz="1800" b="1">
                  <a:solidFill>
                    <a:schemeClr val="tx2"/>
                  </a:solidFill>
                  <a:latin typeface="Arial" panose="020B0604020202020204" pitchFamily="34" charset="0"/>
                </a:rPr>
                <a:t>, </a:t>
              </a:r>
            </a:p>
            <a:p>
              <a:pPr>
                <a:spcBef>
                  <a:spcPct val="0"/>
                </a:spcBef>
                <a:buSzTx/>
                <a:buFontTx/>
                <a:buNone/>
              </a:pPr>
              <a:r>
                <a:rPr lang="en-US" altLang="en-US" sz="1800" b="1">
                  <a:solidFill>
                    <a:schemeClr val="tx2"/>
                  </a:solidFill>
                  <a:latin typeface="Arial" panose="020B0604020202020204" pitchFamily="34" charset="0"/>
                </a:rPr>
                <a:t>in yards/year</a:t>
              </a:r>
              <a:endParaRPr lang="en-US" altLang="en-US" sz="1800" b="1" baseline="-25000">
                <a:solidFill>
                  <a:schemeClr val="tx2"/>
                </a:solidFill>
                <a:latin typeface="Arial" panose="020B0604020202020204" pitchFamily="34" charset="0"/>
              </a:endParaRPr>
            </a:p>
          </p:txBody>
        </p:sp>
        <p:grpSp>
          <p:nvGrpSpPr>
            <p:cNvPr id="221195" name="Group 18"/>
            <p:cNvGrpSpPr>
              <a:grpSpLocks/>
            </p:cNvGrpSpPr>
            <p:nvPr/>
          </p:nvGrpSpPr>
          <p:grpSpPr bwMode="auto">
            <a:xfrm>
              <a:off x="1488" y="1640"/>
              <a:ext cx="3713" cy="2545"/>
              <a:chOff x="1471" y="1640"/>
              <a:chExt cx="3713" cy="2545"/>
            </a:xfrm>
          </p:grpSpPr>
          <p:sp>
            <p:nvSpPr>
              <p:cNvPr id="221196" name="Line 19"/>
              <p:cNvSpPr>
                <a:spLocks noChangeShapeType="1"/>
              </p:cNvSpPr>
              <p:nvPr/>
            </p:nvSpPr>
            <p:spPr bwMode="auto">
              <a:xfrm>
                <a:off x="1471" y="1640"/>
                <a:ext cx="0" cy="1968"/>
              </a:xfrm>
              <a:prstGeom prst="line">
                <a:avLst/>
              </a:prstGeom>
              <a:noFill/>
              <a:ln w="38100">
                <a:solidFill>
                  <a:schemeClr val="tx2"/>
                </a:solidFill>
                <a:round/>
                <a:headEnd type="triangle" w="med" len="med"/>
                <a:tailEnd/>
              </a:ln>
              <a:extLst>
                <a:ext uri="{909E8E84-426E-40DD-AFC4-6F175D3DCCD1}">
                  <a14:hiddenFill xmlns:a14="http://schemas.microsoft.com/office/drawing/2010/main">
                    <a:noFill/>
                  </a14:hiddenFill>
                </a:ext>
              </a:extLst>
            </p:spPr>
            <p:txBody>
              <a:bodyPr wrap="none" anchor="ctr"/>
              <a:lstStyle/>
              <a:p>
                <a:endParaRPr lang="en-US"/>
              </a:p>
            </p:txBody>
          </p:sp>
          <p:sp>
            <p:nvSpPr>
              <p:cNvPr id="221197" name="Line 20"/>
              <p:cNvSpPr>
                <a:spLocks noChangeShapeType="1"/>
              </p:cNvSpPr>
              <p:nvPr/>
            </p:nvSpPr>
            <p:spPr bwMode="auto">
              <a:xfrm>
                <a:off x="1471" y="3608"/>
                <a:ext cx="2831" cy="0"/>
              </a:xfrm>
              <a:prstGeom prst="line">
                <a:avLst/>
              </a:prstGeom>
              <a:noFill/>
              <a:ln w="38100">
                <a:solidFill>
                  <a:schemeClr val="tx2"/>
                </a:solidFill>
                <a:round/>
                <a:headEnd type="none" w="sm" len="sm"/>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21198" name="Rectangle 21"/>
              <p:cNvSpPr>
                <a:spLocks noChangeArrowheads="1"/>
              </p:cNvSpPr>
              <p:nvPr/>
            </p:nvSpPr>
            <p:spPr bwMode="auto">
              <a:xfrm>
                <a:off x="3374" y="3608"/>
                <a:ext cx="1810" cy="5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1800" b="1">
                    <a:solidFill>
                      <a:schemeClr val="tx2"/>
                    </a:solidFill>
                    <a:latin typeface="Arial" panose="020B0604020202020204" pitchFamily="34" charset="0"/>
                  </a:rPr>
                  <a:t>Home soybean </a:t>
                </a:r>
              </a:p>
              <a:p>
                <a:pPr>
                  <a:spcBef>
                    <a:spcPct val="0"/>
                  </a:spcBef>
                  <a:buSzTx/>
                  <a:buFontTx/>
                  <a:buNone/>
                </a:pPr>
                <a:r>
                  <a:rPr lang="en-US" altLang="en-US" sz="1800" b="1">
                    <a:solidFill>
                      <a:schemeClr val="tx2"/>
                    </a:solidFill>
                    <a:latin typeface="Arial" panose="020B0604020202020204" pitchFamily="34" charset="0"/>
                  </a:rPr>
                  <a:t>production, </a:t>
                </a:r>
                <a:r>
                  <a:rPr lang="en-US" altLang="en-US" sz="1800" b="1" i="1">
                    <a:solidFill>
                      <a:schemeClr val="tx2"/>
                    </a:solidFill>
                    <a:latin typeface="Arial" panose="020B0604020202020204" pitchFamily="34" charset="0"/>
                  </a:rPr>
                  <a:t>Q</a:t>
                </a:r>
                <a:r>
                  <a:rPr lang="en-US" altLang="en-US" sz="1800" b="1" i="1" baseline="-25000">
                    <a:solidFill>
                      <a:schemeClr val="tx2"/>
                    </a:solidFill>
                    <a:latin typeface="Arial" panose="020B0604020202020204" pitchFamily="34" charset="0"/>
                  </a:rPr>
                  <a:t>S</a:t>
                </a:r>
                <a:r>
                  <a:rPr lang="en-US" altLang="en-US" sz="1800" b="1">
                    <a:solidFill>
                      <a:schemeClr val="tx2"/>
                    </a:solidFill>
                    <a:latin typeface="Arial" panose="020B0604020202020204" pitchFamily="34" charset="0"/>
                  </a:rPr>
                  <a:t>, </a:t>
                </a:r>
              </a:p>
              <a:p>
                <a:pPr>
                  <a:spcBef>
                    <a:spcPct val="0"/>
                  </a:spcBef>
                  <a:buSzTx/>
                  <a:buFontTx/>
                  <a:buNone/>
                </a:pPr>
                <a:r>
                  <a:rPr lang="en-US" altLang="en-US" sz="1800" b="1">
                    <a:solidFill>
                      <a:schemeClr val="tx2"/>
                    </a:solidFill>
                    <a:latin typeface="Arial" panose="020B0604020202020204" pitchFamily="34" charset="0"/>
                  </a:rPr>
                  <a:t>in bushels/year</a:t>
                </a:r>
                <a:endParaRPr lang="en-US" altLang="en-US" sz="1800" b="1" baseline="-25000">
                  <a:solidFill>
                    <a:schemeClr val="tx2"/>
                  </a:solidFill>
                  <a:latin typeface="Arial" panose="020B0604020202020204" pitchFamily="34" charset="0"/>
                </a:endParaRPr>
              </a:p>
            </p:txBody>
          </p:sp>
        </p:grpSp>
      </p:grpSp>
    </p:spTree>
  </p:cSld>
  <p:clrMapOvr>
    <a:masterClrMapping/>
  </p:clrMapOvr>
  <p:transition spd="med">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89831"/>
                                        </p:tgtEl>
                                        <p:attrNameLst>
                                          <p:attrName>style.visibility</p:attrName>
                                        </p:attrNameLst>
                                      </p:cBhvr>
                                      <p:to>
                                        <p:strVal val="visible"/>
                                      </p:to>
                                    </p:set>
                                    <p:animEffect transition="in" filter="wipe(left)">
                                      <p:cBhvr>
                                        <p:cTn id="7" dur="500"/>
                                        <p:tgtEl>
                                          <p:spTgt spid="58983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left)">
                                      <p:cBhvr>
                                        <p:cTn id="12" dur="500"/>
                                        <p:tgtEl>
                                          <p:spTgt spid="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589829"/>
                                        </p:tgtEl>
                                        <p:attrNameLst>
                                          <p:attrName>style.visibility</p:attrName>
                                        </p:attrNameLst>
                                      </p:cBhvr>
                                      <p:to>
                                        <p:strVal val="visible"/>
                                      </p:to>
                                    </p:set>
                                    <p:animEffect transition="in" filter="dissolve">
                                      <p:cBhvr>
                                        <p:cTn id="17" dur="500"/>
                                        <p:tgtEl>
                                          <p:spTgt spid="589829"/>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589830"/>
                                        </p:tgtEl>
                                        <p:attrNameLst>
                                          <p:attrName>style.visibility</p:attrName>
                                        </p:attrNameLst>
                                      </p:cBhvr>
                                      <p:to>
                                        <p:strVal val="visible"/>
                                      </p:to>
                                    </p:set>
                                    <p:animEffect transition="in" filter="dissolve">
                                      <p:cBhvr>
                                        <p:cTn id="22" dur="500"/>
                                        <p:tgtEl>
                                          <p:spTgt spid="589830"/>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6" presetClass="entr" presetSubtype="42" fill="hold"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barn(outHorizontal)">
                                      <p:cBhvr>
                                        <p:cTn id="27" dur="500"/>
                                        <p:tgtEl>
                                          <p:spTgt spid="4"/>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nodeType="clickEffect">
                                  <p:stCondLst>
                                    <p:cond delay="0"/>
                                  </p:stCondLst>
                                  <p:childTnLst>
                                    <p:set>
                                      <p:cBhvr>
                                        <p:cTn id="31" dur="1" fill="hold">
                                          <p:stCondLst>
                                            <p:cond delay="0"/>
                                          </p:stCondLst>
                                        </p:cTn>
                                        <p:tgtEl>
                                          <p:spTgt spid="2"/>
                                        </p:tgtEl>
                                        <p:attrNameLst>
                                          <p:attrName>style.visibility</p:attrName>
                                        </p:attrNameLst>
                                      </p:cBhvr>
                                      <p:to>
                                        <p:strVal val="visible"/>
                                      </p:to>
                                    </p:set>
                                    <p:animEffect transition="in" filter="dissolve">
                                      <p:cBhvr>
                                        <p:cTn id="32" dur="500"/>
                                        <p:tgtEl>
                                          <p:spTgt spid="2"/>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9" presetClass="entr" presetSubtype="0" fill="hold" nodeType="clickEffect">
                                  <p:stCondLst>
                                    <p:cond delay="0"/>
                                  </p:stCondLst>
                                  <p:childTnLst>
                                    <p:set>
                                      <p:cBhvr>
                                        <p:cTn id="36" dur="1" fill="hold">
                                          <p:stCondLst>
                                            <p:cond delay="0"/>
                                          </p:stCondLst>
                                        </p:cTn>
                                        <p:tgtEl>
                                          <p:spTgt spid="3"/>
                                        </p:tgtEl>
                                        <p:attrNameLst>
                                          <p:attrName>style.visibility</p:attrName>
                                        </p:attrNameLst>
                                      </p:cBhvr>
                                      <p:to>
                                        <p:strVal val="visible"/>
                                      </p:to>
                                    </p:set>
                                    <p:animEffect transition="in" filter="dissolve">
                                      <p:cBhvr>
                                        <p:cTn id="3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9829" grpId="0" autoUpdateAnimBg="0"/>
      <p:bldP spid="589830" grpId="0" autoUpdateAnimBg="0"/>
      <p:bldP spid="589831" grpId="0" autoUpdateAnimBg="0"/>
    </p:bldLst>
  </p:timing>
</p:sld>
</file>

<file path=ppt/slides/slide10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2" name="Group 2"/>
          <p:cNvGrpSpPr>
            <a:grpSpLocks/>
          </p:cNvGrpSpPr>
          <p:nvPr/>
        </p:nvGrpSpPr>
        <p:grpSpPr bwMode="auto">
          <a:xfrm>
            <a:off x="3048000" y="4572000"/>
            <a:ext cx="838200" cy="457200"/>
            <a:chOff x="1920" y="2736"/>
            <a:chExt cx="528" cy="288"/>
          </a:xfrm>
        </p:grpSpPr>
        <p:sp>
          <p:nvSpPr>
            <p:cNvPr id="225300" name="Line 3"/>
            <p:cNvSpPr>
              <a:spLocks noChangeShapeType="1"/>
            </p:cNvSpPr>
            <p:nvPr/>
          </p:nvSpPr>
          <p:spPr bwMode="auto">
            <a:xfrm>
              <a:off x="1920" y="2736"/>
              <a:ext cx="0" cy="288"/>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25301" name="Line 4"/>
            <p:cNvSpPr>
              <a:spLocks noChangeShapeType="1"/>
            </p:cNvSpPr>
            <p:nvPr/>
          </p:nvSpPr>
          <p:spPr bwMode="auto">
            <a:xfrm>
              <a:off x="1920" y="3024"/>
              <a:ext cx="528" cy="0"/>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grpSp>
      <p:sp>
        <p:nvSpPr>
          <p:cNvPr id="589829" name="Text Box 5"/>
          <p:cNvSpPr txBox="1">
            <a:spLocks noChangeArrowheads="1"/>
          </p:cNvSpPr>
          <p:nvPr/>
        </p:nvSpPr>
        <p:spPr bwMode="auto">
          <a:xfrm>
            <a:off x="0" y="3733800"/>
            <a:ext cx="24384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1800" b="1" i="1">
                <a:latin typeface="Arial" panose="020B0604020202020204" pitchFamily="34" charset="0"/>
              </a:rPr>
              <a:t>(1yd/2bu)(500 bu/yr ) = 250 yd/yr</a:t>
            </a:r>
          </a:p>
        </p:txBody>
      </p:sp>
      <p:sp>
        <p:nvSpPr>
          <p:cNvPr id="589830" name="Text Box 6"/>
          <p:cNvSpPr txBox="1">
            <a:spLocks noChangeArrowheads="1"/>
          </p:cNvSpPr>
          <p:nvPr/>
        </p:nvSpPr>
        <p:spPr bwMode="auto">
          <a:xfrm>
            <a:off x="4840288" y="5713413"/>
            <a:ext cx="56991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1800" b="1" i="1">
                <a:latin typeface="Arial" panose="020B0604020202020204" pitchFamily="34" charset="0"/>
              </a:rPr>
              <a:t>500</a:t>
            </a:r>
          </a:p>
        </p:txBody>
      </p:sp>
      <p:sp>
        <p:nvSpPr>
          <p:cNvPr id="589831" name="Rectangle 7"/>
          <p:cNvSpPr>
            <a:spLocks noGrp="1" noChangeArrowheads="1"/>
          </p:cNvSpPr>
          <p:nvPr>
            <p:ph type="title"/>
          </p:nvPr>
        </p:nvSpPr>
        <p:spPr>
          <a:xfrm>
            <a:off x="0" y="609600"/>
            <a:ext cx="9067800" cy="1143000"/>
          </a:xfrm>
        </p:spPr>
        <p:txBody>
          <a:bodyPr anchor="b"/>
          <a:lstStyle/>
          <a:p>
            <a:r>
              <a:rPr lang="en-US" altLang="en-US" sz="2800" smtClean="0">
                <a:solidFill>
                  <a:srgbClr val="336699"/>
                </a:solidFill>
              </a:rPr>
              <a:t>Production Possibility Frontier for question 8</a:t>
            </a:r>
          </a:p>
        </p:txBody>
      </p:sp>
      <p:sp>
        <p:nvSpPr>
          <p:cNvPr id="225286" name="Rectangle 8"/>
          <p:cNvSpPr>
            <a:spLocks noChangeArrowheads="1"/>
          </p:cNvSpPr>
          <p:nvPr/>
        </p:nvSpPr>
        <p:spPr bwMode="auto">
          <a:xfrm>
            <a:off x="0" y="0"/>
            <a:ext cx="777240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eaLnBrk="1" hangingPunct="1">
              <a:spcBef>
                <a:spcPct val="0"/>
              </a:spcBef>
              <a:buSzTx/>
              <a:buFontTx/>
              <a:buNone/>
            </a:pPr>
            <a:r>
              <a:rPr lang="en-US" altLang="en-US" sz="2000"/>
              <a:t>	</a:t>
            </a:r>
            <a:endParaRPr lang="en-US" altLang="en-US" sz="2000">
              <a:solidFill>
                <a:srgbClr val="663300"/>
              </a:solidFill>
            </a:endParaRPr>
          </a:p>
        </p:txBody>
      </p:sp>
      <p:grpSp>
        <p:nvGrpSpPr>
          <p:cNvPr id="3" name="Group 9"/>
          <p:cNvGrpSpPr>
            <a:grpSpLocks/>
          </p:cNvGrpSpPr>
          <p:nvPr/>
        </p:nvGrpSpPr>
        <p:grpSpPr bwMode="auto">
          <a:xfrm>
            <a:off x="3581400" y="3733800"/>
            <a:ext cx="3952875" cy="1146175"/>
            <a:chOff x="2112" y="2350"/>
            <a:chExt cx="2490" cy="722"/>
          </a:xfrm>
        </p:grpSpPr>
        <p:sp>
          <p:nvSpPr>
            <p:cNvPr id="225298" name="Text Box 10"/>
            <p:cNvSpPr txBox="1">
              <a:spLocks noChangeArrowheads="1"/>
            </p:cNvSpPr>
            <p:nvPr/>
          </p:nvSpPr>
          <p:spPr bwMode="auto">
            <a:xfrm>
              <a:off x="2438" y="2350"/>
              <a:ext cx="2164"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1800">
                  <a:latin typeface="Arial" panose="020B0604020202020204" pitchFamily="34" charset="0"/>
                </a:rPr>
                <a:t>Absolute value of slope equals</a:t>
              </a:r>
            </a:p>
            <a:p>
              <a:pPr>
                <a:spcBef>
                  <a:spcPct val="0"/>
                </a:spcBef>
                <a:buSzTx/>
                <a:buFontTx/>
                <a:buNone/>
              </a:pPr>
              <a:r>
                <a:rPr lang="en-US" altLang="en-US" sz="1800">
                  <a:latin typeface="Arial" panose="020B0604020202020204" pitchFamily="34" charset="0"/>
                </a:rPr>
                <a:t>opportunity cost of S in</a:t>
              </a:r>
            </a:p>
            <a:p>
              <a:pPr>
                <a:spcBef>
                  <a:spcPct val="0"/>
                </a:spcBef>
                <a:buSzTx/>
                <a:buFontTx/>
                <a:buNone/>
              </a:pPr>
              <a:r>
                <a:rPr lang="en-US" altLang="en-US" sz="1800">
                  <a:latin typeface="Arial" panose="020B0604020202020204" pitchFamily="34" charset="0"/>
                </a:rPr>
                <a:t>terms of T = 1 yd. of T/ 2 bu. S</a:t>
              </a:r>
            </a:p>
          </p:txBody>
        </p:sp>
        <p:sp>
          <p:nvSpPr>
            <p:cNvPr id="225299" name="Line 11"/>
            <p:cNvSpPr>
              <a:spLocks noChangeShapeType="1"/>
            </p:cNvSpPr>
            <p:nvPr/>
          </p:nvSpPr>
          <p:spPr bwMode="auto">
            <a:xfrm flipH="1">
              <a:off x="2112" y="2736"/>
              <a:ext cx="336" cy="336"/>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4" name="Group 12"/>
          <p:cNvGrpSpPr>
            <a:grpSpLocks/>
          </p:cNvGrpSpPr>
          <p:nvPr/>
        </p:nvGrpSpPr>
        <p:grpSpPr bwMode="auto">
          <a:xfrm>
            <a:off x="2362200" y="3810000"/>
            <a:ext cx="3127375" cy="1928813"/>
            <a:chOff x="1488" y="2400"/>
            <a:chExt cx="1970" cy="1215"/>
          </a:xfrm>
        </p:grpSpPr>
        <p:sp>
          <p:nvSpPr>
            <p:cNvPr id="225295" name="Line 13"/>
            <p:cNvSpPr>
              <a:spLocks noChangeShapeType="1"/>
            </p:cNvSpPr>
            <p:nvPr/>
          </p:nvSpPr>
          <p:spPr bwMode="auto">
            <a:xfrm>
              <a:off x="1497" y="2622"/>
              <a:ext cx="1764" cy="986"/>
            </a:xfrm>
            <a:prstGeom prst="line">
              <a:avLst/>
            </a:prstGeom>
            <a:noFill/>
            <a:ln w="38100">
              <a:solidFill>
                <a:srgbClr val="333399"/>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25296" name="Text Box 14"/>
            <p:cNvSpPr txBox="1">
              <a:spLocks noChangeArrowheads="1"/>
            </p:cNvSpPr>
            <p:nvPr/>
          </p:nvSpPr>
          <p:spPr bwMode="auto">
            <a:xfrm>
              <a:off x="3254" y="3384"/>
              <a:ext cx="204"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1800" b="1" i="1">
                  <a:solidFill>
                    <a:srgbClr val="333399"/>
                  </a:solidFill>
                  <a:latin typeface="Arial" panose="020B0604020202020204" pitchFamily="34" charset="0"/>
                </a:rPr>
                <a:t>F</a:t>
              </a:r>
            </a:p>
          </p:txBody>
        </p:sp>
        <p:sp>
          <p:nvSpPr>
            <p:cNvPr id="225297" name="Text Box 15"/>
            <p:cNvSpPr txBox="1">
              <a:spLocks noChangeArrowheads="1"/>
            </p:cNvSpPr>
            <p:nvPr/>
          </p:nvSpPr>
          <p:spPr bwMode="auto">
            <a:xfrm>
              <a:off x="1488" y="2400"/>
              <a:ext cx="213"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1800" b="1" i="1">
                  <a:solidFill>
                    <a:srgbClr val="333399"/>
                  </a:solidFill>
                  <a:latin typeface="Arial" panose="020B0604020202020204" pitchFamily="34" charset="0"/>
                </a:rPr>
                <a:t>P</a:t>
              </a:r>
            </a:p>
          </p:txBody>
        </p:sp>
      </p:grpSp>
      <p:grpSp>
        <p:nvGrpSpPr>
          <p:cNvPr id="5" name="Group 16"/>
          <p:cNvGrpSpPr>
            <a:grpSpLocks/>
          </p:cNvGrpSpPr>
          <p:nvPr/>
        </p:nvGrpSpPr>
        <p:grpSpPr bwMode="auto">
          <a:xfrm>
            <a:off x="1633538" y="1752600"/>
            <a:ext cx="6623050" cy="4891088"/>
            <a:chOff x="1029" y="1104"/>
            <a:chExt cx="4172" cy="3081"/>
          </a:xfrm>
        </p:grpSpPr>
        <p:sp>
          <p:nvSpPr>
            <p:cNvPr id="225290" name="Rectangle 17"/>
            <p:cNvSpPr>
              <a:spLocks noChangeArrowheads="1"/>
            </p:cNvSpPr>
            <p:nvPr/>
          </p:nvSpPr>
          <p:spPr bwMode="auto">
            <a:xfrm>
              <a:off x="1029" y="1104"/>
              <a:ext cx="1199" cy="5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1800" b="1">
                  <a:solidFill>
                    <a:schemeClr val="tx2"/>
                  </a:solidFill>
                  <a:latin typeface="Arial" panose="020B0604020202020204" pitchFamily="34" charset="0"/>
                </a:rPr>
                <a:t>Textile </a:t>
              </a:r>
            </a:p>
            <a:p>
              <a:pPr>
                <a:spcBef>
                  <a:spcPct val="0"/>
                </a:spcBef>
                <a:buSzTx/>
                <a:buFontTx/>
                <a:buNone/>
              </a:pPr>
              <a:r>
                <a:rPr lang="en-US" altLang="en-US" sz="1800" b="1">
                  <a:solidFill>
                    <a:schemeClr val="tx2"/>
                  </a:solidFill>
                  <a:latin typeface="Arial" panose="020B0604020202020204" pitchFamily="34" charset="0"/>
                </a:rPr>
                <a:t>production, </a:t>
              </a:r>
              <a:r>
                <a:rPr lang="en-US" altLang="en-US" sz="1800" b="1" i="1">
                  <a:solidFill>
                    <a:schemeClr val="tx2"/>
                  </a:solidFill>
                  <a:latin typeface="Arial" panose="020B0604020202020204" pitchFamily="34" charset="0"/>
                </a:rPr>
                <a:t>Q</a:t>
              </a:r>
              <a:r>
                <a:rPr lang="en-US" altLang="en-US" sz="1800" b="1" i="1" baseline="-25000">
                  <a:solidFill>
                    <a:schemeClr val="tx2"/>
                  </a:solidFill>
                  <a:latin typeface="Arial" panose="020B0604020202020204" pitchFamily="34" charset="0"/>
                </a:rPr>
                <a:t>T</a:t>
              </a:r>
              <a:r>
                <a:rPr lang="en-US" altLang="en-US" sz="1800" b="1">
                  <a:solidFill>
                    <a:schemeClr val="tx2"/>
                  </a:solidFill>
                  <a:latin typeface="Arial" panose="020B0604020202020204" pitchFamily="34" charset="0"/>
                </a:rPr>
                <a:t>, </a:t>
              </a:r>
            </a:p>
            <a:p>
              <a:pPr>
                <a:spcBef>
                  <a:spcPct val="0"/>
                </a:spcBef>
                <a:buSzTx/>
                <a:buFontTx/>
                <a:buNone/>
              </a:pPr>
              <a:r>
                <a:rPr lang="en-US" altLang="en-US" sz="1800" b="1">
                  <a:solidFill>
                    <a:schemeClr val="tx2"/>
                  </a:solidFill>
                  <a:latin typeface="Arial" panose="020B0604020202020204" pitchFamily="34" charset="0"/>
                </a:rPr>
                <a:t>in yards/year</a:t>
              </a:r>
              <a:endParaRPr lang="en-US" altLang="en-US" sz="1800" b="1" baseline="-25000">
                <a:solidFill>
                  <a:schemeClr val="tx2"/>
                </a:solidFill>
                <a:latin typeface="Arial" panose="020B0604020202020204" pitchFamily="34" charset="0"/>
              </a:endParaRPr>
            </a:p>
          </p:txBody>
        </p:sp>
        <p:grpSp>
          <p:nvGrpSpPr>
            <p:cNvPr id="225291" name="Group 18"/>
            <p:cNvGrpSpPr>
              <a:grpSpLocks/>
            </p:cNvGrpSpPr>
            <p:nvPr/>
          </p:nvGrpSpPr>
          <p:grpSpPr bwMode="auto">
            <a:xfrm>
              <a:off x="1488" y="1640"/>
              <a:ext cx="3713" cy="2545"/>
              <a:chOff x="1471" y="1640"/>
              <a:chExt cx="3713" cy="2545"/>
            </a:xfrm>
          </p:grpSpPr>
          <p:sp>
            <p:nvSpPr>
              <p:cNvPr id="225292" name="Line 19"/>
              <p:cNvSpPr>
                <a:spLocks noChangeShapeType="1"/>
              </p:cNvSpPr>
              <p:nvPr/>
            </p:nvSpPr>
            <p:spPr bwMode="auto">
              <a:xfrm>
                <a:off x="1471" y="1640"/>
                <a:ext cx="0" cy="1968"/>
              </a:xfrm>
              <a:prstGeom prst="line">
                <a:avLst/>
              </a:prstGeom>
              <a:noFill/>
              <a:ln w="38100">
                <a:solidFill>
                  <a:schemeClr val="tx2"/>
                </a:solidFill>
                <a:round/>
                <a:headEnd type="triangle" w="med" len="med"/>
                <a:tailEnd/>
              </a:ln>
              <a:extLst>
                <a:ext uri="{909E8E84-426E-40DD-AFC4-6F175D3DCCD1}">
                  <a14:hiddenFill xmlns:a14="http://schemas.microsoft.com/office/drawing/2010/main">
                    <a:noFill/>
                  </a14:hiddenFill>
                </a:ext>
              </a:extLst>
            </p:spPr>
            <p:txBody>
              <a:bodyPr wrap="none" anchor="ctr"/>
              <a:lstStyle/>
              <a:p>
                <a:endParaRPr lang="en-US"/>
              </a:p>
            </p:txBody>
          </p:sp>
          <p:sp>
            <p:nvSpPr>
              <p:cNvPr id="225293" name="Line 20"/>
              <p:cNvSpPr>
                <a:spLocks noChangeShapeType="1"/>
              </p:cNvSpPr>
              <p:nvPr/>
            </p:nvSpPr>
            <p:spPr bwMode="auto">
              <a:xfrm>
                <a:off x="1471" y="3608"/>
                <a:ext cx="2831" cy="0"/>
              </a:xfrm>
              <a:prstGeom prst="line">
                <a:avLst/>
              </a:prstGeom>
              <a:noFill/>
              <a:ln w="38100">
                <a:solidFill>
                  <a:schemeClr val="tx2"/>
                </a:solidFill>
                <a:round/>
                <a:headEnd type="none" w="sm" len="sm"/>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25294" name="Rectangle 21"/>
              <p:cNvSpPr>
                <a:spLocks noChangeArrowheads="1"/>
              </p:cNvSpPr>
              <p:nvPr/>
            </p:nvSpPr>
            <p:spPr bwMode="auto">
              <a:xfrm>
                <a:off x="3374" y="3608"/>
                <a:ext cx="1810" cy="5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1800" b="1">
                    <a:solidFill>
                      <a:schemeClr val="tx2"/>
                    </a:solidFill>
                    <a:latin typeface="Arial" panose="020B0604020202020204" pitchFamily="34" charset="0"/>
                  </a:rPr>
                  <a:t>Soybean </a:t>
                </a:r>
              </a:p>
              <a:p>
                <a:pPr>
                  <a:spcBef>
                    <a:spcPct val="0"/>
                  </a:spcBef>
                  <a:buSzTx/>
                  <a:buFontTx/>
                  <a:buNone/>
                </a:pPr>
                <a:r>
                  <a:rPr lang="en-US" altLang="en-US" sz="1800" b="1">
                    <a:solidFill>
                      <a:schemeClr val="tx2"/>
                    </a:solidFill>
                    <a:latin typeface="Arial" panose="020B0604020202020204" pitchFamily="34" charset="0"/>
                  </a:rPr>
                  <a:t>production, </a:t>
                </a:r>
                <a:r>
                  <a:rPr lang="en-US" altLang="en-US" sz="1800" b="1" i="1">
                    <a:solidFill>
                      <a:schemeClr val="tx2"/>
                    </a:solidFill>
                    <a:latin typeface="Arial" panose="020B0604020202020204" pitchFamily="34" charset="0"/>
                  </a:rPr>
                  <a:t>Q</a:t>
                </a:r>
                <a:r>
                  <a:rPr lang="en-US" altLang="en-US" sz="1800" b="1" i="1" baseline="-25000">
                    <a:solidFill>
                      <a:schemeClr val="tx2"/>
                    </a:solidFill>
                    <a:latin typeface="Arial" panose="020B0604020202020204" pitchFamily="34" charset="0"/>
                  </a:rPr>
                  <a:t>S</a:t>
                </a:r>
                <a:r>
                  <a:rPr lang="en-US" altLang="en-US" sz="1800" b="1">
                    <a:solidFill>
                      <a:schemeClr val="tx2"/>
                    </a:solidFill>
                    <a:latin typeface="Arial" panose="020B0604020202020204" pitchFamily="34" charset="0"/>
                  </a:rPr>
                  <a:t>, </a:t>
                </a:r>
              </a:p>
              <a:p>
                <a:pPr>
                  <a:spcBef>
                    <a:spcPct val="0"/>
                  </a:spcBef>
                  <a:buSzTx/>
                  <a:buFontTx/>
                  <a:buNone/>
                </a:pPr>
                <a:r>
                  <a:rPr lang="en-US" altLang="en-US" sz="1800" b="1">
                    <a:solidFill>
                      <a:schemeClr val="tx2"/>
                    </a:solidFill>
                    <a:latin typeface="Arial" panose="020B0604020202020204" pitchFamily="34" charset="0"/>
                  </a:rPr>
                  <a:t>in bushels/year</a:t>
                </a:r>
                <a:endParaRPr lang="en-US" altLang="en-US" sz="1800" b="1" baseline="-25000">
                  <a:solidFill>
                    <a:schemeClr val="tx2"/>
                  </a:solidFill>
                  <a:latin typeface="Arial" panose="020B0604020202020204" pitchFamily="34" charset="0"/>
                </a:endParaRPr>
              </a:p>
            </p:txBody>
          </p:sp>
        </p:grpSp>
      </p:grpSp>
    </p:spTree>
  </p:cSld>
  <p:clrMapOvr>
    <a:masterClrMapping/>
  </p:clrMapOvr>
  <p:transition spd="med">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89831"/>
                                        </p:tgtEl>
                                        <p:attrNameLst>
                                          <p:attrName>style.visibility</p:attrName>
                                        </p:attrNameLst>
                                      </p:cBhvr>
                                      <p:to>
                                        <p:strVal val="visible"/>
                                      </p:to>
                                    </p:set>
                                    <p:animEffect transition="in" filter="wipe(left)">
                                      <p:cBhvr>
                                        <p:cTn id="7" dur="500"/>
                                        <p:tgtEl>
                                          <p:spTgt spid="58983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left)">
                                      <p:cBhvr>
                                        <p:cTn id="12" dur="500"/>
                                        <p:tgtEl>
                                          <p:spTgt spid="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589829"/>
                                        </p:tgtEl>
                                        <p:attrNameLst>
                                          <p:attrName>style.visibility</p:attrName>
                                        </p:attrNameLst>
                                      </p:cBhvr>
                                      <p:to>
                                        <p:strVal val="visible"/>
                                      </p:to>
                                    </p:set>
                                    <p:animEffect transition="in" filter="dissolve">
                                      <p:cBhvr>
                                        <p:cTn id="17" dur="500"/>
                                        <p:tgtEl>
                                          <p:spTgt spid="589829"/>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589830"/>
                                        </p:tgtEl>
                                        <p:attrNameLst>
                                          <p:attrName>style.visibility</p:attrName>
                                        </p:attrNameLst>
                                      </p:cBhvr>
                                      <p:to>
                                        <p:strVal val="visible"/>
                                      </p:to>
                                    </p:set>
                                    <p:animEffect transition="in" filter="dissolve">
                                      <p:cBhvr>
                                        <p:cTn id="22" dur="500"/>
                                        <p:tgtEl>
                                          <p:spTgt spid="589830"/>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6" presetClass="entr" presetSubtype="42" fill="hold"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barn(outHorizontal)">
                                      <p:cBhvr>
                                        <p:cTn id="27" dur="500"/>
                                        <p:tgtEl>
                                          <p:spTgt spid="4"/>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nodeType="clickEffect">
                                  <p:stCondLst>
                                    <p:cond delay="0"/>
                                  </p:stCondLst>
                                  <p:childTnLst>
                                    <p:set>
                                      <p:cBhvr>
                                        <p:cTn id="31" dur="1" fill="hold">
                                          <p:stCondLst>
                                            <p:cond delay="0"/>
                                          </p:stCondLst>
                                        </p:cTn>
                                        <p:tgtEl>
                                          <p:spTgt spid="2"/>
                                        </p:tgtEl>
                                        <p:attrNameLst>
                                          <p:attrName>style.visibility</p:attrName>
                                        </p:attrNameLst>
                                      </p:cBhvr>
                                      <p:to>
                                        <p:strVal val="visible"/>
                                      </p:to>
                                    </p:set>
                                    <p:animEffect transition="in" filter="dissolve">
                                      <p:cBhvr>
                                        <p:cTn id="32" dur="500"/>
                                        <p:tgtEl>
                                          <p:spTgt spid="2"/>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9" presetClass="entr" presetSubtype="0" fill="hold" nodeType="clickEffect">
                                  <p:stCondLst>
                                    <p:cond delay="0"/>
                                  </p:stCondLst>
                                  <p:childTnLst>
                                    <p:set>
                                      <p:cBhvr>
                                        <p:cTn id="36" dur="1" fill="hold">
                                          <p:stCondLst>
                                            <p:cond delay="0"/>
                                          </p:stCondLst>
                                        </p:cTn>
                                        <p:tgtEl>
                                          <p:spTgt spid="3"/>
                                        </p:tgtEl>
                                        <p:attrNameLst>
                                          <p:attrName>style.visibility</p:attrName>
                                        </p:attrNameLst>
                                      </p:cBhvr>
                                      <p:to>
                                        <p:strVal val="visible"/>
                                      </p:to>
                                    </p:set>
                                    <p:animEffect transition="in" filter="dissolve">
                                      <p:cBhvr>
                                        <p:cTn id="3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9829" grpId="0" autoUpdateAnimBg="0"/>
      <p:bldP spid="589830" grpId="0" autoUpdateAnimBg="0"/>
      <p:bldP spid="589831"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noFill/>
        </p:spPr>
        <p:txBody>
          <a:bodyPr lIns="90488" tIns="44450" rIns="90488" bIns="44450"/>
          <a:lstStyle/>
          <a:p>
            <a:r>
              <a:rPr lang="en-US" altLang="en-US" smtClean="0"/>
              <a:t>Assumption #3</a:t>
            </a:r>
          </a:p>
        </p:txBody>
      </p:sp>
      <p:sp>
        <p:nvSpPr>
          <p:cNvPr id="24579" name="Rectangle 3"/>
          <p:cNvSpPr>
            <a:spLocks noGrp="1" noChangeArrowheads="1"/>
          </p:cNvSpPr>
          <p:nvPr>
            <p:ph type="body" idx="1"/>
          </p:nvPr>
        </p:nvSpPr>
        <p:spPr>
          <a:noFill/>
        </p:spPr>
        <p:txBody>
          <a:bodyPr lIns="90488" tIns="44450" rIns="90488" bIns="44450"/>
          <a:lstStyle/>
          <a:p>
            <a:pPr>
              <a:spcBef>
                <a:spcPct val="70000"/>
              </a:spcBef>
            </a:pPr>
            <a:r>
              <a:rPr lang="en-US" altLang="en-US" smtClean="0"/>
              <a:t>There is no </a:t>
            </a:r>
            <a:r>
              <a:rPr lang="en-US" altLang="en-US" smtClean="0">
                <a:solidFill>
                  <a:srgbClr val="FF3300"/>
                </a:solidFill>
              </a:rPr>
              <a:t>money illusion</a:t>
            </a:r>
          </a:p>
          <a:p>
            <a:pPr>
              <a:spcBef>
                <a:spcPct val="60000"/>
              </a:spcBef>
              <a:buFont typeface="Symbol" panose="05050102010706020507" pitchFamily="18" charset="2"/>
              <a:buChar char="Þ"/>
            </a:pPr>
            <a:r>
              <a:rPr lang="en-US" altLang="en-US" smtClean="0"/>
              <a:t>Economic decisions are based on </a:t>
            </a:r>
            <a:r>
              <a:rPr lang="en-US" altLang="en-US" smtClean="0">
                <a:solidFill>
                  <a:srgbClr val="FF3300"/>
                </a:solidFill>
              </a:rPr>
              <a:t>relative price</a:t>
            </a:r>
          </a:p>
          <a:p>
            <a:pPr lvl="1">
              <a:spcBef>
                <a:spcPct val="60000"/>
              </a:spcBef>
            </a:pPr>
            <a:r>
              <a:rPr lang="en-US" altLang="en-US" smtClean="0"/>
              <a:t>Let P</a:t>
            </a:r>
            <a:r>
              <a:rPr lang="en-US" altLang="en-US" baseline="-25000" smtClean="0"/>
              <a:t>S</a:t>
            </a:r>
            <a:r>
              <a:rPr lang="en-US" altLang="en-US" smtClean="0"/>
              <a:t> = price of S, P</a:t>
            </a:r>
            <a:r>
              <a:rPr lang="en-US" altLang="en-US" baseline="-25000" smtClean="0"/>
              <a:t>T</a:t>
            </a:r>
            <a:r>
              <a:rPr lang="en-US" altLang="en-US" smtClean="0"/>
              <a:t> = price of T. Assume the units are bushels of S and yards of T.</a:t>
            </a:r>
          </a:p>
          <a:p>
            <a:pPr lvl="1">
              <a:spcBef>
                <a:spcPct val="60000"/>
              </a:spcBef>
            </a:pPr>
            <a:r>
              <a:rPr lang="en-US" altLang="en-US" smtClean="0"/>
              <a:t>Relative price of S equals P</a:t>
            </a:r>
            <a:r>
              <a:rPr lang="en-US" altLang="en-US" baseline="-25000" smtClean="0"/>
              <a:t>S</a:t>
            </a:r>
            <a:r>
              <a:rPr lang="en-US" altLang="en-US" smtClean="0"/>
              <a:t> / P</a:t>
            </a:r>
            <a:r>
              <a:rPr lang="en-US" altLang="en-US" baseline="-25000" smtClean="0"/>
              <a:t>T</a:t>
            </a:r>
            <a:r>
              <a:rPr lang="en-US" altLang="en-US" smtClean="0"/>
              <a:t> </a:t>
            </a:r>
          </a:p>
          <a:p>
            <a:pPr lvl="1">
              <a:spcBef>
                <a:spcPct val="60000"/>
              </a:spcBef>
            </a:pPr>
            <a:r>
              <a:rPr lang="en-US" altLang="en-US" smtClean="0"/>
              <a:t>Graphs as the </a:t>
            </a:r>
            <a:r>
              <a:rPr lang="en-US" altLang="en-US" smtClean="0">
                <a:solidFill>
                  <a:srgbClr val="FF3300"/>
                </a:solidFill>
              </a:rPr>
              <a:t>Terms-of-Trade (TOT) line</a:t>
            </a:r>
            <a:endParaRPr lang="en-US" altLang="en-US" smtClean="0"/>
          </a:p>
        </p:txBody>
      </p:sp>
    </p:spTree>
  </p:cSld>
  <p:clrMapOvr>
    <a:masterClrMapping/>
  </p:clrMapOvr>
  <p:transition spd="med">
    <p:pull dir="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85730" name="Rectangle 2"/>
          <p:cNvSpPr>
            <a:spLocks noGrp="1" noChangeArrowheads="1"/>
          </p:cNvSpPr>
          <p:nvPr>
            <p:ph type="body" idx="1"/>
          </p:nvPr>
        </p:nvSpPr>
        <p:spPr>
          <a:xfrm>
            <a:off x="228600" y="1447800"/>
            <a:ext cx="8610600" cy="5257800"/>
          </a:xfrm>
        </p:spPr>
        <p:txBody>
          <a:bodyPr/>
          <a:lstStyle/>
          <a:p>
            <a:pPr>
              <a:lnSpc>
                <a:spcPct val="90000"/>
              </a:lnSpc>
            </a:pPr>
            <a:r>
              <a:rPr lang="en-US" altLang="en-US" smtClean="0"/>
              <a:t>The </a:t>
            </a:r>
            <a:r>
              <a:rPr lang="en-US" altLang="en-US" b="1" smtClean="0"/>
              <a:t>unit labor requirement</a:t>
            </a:r>
            <a:r>
              <a:rPr lang="en-US" altLang="en-US" smtClean="0"/>
              <a:t> is the number of hours of labor required to produce one unit of output.</a:t>
            </a:r>
          </a:p>
          <a:p>
            <a:pPr lvl="2">
              <a:lnSpc>
                <a:spcPct val="90000"/>
              </a:lnSpc>
            </a:pPr>
            <a:r>
              <a:rPr lang="en-US" altLang="en-US" smtClean="0"/>
              <a:t>Denote with </a:t>
            </a:r>
            <a:r>
              <a:rPr lang="en-US" altLang="en-US" i="1" smtClean="0"/>
              <a:t>a</a:t>
            </a:r>
            <a:r>
              <a:rPr lang="en-US" altLang="en-US" i="1" baseline="-25000" smtClean="0"/>
              <a:t>LS</a:t>
            </a:r>
            <a:r>
              <a:rPr lang="en-US" altLang="en-US" baseline="-25000" smtClean="0"/>
              <a:t> </a:t>
            </a:r>
            <a:r>
              <a:rPr lang="en-US" altLang="en-US" smtClean="0"/>
              <a:t>the unit labor requirement for soybeans (e.g.  if </a:t>
            </a:r>
            <a:r>
              <a:rPr lang="en-US" altLang="en-US" i="1" smtClean="0"/>
              <a:t>a</a:t>
            </a:r>
            <a:r>
              <a:rPr lang="en-US" altLang="en-US" i="1" baseline="-25000" smtClean="0"/>
              <a:t>LS</a:t>
            </a:r>
            <a:r>
              <a:rPr lang="en-US" altLang="en-US" smtClean="0"/>
              <a:t> = 2, then one needs 2 hours of labor to produce one bushel of soybeans).</a:t>
            </a:r>
          </a:p>
          <a:p>
            <a:pPr lvl="2">
              <a:lnSpc>
                <a:spcPct val="90000"/>
              </a:lnSpc>
            </a:pPr>
            <a:r>
              <a:rPr lang="en-US" altLang="en-US" smtClean="0"/>
              <a:t>Denote with </a:t>
            </a:r>
            <a:r>
              <a:rPr lang="en-US" altLang="en-US" i="1" smtClean="0"/>
              <a:t>a</a:t>
            </a:r>
            <a:r>
              <a:rPr lang="en-US" altLang="en-US" i="1" baseline="-25000" smtClean="0"/>
              <a:t>LT</a:t>
            </a:r>
            <a:r>
              <a:rPr lang="en-US" altLang="en-US" smtClean="0"/>
              <a:t> the unit labor requirement for textiles (e.g. if </a:t>
            </a:r>
            <a:r>
              <a:rPr lang="en-US" altLang="en-US" i="1" smtClean="0"/>
              <a:t>a</a:t>
            </a:r>
            <a:r>
              <a:rPr lang="en-US" altLang="en-US" i="1" baseline="-25000" smtClean="0"/>
              <a:t>LT</a:t>
            </a:r>
            <a:r>
              <a:rPr lang="en-US" altLang="en-US" smtClean="0"/>
              <a:t> = 4, then one needs 4 hours of labor to produce a yard of textiles).</a:t>
            </a:r>
          </a:p>
          <a:p>
            <a:pPr>
              <a:lnSpc>
                <a:spcPct val="90000"/>
              </a:lnSpc>
            </a:pPr>
            <a:r>
              <a:rPr lang="en-US" altLang="en-US" smtClean="0"/>
              <a:t>The economy’s total resources are defined as </a:t>
            </a:r>
            <a:r>
              <a:rPr lang="en-US" altLang="en-US" i="1" smtClean="0"/>
              <a:t>L</a:t>
            </a:r>
            <a:r>
              <a:rPr lang="en-US" altLang="en-US" smtClean="0"/>
              <a:t>, the total labor supply (e.g. if </a:t>
            </a:r>
            <a:r>
              <a:rPr lang="en-US" altLang="en-US" i="1" smtClean="0"/>
              <a:t>L</a:t>
            </a:r>
            <a:r>
              <a:rPr lang="en-US" altLang="en-US" smtClean="0"/>
              <a:t> = 16 hr/yr, then this economy is endowed with 16 hours of labor per year).</a:t>
            </a:r>
          </a:p>
        </p:txBody>
      </p:sp>
      <p:sp>
        <p:nvSpPr>
          <p:cNvPr id="26627" name="Rectangle 3"/>
          <p:cNvSpPr>
            <a:spLocks noGrp="1" noChangeArrowheads="1"/>
          </p:cNvSpPr>
          <p:nvPr>
            <p:ph type="title"/>
          </p:nvPr>
        </p:nvSpPr>
        <p:spPr>
          <a:xfrm>
            <a:off x="685800" y="304800"/>
            <a:ext cx="7772400" cy="990600"/>
          </a:xfrm>
          <a:noFill/>
        </p:spPr>
        <p:txBody>
          <a:bodyPr/>
          <a:lstStyle/>
          <a:p>
            <a:r>
              <a:rPr lang="en-US" altLang="en-US" b="1" smtClean="0"/>
              <a:t>Unit Labor Requirement</a:t>
            </a:r>
          </a:p>
        </p:txBody>
      </p:sp>
    </p:spTree>
  </p:cSld>
  <p:clrMapOvr>
    <a:masterClrMapping/>
  </p:clrMapOvr>
  <p:transition spd="med">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85730">
                                            <p:txEl>
                                              <p:pRg st="0" end="0"/>
                                            </p:txEl>
                                          </p:spTgt>
                                        </p:tgtEl>
                                        <p:attrNameLst>
                                          <p:attrName>style.visibility</p:attrName>
                                        </p:attrNameLst>
                                      </p:cBhvr>
                                      <p:to>
                                        <p:strVal val="visible"/>
                                      </p:to>
                                    </p:set>
                                    <p:animEffect transition="in" filter="wipe(left)">
                                      <p:cBhvr>
                                        <p:cTn id="7" dur="500"/>
                                        <p:tgtEl>
                                          <p:spTgt spid="585730">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85730">
                                            <p:txEl>
                                              <p:pRg st="1" end="1"/>
                                            </p:txEl>
                                          </p:spTgt>
                                        </p:tgtEl>
                                        <p:attrNameLst>
                                          <p:attrName>style.visibility</p:attrName>
                                        </p:attrNameLst>
                                      </p:cBhvr>
                                      <p:to>
                                        <p:strVal val="visible"/>
                                      </p:to>
                                    </p:set>
                                    <p:animEffect transition="in" filter="wipe(left)">
                                      <p:cBhvr>
                                        <p:cTn id="12" dur="500"/>
                                        <p:tgtEl>
                                          <p:spTgt spid="585730">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85730">
                                            <p:txEl>
                                              <p:pRg st="2" end="2"/>
                                            </p:txEl>
                                          </p:spTgt>
                                        </p:tgtEl>
                                        <p:attrNameLst>
                                          <p:attrName>style.visibility</p:attrName>
                                        </p:attrNameLst>
                                      </p:cBhvr>
                                      <p:to>
                                        <p:strVal val="visible"/>
                                      </p:to>
                                    </p:set>
                                    <p:animEffect transition="in" filter="wipe(left)">
                                      <p:cBhvr>
                                        <p:cTn id="17" dur="500"/>
                                        <p:tgtEl>
                                          <p:spTgt spid="585730">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585730">
                                            <p:txEl>
                                              <p:pRg st="3" end="3"/>
                                            </p:txEl>
                                          </p:spTgt>
                                        </p:tgtEl>
                                        <p:attrNameLst>
                                          <p:attrName>style.visibility</p:attrName>
                                        </p:attrNameLst>
                                      </p:cBhvr>
                                      <p:to>
                                        <p:strVal val="visible"/>
                                      </p:to>
                                    </p:set>
                                    <p:animEffect transition="in" filter="wipe(left)">
                                      <p:cBhvr>
                                        <p:cTn id="22" dur="500"/>
                                        <p:tgtEl>
                                          <p:spTgt spid="585730">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5730" grpId="0" build="p" bldLvl="5"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body" idx="1"/>
          </p:nvPr>
        </p:nvSpPr>
        <p:spPr>
          <a:xfrm>
            <a:off x="304800" y="1447800"/>
            <a:ext cx="8458200" cy="5105400"/>
          </a:xfrm>
        </p:spPr>
        <p:txBody>
          <a:bodyPr/>
          <a:lstStyle/>
          <a:p>
            <a:pPr>
              <a:lnSpc>
                <a:spcPct val="90000"/>
              </a:lnSpc>
            </a:pPr>
            <a:r>
              <a:rPr lang="en-US" altLang="en-US" smtClean="0">
                <a:solidFill>
                  <a:srgbClr val="800000"/>
                </a:solidFill>
              </a:rPr>
              <a:t>Production Possibilities</a:t>
            </a:r>
          </a:p>
          <a:p>
            <a:pPr lvl="1">
              <a:lnSpc>
                <a:spcPct val="90000"/>
              </a:lnSpc>
            </a:pPr>
            <a:r>
              <a:rPr lang="en-US" altLang="en-US" smtClean="0"/>
              <a:t>The </a:t>
            </a:r>
            <a:r>
              <a:rPr lang="en-US" altLang="en-US" b="1" smtClean="0"/>
              <a:t>production possibility frontier</a:t>
            </a:r>
            <a:r>
              <a:rPr lang="en-US" altLang="en-US" smtClean="0"/>
              <a:t> (PPF) of an economy shows the maximum amount of a good that can be produced for any given amount of another, and vice versa.</a:t>
            </a:r>
          </a:p>
          <a:p>
            <a:pPr lvl="1">
              <a:lnSpc>
                <a:spcPct val="90000"/>
              </a:lnSpc>
            </a:pPr>
            <a:r>
              <a:rPr lang="en-US" altLang="en-US" smtClean="0"/>
              <a:t>The PPF of our economy:</a:t>
            </a:r>
          </a:p>
          <a:p>
            <a:pPr>
              <a:lnSpc>
                <a:spcPct val="90000"/>
              </a:lnSpc>
              <a:buFontTx/>
              <a:buNone/>
            </a:pPr>
            <a:r>
              <a:rPr lang="en-US" altLang="en-US" sz="2400" smtClean="0"/>
              <a:t>   </a:t>
            </a:r>
            <a:r>
              <a:rPr lang="en-US" altLang="en-US" sz="2400" i="1" smtClean="0"/>
              <a:t> 				</a:t>
            </a:r>
            <a:r>
              <a:rPr lang="en-US" altLang="en-US" sz="3000" i="1" smtClean="0"/>
              <a:t>a</a:t>
            </a:r>
            <a:r>
              <a:rPr lang="en-US" altLang="en-US" sz="3000" i="1" baseline="-25000" smtClean="0"/>
              <a:t>LS </a:t>
            </a:r>
            <a:r>
              <a:rPr lang="en-US" altLang="en-US" sz="3000" i="1" smtClean="0"/>
              <a:t>Q</a:t>
            </a:r>
            <a:r>
              <a:rPr lang="en-US" altLang="en-US" sz="3000" i="1" baseline="-25000" smtClean="0"/>
              <a:t>S</a:t>
            </a:r>
            <a:r>
              <a:rPr lang="en-US" altLang="en-US" sz="3000" smtClean="0"/>
              <a:t> + </a:t>
            </a:r>
            <a:r>
              <a:rPr lang="en-US" altLang="en-US" sz="3000" i="1" smtClean="0"/>
              <a:t>a</a:t>
            </a:r>
            <a:r>
              <a:rPr lang="en-US" altLang="en-US" sz="3000" i="1" baseline="-25000" smtClean="0"/>
              <a:t>LT </a:t>
            </a:r>
            <a:r>
              <a:rPr lang="en-US" altLang="en-US" sz="3000" i="1" smtClean="0"/>
              <a:t>Q</a:t>
            </a:r>
            <a:r>
              <a:rPr lang="en-US" altLang="en-US" sz="3000" i="1" baseline="-25000" smtClean="0"/>
              <a:t>T</a:t>
            </a:r>
            <a:r>
              <a:rPr lang="en-US" altLang="en-US" sz="3000" smtClean="0"/>
              <a:t> = </a:t>
            </a:r>
            <a:r>
              <a:rPr lang="en-US" altLang="en-US" sz="3000" i="1" smtClean="0"/>
              <a:t>L; substitute			 	2Q</a:t>
            </a:r>
            <a:r>
              <a:rPr lang="en-US" altLang="en-US" sz="3000" i="1" baseline="-25000" smtClean="0"/>
              <a:t>S</a:t>
            </a:r>
            <a:r>
              <a:rPr lang="en-US" altLang="en-US" sz="3000" smtClean="0"/>
              <a:t> + </a:t>
            </a:r>
            <a:r>
              <a:rPr lang="en-US" altLang="en-US" sz="3000" i="1" smtClean="0"/>
              <a:t>4Q</a:t>
            </a:r>
            <a:r>
              <a:rPr lang="en-US" altLang="en-US" sz="3000" i="1" baseline="-25000" smtClean="0"/>
              <a:t>T</a:t>
            </a:r>
            <a:r>
              <a:rPr lang="en-US" altLang="en-US" sz="3000" smtClean="0"/>
              <a:t> = </a:t>
            </a:r>
            <a:r>
              <a:rPr lang="en-US" altLang="en-US" sz="3000" i="1" smtClean="0"/>
              <a:t>16; solve for Q</a:t>
            </a:r>
            <a:r>
              <a:rPr lang="en-US" altLang="en-US" sz="3000" i="1" baseline="-25000" smtClean="0"/>
              <a:t>T</a:t>
            </a:r>
            <a:endParaRPr lang="en-US" altLang="en-US" sz="2800" smtClean="0"/>
          </a:p>
          <a:p>
            <a:pPr algn="ctr">
              <a:lnSpc>
                <a:spcPct val="90000"/>
              </a:lnSpc>
              <a:buFontTx/>
              <a:buNone/>
            </a:pPr>
            <a:r>
              <a:rPr lang="en-US" altLang="en-US" sz="2800" i="1" smtClean="0"/>
              <a:t>4</a:t>
            </a:r>
            <a:r>
              <a:rPr lang="en-US" altLang="en-US" sz="3000" i="1" smtClean="0"/>
              <a:t>Q</a:t>
            </a:r>
            <a:r>
              <a:rPr lang="en-US" altLang="en-US" sz="3000" i="1" baseline="-25000" smtClean="0"/>
              <a:t>T</a:t>
            </a:r>
            <a:r>
              <a:rPr lang="en-US" altLang="en-US" sz="3000" smtClean="0"/>
              <a:t> = 16 - 2</a:t>
            </a:r>
            <a:r>
              <a:rPr lang="en-US" altLang="en-US" sz="3000" i="1" smtClean="0"/>
              <a:t>Q</a:t>
            </a:r>
            <a:r>
              <a:rPr lang="en-US" altLang="en-US" sz="3000" i="1" baseline="-25000" smtClean="0"/>
              <a:t>S</a:t>
            </a:r>
          </a:p>
          <a:p>
            <a:pPr algn="ctr">
              <a:lnSpc>
                <a:spcPct val="90000"/>
              </a:lnSpc>
              <a:buFontTx/>
              <a:buNone/>
            </a:pPr>
            <a:r>
              <a:rPr lang="en-US" altLang="en-US" sz="3000" i="1" smtClean="0"/>
              <a:t>     Q</a:t>
            </a:r>
            <a:r>
              <a:rPr lang="en-US" altLang="en-US" sz="3000" i="1" baseline="-25000" smtClean="0"/>
              <a:t>T</a:t>
            </a:r>
            <a:r>
              <a:rPr lang="en-US" altLang="en-US" sz="3000" smtClean="0"/>
              <a:t> = 4 – 0.5</a:t>
            </a:r>
            <a:r>
              <a:rPr lang="en-US" altLang="en-US" sz="3000" i="1" smtClean="0"/>
              <a:t>Q</a:t>
            </a:r>
            <a:r>
              <a:rPr lang="en-US" altLang="en-US" sz="3000" i="1" baseline="-25000" smtClean="0"/>
              <a:t>S</a:t>
            </a:r>
          </a:p>
        </p:txBody>
      </p:sp>
      <p:sp>
        <p:nvSpPr>
          <p:cNvPr id="28675" name="Rectangle 3"/>
          <p:cNvSpPr>
            <a:spLocks noGrp="1" noChangeArrowheads="1"/>
          </p:cNvSpPr>
          <p:nvPr>
            <p:ph type="title"/>
          </p:nvPr>
        </p:nvSpPr>
        <p:spPr>
          <a:xfrm>
            <a:off x="685800" y="609600"/>
            <a:ext cx="7772400" cy="838200"/>
          </a:xfrm>
          <a:noFill/>
        </p:spPr>
        <p:txBody>
          <a:bodyPr/>
          <a:lstStyle/>
          <a:p>
            <a:r>
              <a:rPr lang="en-US" altLang="en-US" smtClean="0"/>
              <a:t>A One-Factor Economy</a:t>
            </a: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2" name="Group 2"/>
          <p:cNvGrpSpPr>
            <a:grpSpLocks/>
          </p:cNvGrpSpPr>
          <p:nvPr/>
        </p:nvGrpSpPr>
        <p:grpSpPr bwMode="auto">
          <a:xfrm>
            <a:off x="3048000" y="4572000"/>
            <a:ext cx="838200" cy="457200"/>
            <a:chOff x="1920" y="2736"/>
            <a:chExt cx="528" cy="288"/>
          </a:xfrm>
        </p:grpSpPr>
        <p:sp>
          <p:nvSpPr>
            <p:cNvPr id="30740" name="Line 3"/>
            <p:cNvSpPr>
              <a:spLocks noChangeShapeType="1"/>
            </p:cNvSpPr>
            <p:nvPr/>
          </p:nvSpPr>
          <p:spPr bwMode="auto">
            <a:xfrm>
              <a:off x="1920" y="2736"/>
              <a:ext cx="0" cy="288"/>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30741" name="Line 4"/>
            <p:cNvSpPr>
              <a:spLocks noChangeShapeType="1"/>
            </p:cNvSpPr>
            <p:nvPr/>
          </p:nvSpPr>
          <p:spPr bwMode="auto">
            <a:xfrm>
              <a:off x="1920" y="3024"/>
              <a:ext cx="528" cy="0"/>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grpSp>
      <p:sp>
        <p:nvSpPr>
          <p:cNvPr id="589829" name="Text Box 5"/>
          <p:cNvSpPr txBox="1">
            <a:spLocks noChangeArrowheads="1"/>
          </p:cNvSpPr>
          <p:nvPr/>
        </p:nvSpPr>
        <p:spPr bwMode="auto">
          <a:xfrm>
            <a:off x="1558925" y="4003675"/>
            <a:ext cx="70167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1800" b="1" i="1">
                <a:latin typeface="Arial" panose="020B0604020202020204" pitchFamily="34" charset="0"/>
              </a:rPr>
              <a:t>L/a</a:t>
            </a:r>
            <a:r>
              <a:rPr lang="en-US" altLang="en-US" sz="1800" b="1" i="1" baseline="-25000">
                <a:latin typeface="Arial" panose="020B0604020202020204" pitchFamily="34" charset="0"/>
              </a:rPr>
              <a:t>LT</a:t>
            </a:r>
            <a:endParaRPr lang="en-US" altLang="en-US" sz="1800" b="1" i="1">
              <a:latin typeface="Arial" panose="020B0604020202020204" pitchFamily="34" charset="0"/>
            </a:endParaRPr>
          </a:p>
        </p:txBody>
      </p:sp>
      <p:sp>
        <p:nvSpPr>
          <p:cNvPr id="589830" name="Text Box 6"/>
          <p:cNvSpPr txBox="1">
            <a:spLocks noChangeArrowheads="1"/>
          </p:cNvSpPr>
          <p:nvPr/>
        </p:nvSpPr>
        <p:spPr bwMode="auto">
          <a:xfrm>
            <a:off x="4725988" y="5713413"/>
            <a:ext cx="709612"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1800" b="1" i="1">
                <a:latin typeface="Arial" panose="020B0604020202020204" pitchFamily="34" charset="0"/>
              </a:rPr>
              <a:t>L/a</a:t>
            </a:r>
            <a:r>
              <a:rPr lang="en-US" altLang="en-US" sz="1800" b="1" i="1" baseline="-25000">
                <a:latin typeface="Arial" panose="020B0604020202020204" pitchFamily="34" charset="0"/>
              </a:rPr>
              <a:t>LS</a:t>
            </a:r>
            <a:endParaRPr lang="en-US" altLang="en-US" sz="1800" b="1" i="1">
              <a:latin typeface="Arial" panose="020B0604020202020204" pitchFamily="34" charset="0"/>
            </a:endParaRPr>
          </a:p>
        </p:txBody>
      </p:sp>
      <p:sp>
        <p:nvSpPr>
          <p:cNvPr id="589831" name="Rectangle 7"/>
          <p:cNvSpPr>
            <a:spLocks noGrp="1" noChangeArrowheads="1"/>
          </p:cNvSpPr>
          <p:nvPr>
            <p:ph type="title"/>
          </p:nvPr>
        </p:nvSpPr>
        <p:spPr>
          <a:xfrm>
            <a:off x="0" y="609600"/>
            <a:ext cx="9067800" cy="1143000"/>
          </a:xfrm>
          <a:noFill/>
        </p:spPr>
        <p:txBody>
          <a:bodyPr anchor="b"/>
          <a:lstStyle/>
          <a:p>
            <a:r>
              <a:rPr lang="en-US" altLang="en-US" sz="2800" smtClean="0">
                <a:solidFill>
                  <a:srgbClr val="336699"/>
                </a:solidFill>
              </a:rPr>
              <a:t>Home’s Production Possibility Frontier</a:t>
            </a:r>
          </a:p>
        </p:txBody>
      </p:sp>
      <p:sp>
        <p:nvSpPr>
          <p:cNvPr id="30726" name="Rectangle 8"/>
          <p:cNvSpPr>
            <a:spLocks noChangeArrowheads="1"/>
          </p:cNvSpPr>
          <p:nvPr/>
        </p:nvSpPr>
        <p:spPr bwMode="auto">
          <a:xfrm>
            <a:off x="0" y="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lgn="ctr" eaLnBrk="1" hangingPunct="1">
              <a:spcBef>
                <a:spcPct val="0"/>
              </a:spcBef>
              <a:buSzTx/>
              <a:buFontTx/>
              <a:buNone/>
            </a:pPr>
            <a:r>
              <a:rPr lang="en-US" altLang="en-US" sz="4000">
                <a:solidFill>
                  <a:srgbClr val="663300"/>
                </a:solidFill>
              </a:rPr>
              <a:t>A One-Factor Economy</a:t>
            </a:r>
          </a:p>
        </p:txBody>
      </p:sp>
      <p:grpSp>
        <p:nvGrpSpPr>
          <p:cNvPr id="3" name="Group 9"/>
          <p:cNvGrpSpPr>
            <a:grpSpLocks/>
          </p:cNvGrpSpPr>
          <p:nvPr/>
        </p:nvGrpSpPr>
        <p:grpSpPr bwMode="auto">
          <a:xfrm>
            <a:off x="3581400" y="3733800"/>
            <a:ext cx="3800475" cy="1146175"/>
            <a:chOff x="2112" y="2350"/>
            <a:chExt cx="2394" cy="722"/>
          </a:xfrm>
        </p:grpSpPr>
        <p:sp>
          <p:nvSpPr>
            <p:cNvPr id="30738" name="Text Box 10"/>
            <p:cNvSpPr txBox="1">
              <a:spLocks noChangeArrowheads="1"/>
            </p:cNvSpPr>
            <p:nvPr/>
          </p:nvSpPr>
          <p:spPr bwMode="auto">
            <a:xfrm>
              <a:off x="2438" y="2350"/>
              <a:ext cx="2068" cy="5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1800">
                  <a:latin typeface="Arial" panose="020B0604020202020204" pitchFamily="34" charset="0"/>
                </a:rPr>
                <a:t>Absolute value of slope equals</a:t>
              </a:r>
            </a:p>
            <a:p>
              <a:pPr>
                <a:spcBef>
                  <a:spcPct val="0"/>
                </a:spcBef>
                <a:buSzTx/>
                <a:buFontTx/>
                <a:buNone/>
              </a:pPr>
              <a:r>
                <a:rPr lang="en-US" altLang="en-US" sz="1800">
                  <a:latin typeface="Arial" panose="020B0604020202020204" pitchFamily="34" charset="0"/>
                </a:rPr>
                <a:t>opportunity cost of S in</a:t>
              </a:r>
            </a:p>
            <a:p>
              <a:pPr>
                <a:spcBef>
                  <a:spcPct val="0"/>
                </a:spcBef>
                <a:buSzTx/>
                <a:buFontTx/>
                <a:buNone/>
              </a:pPr>
              <a:r>
                <a:rPr lang="en-US" altLang="en-US" sz="1800">
                  <a:latin typeface="Arial" panose="020B0604020202020204" pitchFamily="34" charset="0"/>
                </a:rPr>
                <a:t>terms of T</a:t>
              </a:r>
            </a:p>
          </p:txBody>
        </p:sp>
        <p:sp>
          <p:nvSpPr>
            <p:cNvPr id="30739" name="Line 11"/>
            <p:cNvSpPr>
              <a:spLocks noChangeShapeType="1"/>
            </p:cNvSpPr>
            <p:nvPr/>
          </p:nvSpPr>
          <p:spPr bwMode="auto">
            <a:xfrm flipH="1">
              <a:off x="2112" y="2736"/>
              <a:ext cx="336" cy="336"/>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4" name="Group 12"/>
          <p:cNvGrpSpPr>
            <a:grpSpLocks/>
          </p:cNvGrpSpPr>
          <p:nvPr/>
        </p:nvGrpSpPr>
        <p:grpSpPr bwMode="auto">
          <a:xfrm>
            <a:off x="2362200" y="3810000"/>
            <a:ext cx="3127375" cy="1928813"/>
            <a:chOff x="1488" y="2400"/>
            <a:chExt cx="1970" cy="1215"/>
          </a:xfrm>
        </p:grpSpPr>
        <p:sp>
          <p:nvSpPr>
            <p:cNvPr id="30735" name="Line 13"/>
            <p:cNvSpPr>
              <a:spLocks noChangeShapeType="1"/>
            </p:cNvSpPr>
            <p:nvPr/>
          </p:nvSpPr>
          <p:spPr bwMode="auto">
            <a:xfrm>
              <a:off x="1497" y="2622"/>
              <a:ext cx="1764" cy="986"/>
            </a:xfrm>
            <a:prstGeom prst="line">
              <a:avLst/>
            </a:prstGeom>
            <a:noFill/>
            <a:ln w="38100">
              <a:solidFill>
                <a:srgbClr val="333399"/>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0736" name="Text Box 14"/>
            <p:cNvSpPr txBox="1">
              <a:spLocks noChangeArrowheads="1"/>
            </p:cNvSpPr>
            <p:nvPr/>
          </p:nvSpPr>
          <p:spPr bwMode="auto">
            <a:xfrm>
              <a:off x="3254" y="3384"/>
              <a:ext cx="204"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1800" b="1" i="1">
                  <a:solidFill>
                    <a:srgbClr val="333399"/>
                  </a:solidFill>
                  <a:latin typeface="Arial" panose="020B0604020202020204" pitchFamily="34" charset="0"/>
                </a:rPr>
                <a:t>F</a:t>
              </a:r>
            </a:p>
          </p:txBody>
        </p:sp>
        <p:sp>
          <p:nvSpPr>
            <p:cNvPr id="30737" name="Text Box 15"/>
            <p:cNvSpPr txBox="1">
              <a:spLocks noChangeArrowheads="1"/>
            </p:cNvSpPr>
            <p:nvPr/>
          </p:nvSpPr>
          <p:spPr bwMode="auto">
            <a:xfrm>
              <a:off x="1488" y="2400"/>
              <a:ext cx="212"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1800" b="1" i="1">
                  <a:solidFill>
                    <a:srgbClr val="333399"/>
                  </a:solidFill>
                  <a:latin typeface="Arial" panose="020B0604020202020204" pitchFamily="34" charset="0"/>
                </a:rPr>
                <a:t>P</a:t>
              </a:r>
            </a:p>
          </p:txBody>
        </p:sp>
      </p:grpSp>
      <p:grpSp>
        <p:nvGrpSpPr>
          <p:cNvPr id="5" name="Group 16"/>
          <p:cNvGrpSpPr>
            <a:grpSpLocks/>
          </p:cNvGrpSpPr>
          <p:nvPr/>
        </p:nvGrpSpPr>
        <p:grpSpPr bwMode="auto">
          <a:xfrm>
            <a:off x="1633538" y="1752600"/>
            <a:ext cx="6623050" cy="4891088"/>
            <a:chOff x="1029" y="1104"/>
            <a:chExt cx="4172" cy="3081"/>
          </a:xfrm>
        </p:grpSpPr>
        <p:sp>
          <p:nvSpPr>
            <p:cNvPr id="30730" name="Rectangle 17"/>
            <p:cNvSpPr>
              <a:spLocks noChangeArrowheads="1"/>
            </p:cNvSpPr>
            <p:nvPr/>
          </p:nvSpPr>
          <p:spPr bwMode="auto">
            <a:xfrm>
              <a:off x="1029" y="1104"/>
              <a:ext cx="1199" cy="5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1800" b="1">
                  <a:solidFill>
                    <a:schemeClr val="tx2"/>
                  </a:solidFill>
                  <a:latin typeface="Arial" panose="020B0604020202020204" pitchFamily="34" charset="0"/>
                </a:rPr>
                <a:t>Home textile </a:t>
              </a:r>
            </a:p>
            <a:p>
              <a:pPr>
                <a:spcBef>
                  <a:spcPct val="0"/>
                </a:spcBef>
                <a:buSzTx/>
                <a:buFontTx/>
                <a:buNone/>
              </a:pPr>
              <a:r>
                <a:rPr lang="en-US" altLang="en-US" sz="1800" b="1">
                  <a:solidFill>
                    <a:schemeClr val="tx2"/>
                  </a:solidFill>
                  <a:latin typeface="Arial" panose="020B0604020202020204" pitchFamily="34" charset="0"/>
                </a:rPr>
                <a:t>production, </a:t>
              </a:r>
              <a:r>
                <a:rPr lang="en-US" altLang="en-US" sz="1800" b="1" i="1">
                  <a:solidFill>
                    <a:schemeClr val="tx2"/>
                  </a:solidFill>
                  <a:latin typeface="Arial" panose="020B0604020202020204" pitchFamily="34" charset="0"/>
                </a:rPr>
                <a:t>Q</a:t>
              </a:r>
              <a:r>
                <a:rPr lang="en-US" altLang="en-US" sz="1800" b="1" i="1" baseline="-25000">
                  <a:solidFill>
                    <a:schemeClr val="tx2"/>
                  </a:solidFill>
                  <a:latin typeface="Arial" panose="020B0604020202020204" pitchFamily="34" charset="0"/>
                </a:rPr>
                <a:t>T</a:t>
              </a:r>
              <a:r>
                <a:rPr lang="en-US" altLang="en-US" sz="1800" b="1">
                  <a:solidFill>
                    <a:schemeClr val="tx2"/>
                  </a:solidFill>
                  <a:latin typeface="Arial" panose="020B0604020202020204" pitchFamily="34" charset="0"/>
                </a:rPr>
                <a:t>, </a:t>
              </a:r>
            </a:p>
            <a:p>
              <a:pPr>
                <a:spcBef>
                  <a:spcPct val="0"/>
                </a:spcBef>
                <a:buSzTx/>
                <a:buFontTx/>
                <a:buNone/>
              </a:pPr>
              <a:r>
                <a:rPr lang="en-US" altLang="en-US" sz="1800" b="1">
                  <a:solidFill>
                    <a:schemeClr val="tx2"/>
                  </a:solidFill>
                  <a:latin typeface="Arial" panose="020B0604020202020204" pitchFamily="34" charset="0"/>
                </a:rPr>
                <a:t>in yards/year</a:t>
              </a:r>
              <a:endParaRPr lang="en-US" altLang="en-US" sz="1800" b="1" baseline="-25000">
                <a:solidFill>
                  <a:schemeClr val="tx2"/>
                </a:solidFill>
                <a:latin typeface="Arial" panose="020B0604020202020204" pitchFamily="34" charset="0"/>
              </a:endParaRPr>
            </a:p>
          </p:txBody>
        </p:sp>
        <p:grpSp>
          <p:nvGrpSpPr>
            <p:cNvPr id="30731" name="Group 18"/>
            <p:cNvGrpSpPr>
              <a:grpSpLocks/>
            </p:cNvGrpSpPr>
            <p:nvPr/>
          </p:nvGrpSpPr>
          <p:grpSpPr bwMode="auto">
            <a:xfrm>
              <a:off x="1488" y="1640"/>
              <a:ext cx="3713" cy="2545"/>
              <a:chOff x="1471" y="1640"/>
              <a:chExt cx="3713" cy="2545"/>
            </a:xfrm>
          </p:grpSpPr>
          <p:sp>
            <p:nvSpPr>
              <p:cNvPr id="30732" name="Line 19"/>
              <p:cNvSpPr>
                <a:spLocks noChangeShapeType="1"/>
              </p:cNvSpPr>
              <p:nvPr/>
            </p:nvSpPr>
            <p:spPr bwMode="auto">
              <a:xfrm>
                <a:off x="1471" y="1640"/>
                <a:ext cx="0" cy="1968"/>
              </a:xfrm>
              <a:prstGeom prst="line">
                <a:avLst/>
              </a:prstGeom>
              <a:noFill/>
              <a:ln w="38100">
                <a:solidFill>
                  <a:schemeClr val="tx2"/>
                </a:solidFill>
                <a:round/>
                <a:headEnd type="triangle" w="med" len="med"/>
                <a:tailEnd/>
              </a:ln>
              <a:extLst>
                <a:ext uri="{909E8E84-426E-40DD-AFC4-6F175D3DCCD1}">
                  <a14:hiddenFill xmlns:a14="http://schemas.microsoft.com/office/drawing/2010/main">
                    <a:noFill/>
                  </a14:hiddenFill>
                </a:ext>
              </a:extLst>
            </p:spPr>
            <p:txBody>
              <a:bodyPr wrap="none" anchor="ctr"/>
              <a:lstStyle/>
              <a:p>
                <a:endParaRPr lang="en-US"/>
              </a:p>
            </p:txBody>
          </p:sp>
          <p:sp>
            <p:nvSpPr>
              <p:cNvPr id="30733" name="Line 20"/>
              <p:cNvSpPr>
                <a:spLocks noChangeShapeType="1"/>
              </p:cNvSpPr>
              <p:nvPr/>
            </p:nvSpPr>
            <p:spPr bwMode="auto">
              <a:xfrm>
                <a:off x="1471" y="3608"/>
                <a:ext cx="2831" cy="0"/>
              </a:xfrm>
              <a:prstGeom prst="line">
                <a:avLst/>
              </a:prstGeom>
              <a:noFill/>
              <a:ln w="38100">
                <a:solidFill>
                  <a:schemeClr val="tx2"/>
                </a:solidFill>
                <a:round/>
                <a:headEnd type="none" w="sm" len="sm"/>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0734" name="Rectangle 21"/>
              <p:cNvSpPr>
                <a:spLocks noChangeArrowheads="1"/>
              </p:cNvSpPr>
              <p:nvPr/>
            </p:nvSpPr>
            <p:spPr bwMode="auto">
              <a:xfrm>
                <a:off x="3374" y="3608"/>
                <a:ext cx="1810" cy="5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1800" b="1">
                    <a:solidFill>
                      <a:schemeClr val="tx2"/>
                    </a:solidFill>
                    <a:latin typeface="Arial" panose="020B0604020202020204" pitchFamily="34" charset="0"/>
                  </a:rPr>
                  <a:t>Home soybean </a:t>
                </a:r>
              </a:p>
              <a:p>
                <a:pPr>
                  <a:spcBef>
                    <a:spcPct val="0"/>
                  </a:spcBef>
                  <a:buSzTx/>
                  <a:buFontTx/>
                  <a:buNone/>
                </a:pPr>
                <a:r>
                  <a:rPr lang="en-US" altLang="en-US" sz="1800" b="1">
                    <a:solidFill>
                      <a:schemeClr val="tx2"/>
                    </a:solidFill>
                    <a:latin typeface="Arial" panose="020B0604020202020204" pitchFamily="34" charset="0"/>
                  </a:rPr>
                  <a:t>production, </a:t>
                </a:r>
                <a:r>
                  <a:rPr lang="en-US" altLang="en-US" sz="1800" b="1" i="1">
                    <a:solidFill>
                      <a:schemeClr val="tx2"/>
                    </a:solidFill>
                    <a:latin typeface="Arial" panose="020B0604020202020204" pitchFamily="34" charset="0"/>
                  </a:rPr>
                  <a:t>Q</a:t>
                </a:r>
                <a:r>
                  <a:rPr lang="en-US" altLang="en-US" sz="1800" b="1" i="1" baseline="-25000">
                    <a:solidFill>
                      <a:schemeClr val="tx2"/>
                    </a:solidFill>
                    <a:latin typeface="Arial" panose="020B0604020202020204" pitchFamily="34" charset="0"/>
                  </a:rPr>
                  <a:t>S</a:t>
                </a:r>
                <a:r>
                  <a:rPr lang="en-US" altLang="en-US" sz="1800" b="1">
                    <a:solidFill>
                      <a:schemeClr val="tx2"/>
                    </a:solidFill>
                    <a:latin typeface="Arial" panose="020B0604020202020204" pitchFamily="34" charset="0"/>
                  </a:rPr>
                  <a:t>, </a:t>
                </a:r>
              </a:p>
              <a:p>
                <a:pPr>
                  <a:spcBef>
                    <a:spcPct val="0"/>
                  </a:spcBef>
                  <a:buSzTx/>
                  <a:buFontTx/>
                  <a:buNone/>
                </a:pPr>
                <a:r>
                  <a:rPr lang="en-US" altLang="en-US" sz="1800" b="1">
                    <a:solidFill>
                      <a:schemeClr val="tx2"/>
                    </a:solidFill>
                    <a:latin typeface="Arial" panose="020B0604020202020204" pitchFamily="34" charset="0"/>
                  </a:rPr>
                  <a:t>in bushels/year</a:t>
                </a:r>
                <a:endParaRPr lang="en-US" altLang="en-US" sz="1800" b="1" baseline="-25000">
                  <a:solidFill>
                    <a:schemeClr val="tx2"/>
                  </a:solidFill>
                  <a:latin typeface="Arial" panose="020B0604020202020204" pitchFamily="34" charset="0"/>
                </a:endParaRPr>
              </a:p>
            </p:txBody>
          </p:sp>
        </p:grpSp>
      </p:grpSp>
    </p:spTree>
  </p:cSld>
  <p:clrMapOvr>
    <a:masterClrMapping/>
  </p:clrMapOvr>
  <p:transition spd="med">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89831"/>
                                        </p:tgtEl>
                                        <p:attrNameLst>
                                          <p:attrName>style.visibility</p:attrName>
                                        </p:attrNameLst>
                                      </p:cBhvr>
                                      <p:to>
                                        <p:strVal val="visible"/>
                                      </p:to>
                                    </p:set>
                                    <p:animEffect transition="in" filter="wipe(left)">
                                      <p:cBhvr>
                                        <p:cTn id="7" dur="500"/>
                                        <p:tgtEl>
                                          <p:spTgt spid="58983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left)">
                                      <p:cBhvr>
                                        <p:cTn id="12" dur="500"/>
                                        <p:tgtEl>
                                          <p:spTgt spid="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589829"/>
                                        </p:tgtEl>
                                        <p:attrNameLst>
                                          <p:attrName>style.visibility</p:attrName>
                                        </p:attrNameLst>
                                      </p:cBhvr>
                                      <p:to>
                                        <p:strVal val="visible"/>
                                      </p:to>
                                    </p:set>
                                    <p:animEffect transition="in" filter="dissolve">
                                      <p:cBhvr>
                                        <p:cTn id="17" dur="500"/>
                                        <p:tgtEl>
                                          <p:spTgt spid="589829"/>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589830"/>
                                        </p:tgtEl>
                                        <p:attrNameLst>
                                          <p:attrName>style.visibility</p:attrName>
                                        </p:attrNameLst>
                                      </p:cBhvr>
                                      <p:to>
                                        <p:strVal val="visible"/>
                                      </p:to>
                                    </p:set>
                                    <p:animEffect transition="in" filter="dissolve">
                                      <p:cBhvr>
                                        <p:cTn id="22" dur="500"/>
                                        <p:tgtEl>
                                          <p:spTgt spid="589830"/>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6" presetClass="entr" presetSubtype="42" fill="hold"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barn(outHorizontal)">
                                      <p:cBhvr>
                                        <p:cTn id="27" dur="500"/>
                                        <p:tgtEl>
                                          <p:spTgt spid="4"/>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nodeType="clickEffect">
                                  <p:stCondLst>
                                    <p:cond delay="0"/>
                                  </p:stCondLst>
                                  <p:childTnLst>
                                    <p:set>
                                      <p:cBhvr>
                                        <p:cTn id="31" dur="1" fill="hold">
                                          <p:stCondLst>
                                            <p:cond delay="0"/>
                                          </p:stCondLst>
                                        </p:cTn>
                                        <p:tgtEl>
                                          <p:spTgt spid="2"/>
                                        </p:tgtEl>
                                        <p:attrNameLst>
                                          <p:attrName>style.visibility</p:attrName>
                                        </p:attrNameLst>
                                      </p:cBhvr>
                                      <p:to>
                                        <p:strVal val="visible"/>
                                      </p:to>
                                    </p:set>
                                    <p:animEffect transition="in" filter="dissolve">
                                      <p:cBhvr>
                                        <p:cTn id="32" dur="500"/>
                                        <p:tgtEl>
                                          <p:spTgt spid="2"/>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9" presetClass="entr" presetSubtype="0" fill="hold" nodeType="clickEffect">
                                  <p:stCondLst>
                                    <p:cond delay="0"/>
                                  </p:stCondLst>
                                  <p:childTnLst>
                                    <p:set>
                                      <p:cBhvr>
                                        <p:cTn id="36" dur="1" fill="hold">
                                          <p:stCondLst>
                                            <p:cond delay="0"/>
                                          </p:stCondLst>
                                        </p:cTn>
                                        <p:tgtEl>
                                          <p:spTgt spid="3"/>
                                        </p:tgtEl>
                                        <p:attrNameLst>
                                          <p:attrName>style.visibility</p:attrName>
                                        </p:attrNameLst>
                                      </p:cBhvr>
                                      <p:to>
                                        <p:strVal val="visible"/>
                                      </p:to>
                                    </p:set>
                                    <p:animEffect transition="in" filter="dissolve">
                                      <p:cBhvr>
                                        <p:cTn id="3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9829" grpId="0" autoUpdateAnimBg="0"/>
      <p:bldP spid="589830" grpId="0" autoUpdateAnimBg="0"/>
      <p:bldP spid="589831" grpId="0"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Freeform 2"/>
          <p:cNvSpPr>
            <a:spLocks/>
          </p:cNvSpPr>
          <p:nvPr/>
        </p:nvSpPr>
        <p:spPr bwMode="auto">
          <a:xfrm rot="10722009">
            <a:off x="3192463" y="4130675"/>
            <a:ext cx="3462337" cy="1758950"/>
          </a:xfrm>
          <a:custGeom>
            <a:avLst/>
            <a:gdLst>
              <a:gd name="T0" fmla="*/ 2147483646 w 1785"/>
              <a:gd name="T1" fmla="*/ 2147483646 h 566"/>
              <a:gd name="T2" fmla="*/ 2147483646 w 1785"/>
              <a:gd name="T3" fmla="*/ 2147483646 h 566"/>
              <a:gd name="T4" fmla="*/ 2147483646 w 1785"/>
              <a:gd name="T5" fmla="*/ 0 h 566"/>
              <a:gd name="T6" fmla="*/ 0 w 1785"/>
              <a:gd name="T7" fmla="*/ 2147483646 h 566"/>
              <a:gd name="T8" fmla="*/ 2147483646 w 1785"/>
              <a:gd name="T9" fmla="*/ 2147483646 h 566"/>
              <a:gd name="T10" fmla="*/ 2147483646 w 1785"/>
              <a:gd name="T11" fmla="*/ 2147483646 h 566"/>
              <a:gd name="T12" fmla="*/ 2147483646 w 1785"/>
              <a:gd name="T13" fmla="*/ 2147483646 h 566"/>
              <a:gd name="T14" fmla="*/ 2147483646 w 1785"/>
              <a:gd name="T15" fmla="*/ 2147483646 h 566"/>
              <a:gd name="T16" fmla="*/ 0 60000 65536"/>
              <a:gd name="T17" fmla="*/ 0 60000 65536"/>
              <a:gd name="T18" fmla="*/ 0 60000 65536"/>
              <a:gd name="T19" fmla="*/ 0 60000 65536"/>
              <a:gd name="T20" fmla="*/ 0 60000 65536"/>
              <a:gd name="T21" fmla="*/ 0 60000 65536"/>
              <a:gd name="T22" fmla="*/ 0 60000 65536"/>
              <a:gd name="T23" fmla="*/ 0 60000 65536"/>
              <a:gd name="T24" fmla="*/ 0 w 1785"/>
              <a:gd name="T25" fmla="*/ 0 h 566"/>
              <a:gd name="T26" fmla="*/ 1785 w 1785"/>
              <a:gd name="T27" fmla="*/ 566 h 56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785" h="566">
                <a:moveTo>
                  <a:pt x="1529" y="285"/>
                </a:moveTo>
                <a:lnTo>
                  <a:pt x="1508" y="369"/>
                </a:lnTo>
                <a:lnTo>
                  <a:pt x="28" y="0"/>
                </a:lnTo>
                <a:lnTo>
                  <a:pt x="0" y="113"/>
                </a:lnTo>
                <a:lnTo>
                  <a:pt x="1480" y="482"/>
                </a:lnTo>
                <a:lnTo>
                  <a:pt x="1459" y="565"/>
                </a:lnTo>
                <a:lnTo>
                  <a:pt x="1784" y="497"/>
                </a:lnTo>
                <a:lnTo>
                  <a:pt x="1529" y="285"/>
                </a:lnTo>
              </a:path>
            </a:pathLst>
          </a:custGeom>
          <a:solidFill>
            <a:srgbClr val="99CCFF"/>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US"/>
          </a:p>
        </p:txBody>
      </p:sp>
      <p:sp>
        <p:nvSpPr>
          <p:cNvPr id="32771" name="Rectangle 3"/>
          <p:cNvSpPr>
            <a:spLocks noChangeArrowheads="1"/>
          </p:cNvSpPr>
          <p:nvPr/>
        </p:nvSpPr>
        <p:spPr bwMode="auto">
          <a:xfrm>
            <a:off x="381000" y="61722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eaLnBrk="1" hangingPunct="1">
              <a:spcBef>
                <a:spcPct val="0"/>
              </a:spcBef>
              <a:buSzTx/>
              <a:buFontTx/>
              <a:buNone/>
            </a:pPr>
            <a:endParaRPr lang="en-US" altLang="en-US" sz="2000"/>
          </a:p>
        </p:txBody>
      </p:sp>
      <p:sp>
        <p:nvSpPr>
          <p:cNvPr id="32772" name="Rectangle 4"/>
          <p:cNvSpPr>
            <a:spLocks noChangeArrowheads="1"/>
          </p:cNvSpPr>
          <p:nvPr/>
        </p:nvSpPr>
        <p:spPr bwMode="auto">
          <a:xfrm>
            <a:off x="3124200" y="6024563"/>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eaLnBrk="1" hangingPunct="1">
              <a:spcBef>
                <a:spcPct val="0"/>
              </a:spcBef>
              <a:buSzTx/>
              <a:buFontTx/>
              <a:buNone/>
            </a:pPr>
            <a:endParaRPr lang="en-US" altLang="en-US" sz="2000"/>
          </a:p>
        </p:txBody>
      </p:sp>
      <p:sp>
        <p:nvSpPr>
          <p:cNvPr id="32773" name="Line 5"/>
          <p:cNvSpPr>
            <a:spLocks noChangeShapeType="1"/>
          </p:cNvSpPr>
          <p:nvPr/>
        </p:nvSpPr>
        <p:spPr bwMode="auto">
          <a:xfrm>
            <a:off x="2362200" y="4114800"/>
            <a:ext cx="4491038" cy="1671638"/>
          </a:xfrm>
          <a:prstGeom prst="line">
            <a:avLst/>
          </a:prstGeom>
          <a:noFill/>
          <a:ln w="50800">
            <a:solidFill>
              <a:srgbClr val="3366FF"/>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2774" name="Rectangle 6"/>
          <p:cNvSpPr>
            <a:spLocks noGrp="1" noChangeArrowheads="1"/>
          </p:cNvSpPr>
          <p:nvPr>
            <p:ph type="title"/>
          </p:nvPr>
        </p:nvSpPr>
        <p:spPr>
          <a:xfrm>
            <a:off x="609600" y="0"/>
            <a:ext cx="7772400" cy="1104900"/>
          </a:xfrm>
          <a:noFill/>
        </p:spPr>
        <p:txBody>
          <a:bodyPr lIns="90488" tIns="44450" rIns="90488" bIns="44450"/>
          <a:lstStyle/>
          <a:p>
            <a:r>
              <a:rPr lang="en-US" altLang="en-US" smtClean="0"/>
              <a:t>Example of A’s PPF</a:t>
            </a:r>
          </a:p>
        </p:txBody>
      </p:sp>
      <p:sp>
        <p:nvSpPr>
          <p:cNvPr id="32775" name="Rectangle 7"/>
          <p:cNvSpPr>
            <a:spLocks noChangeArrowheads="1"/>
          </p:cNvSpPr>
          <p:nvPr/>
        </p:nvSpPr>
        <p:spPr bwMode="auto">
          <a:xfrm>
            <a:off x="3733800" y="6100763"/>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eaLnBrk="1" hangingPunct="1">
              <a:spcBef>
                <a:spcPct val="0"/>
              </a:spcBef>
              <a:buSzTx/>
              <a:buFontTx/>
              <a:buNone/>
            </a:pPr>
            <a:endParaRPr lang="en-US" altLang="en-US" sz="2000"/>
          </a:p>
        </p:txBody>
      </p:sp>
      <p:sp>
        <p:nvSpPr>
          <p:cNvPr id="32776" name="Rectangle 8"/>
          <p:cNvSpPr>
            <a:spLocks noChangeArrowheads="1"/>
          </p:cNvSpPr>
          <p:nvPr/>
        </p:nvSpPr>
        <p:spPr bwMode="auto">
          <a:xfrm>
            <a:off x="3194050" y="5867400"/>
            <a:ext cx="5167313" cy="728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 2             4             6             8</a:t>
            </a:r>
          </a:p>
          <a:p>
            <a:pPr>
              <a:spcBef>
                <a:spcPct val="0"/>
              </a:spcBef>
              <a:buSzTx/>
              <a:buFontTx/>
              <a:buNone/>
            </a:pPr>
            <a:r>
              <a:rPr lang="en-US" altLang="en-US" sz="1800" b="1"/>
              <a:t>SOYBEANS, S  (bushels per year)</a:t>
            </a:r>
            <a:endParaRPr lang="en-US" altLang="en-US" sz="1600" b="1"/>
          </a:p>
        </p:txBody>
      </p:sp>
      <p:sp>
        <p:nvSpPr>
          <p:cNvPr id="32777" name="Rectangle 9"/>
          <p:cNvSpPr>
            <a:spLocks noChangeArrowheads="1"/>
          </p:cNvSpPr>
          <p:nvPr/>
        </p:nvSpPr>
        <p:spPr bwMode="auto">
          <a:xfrm>
            <a:off x="1976438" y="3886200"/>
            <a:ext cx="3333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4</a:t>
            </a:r>
          </a:p>
        </p:txBody>
      </p:sp>
      <p:sp>
        <p:nvSpPr>
          <p:cNvPr id="32778" name="Rectangle 10"/>
          <p:cNvSpPr>
            <a:spLocks noChangeArrowheads="1"/>
          </p:cNvSpPr>
          <p:nvPr/>
        </p:nvSpPr>
        <p:spPr bwMode="auto">
          <a:xfrm>
            <a:off x="1976438" y="2971800"/>
            <a:ext cx="3333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6</a:t>
            </a:r>
          </a:p>
        </p:txBody>
      </p:sp>
      <p:sp>
        <p:nvSpPr>
          <p:cNvPr id="32779" name="Rectangle 11"/>
          <p:cNvSpPr>
            <a:spLocks noChangeArrowheads="1"/>
          </p:cNvSpPr>
          <p:nvPr/>
        </p:nvSpPr>
        <p:spPr bwMode="auto">
          <a:xfrm>
            <a:off x="1824038" y="1066800"/>
            <a:ext cx="4857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10</a:t>
            </a:r>
          </a:p>
        </p:txBody>
      </p:sp>
      <p:sp>
        <p:nvSpPr>
          <p:cNvPr id="32780" name="Rectangle 12"/>
          <p:cNvSpPr>
            <a:spLocks noChangeArrowheads="1"/>
          </p:cNvSpPr>
          <p:nvPr/>
        </p:nvSpPr>
        <p:spPr bwMode="auto">
          <a:xfrm rot="-5400000">
            <a:off x="-419100" y="4044951"/>
            <a:ext cx="3216275"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000" b="1"/>
              <a:t>TEXTILES, T </a:t>
            </a:r>
            <a:r>
              <a:rPr lang="en-US" altLang="en-US" sz="1600" b="1"/>
              <a:t>(yards per year)</a:t>
            </a:r>
          </a:p>
        </p:txBody>
      </p:sp>
      <p:sp>
        <p:nvSpPr>
          <p:cNvPr id="32781" name="Rectangle 14"/>
          <p:cNvSpPr>
            <a:spLocks noChangeArrowheads="1"/>
          </p:cNvSpPr>
          <p:nvPr/>
        </p:nvSpPr>
        <p:spPr bwMode="auto">
          <a:xfrm>
            <a:off x="1952625" y="4765675"/>
            <a:ext cx="3333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2</a:t>
            </a:r>
          </a:p>
        </p:txBody>
      </p:sp>
      <p:sp>
        <p:nvSpPr>
          <p:cNvPr id="32782" name="Line 16"/>
          <p:cNvSpPr>
            <a:spLocks noChangeShapeType="1"/>
          </p:cNvSpPr>
          <p:nvPr/>
        </p:nvSpPr>
        <p:spPr bwMode="auto">
          <a:xfrm>
            <a:off x="2362200" y="1177925"/>
            <a:ext cx="0" cy="4630738"/>
          </a:xfrm>
          <a:prstGeom prst="line">
            <a:avLst/>
          </a:prstGeom>
          <a:noFill/>
          <a:ln w="2540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2783" name="Line 17"/>
          <p:cNvSpPr>
            <a:spLocks noChangeShapeType="1"/>
          </p:cNvSpPr>
          <p:nvPr/>
        </p:nvSpPr>
        <p:spPr bwMode="auto">
          <a:xfrm>
            <a:off x="2392363" y="5795963"/>
            <a:ext cx="5218112" cy="0"/>
          </a:xfrm>
          <a:prstGeom prst="line">
            <a:avLst/>
          </a:prstGeom>
          <a:noFill/>
          <a:ln w="2540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2784" name="Rectangle 18"/>
          <p:cNvSpPr>
            <a:spLocks noChangeArrowheads="1"/>
          </p:cNvSpPr>
          <p:nvPr/>
        </p:nvSpPr>
        <p:spPr bwMode="auto">
          <a:xfrm>
            <a:off x="2028825" y="1981200"/>
            <a:ext cx="3333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8</a:t>
            </a:r>
          </a:p>
        </p:txBody>
      </p:sp>
      <p:sp>
        <p:nvSpPr>
          <p:cNvPr id="32785" name="Oval 19"/>
          <p:cNvSpPr>
            <a:spLocks noChangeArrowheads="1"/>
          </p:cNvSpPr>
          <p:nvPr/>
        </p:nvSpPr>
        <p:spPr bwMode="auto">
          <a:xfrm>
            <a:off x="6705600" y="5719763"/>
            <a:ext cx="152400" cy="152400"/>
          </a:xfrm>
          <a:prstGeom prst="ellipse">
            <a:avLst/>
          </a:prstGeom>
          <a:solidFill>
            <a:schemeClr val="bg2"/>
          </a:solidFill>
          <a:ln w="12700">
            <a:solidFill>
              <a:schemeClr val="tx1"/>
            </a:solidFill>
            <a:round/>
            <a:headEnd/>
            <a:tailEnd/>
          </a:ln>
        </p:spPr>
        <p:txBody>
          <a:bodyPr wrap="none" anchor="ct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eaLnBrk="1" hangingPunct="1">
              <a:spcBef>
                <a:spcPct val="0"/>
              </a:spcBef>
              <a:buSzTx/>
              <a:buFontTx/>
              <a:buNone/>
            </a:pPr>
            <a:endParaRPr lang="en-US" altLang="en-US" sz="2000"/>
          </a:p>
        </p:txBody>
      </p:sp>
      <p:sp>
        <p:nvSpPr>
          <p:cNvPr id="32786" name="Rectangle 20"/>
          <p:cNvSpPr>
            <a:spLocks noChangeArrowheads="1"/>
          </p:cNvSpPr>
          <p:nvPr/>
        </p:nvSpPr>
        <p:spPr bwMode="auto">
          <a:xfrm>
            <a:off x="6705600" y="5257800"/>
            <a:ext cx="3333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i="1">
                <a:solidFill>
                  <a:schemeClr val="bg2"/>
                </a:solidFill>
              </a:rPr>
              <a:t>a</a:t>
            </a:r>
          </a:p>
        </p:txBody>
      </p:sp>
      <p:sp>
        <p:nvSpPr>
          <p:cNvPr id="32787" name="Rectangle 21"/>
          <p:cNvSpPr>
            <a:spLocks noChangeArrowheads="1"/>
          </p:cNvSpPr>
          <p:nvPr/>
        </p:nvSpPr>
        <p:spPr bwMode="auto">
          <a:xfrm>
            <a:off x="2438400" y="3733800"/>
            <a:ext cx="4349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i="1">
                <a:solidFill>
                  <a:schemeClr val="bg2"/>
                </a:solidFill>
              </a:rPr>
              <a:t>a’</a:t>
            </a:r>
          </a:p>
        </p:txBody>
      </p:sp>
      <p:sp>
        <p:nvSpPr>
          <p:cNvPr id="32788" name="Oval 23"/>
          <p:cNvSpPr>
            <a:spLocks noChangeArrowheads="1"/>
          </p:cNvSpPr>
          <p:nvPr/>
        </p:nvSpPr>
        <p:spPr bwMode="auto">
          <a:xfrm>
            <a:off x="2286000" y="4038600"/>
            <a:ext cx="152400" cy="152400"/>
          </a:xfrm>
          <a:prstGeom prst="ellipse">
            <a:avLst/>
          </a:prstGeom>
          <a:solidFill>
            <a:schemeClr val="bg2"/>
          </a:solidFill>
          <a:ln w="12700">
            <a:solidFill>
              <a:schemeClr val="tx1"/>
            </a:solidFill>
            <a:round/>
            <a:headEnd/>
            <a:tailEnd/>
          </a:ln>
        </p:spPr>
        <p:txBody>
          <a:bodyPr wrap="none" anchor="ct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eaLnBrk="1" hangingPunct="1">
              <a:spcBef>
                <a:spcPct val="0"/>
              </a:spcBef>
              <a:buSzTx/>
              <a:buFontTx/>
              <a:buNone/>
            </a:pPr>
            <a:endParaRPr lang="en-US" altLang="en-US" sz="2000"/>
          </a:p>
        </p:txBody>
      </p:sp>
      <p:sp>
        <p:nvSpPr>
          <p:cNvPr id="32789" name="Rectangle 25"/>
          <p:cNvSpPr>
            <a:spLocks noChangeArrowheads="1"/>
          </p:cNvSpPr>
          <p:nvPr/>
        </p:nvSpPr>
        <p:spPr bwMode="auto">
          <a:xfrm>
            <a:off x="1143000" y="1066800"/>
            <a:ext cx="5173663" cy="838200"/>
          </a:xfrm>
          <a:prstGeom prst="rect">
            <a:avLst/>
          </a:prstGeom>
          <a:solidFill>
            <a:srgbClr val="FFCC99"/>
          </a:solidFill>
          <a:ln w="12700">
            <a:solidFill>
              <a:schemeClr val="bg2"/>
            </a:solidFill>
            <a:miter lim="800000"/>
            <a:headEnd/>
            <a:tailEnd/>
          </a:ln>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1600" b="1"/>
              <a:t>A farmer could produce either 1 yard of T or 2 bushels S.</a:t>
            </a:r>
          </a:p>
          <a:p>
            <a:pPr>
              <a:spcBef>
                <a:spcPct val="0"/>
              </a:spcBef>
              <a:buSzTx/>
              <a:buFontTx/>
              <a:buNone/>
            </a:pPr>
            <a:r>
              <a:rPr lang="en-US" altLang="en-US" sz="1600" b="1"/>
              <a:t>If 1 yd. T costs 2 bu. S, which good should she produce?</a:t>
            </a:r>
            <a:br>
              <a:rPr lang="en-US" altLang="en-US" sz="1600" b="1"/>
            </a:br>
            <a:endParaRPr lang="en-US" altLang="en-US" sz="1600" b="1"/>
          </a:p>
        </p:txBody>
      </p:sp>
    </p:spTree>
  </p:cSld>
  <p:clrMapOvr>
    <a:masterClrMapping/>
  </p:clrMapOvr>
  <p:transition spd="slow">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4818" name="Freeform 2"/>
          <p:cNvSpPr>
            <a:spLocks/>
          </p:cNvSpPr>
          <p:nvPr/>
        </p:nvSpPr>
        <p:spPr bwMode="auto">
          <a:xfrm rot="10722009">
            <a:off x="3192463" y="4130675"/>
            <a:ext cx="3462337" cy="1758950"/>
          </a:xfrm>
          <a:custGeom>
            <a:avLst/>
            <a:gdLst>
              <a:gd name="T0" fmla="*/ 2147483646 w 1785"/>
              <a:gd name="T1" fmla="*/ 2147483646 h 566"/>
              <a:gd name="T2" fmla="*/ 2147483646 w 1785"/>
              <a:gd name="T3" fmla="*/ 2147483646 h 566"/>
              <a:gd name="T4" fmla="*/ 2147483646 w 1785"/>
              <a:gd name="T5" fmla="*/ 0 h 566"/>
              <a:gd name="T6" fmla="*/ 0 w 1785"/>
              <a:gd name="T7" fmla="*/ 2147483646 h 566"/>
              <a:gd name="T8" fmla="*/ 2147483646 w 1785"/>
              <a:gd name="T9" fmla="*/ 2147483646 h 566"/>
              <a:gd name="T10" fmla="*/ 2147483646 w 1785"/>
              <a:gd name="T11" fmla="*/ 2147483646 h 566"/>
              <a:gd name="T12" fmla="*/ 2147483646 w 1785"/>
              <a:gd name="T13" fmla="*/ 2147483646 h 566"/>
              <a:gd name="T14" fmla="*/ 2147483646 w 1785"/>
              <a:gd name="T15" fmla="*/ 2147483646 h 566"/>
              <a:gd name="T16" fmla="*/ 0 60000 65536"/>
              <a:gd name="T17" fmla="*/ 0 60000 65536"/>
              <a:gd name="T18" fmla="*/ 0 60000 65536"/>
              <a:gd name="T19" fmla="*/ 0 60000 65536"/>
              <a:gd name="T20" fmla="*/ 0 60000 65536"/>
              <a:gd name="T21" fmla="*/ 0 60000 65536"/>
              <a:gd name="T22" fmla="*/ 0 60000 65536"/>
              <a:gd name="T23" fmla="*/ 0 60000 65536"/>
              <a:gd name="T24" fmla="*/ 0 w 1785"/>
              <a:gd name="T25" fmla="*/ 0 h 566"/>
              <a:gd name="T26" fmla="*/ 1785 w 1785"/>
              <a:gd name="T27" fmla="*/ 566 h 56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785" h="566">
                <a:moveTo>
                  <a:pt x="1529" y="285"/>
                </a:moveTo>
                <a:lnTo>
                  <a:pt x="1508" y="369"/>
                </a:lnTo>
                <a:lnTo>
                  <a:pt x="28" y="0"/>
                </a:lnTo>
                <a:lnTo>
                  <a:pt x="0" y="113"/>
                </a:lnTo>
                <a:lnTo>
                  <a:pt x="1480" y="482"/>
                </a:lnTo>
                <a:lnTo>
                  <a:pt x="1459" y="565"/>
                </a:lnTo>
                <a:lnTo>
                  <a:pt x="1784" y="497"/>
                </a:lnTo>
                <a:lnTo>
                  <a:pt x="1529" y="285"/>
                </a:lnTo>
              </a:path>
            </a:pathLst>
          </a:custGeom>
          <a:solidFill>
            <a:srgbClr val="99CCFF"/>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US"/>
          </a:p>
        </p:txBody>
      </p:sp>
      <p:sp>
        <p:nvSpPr>
          <p:cNvPr id="34819" name="Rectangle 3"/>
          <p:cNvSpPr>
            <a:spLocks noChangeArrowheads="1"/>
          </p:cNvSpPr>
          <p:nvPr/>
        </p:nvSpPr>
        <p:spPr bwMode="auto">
          <a:xfrm>
            <a:off x="381000" y="61722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eaLnBrk="1" hangingPunct="1">
              <a:spcBef>
                <a:spcPct val="0"/>
              </a:spcBef>
              <a:buSzTx/>
              <a:buFontTx/>
              <a:buNone/>
            </a:pPr>
            <a:endParaRPr lang="en-US" altLang="en-US" sz="2000"/>
          </a:p>
        </p:txBody>
      </p:sp>
      <p:sp>
        <p:nvSpPr>
          <p:cNvPr id="34820" name="Rectangle 4"/>
          <p:cNvSpPr>
            <a:spLocks noChangeArrowheads="1"/>
          </p:cNvSpPr>
          <p:nvPr/>
        </p:nvSpPr>
        <p:spPr bwMode="auto">
          <a:xfrm>
            <a:off x="3124200" y="6024563"/>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eaLnBrk="1" hangingPunct="1">
              <a:spcBef>
                <a:spcPct val="0"/>
              </a:spcBef>
              <a:buSzTx/>
              <a:buFontTx/>
              <a:buNone/>
            </a:pPr>
            <a:endParaRPr lang="en-US" altLang="en-US" sz="2000"/>
          </a:p>
        </p:txBody>
      </p:sp>
      <p:sp>
        <p:nvSpPr>
          <p:cNvPr id="34821" name="Line 5"/>
          <p:cNvSpPr>
            <a:spLocks noChangeShapeType="1"/>
          </p:cNvSpPr>
          <p:nvPr/>
        </p:nvSpPr>
        <p:spPr bwMode="auto">
          <a:xfrm>
            <a:off x="2362200" y="4114800"/>
            <a:ext cx="4491038" cy="1671638"/>
          </a:xfrm>
          <a:prstGeom prst="line">
            <a:avLst/>
          </a:prstGeom>
          <a:noFill/>
          <a:ln w="50800">
            <a:solidFill>
              <a:srgbClr val="3366FF"/>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4822" name="Rectangle 6"/>
          <p:cNvSpPr>
            <a:spLocks noGrp="1" noChangeArrowheads="1"/>
          </p:cNvSpPr>
          <p:nvPr>
            <p:ph type="title"/>
          </p:nvPr>
        </p:nvSpPr>
        <p:spPr>
          <a:xfrm>
            <a:off x="609600" y="0"/>
            <a:ext cx="7772400" cy="1104900"/>
          </a:xfrm>
          <a:noFill/>
        </p:spPr>
        <p:txBody>
          <a:bodyPr lIns="90488" tIns="44450" rIns="90488" bIns="44450"/>
          <a:lstStyle/>
          <a:p>
            <a:r>
              <a:rPr lang="en-US" altLang="en-US" smtClean="0"/>
              <a:t>Example of A’s PPF</a:t>
            </a:r>
          </a:p>
        </p:txBody>
      </p:sp>
      <p:sp>
        <p:nvSpPr>
          <p:cNvPr id="34823" name="Rectangle 7"/>
          <p:cNvSpPr>
            <a:spLocks noChangeArrowheads="1"/>
          </p:cNvSpPr>
          <p:nvPr/>
        </p:nvSpPr>
        <p:spPr bwMode="auto">
          <a:xfrm>
            <a:off x="3733800" y="6100763"/>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eaLnBrk="1" hangingPunct="1">
              <a:spcBef>
                <a:spcPct val="0"/>
              </a:spcBef>
              <a:buSzTx/>
              <a:buFontTx/>
              <a:buNone/>
            </a:pPr>
            <a:endParaRPr lang="en-US" altLang="en-US" sz="2000"/>
          </a:p>
        </p:txBody>
      </p:sp>
      <p:sp>
        <p:nvSpPr>
          <p:cNvPr id="34824" name="Rectangle 8"/>
          <p:cNvSpPr>
            <a:spLocks noChangeArrowheads="1"/>
          </p:cNvSpPr>
          <p:nvPr/>
        </p:nvSpPr>
        <p:spPr bwMode="auto">
          <a:xfrm>
            <a:off x="3194050" y="5867400"/>
            <a:ext cx="5167313" cy="728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 2             4             6             8</a:t>
            </a:r>
          </a:p>
          <a:p>
            <a:pPr>
              <a:spcBef>
                <a:spcPct val="0"/>
              </a:spcBef>
              <a:buSzTx/>
              <a:buFontTx/>
              <a:buNone/>
            </a:pPr>
            <a:r>
              <a:rPr lang="en-US" altLang="en-US" sz="1800" b="1"/>
              <a:t>SOYBEANS, S  (bushels per year)</a:t>
            </a:r>
            <a:endParaRPr lang="en-US" altLang="en-US" sz="1600" b="1"/>
          </a:p>
        </p:txBody>
      </p:sp>
      <p:sp>
        <p:nvSpPr>
          <p:cNvPr id="34825" name="Rectangle 10"/>
          <p:cNvSpPr>
            <a:spLocks noChangeArrowheads="1"/>
          </p:cNvSpPr>
          <p:nvPr/>
        </p:nvSpPr>
        <p:spPr bwMode="auto">
          <a:xfrm>
            <a:off x="1976438" y="3886200"/>
            <a:ext cx="3333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4</a:t>
            </a:r>
          </a:p>
        </p:txBody>
      </p:sp>
      <p:sp>
        <p:nvSpPr>
          <p:cNvPr id="34826" name="Rectangle 11"/>
          <p:cNvSpPr>
            <a:spLocks noChangeArrowheads="1"/>
          </p:cNvSpPr>
          <p:nvPr/>
        </p:nvSpPr>
        <p:spPr bwMode="auto">
          <a:xfrm>
            <a:off x="1976438" y="2971800"/>
            <a:ext cx="3333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6</a:t>
            </a:r>
          </a:p>
        </p:txBody>
      </p:sp>
      <p:sp>
        <p:nvSpPr>
          <p:cNvPr id="34827" name="Rectangle 12"/>
          <p:cNvSpPr>
            <a:spLocks noChangeArrowheads="1"/>
          </p:cNvSpPr>
          <p:nvPr/>
        </p:nvSpPr>
        <p:spPr bwMode="auto">
          <a:xfrm>
            <a:off x="1824038" y="1066800"/>
            <a:ext cx="4857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10</a:t>
            </a:r>
          </a:p>
        </p:txBody>
      </p:sp>
      <p:sp>
        <p:nvSpPr>
          <p:cNvPr id="34828" name="Rectangle 14"/>
          <p:cNvSpPr>
            <a:spLocks noChangeArrowheads="1"/>
          </p:cNvSpPr>
          <p:nvPr/>
        </p:nvSpPr>
        <p:spPr bwMode="auto">
          <a:xfrm rot="-5400000">
            <a:off x="-419100" y="4044951"/>
            <a:ext cx="3216275"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000" b="1"/>
              <a:t>TEXTILES, T </a:t>
            </a:r>
            <a:r>
              <a:rPr lang="en-US" altLang="en-US" sz="1600" b="1"/>
              <a:t>(yards per year)</a:t>
            </a:r>
          </a:p>
        </p:txBody>
      </p:sp>
      <p:sp>
        <p:nvSpPr>
          <p:cNvPr id="34829" name="Rectangle 15"/>
          <p:cNvSpPr>
            <a:spLocks noChangeArrowheads="1"/>
          </p:cNvSpPr>
          <p:nvPr/>
        </p:nvSpPr>
        <p:spPr bwMode="auto">
          <a:xfrm>
            <a:off x="2971800" y="2971800"/>
            <a:ext cx="5867400" cy="2244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000">
                <a:solidFill>
                  <a:srgbClr val="FF3300"/>
                </a:solidFill>
              </a:rPr>
              <a:t>The opportunity cost of S = |slope| of the PPF. In autarky, the relative price of S must equal its opportunity cost. If the price of S were greater than its opportunity cost, all of the farmers would grow S and there would be no T. Yet we have assumed that people want some T, so its price must be high enough to cause some farmers to choose to produce it.</a:t>
            </a:r>
          </a:p>
        </p:txBody>
      </p:sp>
      <p:sp>
        <p:nvSpPr>
          <p:cNvPr id="34830" name="Rectangle 17"/>
          <p:cNvSpPr>
            <a:spLocks noChangeArrowheads="1"/>
          </p:cNvSpPr>
          <p:nvPr/>
        </p:nvSpPr>
        <p:spPr bwMode="auto">
          <a:xfrm>
            <a:off x="1952625" y="4765675"/>
            <a:ext cx="3333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2</a:t>
            </a:r>
          </a:p>
        </p:txBody>
      </p:sp>
      <p:sp>
        <p:nvSpPr>
          <p:cNvPr id="34831" name="Line 18"/>
          <p:cNvSpPr>
            <a:spLocks noChangeShapeType="1"/>
          </p:cNvSpPr>
          <p:nvPr/>
        </p:nvSpPr>
        <p:spPr bwMode="auto">
          <a:xfrm flipH="1">
            <a:off x="2743200" y="3733800"/>
            <a:ext cx="762000" cy="5334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4832" name="Line 19"/>
          <p:cNvSpPr>
            <a:spLocks noChangeShapeType="1"/>
          </p:cNvSpPr>
          <p:nvPr/>
        </p:nvSpPr>
        <p:spPr bwMode="auto">
          <a:xfrm>
            <a:off x="2362200" y="1177925"/>
            <a:ext cx="0" cy="4630738"/>
          </a:xfrm>
          <a:prstGeom prst="line">
            <a:avLst/>
          </a:prstGeom>
          <a:noFill/>
          <a:ln w="2540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4833" name="Line 20"/>
          <p:cNvSpPr>
            <a:spLocks noChangeShapeType="1"/>
          </p:cNvSpPr>
          <p:nvPr/>
        </p:nvSpPr>
        <p:spPr bwMode="auto">
          <a:xfrm>
            <a:off x="2392363" y="5795963"/>
            <a:ext cx="5218112" cy="0"/>
          </a:xfrm>
          <a:prstGeom prst="line">
            <a:avLst/>
          </a:prstGeom>
          <a:noFill/>
          <a:ln w="2540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4834" name="Rectangle 21"/>
          <p:cNvSpPr>
            <a:spLocks noChangeArrowheads="1"/>
          </p:cNvSpPr>
          <p:nvPr/>
        </p:nvSpPr>
        <p:spPr bwMode="auto">
          <a:xfrm>
            <a:off x="2028825" y="1981200"/>
            <a:ext cx="3333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8</a:t>
            </a:r>
          </a:p>
        </p:txBody>
      </p:sp>
      <p:sp>
        <p:nvSpPr>
          <p:cNvPr id="34835" name="Oval 22"/>
          <p:cNvSpPr>
            <a:spLocks noChangeArrowheads="1"/>
          </p:cNvSpPr>
          <p:nvPr/>
        </p:nvSpPr>
        <p:spPr bwMode="auto">
          <a:xfrm>
            <a:off x="6705600" y="5719763"/>
            <a:ext cx="152400" cy="152400"/>
          </a:xfrm>
          <a:prstGeom prst="ellipse">
            <a:avLst/>
          </a:prstGeom>
          <a:solidFill>
            <a:schemeClr val="bg2"/>
          </a:solidFill>
          <a:ln w="12700">
            <a:solidFill>
              <a:schemeClr val="tx1"/>
            </a:solidFill>
            <a:round/>
            <a:headEnd/>
            <a:tailEnd/>
          </a:ln>
        </p:spPr>
        <p:txBody>
          <a:bodyPr wrap="none" anchor="ct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eaLnBrk="1" hangingPunct="1">
              <a:spcBef>
                <a:spcPct val="0"/>
              </a:spcBef>
              <a:buSzTx/>
              <a:buFontTx/>
              <a:buNone/>
            </a:pPr>
            <a:endParaRPr lang="en-US" altLang="en-US" sz="2000"/>
          </a:p>
        </p:txBody>
      </p:sp>
      <p:sp>
        <p:nvSpPr>
          <p:cNvPr id="34836" name="Rectangle 23"/>
          <p:cNvSpPr>
            <a:spLocks noChangeArrowheads="1"/>
          </p:cNvSpPr>
          <p:nvPr/>
        </p:nvSpPr>
        <p:spPr bwMode="auto">
          <a:xfrm>
            <a:off x="6705600" y="5257800"/>
            <a:ext cx="3333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i="1">
                <a:solidFill>
                  <a:schemeClr val="bg2"/>
                </a:solidFill>
              </a:rPr>
              <a:t>a</a:t>
            </a:r>
          </a:p>
        </p:txBody>
      </p:sp>
      <p:sp>
        <p:nvSpPr>
          <p:cNvPr id="34837" name="Rectangle 24"/>
          <p:cNvSpPr>
            <a:spLocks noChangeArrowheads="1"/>
          </p:cNvSpPr>
          <p:nvPr/>
        </p:nvSpPr>
        <p:spPr bwMode="auto">
          <a:xfrm>
            <a:off x="2438400" y="3733800"/>
            <a:ext cx="4349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i="1">
                <a:solidFill>
                  <a:schemeClr val="bg2"/>
                </a:solidFill>
              </a:rPr>
              <a:t>a’</a:t>
            </a:r>
          </a:p>
        </p:txBody>
      </p:sp>
      <p:sp>
        <p:nvSpPr>
          <p:cNvPr id="34838" name="Rectangle 25"/>
          <p:cNvSpPr>
            <a:spLocks noChangeArrowheads="1"/>
          </p:cNvSpPr>
          <p:nvPr/>
        </p:nvSpPr>
        <p:spPr bwMode="auto">
          <a:xfrm>
            <a:off x="0" y="1143000"/>
            <a:ext cx="7221538" cy="1816100"/>
          </a:xfrm>
          <a:prstGeom prst="rect">
            <a:avLst/>
          </a:prstGeom>
          <a:solidFill>
            <a:srgbClr val="FFCC99"/>
          </a:solidFill>
          <a:ln w="12700">
            <a:solidFill>
              <a:schemeClr val="bg2"/>
            </a:solidFill>
            <a:miter lim="800000"/>
            <a:headEnd/>
            <a:tailEnd/>
          </a:ln>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1600" b="1"/>
              <a:t>A farmer could produce either 1 yard of T or 2 bushels S. (Assume 4 farmers.)</a:t>
            </a:r>
          </a:p>
          <a:p>
            <a:pPr>
              <a:spcBef>
                <a:spcPct val="0"/>
              </a:spcBef>
              <a:buSzTx/>
              <a:buFontTx/>
              <a:buNone/>
            </a:pPr>
            <a:r>
              <a:rPr lang="en-US" altLang="en-US" sz="1600" b="1"/>
              <a:t>If 1 yd. T buys 2 bu. S, which good should she produce?</a:t>
            </a:r>
            <a:br>
              <a:rPr lang="en-US" altLang="en-US" sz="1600" b="1"/>
            </a:br>
            <a:r>
              <a:rPr lang="en-US" altLang="en-US" sz="1600" b="1"/>
              <a:t>If she produces 2 bu. S, then she may </a:t>
            </a:r>
            <a:r>
              <a:rPr lang="en-US" altLang="en-US" sz="1600" b="1" u="sng"/>
              <a:t>buy</a:t>
            </a:r>
            <a:r>
              <a:rPr lang="en-US" altLang="en-US" sz="1600" b="1"/>
              <a:t> up to 1 yd. T</a:t>
            </a:r>
            <a:br>
              <a:rPr lang="en-US" altLang="en-US" sz="1600" b="1"/>
            </a:br>
            <a:r>
              <a:rPr lang="en-US" altLang="en-US" sz="1600" b="1"/>
              <a:t>If she instead produces 1 yd T, then she gives up the opportunity to grow 2 bu. S.</a:t>
            </a:r>
          </a:p>
          <a:p>
            <a:pPr>
              <a:spcBef>
                <a:spcPct val="0"/>
              </a:spcBef>
              <a:buSzTx/>
              <a:buFontTx/>
              <a:buNone/>
            </a:pPr>
            <a:r>
              <a:rPr lang="en-US" altLang="en-US" sz="1600" b="1"/>
              <a:t>So she could grow either S or T and be equally well off. </a:t>
            </a:r>
            <a:br>
              <a:rPr lang="en-US" altLang="en-US" sz="1600" b="1"/>
            </a:br>
            <a:r>
              <a:rPr lang="en-US" altLang="en-US" sz="1600" b="1" u="sng"/>
              <a:t>In autarky, the relative price of S must equal its opportunity cost.</a:t>
            </a:r>
          </a:p>
          <a:p>
            <a:pPr>
              <a:spcBef>
                <a:spcPct val="0"/>
              </a:spcBef>
              <a:buSzTx/>
              <a:buFontTx/>
              <a:buNone/>
            </a:pPr>
            <a:r>
              <a:rPr lang="en-US" altLang="en-US" sz="1600" b="1"/>
              <a:t>Here both equal |slope| = 0.5 yd./bu. </a:t>
            </a:r>
          </a:p>
        </p:txBody>
      </p:sp>
      <p:sp>
        <p:nvSpPr>
          <p:cNvPr id="34839" name="Oval 27"/>
          <p:cNvSpPr>
            <a:spLocks noChangeArrowheads="1"/>
          </p:cNvSpPr>
          <p:nvPr/>
        </p:nvSpPr>
        <p:spPr bwMode="auto">
          <a:xfrm>
            <a:off x="2286000" y="4038600"/>
            <a:ext cx="152400" cy="152400"/>
          </a:xfrm>
          <a:prstGeom prst="ellipse">
            <a:avLst/>
          </a:prstGeom>
          <a:solidFill>
            <a:schemeClr val="bg2"/>
          </a:solidFill>
          <a:ln w="12700">
            <a:solidFill>
              <a:schemeClr val="tx1"/>
            </a:solidFill>
            <a:round/>
            <a:headEnd/>
            <a:tailEnd/>
          </a:ln>
        </p:spPr>
        <p:txBody>
          <a:bodyPr wrap="none" anchor="ct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eaLnBrk="1" hangingPunct="1">
              <a:spcBef>
                <a:spcPct val="0"/>
              </a:spcBef>
              <a:buSzTx/>
              <a:buFontTx/>
              <a:buNone/>
            </a:pPr>
            <a:endParaRPr lang="en-US" altLang="en-US" sz="2000"/>
          </a:p>
        </p:txBody>
      </p:sp>
    </p:spTree>
  </p:cSld>
  <p:clrMapOvr>
    <a:masterClrMapping/>
  </p:clrMapOvr>
  <p:transition spd="slow">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noFill/>
        </p:spPr>
        <p:txBody>
          <a:bodyPr lIns="90488" tIns="44450" rIns="90488" bIns="44450"/>
          <a:lstStyle/>
          <a:p>
            <a:r>
              <a:rPr lang="en-US" altLang="en-US" smtClean="0"/>
              <a:t>Why are relative prices more important than nominal prices?</a:t>
            </a:r>
          </a:p>
        </p:txBody>
      </p:sp>
      <p:sp>
        <p:nvSpPr>
          <p:cNvPr id="36867" name="Rectangle 3"/>
          <p:cNvSpPr>
            <a:spLocks noGrp="1" noChangeArrowheads="1"/>
          </p:cNvSpPr>
          <p:nvPr>
            <p:ph type="body" idx="1"/>
          </p:nvPr>
        </p:nvSpPr>
        <p:spPr/>
        <p:txBody>
          <a:bodyPr lIns="90488" tIns="44450" rIns="90488" bIns="44450"/>
          <a:lstStyle/>
          <a:p>
            <a:pPr>
              <a:spcBef>
                <a:spcPct val="70000"/>
              </a:spcBef>
              <a:buFontTx/>
              <a:buNone/>
            </a:pPr>
            <a:r>
              <a:rPr lang="en-US" altLang="en-US" dirty="0" smtClean="0"/>
              <a:t>This is chapter 2 exercise 10, page 40.</a:t>
            </a:r>
          </a:p>
        </p:txBody>
      </p:sp>
    </p:spTree>
  </p:cSld>
  <p:clrMapOvr>
    <a:masterClrMapping/>
  </p:clrMapOvr>
  <p:transition spd="med">
    <p:pull dir="r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noFill/>
        </p:spPr>
        <p:txBody>
          <a:bodyPr lIns="90488" tIns="44450" rIns="90488" bIns="44450"/>
          <a:lstStyle/>
          <a:p>
            <a:r>
              <a:rPr lang="en-US" altLang="en-US" smtClean="0"/>
              <a:t>Assumption #4</a:t>
            </a:r>
          </a:p>
        </p:txBody>
      </p:sp>
      <p:sp>
        <p:nvSpPr>
          <p:cNvPr id="38915" name="Rectangle 3"/>
          <p:cNvSpPr>
            <a:spLocks noGrp="1" noChangeArrowheads="1"/>
          </p:cNvSpPr>
          <p:nvPr>
            <p:ph type="body" idx="1"/>
          </p:nvPr>
        </p:nvSpPr>
        <p:spPr>
          <a:noFill/>
        </p:spPr>
        <p:txBody>
          <a:bodyPr lIns="90488" tIns="44450" rIns="90488" bIns="44450"/>
          <a:lstStyle/>
          <a:p>
            <a:pPr>
              <a:spcBef>
                <a:spcPct val="70000"/>
              </a:spcBef>
            </a:pPr>
            <a:r>
              <a:rPr lang="en-US" altLang="en-US" smtClean="0"/>
              <a:t>Factor endowments are fixed</a:t>
            </a:r>
            <a:endParaRPr lang="en-US" altLang="en-US" smtClean="0">
              <a:solidFill>
                <a:srgbClr val="FF3300"/>
              </a:solidFill>
            </a:endParaRPr>
          </a:p>
          <a:p>
            <a:pPr>
              <a:spcBef>
                <a:spcPct val="70000"/>
              </a:spcBef>
            </a:pPr>
            <a:r>
              <a:rPr lang="en-US" altLang="en-US" smtClean="0"/>
              <a:t>Technology is constant</a:t>
            </a:r>
          </a:p>
          <a:p>
            <a:pPr>
              <a:spcBef>
                <a:spcPct val="70000"/>
              </a:spcBef>
              <a:buFont typeface="Symbol" panose="05050102010706020507" pitchFamily="18" charset="2"/>
              <a:buChar char="Þ"/>
            </a:pPr>
            <a:r>
              <a:rPr lang="en-US" altLang="en-US" sz="4000" smtClean="0">
                <a:solidFill>
                  <a:srgbClr val="FF3300"/>
                </a:solidFill>
              </a:rPr>
              <a:t>Production Possibilities Frontier, PPF</a:t>
            </a:r>
            <a:endParaRPr lang="en-US" altLang="en-US" smtClean="0">
              <a:solidFill>
                <a:srgbClr val="FF3300"/>
              </a:solidFill>
            </a:endParaRPr>
          </a:p>
        </p:txBody>
      </p:sp>
    </p:spTree>
  </p:cSld>
  <p:clrMapOvr>
    <a:masterClrMapping/>
  </p:clrMapOvr>
  <p:transition spd="med">
    <p:pull dir="r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4"/>
          <p:cNvSpPr>
            <a:spLocks noChangeArrowheads="1"/>
          </p:cNvSpPr>
          <p:nvPr/>
        </p:nvSpPr>
        <p:spPr bwMode="auto">
          <a:xfrm>
            <a:off x="381000" y="61722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eaLnBrk="1" hangingPunct="1">
              <a:spcBef>
                <a:spcPct val="0"/>
              </a:spcBef>
              <a:buSzTx/>
              <a:buFontTx/>
              <a:buNone/>
            </a:pPr>
            <a:endParaRPr lang="en-US" altLang="en-US" sz="2000"/>
          </a:p>
        </p:txBody>
      </p:sp>
      <p:sp>
        <p:nvSpPr>
          <p:cNvPr id="40963" name="Rectangle 5"/>
          <p:cNvSpPr>
            <a:spLocks noChangeArrowheads="1"/>
          </p:cNvSpPr>
          <p:nvPr/>
        </p:nvSpPr>
        <p:spPr bwMode="auto">
          <a:xfrm>
            <a:off x="3124200" y="6024563"/>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eaLnBrk="1" hangingPunct="1">
              <a:spcBef>
                <a:spcPct val="0"/>
              </a:spcBef>
              <a:buSzTx/>
              <a:buFontTx/>
              <a:buNone/>
            </a:pPr>
            <a:endParaRPr lang="en-US" altLang="en-US" sz="2000"/>
          </a:p>
        </p:txBody>
      </p:sp>
      <p:sp>
        <p:nvSpPr>
          <p:cNvPr id="40964" name="Line 6"/>
          <p:cNvSpPr>
            <a:spLocks noChangeShapeType="1"/>
          </p:cNvSpPr>
          <p:nvPr/>
        </p:nvSpPr>
        <p:spPr bwMode="auto">
          <a:xfrm>
            <a:off x="2362200" y="4114800"/>
            <a:ext cx="4491038" cy="1671638"/>
          </a:xfrm>
          <a:prstGeom prst="line">
            <a:avLst/>
          </a:prstGeom>
          <a:noFill/>
          <a:ln w="50800">
            <a:solidFill>
              <a:srgbClr val="3366FF"/>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0965" name="Rectangle 7"/>
          <p:cNvSpPr>
            <a:spLocks noGrp="1" noChangeArrowheads="1"/>
          </p:cNvSpPr>
          <p:nvPr>
            <p:ph type="title"/>
          </p:nvPr>
        </p:nvSpPr>
        <p:spPr>
          <a:xfrm>
            <a:off x="609600" y="0"/>
            <a:ext cx="7772400" cy="1104900"/>
          </a:xfrm>
          <a:noFill/>
        </p:spPr>
        <p:txBody>
          <a:bodyPr lIns="90488" tIns="44450" rIns="90488" bIns="44450"/>
          <a:lstStyle/>
          <a:p>
            <a:r>
              <a:rPr lang="en-US" altLang="en-US" smtClean="0"/>
              <a:t>Constant Opportunity Cost</a:t>
            </a:r>
          </a:p>
        </p:txBody>
      </p:sp>
      <p:sp>
        <p:nvSpPr>
          <p:cNvPr id="40966" name="Rectangle 8"/>
          <p:cNvSpPr>
            <a:spLocks noChangeArrowheads="1"/>
          </p:cNvSpPr>
          <p:nvPr/>
        </p:nvSpPr>
        <p:spPr bwMode="auto">
          <a:xfrm>
            <a:off x="3733800" y="6100763"/>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eaLnBrk="1" hangingPunct="1">
              <a:spcBef>
                <a:spcPct val="0"/>
              </a:spcBef>
              <a:buSzTx/>
              <a:buFontTx/>
              <a:buNone/>
            </a:pPr>
            <a:endParaRPr lang="en-US" altLang="en-US" sz="2000"/>
          </a:p>
        </p:txBody>
      </p:sp>
      <p:sp>
        <p:nvSpPr>
          <p:cNvPr id="40967" name="Rectangle 9"/>
          <p:cNvSpPr>
            <a:spLocks noChangeArrowheads="1"/>
          </p:cNvSpPr>
          <p:nvPr/>
        </p:nvSpPr>
        <p:spPr bwMode="auto">
          <a:xfrm>
            <a:off x="3194050" y="5867400"/>
            <a:ext cx="5167313" cy="728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 1             2             3             4</a:t>
            </a:r>
          </a:p>
          <a:p>
            <a:pPr>
              <a:spcBef>
                <a:spcPct val="0"/>
              </a:spcBef>
              <a:buSzTx/>
              <a:buFontTx/>
              <a:buNone/>
            </a:pPr>
            <a:r>
              <a:rPr lang="en-US" altLang="en-US" sz="1800" b="1"/>
              <a:t>SOYBEANS, S  (millions of bushels per year)</a:t>
            </a:r>
            <a:endParaRPr lang="en-US" altLang="en-US" sz="1600" b="1"/>
          </a:p>
        </p:txBody>
      </p:sp>
      <p:sp>
        <p:nvSpPr>
          <p:cNvPr id="40968" name="Rectangle 10"/>
          <p:cNvSpPr>
            <a:spLocks noChangeArrowheads="1"/>
          </p:cNvSpPr>
          <p:nvPr/>
        </p:nvSpPr>
        <p:spPr bwMode="auto">
          <a:xfrm>
            <a:off x="1960563" y="4765675"/>
            <a:ext cx="3333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1</a:t>
            </a:r>
          </a:p>
        </p:txBody>
      </p:sp>
      <p:sp>
        <p:nvSpPr>
          <p:cNvPr id="40969" name="Rectangle 11"/>
          <p:cNvSpPr>
            <a:spLocks noChangeArrowheads="1"/>
          </p:cNvSpPr>
          <p:nvPr/>
        </p:nvSpPr>
        <p:spPr bwMode="auto">
          <a:xfrm>
            <a:off x="1976438" y="3886200"/>
            <a:ext cx="3333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2</a:t>
            </a:r>
          </a:p>
        </p:txBody>
      </p:sp>
      <p:sp>
        <p:nvSpPr>
          <p:cNvPr id="40970" name="Rectangle 12"/>
          <p:cNvSpPr>
            <a:spLocks noChangeArrowheads="1"/>
          </p:cNvSpPr>
          <p:nvPr/>
        </p:nvSpPr>
        <p:spPr bwMode="auto">
          <a:xfrm>
            <a:off x="1976438" y="2971800"/>
            <a:ext cx="3333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3</a:t>
            </a:r>
          </a:p>
        </p:txBody>
      </p:sp>
      <p:sp>
        <p:nvSpPr>
          <p:cNvPr id="40971" name="Rectangle 13"/>
          <p:cNvSpPr>
            <a:spLocks noChangeArrowheads="1"/>
          </p:cNvSpPr>
          <p:nvPr/>
        </p:nvSpPr>
        <p:spPr bwMode="auto">
          <a:xfrm>
            <a:off x="1824038" y="1066800"/>
            <a:ext cx="4857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  5</a:t>
            </a:r>
          </a:p>
        </p:txBody>
      </p:sp>
      <p:sp>
        <p:nvSpPr>
          <p:cNvPr id="40972" name="Rectangle 14"/>
          <p:cNvSpPr>
            <a:spLocks noChangeArrowheads="1"/>
          </p:cNvSpPr>
          <p:nvPr/>
        </p:nvSpPr>
        <p:spPr bwMode="auto">
          <a:xfrm>
            <a:off x="1976438" y="1981200"/>
            <a:ext cx="3333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4</a:t>
            </a:r>
          </a:p>
        </p:txBody>
      </p:sp>
      <p:sp>
        <p:nvSpPr>
          <p:cNvPr id="40973" name="Rectangle 15"/>
          <p:cNvSpPr>
            <a:spLocks noChangeArrowheads="1"/>
          </p:cNvSpPr>
          <p:nvPr/>
        </p:nvSpPr>
        <p:spPr bwMode="auto">
          <a:xfrm rot="-5400000">
            <a:off x="-900906" y="3564732"/>
            <a:ext cx="4179887"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000" b="1"/>
              <a:t>TEXTILES, T </a:t>
            </a:r>
            <a:r>
              <a:rPr lang="en-US" altLang="en-US" sz="1600" b="1"/>
              <a:t>(millions of yards per year)</a:t>
            </a:r>
          </a:p>
        </p:txBody>
      </p:sp>
      <p:sp>
        <p:nvSpPr>
          <p:cNvPr id="40974" name="Rectangle 16"/>
          <p:cNvSpPr>
            <a:spLocks noChangeArrowheads="1"/>
          </p:cNvSpPr>
          <p:nvPr/>
        </p:nvSpPr>
        <p:spPr bwMode="auto">
          <a:xfrm>
            <a:off x="2362200" y="5029200"/>
            <a:ext cx="1236663" cy="698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000">
                <a:solidFill>
                  <a:srgbClr val="FF3300"/>
                </a:solidFill>
              </a:rPr>
              <a:t>America’s</a:t>
            </a:r>
          </a:p>
          <a:p>
            <a:pPr>
              <a:spcBef>
                <a:spcPct val="0"/>
              </a:spcBef>
              <a:buSzTx/>
              <a:buFontTx/>
              <a:buNone/>
            </a:pPr>
            <a:r>
              <a:rPr lang="en-US" altLang="en-US" sz="2000">
                <a:solidFill>
                  <a:srgbClr val="FF3300"/>
                </a:solidFill>
              </a:rPr>
              <a:t>PPF</a:t>
            </a:r>
          </a:p>
        </p:txBody>
      </p:sp>
      <p:sp>
        <p:nvSpPr>
          <p:cNvPr id="40975" name="Line 18"/>
          <p:cNvSpPr>
            <a:spLocks noChangeShapeType="1"/>
          </p:cNvSpPr>
          <p:nvPr/>
        </p:nvSpPr>
        <p:spPr bwMode="auto">
          <a:xfrm flipV="1">
            <a:off x="2386013" y="4953000"/>
            <a:ext cx="2185987" cy="4763"/>
          </a:xfrm>
          <a:prstGeom prst="line">
            <a:avLst/>
          </a:prstGeom>
          <a:noFill/>
          <a:ln w="25400">
            <a:solidFill>
              <a:schemeClr val="bg2"/>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0976" name="Rectangle 20"/>
          <p:cNvSpPr>
            <a:spLocks noChangeArrowheads="1"/>
          </p:cNvSpPr>
          <p:nvPr/>
        </p:nvSpPr>
        <p:spPr bwMode="auto">
          <a:xfrm>
            <a:off x="1960563" y="4765675"/>
            <a:ext cx="3333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1</a:t>
            </a:r>
          </a:p>
        </p:txBody>
      </p:sp>
      <p:sp>
        <p:nvSpPr>
          <p:cNvPr id="40977" name="Line 22"/>
          <p:cNvSpPr>
            <a:spLocks noChangeShapeType="1"/>
          </p:cNvSpPr>
          <p:nvPr/>
        </p:nvSpPr>
        <p:spPr bwMode="auto">
          <a:xfrm flipH="1" flipV="1">
            <a:off x="2743200" y="4267200"/>
            <a:ext cx="44450" cy="8763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0978" name="Line 23"/>
          <p:cNvSpPr>
            <a:spLocks noChangeShapeType="1"/>
          </p:cNvSpPr>
          <p:nvPr/>
        </p:nvSpPr>
        <p:spPr bwMode="auto">
          <a:xfrm>
            <a:off x="2362200" y="1177925"/>
            <a:ext cx="0" cy="4630738"/>
          </a:xfrm>
          <a:prstGeom prst="line">
            <a:avLst/>
          </a:prstGeom>
          <a:noFill/>
          <a:ln w="2540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0979" name="Line 24"/>
          <p:cNvSpPr>
            <a:spLocks noChangeShapeType="1"/>
          </p:cNvSpPr>
          <p:nvPr/>
        </p:nvSpPr>
        <p:spPr bwMode="auto">
          <a:xfrm>
            <a:off x="2392363" y="5795963"/>
            <a:ext cx="5218112" cy="0"/>
          </a:xfrm>
          <a:prstGeom prst="line">
            <a:avLst/>
          </a:prstGeom>
          <a:noFill/>
          <a:ln w="2540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0980" name="Rectangle 25"/>
          <p:cNvSpPr>
            <a:spLocks noChangeArrowheads="1"/>
          </p:cNvSpPr>
          <p:nvPr/>
        </p:nvSpPr>
        <p:spPr bwMode="auto">
          <a:xfrm>
            <a:off x="1976438" y="1981200"/>
            <a:ext cx="3333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4</a:t>
            </a:r>
          </a:p>
        </p:txBody>
      </p:sp>
      <p:sp>
        <p:nvSpPr>
          <p:cNvPr id="40981" name="Oval 26"/>
          <p:cNvSpPr>
            <a:spLocks noChangeArrowheads="1"/>
          </p:cNvSpPr>
          <p:nvPr/>
        </p:nvSpPr>
        <p:spPr bwMode="auto">
          <a:xfrm>
            <a:off x="6705600" y="5719763"/>
            <a:ext cx="152400" cy="152400"/>
          </a:xfrm>
          <a:prstGeom prst="ellipse">
            <a:avLst/>
          </a:prstGeom>
          <a:solidFill>
            <a:schemeClr val="bg2"/>
          </a:solidFill>
          <a:ln w="12700">
            <a:solidFill>
              <a:schemeClr val="tx1"/>
            </a:solidFill>
            <a:round/>
            <a:headEnd/>
            <a:tailEnd/>
          </a:ln>
        </p:spPr>
        <p:txBody>
          <a:bodyPr wrap="none" anchor="ct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eaLnBrk="1" hangingPunct="1">
              <a:spcBef>
                <a:spcPct val="0"/>
              </a:spcBef>
              <a:buSzTx/>
              <a:buFontTx/>
              <a:buNone/>
            </a:pPr>
            <a:endParaRPr lang="en-US" altLang="en-US" sz="2000"/>
          </a:p>
        </p:txBody>
      </p:sp>
      <p:sp>
        <p:nvSpPr>
          <p:cNvPr id="40982" name="Rectangle 27"/>
          <p:cNvSpPr>
            <a:spLocks noChangeArrowheads="1"/>
          </p:cNvSpPr>
          <p:nvPr/>
        </p:nvSpPr>
        <p:spPr bwMode="auto">
          <a:xfrm>
            <a:off x="6705600" y="5257800"/>
            <a:ext cx="398463"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i="1">
                <a:solidFill>
                  <a:schemeClr val="bg2"/>
                </a:solidFill>
              </a:rPr>
              <a:t>a'</a:t>
            </a:r>
          </a:p>
        </p:txBody>
      </p:sp>
      <p:sp>
        <p:nvSpPr>
          <p:cNvPr id="40983" name="Rectangle 31"/>
          <p:cNvSpPr>
            <a:spLocks noChangeArrowheads="1"/>
          </p:cNvSpPr>
          <p:nvPr/>
        </p:nvSpPr>
        <p:spPr bwMode="auto">
          <a:xfrm>
            <a:off x="4419600" y="4419600"/>
            <a:ext cx="3333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i="1">
                <a:solidFill>
                  <a:schemeClr val="bg2"/>
                </a:solidFill>
              </a:rPr>
              <a:t>a</a:t>
            </a:r>
          </a:p>
        </p:txBody>
      </p:sp>
      <p:sp>
        <p:nvSpPr>
          <p:cNvPr id="40984" name="Rectangle 32"/>
          <p:cNvSpPr>
            <a:spLocks noChangeArrowheads="1"/>
          </p:cNvSpPr>
          <p:nvPr/>
        </p:nvSpPr>
        <p:spPr bwMode="auto">
          <a:xfrm>
            <a:off x="3048000" y="1524000"/>
            <a:ext cx="2090738" cy="838200"/>
          </a:xfrm>
          <a:prstGeom prst="rect">
            <a:avLst/>
          </a:prstGeom>
          <a:solidFill>
            <a:srgbClr val="FFCC99"/>
          </a:solidFill>
          <a:ln w="12700">
            <a:solidFill>
              <a:schemeClr val="bg2"/>
            </a:solidFill>
            <a:miter lim="800000"/>
            <a:headEnd/>
            <a:tailEnd/>
          </a:ln>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1600" b="1"/>
              <a:t>A’s  opportunity cost:</a:t>
            </a:r>
          </a:p>
          <a:p>
            <a:pPr>
              <a:spcBef>
                <a:spcPct val="0"/>
              </a:spcBef>
              <a:buSzTx/>
              <a:buFontTx/>
              <a:buNone/>
            </a:pPr>
            <a:endParaRPr lang="en-US" altLang="en-US" sz="1600" b="1"/>
          </a:p>
          <a:p>
            <a:pPr>
              <a:spcBef>
                <a:spcPct val="0"/>
              </a:spcBef>
              <a:buSzTx/>
              <a:buFontTx/>
              <a:buNone/>
            </a:pPr>
            <a:endParaRPr lang="en-US" altLang="en-US" sz="1600" b="1"/>
          </a:p>
        </p:txBody>
      </p:sp>
      <p:sp>
        <p:nvSpPr>
          <p:cNvPr id="40985" name="Line 34"/>
          <p:cNvSpPr>
            <a:spLocks noChangeShapeType="1"/>
          </p:cNvSpPr>
          <p:nvPr/>
        </p:nvSpPr>
        <p:spPr bwMode="auto">
          <a:xfrm>
            <a:off x="4572000" y="5029200"/>
            <a:ext cx="0" cy="765175"/>
          </a:xfrm>
          <a:prstGeom prst="line">
            <a:avLst/>
          </a:prstGeom>
          <a:noFill/>
          <a:ln w="25400">
            <a:solidFill>
              <a:schemeClr val="bg2"/>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0986" name="Oval 36"/>
          <p:cNvSpPr>
            <a:spLocks noChangeArrowheads="1"/>
          </p:cNvSpPr>
          <p:nvPr/>
        </p:nvSpPr>
        <p:spPr bwMode="auto">
          <a:xfrm>
            <a:off x="4495800" y="4876800"/>
            <a:ext cx="152400" cy="152400"/>
          </a:xfrm>
          <a:prstGeom prst="ellipse">
            <a:avLst/>
          </a:prstGeom>
          <a:solidFill>
            <a:schemeClr val="bg2"/>
          </a:solidFill>
          <a:ln w="12700">
            <a:solidFill>
              <a:schemeClr val="tx1"/>
            </a:solidFill>
            <a:round/>
            <a:headEnd/>
            <a:tailEnd/>
          </a:ln>
        </p:spPr>
        <p:txBody>
          <a:bodyPr wrap="none" anchor="ct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eaLnBrk="1" hangingPunct="1">
              <a:spcBef>
                <a:spcPct val="0"/>
              </a:spcBef>
              <a:buSzTx/>
              <a:buFontTx/>
              <a:buNone/>
            </a:pPr>
            <a:endParaRPr lang="en-US" altLang="en-US" sz="2000"/>
          </a:p>
        </p:txBody>
      </p:sp>
    </p:spTree>
  </p:cSld>
  <p:clrMapOvr>
    <a:masterClrMapping/>
  </p:clrMapOvr>
  <p:transition spd="slow">
    <p:wipe dir="r"/>
  </p:transition>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noFill/>
        </p:spPr>
        <p:txBody>
          <a:bodyPr lIns="90488" tIns="44450" rIns="90488" bIns="44450"/>
          <a:lstStyle/>
          <a:p>
            <a:r>
              <a:rPr lang="en-US" altLang="en-US" smtClean="0"/>
              <a:t>Learning Objectives</a:t>
            </a:r>
          </a:p>
        </p:txBody>
      </p:sp>
      <p:sp>
        <p:nvSpPr>
          <p:cNvPr id="24579" name="Rectangle 3"/>
          <p:cNvSpPr>
            <a:spLocks noGrp="1" noChangeArrowheads="1"/>
          </p:cNvSpPr>
          <p:nvPr>
            <p:ph type="body" idx="1"/>
          </p:nvPr>
        </p:nvSpPr>
        <p:spPr>
          <a:noFill/>
        </p:spPr>
        <p:txBody>
          <a:bodyPr lIns="90488" tIns="44450" rIns="90488" bIns="44450"/>
          <a:lstStyle/>
          <a:p>
            <a:pPr>
              <a:spcBef>
                <a:spcPct val="60000"/>
              </a:spcBef>
            </a:pPr>
            <a:r>
              <a:rPr lang="en-US" altLang="en-US" smtClean="0"/>
              <a:t>Understand purpose of our model</a:t>
            </a:r>
          </a:p>
          <a:p>
            <a:pPr>
              <a:spcBef>
                <a:spcPct val="60000"/>
              </a:spcBef>
            </a:pPr>
            <a:r>
              <a:rPr lang="en-US" altLang="en-US" smtClean="0"/>
              <a:t>Familiarize ourselves with the seven assumptions of the Basic Model</a:t>
            </a:r>
          </a:p>
          <a:p>
            <a:pPr>
              <a:spcBef>
                <a:spcPct val="60000"/>
              </a:spcBef>
            </a:pPr>
            <a:r>
              <a:rPr lang="en-US" altLang="en-US" smtClean="0"/>
              <a:t>Solve the Basic Model</a:t>
            </a:r>
          </a:p>
          <a:p>
            <a:pPr>
              <a:spcBef>
                <a:spcPct val="60000"/>
              </a:spcBef>
            </a:pPr>
            <a:r>
              <a:rPr lang="en-US" altLang="en-US" smtClean="0"/>
              <a:t>Calculate a measure of national welfare</a:t>
            </a:r>
          </a:p>
          <a:p>
            <a:pPr>
              <a:spcBef>
                <a:spcPct val="60000"/>
              </a:spcBef>
            </a:pPr>
            <a:r>
              <a:rPr lang="en-US" altLang="en-US" smtClean="0"/>
              <a:t>Derive National Supply &amp; Demand</a:t>
            </a:r>
            <a:endParaRPr lang="en-US" altLang="en-US" smtClean="0">
              <a:solidFill>
                <a:srgbClr val="B2B2B2"/>
              </a:solidFill>
            </a:endParaRPr>
          </a:p>
        </p:txBody>
      </p:sp>
    </p:spTree>
  </p:cSld>
  <p:clrMapOvr>
    <a:masterClrMapping/>
  </p:clrMapOvr>
  <p:transition spd="med">
    <p:split orient="vert"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anim calcmode="lin" valueType="num">
                                      <p:cBhvr additive="base">
                                        <p:cTn id="7" dur="500" fill="hold"/>
                                        <p:tgtEl>
                                          <p:spTgt spid="2457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457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4579">
                                            <p:txEl>
                                              <p:pRg st="1" end="1"/>
                                            </p:txEl>
                                          </p:spTgt>
                                        </p:tgtEl>
                                        <p:attrNameLst>
                                          <p:attrName>style.visibility</p:attrName>
                                        </p:attrNameLst>
                                      </p:cBhvr>
                                      <p:to>
                                        <p:strVal val="visible"/>
                                      </p:to>
                                    </p:set>
                                    <p:anim calcmode="lin" valueType="num">
                                      <p:cBhvr additive="base">
                                        <p:cTn id="13" dur="500" fill="hold"/>
                                        <p:tgtEl>
                                          <p:spTgt spid="2457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457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4579">
                                            <p:txEl>
                                              <p:pRg st="2" end="2"/>
                                            </p:txEl>
                                          </p:spTgt>
                                        </p:tgtEl>
                                        <p:attrNameLst>
                                          <p:attrName>style.visibility</p:attrName>
                                        </p:attrNameLst>
                                      </p:cBhvr>
                                      <p:to>
                                        <p:strVal val="visible"/>
                                      </p:to>
                                    </p:set>
                                    <p:anim calcmode="lin" valueType="num">
                                      <p:cBhvr additive="base">
                                        <p:cTn id="19" dur="500" fill="hold"/>
                                        <p:tgtEl>
                                          <p:spTgt spid="2457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457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4579">
                                            <p:txEl>
                                              <p:pRg st="3" end="3"/>
                                            </p:txEl>
                                          </p:spTgt>
                                        </p:tgtEl>
                                        <p:attrNameLst>
                                          <p:attrName>style.visibility</p:attrName>
                                        </p:attrNameLst>
                                      </p:cBhvr>
                                      <p:to>
                                        <p:strVal val="visible"/>
                                      </p:to>
                                    </p:set>
                                    <p:anim calcmode="lin" valueType="num">
                                      <p:cBhvr additive="base">
                                        <p:cTn id="25" dur="500" fill="hold"/>
                                        <p:tgtEl>
                                          <p:spTgt spid="2457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457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4579">
                                            <p:txEl>
                                              <p:pRg st="4" end="4"/>
                                            </p:txEl>
                                          </p:spTgt>
                                        </p:tgtEl>
                                        <p:attrNameLst>
                                          <p:attrName>style.visibility</p:attrName>
                                        </p:attrNameLst>
                                      </p:cBhvr>
                                      <p:to>
                                        <p:strVal val="visible"/>
                                      </p:to>
                                    </p:set>
                                    <p:anim calcmode="lin" valueType="num">
                                      <p:cBhvr additive="base">
                                        <p:cTn id="31" dur="500" fill="hold"/>
                                        <p:tgtEl>
                                          <p:spTgt spid="24579">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4579">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build="p"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3010" name="Freeform 2"/>
          <p:cNvSpPr>
            <a:spLocks/>
          </p:cNvSpPr>
          <p:nvPr/>
        </p:nvSpPr>
        <p:spPr bwMode="auto">
          <a:xfrm>
            <a:off x="4648200" y="4876800"/>
            <a:ext cx="2016125" cy="996950"/>
          </a:xfrm>
          <a:custGeom>
            <a:avLst/>
            <a:gdLst>
              <a:gd name="T0" fmla="*/ 2147483646 w 1785"/>
              <a:gd name="T1" fmla="*/ 2147483646 h 566"/>
              <a:gd name="T2" fmla="*/ 2147483646 w 1785"/>
              <a:gd name="T3" fmla="*/ 2147483646 h 566"/>
              <a:gd name="T4" fmla="*/ 2147483646 w 1785"/>
              <a:gd name="T5" fmla="*/ 0 h 566"/>
              <a:gd name="T6" fmla="*/ 0 w 1785"/>
              <a:gd name="T7" fmla="*/ 2147483646 h 566"/>
              <a:gd name="T8" fmla="*/ 2147483646 w 1785"/>
              <a:gd name="T9" fmla="*/ 2147483646 h 566"/>
              <a:gd name="T10" fmla="*/ 2147483646 w 1785"/>
              <a:gd name="T11" fmla="*/ 2147483646 h 566"/>
              <a:gd name="T12" fmla="*/ 2147483646 w 1785"/>
              <a:gd name="T13" fmla="*/ 2147483646 h 566"/>
              <a:gd name="T14" fmla="*/ 2147483646 w 1785"/>
              <a:gd name="T15" fmla="*/ 2147483646 h 566"/>
              <a:gd name="T16" fmla="*/ 0 60000 65536"/>
              <a:gd name="T17" fmla="*/ 0 60000 65536"/>
              <a:gd name="T18" fmla="*/ 0 60000 65536"/>
              <a:gd name="T19" fmla="*/ 0 60000 65536"/>
              <a:gd name="T20" fmla="*/ 0 60000 65536"/>
              <a:gd name="T21" fmla="*/ 0 60000 65536"/>
              <a:gd name="T22" fmla="*/ 0 60000 65536"/>
              <a:gd name="T23" fmla="*/ 0 60000 65536"/>
              <a:gd name="T24" fmla="*/ 0 w 1785"/>
              <a:gd name="T25" fmla="*/ 0 h 566"/>
              <a:gd name="T26" fmla="*/ 1785 w 1785"/>
              <a:gd name="T27" fmla="*/ 566 h 56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785" h="566">
                <a:moveTo>
                  <a:pt x="1529" y="285"/>
                </a:moveTo>
                <a:lnTo>
                  <a:pt x="1508" y="369"/>
                </a:lnTo>
                <a:lnTo>
                  <a:pt x="28" y="0"/>
                </a:lnTo>
                <a:lnTo>
                  <a:pt x="0" y="113"/>
                </a:lnTo>
                <a:lnTo>
                  <a:pt x="1480" y="482"/>
                </a:lnTo>
                <a:lnTo>
                  <a:pt x="1459" y="565"/>
                </a:lnTo>
                <a:lnTo>
                  <a:pt x="1784" y="497"/>
                </a:lnTo>
                <a:lnTo>
                  <a:pt x="1529" y="285"/>
                </a:lnTo>
              </a:path>
            </a:pathLst>
          </a:custGeom>
          <a:solidFill>
            <a:srgbClr val="99CCFF"/>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US"/>
          </a:p>
        </p:txBody>
      </p:sp>
      <p:sp>
        <p:nvSpPr>
          <p:cNvPr id="43011" name="Rectangle 4"/>
          <p:cNvSpPr>
            <a:spLocks noChangeArrowheads="1"/>
          </p:cNvSpPr>
          <p:nvPr/>
        </p:nvSpPr>
        <p:spPr bwMode="auto">
          <a:xfrm>
            <a:off x="381000" y="61722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eaLnBrk="1" hangingPunct="1">
              <a:spcBef>
                <a:spcPct val="0"/>
              </a:spcBef>
              <a:buSzTx/>
              <a:buFontTx/>
              <a:buNone/>
            </a:pPr>
            <a:endParaRPr lang="en-US" altLang="en-US" sz="2000"/>
          </a:p>
        </p:txBody>
      </p:sp>
      <p:sp>
        <p:nvSpPr>
          <p:cNvPr id="43012" name="Rectangle 5"/>
          <p:cNvSpPr>
            <a:spLocks noChangeArrowheads="1"/>
          </p:cNvSpPr>
          <p:nvPr/>
        </p:nvSpPr>
        <p:spPr bwMode="auto">
          <a:xfrm>
            <a:off x="3124200" y="6024563"/>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eaLnBrk="1" hangingPunct="1">
              <a:spcBef>
                <a:spcPct val="0"/>
              </a:spcBef>
              <a:buSzTx/>
              <a:buFontTx/>
              <a:buNone/>
            </a:pPr>
            <a:endParaRPr lang="en-US" altLang="en-US" sz="2000"/>
          </a:p>
        </p:txBody>
      </p:sp>
      <p:sp>
        <p:nvSpPr>
          <p:cNvPr id="43013" name="Line 6"/>
          <p:cNvSpPr>
            <a:spLocks noChangeShapeType="1"/>
          </p:cNvSpPr>
          <p:nvPr/>
        </p:nvSpPr>
        <p:spPr bwMode="auto">
          <a:xfrm>
            <a:off x="2362200" y="4114800"/>
            <a:ext cx="4491038" cy="1671638"/>
          </a:xfrm>
          <a:prstGeom prst="line">
            <a:avLst/>
          </a:prstGeom>
          <a:noFill/>
          <a:ln w="50800">
            <a:solidFill>
              <a:srgbClr val="3366FF"/>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3014" name="Rectangle 7"/>
          <p:cNvSpPr>
            <a:spLocks noGrp="1" noChangeArrowheads="1"/>
          </p:cNvSpPr>
          <p:nvPr>
            <p:ph type="title"/>
          </p:nvPr>
        </p:nvSpPr>
        <p:spPr>
          <a:xfrm>
            <a:off x="609600" y="0"/>
            <a:ext cx="7772400" cy="1104900"/>
          </a:xfrm>
          <a:noFill/>
        </p:spPr>
        <p:txBody>
          <a:bodyPr lIns="90488" tIns="44450" rIns="90488" bIns="44450"/>
          <a:lstStyle/>
          <a:p>
            <a:r>
              <a:rPr lang="en-US" altLang="en-US" smtClean="0"/>
              <a:t>Constant Opportunity Cost</a:t>
            </a:r>
          </a:p>
        </p:txBody>
      </p:sp>
      <p:sp>
        <p:nvSpPr>
          <p:cNvPr id="43015" name="Rectangle 8"/>
          <p:cNvSpPr>
            <a:spLocks noChangeArrowheads="1"/>
          </p:cNvSpPr>
          <p:nvPr/>
        </p:nvSpPr>
        <p:spPr bwMode="auto">
          <a:xfrm>
            <a:off x="3733800" y="6100763"/>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eaLnBrk="1" hangingPunct="1">
              <a:spcBef>
                <a:spcPct val="0"/>
              </a:spcBef>
              <a:buSzTx/>
              <a:buFontTx/>
              <a:buNone/>
            </a:pPr>
            <a:endParaRPr lang="en-US" altLang="en-US" sz="2000"/>
          </a:p>
        </p:txBody>
      </p:sp>
      <p:sp>
        <p:nvSpPr>
          <p:cNvPr id="43016" name="Rectangle 9"/>
          <p:cNvSpPr>
            <a:spLocks noChangeArrowheads="1"/>
          </p:cNvSpPr>
          <p:nvPr/>
        </p:nvSpPr>
        <p:spPr bwMode="auto">
          <a:xfrm>
            <a:off x="3194050" y="5867400"/>
            <a:ext cx="5167313" cy="728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 1             2             3             4</a:t>
            </a:r>
          </a:p>
          <a:p>
            <a:pPr>
              <a:spcBef>
                <a:spcPct val="0"/>
              </a:spcBef>
              <a:buSzTx/>
              <a:buFontTx/>
              <a:buNone/>
            </a:pPr>
            <a:r>
              <a:rPr lang="en-US" altLang="en-US" sz="1800" b="1"/>
              <a:t>SOYBEANS, S  (millions of bushels per year)</a:t>
            </a:r>
            <a:endParaRPr lang="en-US" altLang="en-US" sz="1600" b="1"/>
          </a:p>
        </p:txBody>
      </p:sp>
      <p:sp>
        <p:nvSpPr>
          <p:cNvPr id="43017" name="Rectangle 10"/>
          <p:cNvSpPr>
            <a:spLocks noChangeArrowheads="1"/>
          </p:cNvSpPr>
          <p:nvPr/>
        </p:nvSpPr>
        <p:spPr bwMode="auto">
          <a:xfrm>
            <a:off x="1960563" y="4765675"/>
            <a:ext cx="3333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1</a:t>
            </a:r>
          </a:p>
        </p:txBody>
      </p:sp>
      <p:sp>
        <p:nvSpPr>
          <p:cNvPr id="43018" name="Rectangle 11"/>
          <p:cNvSpPr>
            <a:spLocks noChangeArrowheads="1"/>
          </p:cNvSpPr>
          <p:nvPr/>
        </p:nvSpPr>
        <p:spPr bwMode="auto">
          <a:xfrm>
            <a:off x="1976438" y="3886200"/>
            <a:ext cx="3333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2</a:t>
            </a:r>
          </a:p>
        </p:txBody>
      </p:sp>
      <p:sp>
        <p:nvSpPr>
          <p:cNvPr id="43019" name="Rectangle 12"/>
          <p:cNvSpPr>
            <a:spLocks noChangeArrowheads="1"/>
          </p:cNvSpPr>
          <p:nvPr/>
        </p:nvSpPr>
        <p:spPr bwMode="auto">
          <a:xfrm>
            <a:off x="1976438" y="2971800"/>
            <a:ext cx="3333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3</a:t>
            </a:r>
          </a:p>
        </p:txBody>
      </p:sp>
      <p:sp>
        <p:nvSpPr>
          <p:cNvPr id="43020" name="Rectangle 13"/>
          <p:cNvSpPr>
            <a:spLocks noChangeArrowheads="1"/>
          </p:cNvSpPr>
          <p:nvPr/>
        </p:nvSpPr>
        <p:spPr bwMode="auto">
          <a:xfrm>
            <a:off x="1824038" y="1066800"/>
            <a:ext cx="4857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  5</a:t>
            </a:r>
          </a:p>
        </p:txBody>
      </p:sp>
      <p:sp>
        <p:nvSpPr>
          <p:cNvPr id="43021" name="Rectangle 14"/>
          <p:cNvSpPr>
            <a:spLocks noChangeArrowheads="1"/>
          </p:cNvSpPr>
          <p:nvPr/>
        </p:nvSpPr>
        <p:spPr bwMode="auto">
          <a:xfrm>
            <a:off x="1976438" y="1981200"/>
            <a:ext cx="3333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4</a:t>
            </a:r>
          </a:p>
        </p:txBody>
      </p:sp>
      <p:sp>
        <p:nvSpPr>
          <p:cNvPr id="43022" name="Rectangle 15"/>
          <p:cNvSpPr>
            <a:spLocks noChangeArrowheads="1"/>
          </p:cNvSpPr>
          <p:nvPr/>
        </p:nvSpPr>
        <p:spPr bwMode="auto">
          <a:xfrm rot="-5400000">
            <a:off x="-900906" y="3564732"/>
            <a:ext cx="4179887"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000" b="1"/>
              <a:t>TEXTILES, T </a:t>
            </a:r>
            <a:r>
              <a:rPr lang="en-US" altLang="en-US" sz="1600" b="1"/>
              <a:t>(millions of yards per year)</a:t>
            </a:r>
          </a:p>
        </p:txBody>
      </p:sp>
      <p:sp>
        <p:nvSpPr>
          <p:cNvPr id="43023" name="Rectangle 16"/>
          <p:cNvSpPr>
            <a:spLocks noChangeArrowheads="1"/>
          </p:cNvSpPr>
          <p:nvPr/>
        </p:nvSpPr>
        <p:spPr bwMode="auto">
          <a:xfrm>
            <a:off x="2362200" y="5029200"/>
            <a:ext cx="1236663" cy="698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000">
                <a:solidFill>
                  <a:srgbClr val="FF3300"/>
                </a:solidFill>
              </a:rPr>
              <a:t>America’s</a:t>
            </a:r>
          </a:p>
          <a:p>
            <a:pPr>
              <a:spcBef>
                <a:spcPct val="0"/>
              </a:spcBef>
              <a:buSzTx/>
              <a:buFontTx/>
              <a:buNone/>
            </a:pPr>
            <a:r>
              <a:rPr lang="en-US" altLang="en-US" sz="2000">
                <a:solidFill>
                  <a:srgbClr val="FF3300"/>
                </a:solidFill>
              </a:rPr>
              <a:t>PPF</a:t>
            </a:r>
          </a:p>
        </p:txBody>
      </p:sp>
      <p:sp>
        <p:nvSpPr>
          <p:cNvPr id="43024" name="Line 18"/>
          <p:cNvSpPr>
            <a:spLocks noChangeShapeType="1"/>
          </p:cNvSpPr>
          <p:nvPr/>
        </p:nvSpPr>
        <p:spPr bwMode="auto">
          <a:xfrm flipV="1">
            <a:off x="2386013" y="4953000"/>
            <a:ext cx="2185987" cy="4763"/>
          </a:xfrm>
          <a:prstGeom prst="line">
            <a:avLst/>
          </a:prstGeom>
          <a:noFill/>
          <a:ln w="25400">
            <a:solidFill>
              <a:schemeClr val="bg2"/>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3025" name="Rectangle 20"/>
          <p:cNvSpPr>
            <a:spLocks noChangeArrowheads="1"/>
          </p:cNvSpPr>
          <p:nvPr/>
        </p:nvSpPr>
        <p:spPr bwMode="auto">
          <a:xfrm>
            <a:off x="1960563" y="4765675"/>
            <a:ext cx="3333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1</a:t>
            </a:r>
          </a:p>
        </p:txBody>
      </p:sp>
      <p:sp>
        <p:nvSpPr>
          <p:cNvPr id="43026" name="Line 22"/>
          <p:cNvSpPr>
            <a:spLocks noChangeShapeType="1"/>
          </p:cNvSpPr>
          <p:nvPr/>
        </p:nvSpPr>
        <p:spPr bwMode="auto">
          <a:xfrm flipH="1" flipV="1">
            <a:off x="2743200" y="4267200"/>
            <a:ext cx="44450" cy="8763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3027" name="Line 23"/>
          <p:cNvSpPr>
            <a:spLocks noChangeShapeType="1"/>
          </p:cNvSpPr>
          <p:nvPr/>
        </p:nvSpPr>
        <p:spPr bwMode="auto">
          <a:xfrm>
            <a:off x="2362200" y="1177925"/>
            <a:ext cx="0" cy="4630738"/>
          </a:xfrm>
          <a:prstGeom prst="line">
            <a:avLst/>
          </a:prstGeom>
          <a:noFill/>
          <a:ln w="2540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3028" name="Line 24"/>
          <p:cNvSpPr>
            <a:spLocks noChangeShapeType="1"/>
          </p:cNvSpPr>
          <p:nvPr/>
        </p:nvSpPr>
        <p:spPr bwMode="auto">
          <a:xfrm>
            <a:off x="2392363" y="5795963"/>
            <a:ext cx="5218112" cy="0"/>
          </a:xfrm>
          <a:prstGeom prst="line">
            <a:avLst/>
          </a:prstGeom>
          <a:noFill/>
          <a:ln w="2540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3029" name="Rectangle 25"/>
          <p:cNvSpPr>
            <a:spLocks noChangeArrowheads="1"/>
          </p:cNvSpPr>
          <p:nvPr/>
        </p:nvSpPr>
        <p:spPr bwMode="auto">
          <a:xfrm>
            <a:off x="1976438" y="1981200"/>
            <a:ext cx="3333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4</a:t>
            </a:r>
          </a:p>
        </p:txBody>
      </p:sp>
      <p:sp>
        <p:nvSpPr>
          <p:cNvPr id="43030" name="Oval 26"/>
          <p:cNvSpPr>
            <a:spLocks noChangeArrowheads="1"/>
          </p:cNvSpPr>
          <p:nvPr/>
        </p:nvSpPr>
        <p:spPr bwMode="auto">
          <a:xfrm>
            <a:off x="6705600" y="5719763"/>
            <a:ext cx="152400" cy="152400"/>
          </a:xfrm>
          <a:prstGeom prst="ellipse">
            <a:avLst/>
          </a:prstGeom>
          <a:solidFill>
            <a:schemeClr val="bg2"/>
          </a:solidFill>
          <a:ln w="12700">
            <a:solidFill>
              <a:schemeClr val="tx1"/>
            </a:solidFill>
            <a:round/>
            <a:headEnd/>
            <a:tailEnd/>
          </a:ln>
        </p:spPr>
        <p:txBody>
          <a:bodyPr wrap="none" anchor="ct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eaLnBrk="1" hangingPunct="1">
              <a:spcBef>
                <a:spcPct val="0"/>
              </a:spcBef>
              <a:buSzTx/>
              <a:buFontTx/>
              <a:buNone/>
            </a:pPr>
            <a:endParaRPr lang="en-US" altLang="en-US" sz="2000"/>
          </a:p>
        </p:txBody>
      </p:sp>
      <p:sp>
        <p:nvSpPr>
          <p:cNvPr id="43031" name="Rectangle 27"/>
          <p:cNvSpPr>
            <a:spLocks noChangeArrowheads="1"/>
          </p:cNvSpPr>
          <p:nvPr/>
        </p:nvSpPr>
        <p:spPr bwMode="auto">
          <a:xfrm>
            <a:off x="6705600" y="5257800"/>
            <a:ext cx="398463"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i="1">
                <a:solidFill>
                  <a:schemeClr val="bg2"/>
                </a:solidFill>
              </a:rPr>
              <a:t>a'</a:t>
            </a:r>
          </a:p>
        </p:txBody>
      </p:sp>
      <p:sp>
        <p:nvSpPr>
          <p:cNvPr id="43032" name="Rectangle 31"/>
          <p:cNvSpPr>
            <a:spLocks noChangeArrowheads="1"/>
          </p:cNvSpPr>
          <p:nvPr/>
        </p:nvSpPr>
        <p:spPr bwMode="auto">
          <a:xfrm>
            <a:off x="4419600" y="4419600"/>
            <a:ext cx="3333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i="1">
                <a:solidFill>
                  <a:schemeClr val="bg2"/>
                </a:solidFill>
              </a:rPr>
              <a:t>a</a:t>
            </a:r>
          </a:p>
        </p:txBody>
      </p:sp>
      <p:sp>
        <p:nvSpPr>
          <p:cNvPr id="43033" name="Rectangle 32"/>
          <p:cNvSpPr>
            <a:spLocks noChangeArrowheads="1"/>
          </p:cNvSpPr>
          <p:nvPr/>
        </p:nvSpPr>
        <p:spPr bwMode="auto">
          <a:xfrm>
            <a:off x="3048000" y="1524000"/>
            <a:ext cx="2524125" cy="838200"/>
          </a:xfrm>
          <a:prstGeom prst="rect">
            <a:avLst/>
          </a:prstGeom>
          <a:solidFill>
            <a:srgbClr val="FFCC99"/>
          </a:solidFill>
          <a:ln w="12700">
            <a:solidFill>
              <a:schemeClr val="bg2"/>
            </a:solidFill>
            <a:miter lim="800000"/>
            <a:headEnd/>
            <a:tailEnd/>
          </a:ln>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1600" b="1"/>
              <a:t>A’s  opportunity cost:</a:t>
            </a:r>
          </a:p>
          <a:p>
            <a:pPr>
              <a:spcBef>
                <a:spcPct val="0"/>
              </a:spcBef>
              <a:buSzTx/>
              <a:buFontTx/>
              <a:buNone/>
            </a:pPr>
            <a:r>
              <a:rPr lang="en-US" altLang="en-US" sz="1600" b="1"/>
              <a:t>2 bushels S  costs 1 yard T,</a:t>
            </a:r>
          </a:p>
          <a:p>
            <a:pPr>
              <a:spcBef>
                <a:spcPct val="0"/>
              </a:spcBef>
              <a:buSzTx/>
              <a:buFontTx/>
              <a:buNone/>
            </a:pPr>
            <a:r>
              <a:rPr lang="en-US" altLang="en-US" sz="1600" b="1"/>
              <a:t>|slope| = 0.5 yd./bu. </a:t>
            </a:r>
          </a:p>
        </p:txBody>
      </p:sp>
      <p:sp>
        <p:nvSpPr>
          <p:cNvPr id="43034" name="Line 34"/>
          <p:cNvSpPr>
            <a:spLocks noChangeShapeType="1"/>
          </p:cNvSpPr>
          <p:nvPr/>
        </p:nvSpPr>
        <p:spPr bwMode="auto">
          <a:xfrm>
            <a:off x="4572000" y="5029200"/>
            <a:ext cx="0" cy="765175"/>
          </a:xfrm>
          <a:prstGeom prst="line">
            <a:avLst/>
          </a:prstGeom>
          <a:noFill/>
          <a:ln w="25400">
            <a:solidFill>
              <a:schemeClr val="bg2"/>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3035" name="Oval 36"/>
          <p:cNvSpPr>
            <a:spLocks noChangeArrowheads="1"/>
          </p:cNvSpPr>
          <p:nvPr/>
        </p:nvSpPr>
        <p:spPr bwMode="auto">
          <a:xfrm>
            <a:off x="4495800" y="4876800"/>
            <a:ext cx="152400" cy="152400"/>
          </a:xfrm>
          <a:prstGeom prst="ellipse">
            <a:avLst/>
          </a:prstGeom>
          <a:solidFill>
            <a:schemeClr val="bg2"/>
          </a:solidFill>
          <a:ln w="12700">
            <a:solidFill>
              <a:schemeClr val="tx1"/>
            </a:solidFill>
            <a:round/>
            <a:headEnd/>
            <a:tailEnd/>
          </a:ln>
        </p:spPr>
        <p:txBody>
          <a:bodyPr wrap="none" anchor="ct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eaLnBrk="1" hangingPunct="1">
              <a:spcBef>
                <a:spcPct val="0"/>
              </a:spcBef>
              <a:buSzTx/>
              <a:buFontTx/>
              <a:buNone/>
            </a:pPr>
            <a:endParaRPr lang="en-US" altLang="en-US" sz="2000"/>
          </a:p>
        </p:txBody>
      </p:sp>
    </p:spTree>
  </p:cSld>
  <p:clrMapOvr>
    <a:masterClrMapping/>
  </p:clrMapOvr>
  <p:transition spd="slow">
    <p:wipe dir="r"/>
  </p:transition>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5058" name="Freeform 5"/>
          <p:cNvSpPr>
            <a:spLocks/>
          </p:cNvSpPr>
          <p:nvPr/>
        </p:nvSpPr>
        <p:spPr bwMode="auto">
          <a:xfrm>
            <a:off x="4648200" y="4876800"/>
            <a:ext cx="2016125" cy="996950"/>
          </a:xfrm>
          <a:custGeom>
            <a:avLst/>
            <a:gdLst>
              <a:gd name="T0" fmla="*/ 2147483646 w 1785"/>
              <a:gd name="T1" fmla="*/ 2147483646 h 566"/>
              <a:gd name="T2" fmla="*/ 2147483646 w 1785"/>
              <a:gd name="T3" fmla="*/ 2147483646 h 566"/>
              <a:gd name="T4" fmla="*/ 2147483646 w 1785"/>
              <a:gd name="T5" fmla="*/ 0 h 566"/>
              <a:gd name="T6" fmla="*/ 0 w 1785"/>
              <a:gd name="T7" fmla="*/ 2147483646 h 566"/>
              <a:gd name="T8" fmla="*/ 2147483646 w 1785"/>
              <a:gd name="T9" fmla="*/ 2147483646 h 566"/>
              <a:gd name="T10" fmla="*/ 2147483646 w 1785"/>
              <a:gd name="T11" fmla="*/ 2147483646 h 566"/>
              <a:gd name="T12" fmla="*/ 2147483646 w 1785"/>
              <a:gd name="T13" fmla="*/ 2147483646 h 566"/>
              <a:gd name="T14" fmla="*/ 2147483646 w 1785"/>
              <a:gd name="T15" fmla="*/ 2147483646 h 566"/>
              <a:gd name="T16" fmla="*/ 0 60000 65536"/>
              <a:gd name="T17" fmla="*/ 0 60000 65536"/>
              <a:gd name="T18" fmla="*/ 0 60000 65536"/>
              <a:gd name="T19" fmla="*/ 0 60000 65536"/>
              <a:gd name="T20" fmla="*/ 0 60000 65536"/>
              <a:gd name="T21" fmla="*/ 0 60000 65536"/>
              <a:gd name="T22" fmla="*/ 0 60000 65536"/>
              <a:gd name="T23" fmla="*/ 0 60000 65536"/>
              <a:gd name="T24" fmla="*/ 0 w 1785"/>
              <a:gd name="T25" fmla="*/ 0 h 566"/>
              <a:gd name="T26" fmla="*/ 1785 w 1785"/>
              <a:gd name="T27" fmla="*/ 566 h 56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785" h="566">
                <a:moveTo>
                  <a:pt x="1529" y="285"/>
                </a:moveTo>
                <a:lnTo>
                  <a:pt x="1508" y="369"/>
                </a:lnTo>
                <a:lnTo>
                  <a:pt x="28" y="0"/>
                </a:lnTo>
                <a:lnTo>
                  <a:pt x="0" y="113"/>
                </a:lnTo>
                <a:lnTo>
                  <a:pt x="1480" y="482"/>
                </a:lnTo>
                <a:lnTo>
                  <a:pt x="1459" y="565"/>
                </a:lnTo>
                <a:lnTo>
                  <a:pt x="1784" y="497"/>
                </a:lnTo>
                <a:lnTo>
                  <a:pt x="1529" y="285"/>
                </a:lnTo>
              </a:path>
            </a:pathLst>
          </a:custGeom>
          <a:solidFill>
            <a:srgbClr val="99CCFF"/>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US"/>
          </a:p>
        </p:txBody>
      </p:sp>
      <p:sp>
        <p:nvSpPr>
          <p:cNvPr id="45059" name="Line 6"/>
          <p:cNvSpPr>
            <a:spLocks noChangeShapeType="1"/>
          </p:cNvSpPr>
          <p:nvPr/>
        </p:nvSpPr>
        <p:spPr bwMode="auto">
          <a:xfrm>
            <a:off x="2390775" y="2243138"/>
            <a:ext cx="1343025" cy="3552825"/>
          </a:xfrm>
          <a:prstGeom prst="line">
            <a:avLst/>
          </a:prstGeom>
          <a:noFill/>
          <a:ln w="50800">
            <a:solidFill>
              <a:srgbClr val="3366FF"/>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5060" name="Rectangle 7"/>
          <p:cNvSpPr>
            <a:spLocks noChangeArrowheads="1"/>
          </p:cNvSpPr>
          <p:nvPr/>
        </p:nvSpPr>
        <p:spPr bwMode="auto">
          <a:xfrm>
            <a:off x="381000" y="61722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eaLnBrk="1" hangingPunct="1">
              <a:spcBef>
                <a:spcPct val="0"/>
              </a:spcBef>
              <a:buSzTx/>
              <a:buFontTx/>
              <a:buNone/>
            </a:pPr>
            <a:endParaRPr lang="en-US" altLang="en-US" sz="2000"/>
          </a:p>
        </p:txBody>
      </p:sp>
      <p:sp>
        <p:nvSpPr>
          <p:cNvPr id="45061" name="Rectangle 8"/>
          <p:cNvSpPr>
            <a:spLocks noChangeArrowheads="1"/>
          </p:cNvSpPr>
          <p:nvPr/>
        </p:nvSpPr>
        <p:spPr bwMode="auto">
          <a:xfrm>
            <a:off x="3124200" y="6024563"/>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eaLnBrk="1" hangingPunct="1">
              <a:spcBef>
                <a:spcPct val="0"/>
              </a:spcBef>
              <a:buSzTx/>
              <a:buFontTx/>
              <a:buNone/>
            </a:pPr>
            <a:endParaRPr lang="en-US" altLang="en-US" sz="2000"/>
          </a:p>
        </p:txBody>
      </p:sp>
      <p:sp>
        <p:nvSpPr>
          <p:cNvPr id="45062" name="Line 9"/>
          <p:cNvSpPr>
            <a:spLocks noChangeShapeType="1"/>
          </p:cNvSpPr>
          <p:nvPr/>
        </p:nvSpPr>
        <p:spPr bwMode="auto">
          <a:xfrm>
            <a:off x="2362200" y="4114800"/>
            <a:ext cx="4491038" cy="1671638"/>
          </a:xfrm>
          <a:prstGeom prst="line">
            <a:avLst/>
          </a:prstGeom>
          <a:noFill/>
          <a:ln w="50800">
            <a:solidFill>
              <a:srgbClr val="3366FF"/>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5063" name="Rectangle 10"/>
          <p:cNvSpPr>
            <a:spLocks noGrp="1" noChangeArrowheads="1"/>
          </p:cNvSpPr>
          <p:nvPr>
            <p:ph type="title"/>
          </p:nvPr>
        </p:nvSpPr>
        <p:spPr>
          <a:xfrm>
            <a:off x="609600" y="0"/>
            <a:ext cx="7772400" cy="1104900"/>
          </a:xfrm>
          <a:noFill/>
        </p:spPr>
        <p:txBody>
          <a:bodyPr lIns="90488" tIns="44450" rIns="90488" bIns="44450"/>
          <a:lstStyle/>
          <a:p>
            <a:r>
              <a:rPr lang="en-US" altLang="en-US" smtClean="0"/>
              <a:t>Constant Opportunity Cost</a:t>
            </a:r>
          </a:p>
        </p:txBody>
      </p:sp>
      <p:sp>
        <p:nvSpPr>
          <p:cNvPr id="45064" name="Rectangle 11"/>
          <p:cNvSpPr>
            <a:spLocks noChangeArrowheads="1"/>
          </p:cNvSpPr>
          <p:nvPr/>
        </p:nvSpPr>
        <p:spPr bwMode="auto">
          <a:xfrm>
            <a:off x="3733800" y="6100763"/>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eaLnBrk="1" hangingPunct="1">
              <a:spcBef>
                <a:spcPct val="0"/>
              </a:spcBef>
              <a:buSzTx/>
              <a:buFontTx/>
              <a:buNone/>
            </a:pPr>
            <a:endParaRPr lang="en-US" altLang="en-US" sz="2000"/>
          </a:p>
        </p:txBody>
      </p:sp>
      <p:sp>
        <p:nvSpPr>
          <p:cNvPr id="45065" name="Rectangle 12"/>
          <p:cNvSpPr>
            <a:spLocks noChangeArrowheads="1"/>
          </p:cNvSpPr>
          <p:nvPr/>
        </p:nvSpPr>
        <p:spPr bwMode="auto">
          <a:xfrm>
            <a:off x="3194050" y="5867400"/>
            <a:ext cx="5167313" cy="728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 1             2             3             4</a:t>
            </a:r>
          </a:p>
          <a:p>
            <a:pPr>
              <a:spcBef>
                <a:spcPct val="0"/>
              </a:spcBef>
              <a:buSzTx/>
              <a:buFontTx/>
              <a:buNone/>
            </a:pPr>
            <a:r>
              <a:rPr lang="en-US" altLang="en-US" sz="1800" b="1"/>
              <a:t>SOYBEANS, S  (millions of bushels per year)</a:t>
            </a:r>
            <a:endParaRPr lang="en-US" altLang="en-US" sz="1600" b="1"/>
          </a:p>
        </p:txBody>
      </p:sp>
      <p:sp>
        <p:nvSpPr>
          <p:cNvPr id="45066" name="Rectangle 13"/>
          <p:cNvSpPr>
            <a:spLocks noChangeArrowheads="1"/>
          </p:cNvSpPr>
          <p:nvPr/>
        </p:nvSpPr>
        <p:spPr bwMode="auto">
          <a:xfrm>
            <a:off x="1960563" y="4765675"/>
            <a:ext cx="3333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1</a:t>
            </a:r>
          </a:p>
        </p:txBody>
      </p:sp>
      <p:sp>
        <p:nvSpPr>
          <p:cNvPr id="45067" name="Rectangle 14"/>
          <p:cNvSpPr>
            <a:spLocks noChangeArrowheads="1"/>
          </p:cNvSpPr>
          <p:nvPr/>
        </p:nvSpPr>
        <p:spPr bwMode="auto">
          <a:xfrm>
            <a:off x="1976438" y="3886200"/>
            <a:ext cx="3333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2</a:t>
            </a:r>
          </a:p>
        </p:txBody>
      </p:sp>
      <p:sp>
        <p:nvSpPr>
          <p:cNvPr id="45068" name="Rectangle 15"/>
          <p:cNvSpPr>
            <a:spLocks noChangeArrowheads="1"/>
          </p:cNvSpPr>
          <p:nvPr/>
        </p:nvSpPr>
        <p:spPr bwMode="auto">
          <a:xfrm>
            <a:off x="1976438" y="2971800"/>
            <a:ext cx="3333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3</a:t>
            </a:r>
          </a:p>
        </p:txBody>
      </p:sp>
      <p:sp>
        <p:nvSpPr>
          <p:cNvPr id="45069" name="Rectangle 16"/>
          <p:cNvSpPr>
            <a:spLocks noChangeArrowheads="1"/>
          </p:cNvSpPr>
          <p:nvPr/>
        </p:nvSpPr>
        <p:spPr bwMode="auto">
          <a:xfrm>
            <a:off x="1824038" y="1066800"/>
            <a:ext cx="4857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  5</a:t>
            </a:r>
          </a:p>
        </p:txBody>
      </p:sp>
      <p:sp>
        <p:nvSpPr>
          <p:cNvPr id="45070" name="Rectangle 17"/>
          <p:cNvSpPr>
            <a:spLocks noChangeArrowheads="1"/>
          </p:cNvSpPr>
          <p:nvPr/>
        </p:nvSpPr>
        <p:spPr bwMode="auto">
          <a:xfrm>
            <a:off x="1976438" y="1981200"/>
            <a:ext cx="3333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4</a:t>
            </a:r>
          </a:p>
        </p:txBody>
      </p:sp>
      <p:sp>
        <p:nvSpPr>
          <p:cNvPr id="45071" name="Rectangle 18"/>
          <p:cNvSpPr>
            <a:spLocks noChangeArrowheads="1"/>
          </p:cNvSpPr>
          <p:nvPr/>
        </p:nvSpPr>
        <p:spPr bwMode="auto">
          <a:xfrm rot="-5400000">
            <a:off x="-900906" y="3564732"/>
            <a:ext cx="4179887"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000" b="1"/>
              <a:t>TEXTILES, T </a:t>
            </a:r>
            <a:r>
              <a:rPr lang="en-US" altLang="en-US" sz="1600" b="1"/>
              <a:t>(millions of yards per year)</a:t>
            </a:r>
          </a:p>
        </p:txBody>
      </p:sp>
      <p:sp>
        <p:nvSpPr>
          <p:cNvPr id="45072" name="Rectangle 20"/>
          <p:cNvSpPr>
            <a:spLocks noChangeArrowheads="1"/>
          </p:cNvSpPr>
          <p:nvPr/>
        </p:nvSpPr>
        <p:spPr bwMode="auto">
          <a:xfrm>
            <a:off x="2362200" y="5029200"/>
            <a:ext cx="1236663" cy="698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000">
                <a:solidFill>
                  <a:srgbClr val="FF3300"/>
                </a:solidFill>
              </a:rPr>
              <a:t>America’s</a:t>
            </a:r>
          </a:p>
          <a:p>
            <a:pPr>
              <a:spcBef>
                <a:spcPct val="0"/>
              </a:spcBef>
              <a:buSzTx/>
              <a:buFontTx/>
              <a:buNone/>
            </a:pPr>
            <a:r>
              <a:rPr lang="en-US" altLang="en-US" sz="2000">
                <a:solidFill>
                  <a:srgbClr val="FF3300"/>
                </a:solidFill>
              </a:rPr>
              <a:t>PPF</a:t>
            </a:r>
          </a:p>
        </p:txBody>
      </p:sp>
      <p:sp>
        <p:nvSpPr>
          <p:cNvPr id="45073" name="Line 21"/>
          <p:cNvSpPr>
            <a:spLocks noChangeShapeType="1"/>
          </p:cNvSpPr>
          <p:nvPr/>
        </p:nvSpPr>
        <p:spPr bwMode="auto">
          <a:xfrm flipH="1">
            <a:off x="2895600" y="3581400"/>
            <a:ext cx="609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5074" name="Line 22"/>
          <p:cNvSpPr>
            <a:spLocks noChangeShapeType="1"/>
          </p:cNvSpPr>
          <p:nvPr/>
        </p:nvSpPr>
        <p:spPr bwMode="auto">
          <a:xfrm flipV="1">
            <a:off x="2386013" y="4953000"/>
            <a:ext cx="2185987" cy="4763"/>
          </a:xfrm>
          <a:prstGeom prst="line">
            <a:avLst/>
          </a:prstGeom>
          <a:noFill/>
          <a:ln w="25400">
            <a:solidFill>
              <a:schemeClr val="bg2"/>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5075" name="Line 23"/>
          <p:cNvSpPr>
            <a:spLocks noChangeShapeType="1"/>
          </p:cNvSpPr>
          <p:nvPr/>
        </p:nvSpPr>
        <p:spPr bwMode="auto">
          <a:xfrm>
            <a:off x="3429000" y="5011738"/>
            <a:ext cx="0" cy="779462"/>
          </a:xfrm>
          <a:prstGeom prst="line">
            <a:avLst/>
          </a:prstGeom>
          <a:noFill/>
          <a:ln w="25400">
            <a:solidFill>
              <a:schemeClr val="bg2"/>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5076" name="Rectangle 24"/>
          <p:cNvSpPr>
            <a:spLocks noChangeArrowheads="1"/>
          </p:cNvSpPr>
          <p:nvPr/>
        </p:nvSpPr>
        <p:spPr bwMode="auto">
          <a:xfrm>
            <a:off x="1960563" y="4765675"/>
            <a:ext cx="3333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1</a:t>
            </a:r>
          </a:p>
        </p:txBody>
      </p:sp>
      <p:sp>
        <p:nvSpPr>
          <p:cNvPr id="45077" name="Rectangle 25"/>
          <p:cNvSpPr>
            <a:spLocks noChangeArrowheads="1"/>
          </p:cNvSpPr>
          <p:nvPr/>
        </p:nvSpPr>
        <p:spPr bwMode="auto">
          <a:xfrm>
            <a:off x="3505200" y="3276600"/>
            <a:ext cx="1066800" cy="698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000">
                <a:solidFill>
                  <a:srgbClr val="FF3300"/>
                </a:solidFill>
              </a:rPr>
              <a:t>Britain’s</a:t>
            </a:r>
          </a:p>
          <a:p>
            <a:pPr>
              <a:spcBef>
                <a:spcPct val="0"/>
              </a:spcBef>
              <a:buSzTx/>
              <a:buFontTx/>
              <a:buNone/>
            </a:pPr>
            <a:r>
              <a:rPr lang="en-US" altLang="en-US" sz="2000">
                <a:solidFill>
                  <a:srgbClr val="FF3300"/>
                </a:solidFill>
              </a:rPr>
              <a:t>PPF</a:t>
            </a:r>
          </a:p>
        </p:txBody>
      </p:sp>
      <p:sp>
        <p:nvSpPr>
          <p:cNvPr id="45078" name="Line 26"/>
          <p:cNvSpPr>
            <a:spLocks noChangeShapeType="1"/>
          </p:cNvSpPr>
          <p:nvPr/>
        </p:nvSpPr>
        <p:spPr bwMode="auto">
          <a:xfrm flipH="1" flipV="1">
            <a:off x="2743200" y="4267200"/>
            <a:ext cx="44450" cy="8763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5079" name="Line 27"/>
          <p:cNvSpPr>
            <a:spLocks noChangeShapeType="1"/>
          </p:cNvSpPr>
          <p:nvPr/>
        </p:nvSpPr>
        <p:spPr bwMode="auto">
          <a:xfrm>
            <a:off x="2362200" y="1177925"/>
            <a:ext cx="0" cy="4630738"/>
          </a:xfrm>
          <a:prstGeom prst="line">
            <a:avLst/>
          </a:prstGeom>
          <a:noFill/>
          <a:ln w="2540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5080" name="Line 28"/>
          <p:cNvSpPr>
            <a:spLocks noChangeShapeType="1"/>
          </p:cNvSpPr>
          <p:nvPr/>
        </p:nvSpPr>
        <p:spPr bwMode="auto">
          <a:xfrm>
            <a:off x="2392363" y="5795963"/>
            <a:ext cx="5218112" cy="0"/>
          </a:xfrm>
          <a:prstGeom prst="line">
            <a:avLst/>
          </a:prstGeom>
          <a:noFill/>
          <a:ln w="2540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5081" name="Rectangle 30"/>
          <p:cNvSpPr>
            <a:spLocks noChangeArrowheads="1"/>
          </p:cNvSpPr>
          <p:nvPr/>
        </p:nvSpPr>
        <p:spPr bwMode="auto">
          <a:xfrm>
            <a:off x="1976438" y="1981200"/>
            <a:ext cx="3333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4</a:t>
            </a:r>
          </a:p>
        </p:txBody>
      </p:sp>
      <p:sp>
        <p:nvSpPr>
          <p:cNvPr id="45082" name="Oval 31"/>
          <p:cNvSpPr>
            <a:spLocks noChangeArrowheads="1"/>
          </p:cNvSpPr>
          <p:nvPr/>
        </p:nvSpPr>
        <p:spPr bwMode="auto">
          <a:xfrm>
            <a:off x="6705600" y="5719763"/>
            <a:ext cx="152400" cy="152400"/>
          </a:xfrm>
          <a:prstGeom prst="ellipse">
            <a:avLst/>
          </a:prstGeom>
          <a:solidFill>
            <a:schemeClr val="bg2"/>
          </a:solidFill>
          <a:ln w="12700">
            <a:solidFill>
              <a:schemeClr val="tx1"/>
            </a:solidFill>
            <a:round/>
            <a:headEnd/>
            <a:tailEnd/>
          </a:ln>
        </p:spPr>
        <p:txBody>
          <a:bodyPr wrap="none" anchor="ct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eaLnBrk="1" hangingPunct="1">
              <a:spcBef>
                <a:spcPct val="0"/>
              </a:spcBef>
              <a:buSzTx/>
              <a:buFontTx/>
              <a:buNone/>
            </a:pPr>
            <a:endParaRPr lang="en-US" altLang="en-US" sz="2000"/>
          </a:p>
        </p:txBody>
      </p:sp>
      <p:sp>
        <p:nvSpPr>
          <p:cNvPr id="45083" name="Rectangle 33"/>
          <p:cNvSpPr>
            <a:spLocks noChangeArrowheads="1"/>
          </p:cNvSpPr>
          <p:nvPr/>
        </p:nvSpPr>
        <p:spPr bwMode="auto">
          <a:xfrm>
            <a:off x="6705600" y="5257800"/>
            <a:ext cx="398463"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i="1">
                <a:solidFill>
                  <a:schemeClr val="bg2"/>
                </a:solidFill>
              </a:rPr>
              <a:t>a'</a:t>
            </a:r>
          </a:p>
        </p:txBody>
      </p:sp>
      <p:sp>
        <p:nvSpPr>
          <p:cNvPr id="45084" name="Rectangle 34"/>
          <p:cNvSpPr>
            <a:spLocks noChangeArrowheads="1"/>
          </p:cNvSpPr>
          <p:nvPr/>
        </p:nvSpPr>
        <p:spPr bwMode="auto">
          <a:xfrm>
            <a:off x="2438400" y="1981200"/>
            <a:ext cx="3333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i="1">
                <a:solidFill>
                  <a:schemeClr val="bg2"/>
                </a:solidFill>
              </a:rPr>
              <a:t>b</a:t>
            </a:r>
          </a:p>
        </p:txBody>
      </p:sp>
      <p:sp>
        <p:nvSpPr>
          <p:cNvPr id="45085" name="Oval 36"/>
          <p:cNvSpPr>
            <a:spLocks noChangeArrowheads="1"/>
          </p:cNvSpPr>
          <p:nvPr/>
        </p:nvSpPr>
        <p:spPr bwMode="auto">
          <a:xfrm>
            <a:off x="2286000" y="2214563"/>
            <a:ext cx="152400" cy="152400"/>
          </a:xfrm>
          <a:prstGeom prst="ellipse">
            <a:avLst/>
          </a:prstGeom>
          <a:solidFill>
            <a:schemeClr val="bg2"/>
          </a:solidFill>
          <a:ln w="12700">
            <a:solidFill>
              <a:schemeClr val="tx1"/>
            </a:solidFill>
            <a:round/>
            <a:headEnd/>
            <a:tailEnd/>
          </a:ln>
        </p:spPr>
        <p:txBody>
          <a:bodyPr wrap="none" anchor="ct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eaLnBrk="1" hangingPunct="1">
              <a:spcBef>
                <a:spcPct val="0"/>
              </a:spcBef>
              <a:buSzTx/>
              <a:buFontTx/>
              <a:buNone/>
            </a:pPr>
            <a:endParaRPr lang="en-US" altLang="en-US" sz="2000"/>
          </a:p>
        </p:txBody>
      </p:sp>
      <p:sp>
        <p:nvSpPr>
          <p:cNvPr id="45086" name="Oval 37"/>
          <p:cNvSpPr>
            <a:spLocks noChangeArrowheads="1"/>
          </p:cNvSpPr>
          <p:nvPr/>
        </p:nvSpPr>
        <p:spPr bwMode="auto">
          <a:xfrm>
            <a:off x="3352800" y="4881563"/>
            <a:ext cx="152400" cy="152400"/>
          </a:xfrm>
          <a:prstGeom prst="ellipse">
            <a:avLst/>
          </a:prstGeom>
          <a:solidFill>
            <a:schemeClr val="bg2"/>
          </a:solidFill>
          <a:ln w="12700">
            <a:solidFill>
              <a:schemeClr val="tx1"/>
            </a:solidFill>
            <a:round/>
            <a:headEnd/>
            <a:tailEnd/>
          </a:ln>
        </p:spPr>
        <p:txBody>
          <a:bodyPr wrap="none" anchor="ct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eaLnBrk="1" hangingPunct="1">
              <a:spcBef>
                <a:spcPct val="0"/>
              </a:spcBef>
              <a:buSzTx/>
              <a:buFontTx/>
              <a:buNone/>
            </a:pPr>
            <a:endParaRPr lang="en-US" altLang="en-US" sz="2000"/>
          </a:p>
        </p:txBody>
      </p:sp>
      <p:sp>
        <p:nvSpPr>
          <p:cNvPr id="45087" name="Rectangle 38"/>
          <p:cNvSpPr>
            <a:spLocks noChangeArrowheads="1"/>
          </p:cNvSpPr>
          <p:nvPr/>
        </p:nvSpPr>
        <p:spPr bwMode="auto">
          <a:xfrm>
            <a:off x="4419600" y="4419600"/>
            <a:ext cx="3333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i="1">
                <a:solidFill>
                  <a:schemeClr val="bg2"/>
                </a:solidFill>
              </a:rPr>
              <a:t>a</a:t>
            </a:r>
          </a:p>
        </p:txBody>
      </p:sp>
      <p:sp>
        <p:nvSpPr>
          <p:cNvPr id="45088" name="Rectangle 39"/>
          <p:cNvSpPr>
            <a:spLocks noChangeArrowheads="1"/>
          </p:cNvSpPr>
          <p:nvPr/>
        </p:nvSpPr>
        <p:spPr bwMode="auto">
          <a:xfrm>
            <a:off x="3048000" y="1524000"/>
            <a:ext cx="2524125" cy="838200"/>
          </a:xfrm>
          <a:prstGeom prst="rect">
            <a:avLst/>
          </a:prstGeom>
          <a:solidFill>
            <a:srgbClr val="FFCC99"/>
          </a:solidFill>
          <a:ln w="12700">
            <a:solidFill>
              <a:schemeClr val="bg2"/>
            </a:solidFill>
            <a:miter lim="800000"/>
            <a:headEnd/>
            <a:tailEnd/>
          </a:ln>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1600" b="1"/>
              <a:t>A’s  opportunity cost:</a:t>
            </a:r>
          </a:p>
          <a:p>
            <a:pPr>
              <a:spcBef>
                <a:spcPct val="0"/>
              </a:spcBef>
              <a:buSzTx/>
              <a:buFontTx/>
              <a:buNone/>
            </a:pPr>
            <a:r>
              <a:rPr lang="en-US" altLang="en-US" sz="1600" b="1"/>
              <a:t>2 bushels S  costs 1 yard T,</a:t>
            </a:r>
          </a:p>
          <a:p>
            <a:pPr>
              <a:spcBef>
                <a:spcPct val="0"/>
              </a:spcBef>
              <a:buSzTx/>
              <a:buFontTx/>
              <a:buNone/>
            </a:pPr>
            <a:r>
              <a:rPr lang="en-US" altLang="en-US" sz="1600" b="1"/>
              <a:t>|slope| = 0.5 yd./bu. </a:t>
            </a:r>
          </a:p>
        </p:txBody>
      </p:sp>
      <p:sp>
        <p:nvSpPr>
          <p:cNvPr id="45089" name="Rectangle 40"/>
          <p:cNvSpPr>
            <a:spLocks noChangeArrowheads="1"/>
          </p:cNvSpPr>
          <p:nvPr/>
        </p:nvSpPr>
        <p:spPr bwMode="auto">
          <a:xfrm>
            <a:off x="5715000" y="1524000"/>
            <a:ext cx="2079625" cy="838200"/>
          </a:xfrm>
          <a:prstGeom prst="rect">
            <a:avLst/>
          </a:prstGeom>
          <a:solidFill>
            <a:srgbClr val="FFCC99"/>
          </a:solidFill>
          <a:ln w="12700">
            <a:solidFill>
              <a:schemeClr val="bg2"/>
            </a:solidFill>
            <a:miter lim="800000"/>
            <a:headEnd/>
            <a:tailEnd/>
          </a:ln>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1600" b="1"/>
              <a:t>B’s  opportunity cost:</a:t>
            </a:r>
          </a:p>
          <a:p>
            <a:pPr>
              <a:spcBef>
                <a:spcPct val="0"/>
              </a:spcBef>
              <a:buSzTx/>
              <a:buFontTx/>
              <a:buNone/>
            </a:pPr>
            <a:endParaRPr lang="en-US" altLang="en-US" sz="1600" b="1"/>
          </a:p>
          <a:p>
            <a:pPr>
              <a:spcBef>
                <a:spcPct val="0"/>
              </a:spcBef>
              <a:buSzTx/>
              <a:buFontTx/>
              <a:buNone/>
            </a:pPr>
            <a:endParaRPr lang="en-US" altLang="en-US" sz="1600" b="1"/>
          </a:p>
        </p:txBody>
      </p:sp>
      <p:sp>
        <p:nvSpPr>
          <p:cNvPr id="45090" name="Line 42"/>
          <p:cNvSpPr>
            <a:spLocks noChangeShapeType="1"/>
          </p:cNvSpPr>
          <p:nvPr/>
        </p:nvSpPr>
        <p:spPr bwMode="auto">
          <a:xfrm>
            <a:off x="4572000" y="5029200"/>
            <a:ext cx="0" cy="765175"/>
          </a:xfrm>
          <a:prstGeom prst="line">
            <a:avLst/>
          </a:prstGeom>
          <a:noFill/>
          <a:ln w="25400">
            <a:solidFill>
              <a:schemeClr val="bg2"/>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5091" name="Rectangle 43"/>
          <p:cNvSpPr>
            <a:spLocks noChangeArrowheads="1"/>
          </p:cNvSpPr>
          <p:nvPr/>
        </p:nvSpPr>
        <p:spPr bwMode="auto">
          <a:xfrm>
            <a:off x="3429000" y="4572000"/>
            <a:ext cx="4349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i="1">
                <a:solidFill>
                  <a:schemeClr val="bg2"/>
                </a:solidFill>
              </a:rPr>
              <a:t>b’</a:t>
            </a:r>
          </a:p>
        </p:txBody>
      </p:sp>
      <p:sp>
        <p:nvSpPr>
          <p:cNvPr id="45092" name="Oval 44"/>
          <p:cNvSpPr>
            <a:spLocks noChangeArrowheads="1"/>
          </p:cNvSpPr>
          <p:nvPr/>
        </p:nvSpPr>
        <p:spPr bwMode="auto">
          <a:xfrm>
            <a:off x="4495800" y="4876800"/>
            <a:ext cx="152400" cy="152400"/>
          </a:xfrm>
          <a:prstGeom prst="ellipse">
            <a:avLst/>
          </a:prstGeom>
          <a:solidFill>
            <a:schemeClr val="bg2"/>
          </a:solidFill>
          <a:ln w="12700">
            <a:solidFill>
              <a:schemeClr val="tx1"/>
            </a:solidFill>
            <a:round/>
            <a:headEnd/>
            <a:tailEnd/>
          </a:ln>
        </p:spPr>
        <p:txBody>
          <a:bodyPr wrap="none" anchor="ct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eaLnBrk="1" hangingPunct="1">
              <a:spcBef>
                <a:spcPct val="0"/>
              </a:spcBef>
              <a:buSzTx/>
              <a:buFontTx/>
              <a:buNone/>
            </a:pPr>
            <a:endParaRPr lang="en-US" altLang="en-US" sz="2000"/>
          </a:p>
        </p:txBody>
      </p:sp>
    </p:spTree>
  </p:cSld>
  <p:clrMapOvr>
    <a:masterClrMapping/>
  </p:clrMapOvr>
  <p:transition spd="slow">
    <p:wipe dir="r"/>
  </p:transition>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7106" name="Freeform 2"/>
          <p:cNvSpPr>
            <a:spLocks/>
          </p:cNvSpPr>
          <p:nvPr/>
        </p:nvSpPr>
        <p:spPr bwMode="auto">
          <a:xfrm rot="-10756824">
            <a:off x="2393950" y="2592388"/>
            <a:ext cx="1071563" cy="2241550"/>
          </a:xfrm>
          <a:custGeom>
            <a:avLst/>
            <a:gdLst>
              <a:gd name="T0" fmla="*/ 0 w 675"/>
              <a:gd name="T1" fmla="*/ 2147483646 h 1412"/>
              <a:gd name="T2" fmla="*/ 2147483646 w 675"/>
              <a:gd name="T3" fmla="*/ 2147483646 h 1412"/>
              <a:gd name="T4" fmla="*/ 2147483646 w 675"/>
              <a:gd name="T5" fmla="*/ 2147483646 h 1412"/>
              <a:gd name="T6" fmla="*/ 2147483646 w 675"/>
              <a:gd name="T7" fmla="*/ 2147483646 h 1412"/>
              <a:gd name="T8" fmla="*/ 2147483646 w 675"/>
              <a:gd name="T9" fmla="*/ 2147483646 h 1412"/>
              <a:gd name="T10" fmla="*/ 2147483646 w 675"/>
              <a:gd name="T11" fmla="*/ 2147483646 h 1412"/>
              <a:gd name="T12" fmla="*/ 2147483646 w 675"/>
              <a:gd name="T13" fmla="*/ 0 h 1412"/>
              <a:gd name="T14" fmla="*/ 0 w 675"/>
              <a:gd name="T15" fmla="*/ 2147483646 h 1412"/>
              <a:gd name="T16" fmla="*/ 0 60000 65536"/>
              <a:gd name="T17" fmla="*/ 0 60000 65536"/>
              <a:gd name="T18" fmla="*/ 0 60000 65536"/>
              <a:gd name="T19" fmla="*/ 0 60000 65536"/>
              <a:gd name="T20" fmla="*/ 0 60000 65536"/>
              <a:gd name="T21" fmla="*/ 0 60000 65536"/>
              <a:gd name="T22" fmla="*/ 0 60000 65536"/>
              <a:gd name="T23" fmla="*/ 0 60000 65536"/>
              <a:gd name="T24" fmla="*/ 0 w 675"/>
              <a:gd name="T25" fmla="*/ 0 h 1412"/>
              <a:gd name="T26" fmla="*/ 675 w 675"/>
              <a:gd name="T27" fmla="*/ 1412 h 141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75" h="1412">
                <a:moveTo>
                  <a:pt x="0" y="288"/>
                </a:moveTo>
                <a:lnTo>
                  <a:pt x="93" y="252"/>
                </a:lnTo>
                <a:lnTo>
                  <a:pt x="547" y="1411"/>
                </a:lnTo>
                <a:lnTo>
                  <a:pt x="674" y="1361"/>
                </a:lnTo>
                <a:lnTo>
                  <a:pt x="220" y="202"/>
                </a:lnTo>
                <a:lnTo>
                  <a:pt x="313" y="166"/>
                </a:lnTo>
                <a:lnTo>
                  <a:pt x="68" y="0"/>
                </a:lnTo>
                <a:lnTo>
                  <a:pt x="0" y="288"/>
                </a:lnTo>
              </a:path>
            </a:pathLst>
          </a:custGeom>
          <a:solidFill>
            <a:srgbClr val="FF99CC"/>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US"/>
          </a:p>
        </p:txBody>
      </p:sp>
      <p:sp>
        <p:nvSpPr>
          <p:cNvPr id="47107" name="Freeform 3"/>
          <p:cNvSpPr>
            <a:spLocks/>
          </p:cNvSpPr>
          <p:nvPr/>
        </p:nvSpPr>
        <p:spPr bwMode="auto">
          <a:xfrm>
            <a:off x="4648200" y="4876800"/>
            <a:ext cx="2016125" cy="996950"/>
          </a:xfrm>
          <a:custGeom>
            <a:avLst/>
            <a:gdLst>
              <a:gd name="T0" fmla="*/ 2147483646 w 1785"/>
              <a:gd name="T1" fmla="*/ 2147483646 h 566"/>
              <a:gd name="T2" fmla="*/ 2147483646 w 1785"/>
              <a:gd name="T3" fmla="*/ 2147483646 h 566"/>
              <a:gd name="T4" fmla="*/ 2147483646 w 1785"/>
              <a:gd name="T5" fmla="*/ 0 h 566"/>
              <a:gd name="T6" fmla="*/ 0 w 1785"/>
              <a:gd name="T7" fmla="*/ 2147483646 h 566"/>
              <a:gd name="T8" fmla="*/ 2147483646 w 1785"/>
              <a:gd name="T9" fmla="*/ 2147483646 h 566"/>
              <a:gd name="T10" fmla="*/ 2147483646 w 1785"/>
              <a:gd name="T11" fmla="*/ 2147483646 h 566"/>
              <a:gd name="T12" fmla="*/ 2147483646 w 1785"/>
              <a:gd name="T13" fmla="*/ 2147483646 h 566"/>
              <a:gd name="T14" fmla="*/ 2147483646 w 1785"/>
              <a:gd name="T15" fmla="*/ 2147483646 h 566"/>
              <a:gd name="T16" fmla="*/ 0 60000 65536"/>
              <a:gd name="T17" fmla="*/ 0 60000 65536"/>
              <a:gd name="T18" fmla="*/ 0 60000 65536"/>
              <a:gd name="T19" fmla="*/ 0 60000 65536"/>
              <a:gd name="T20" fmla="*/ 0 60000 65536"/>
              <a:gd name="T21" fmla="*/ 0 60000 65536"/>
              <a:gd name="T22" fmla="*/ 0 60000 65536"/>
              <a:gd name="T23" fmla="*/ 0 60000 65536"/>
              <a:gd name="T24" fmla="*/ 0 w 1785"/>
              <a:gd name="T25" fmla="*/ 0 h 566"/>
              <a:gd name="T26" fmla="*/ 1785 w 1785"/>
              <a:gd name="T27" fmla="*/ 566 h 56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785" h="566">
                <a:moveTo>
                  <a:pt x="1529" y="285"/>
                </a:moveTo>
                <a:lnTo>
                  <a:pt x="1508" y="369"/>
                </a:lnTo>
                <a:lnTo>
                  <a:pt x="28" y="0"/>
                </a:lnTo>
                <a:lnTo>
                  <a:pt x="0" y="113"/>
                </a:lnTo>
                <a:lnTo>
                  <a:pt x="1480" y="482"/>
                </a:lnTo>
                <a:lnTo>
                  <a:pt x="1459" y="565"/>
                </a:lnTo>
                <a:lnTo>
                  <a:pt x="1784" y="497"/>
                </a:lnTo>
                <a:lnTo>
                  <a:pt x="1529" y="285"/>
                </a:lnTo>
              </a:path>
            </a:pathLst>
          </a:custGeom>
          <a:solidFill>
            <a:srgbClr val="99CCFF"/>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US"/>
          </a:p>
        </p:txBody>
      </p:sp>
      <p:sp>
        <p:nvSpPr>
          <p:cNvPr id="47108" name="Line 4"/>
          <p:cNvSpPr>
            <a:spLocks noChangeShapeType="1"/>
          </p:cNvSpPr>
          <p:nvPr/>
        </p:nvSpPr>
        <p:spPr bwMode="auto">
          <a:xfrm>
            <a:off x="2390775" y="2243138"/>
            <a:ext cx="1343025" cy="3552825"/>
          </a:xfrm>
          <a:prstGeom prst="line">
            <a:avLst/>
          </a:prstGeom>
          <a:noFill/>
          <a:ln w="50800">
            <a:solidFill>
              <a:srgbClr val="3366FF"/>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7109" name="Rectangle 5"/>
          <p:cNvSpPr>
            <a:spLocks noChangeArrowheads="1"/>
          </p:cNvSpPr>
          <p:nvPr/>
        </p:nvSpPr>
        <p:spPr bwMode="auto">
          <a:xfrm>
            <a:off x="381000" y="61722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eaLnBrk="1" hangingPunct="1">
              <a:spcBef>
                <a:spcPct val="0"/>
              </a:spcBef>
              <a:buSzTx/>
              <a:buFontTx/>
              <a:buNone/>
            </a:pPr>
            <a:endParaRPr lang="en-US" altLang="en-US" sz="2000"/>
          </a:p>
        </p:txBody>
      </p:sp>
      <p:sp>
        <p:nvSpPr>
          <p:cNvPr id="47110" name="Rectangle 6"/>
          <p:cNvSpPr>
            <a:spLocks noChangeArrowheads="1"/>
          </p:cNvSpPr>
          <p:nvPr/>
        </p:nvSpPr>
        <p:spPr bwMode="auto">
          <a:xfrm>
            <a:off x="3124200" y="6024563"/>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eaLnBrk="1" hangingPunct="1">
              <a:spcBef>
                <a:spcPct val="0"/>
              </a:spcBef>
              <a:buSzTx/>
              <a:buFontTx/>
              <a:buNone/>
            </a:pPr>
            <a:endParaRPr lang="en-US" altLang="en-US" sz="2000"/>
          </a:p>
        </p:txBody>
      </p:sp>
      <p:sp>
        <p:nvSpPr>
          <p:cNvPr id="47111" name="Line 7"/>
          <p:cNvSpPr>
            <a:spLocks noChangeShapeType="1"/>
          </p:cNvSpPr>
          <p:nvPr/>
        </p:nvSpPr>
        <p:spPr bwMode="auto">
          <a:xfrm>
            <a:off x="2362200" y="4114800"/>
            <a:ext cx="4491038" cy="1671638"/>
          </a:xfrm>
          <a:prstGeom prst="line">
            <a:avLst/>
          </a:prstGeom>
          <a:noFill/>
          <a:ln w="50800">
            <a:solidFill>
              <a:srgbClr val="3366FF"/>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7112" name="Rectangle 8"/>
          <p:cNvSpPr>
            <a:spLocks noGrp="1" noChangeArrowheads="1"/>
          </p:cNvSpPr>
          <p:nvPr>
            <p:ph type="title"/>
          </p:nvPr>
        </p:nvSpPr>
        <p:spPr>
          <a:xfrm>
            <a:off x="609600" y="0"/>
            <a:ext cx="7772400" cy="1104900"/>
          </a:xfrm>
          <a:noFill/>
        </p:spPr>
        <p:txBody>
          <a:bodyPr lIns="90488" tIns="44450" rIns="90488" bIns="44450"/>
          <a:lstStyle/>
          <a:p>
            <a:r>
              <a:rPr lang="en-US" altLang="en-US" smtClean="0"/>
              <a:t>Constant Opportunity Cost</a:t>
            </a:r>
          </a:p>
        </p:txBody>
      </p:sp>
      <p:sp>
        <p:nvSpPr>
          <p:cNvPr id="47113" name="Rectangle 9"/>
          <p:cNvSpPr>
            <a:spLocks noChangeArrowheads="1"/>
          </p:cNvSpPr>
          <p:nvPr/>
        </p:nvSpPr>
        <p:spPr bwMode="auto">
          <a:xfrm>
            <a:off x="3733800" y="6100763"/>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eaLnBrk="1" hangingPunct="1">
              <a:spcBef>
                <a:spcPct val="0"/>
              </a:spcBef>
              <a:buSzTx/>
              <a:buFontTx/>
              <a:buNone/>
            </a:pPr>
            <a:endParaRPr lang="en-US" altLang="en-US" sz="2000"/>
          </a:p>
        </p:txBody>
      </p:sp>
      <p:sp>
        <p:nvSpPr>
          <p:cNvPr id="47114" name="Rectangle 10"/>
          <p:cNvSpPr>
            <a:spLocks noChangeArrowheads="1"/>
          </p:cNvSpPr>
          <p:nvPr/>
        </p:nvSpPr>
        <p:spPr bwMode="auto">
          <a:xfrm>
            <a:off x="3194050" y="5867400"/>
            <a:ext cx="5167313" cy="728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 1             2             3             4</a:t>
            </a:r>
          </a:p>
          <a:p>
            <a:pPr>
              <a:spcBef>
                <a:spcPct val="0"/>
              </a:spcBef>
              <a:buSzTx/>
              <a:buFontTx/>
              <a:buNone/>
            </a:pPr>
            <a:r>
              <a:rPr lang="en-US" altLang="en-US" sz="1800" b="1"/>
              <a:t>SOYBEANS, S  (millions of bushels per year)</a:t>
            </a:r>
            <a:endParaRPr lang="en-US" altLang="en-US" sz="1600" b="1"/>
          </a:p>
        </p:txBody>
      </p:sp>
      <p:sp>
        <p:nvSpPr>
          <p:cNvPr id="47115" name="Rectangle 11"/>
          <p:cNvSpPr>
            <a:spLocks noChangeArrowheads="1"/>
          </p:cNvSpPr>
          <p:nvPr/>
        </p:nvSpPr>
        <p:spPr bwMode="auto">
          <a:xfrm>
            <a:off x="1960563" y="4765675"/>
            <a:ext cx="3333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1</a:t>
            </a:r>
          </a:p>
        </p:txBody>
      </p:sp>
      <p:sp>
        <p:nvSpPr>
          <p:cNvPr id="47116" name="Rectangle 12"/>
          <p:cNvSpPr>
            <a:spLocks noChangeArrowheads="1"/>
          </p:cNvSpPr>
          <p:nvPr/>
        </p:nvSpPr>
        <p:spPr bwMode="auto">
          <a:xfrm>
            <a:off x="1976438" y="3886200"/>
            <a:ext cx="3333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2</a:t>
            </a:r>
          </a:p>
        </p:txBody>
      </p:sp>
      <p:sp>
        <p:nvSpPr>
          <p:cNvPr id="47117" name="Rectangle 13"/>
          <p:cNvSpPr>
            <a:spLocks noChangeArrowheads="1"/>
          </p:cNvSpPr>
          <p:nvPr/>
        </p:nvSpPr>
        <p:spPr bwMode="auto">
          <a:xfrm>
            <a:off x="1976438" y="2971800"/>
            <a:ext cx="3333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3</a:t>
            </a:r>
          </a:p>
        </p:txBody>
      </p:sp>
      <p:sp>
        <p:nvSpPr>
          <p:cNvPr id="47118" name="Rectangle 14"/>
          <p:cNvSpPr>
            <a:spLocks noChangeArrowheads="1"/>
          </p:cNvSpPr>
          <p:nvPr/>
        </p:nvSpPr>
        <p:spPr bwMode="auto">
          <a:xfrm>
            <a:off x="1824038" y="1066800"/>
            <a:ext cx="4857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  5</a:t>
            </a:r>
          </a:p>
        </p:txBody>
      </p:sp>
      <p:sp>
        <p:nvSpPr>
          <p:cNvPr id="47119" name="Rectangle 15"/>
          <p:cNvSpPr>
            <a:spLocks noChangeArrowheads="1"/>
          </p:cNvSpPr>
          <p:nvPr/>
        </p:nvSpPr>
        <p:spPr bwMode="auto">
          <a:xfrm>
            <a:off x="1976438" y="1981200"/>
            <a:ext cx="3333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4</a:t>
            </a:r>
          </a:p>
        </p:txBody>
      </p:sp>
      <p:sp>
        <p:nvSpPr>
          <p:cNvPr id="47120" name="Rectangle 16"/>
          <p:cNvSpPr>
            <a:spLocks noChangeArrowheads="1"/>
          </p:cNvSpPr>
          <p:nvPr/>
        </p:nvSpPr>
        <p:spPr bwMode="auto">
          <a:xfrm rot="-5400000">
            <a:off x="-900906" y="3564732"/>
            <a:ext cx="4179887"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000" b="1"/>
              <a:t>TEXTILES, T </a:t>
            </a:r>
            <a:r>
              <a:rPr lang="en-US" altLang="en-US" sz="1600" b="1"/>
              <a:t>(millions of yards per year)</a:t>
            </a:r>
          </a:p>
        </p:txBody>
      </p:sp>
      <p:sp>
        <p:nvSpPr>
          <p:cNvPr id="47121" name="Rectangle 17"/>
          <p:cNvSpPr>
            <a:spLocks noChangeArrowheads="1"/>
          </p:cNvSpPr>
          <p:nvPr/>
        </p:nvSpPr>
        <p:spPr bwMode="auto">
          <a:xfrm>
            <a:off x="2362200" y="5029200"/>
            <a:ext cx="1236663" cy="698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000">
                <a:solidFill>
                  <a:srgbClr val="FF3300"/>
                </a:solidFill>
              </a:rPr>
              <a:t>America’s</a:t>
            </a:r>
          </a:p>
          <a:p>
            <a:pPr>
              <a:spcBef>
                <a:spcPct val="0"/>
              </a:spcBef>
              <a:buSzTx/>
              <a:buFontTx/>
              <a:buNone/>
            </a:pPr>
            <a:r>
              <a:rPr lang="en-US" altLang="en-US" sz="2000">
                <a:solidFill>
                  <a:srgbClr val="FF3300"/>
                </a:solidFill>
              </a:rPr>
              <a:t>PPF</a:t>
            </a:r>
          </a:p>
        </p:txBody>
      </p:sp>
      <p:sp>
        <p:nvSpPr>
          <p:cNvPr id="47122" name="Line 18"/>
          <p:cNvSpPr>
            <a:spLocks noChangeShapeType="1"/>
          </p:cNvSpPr>
          <p:nvPr/>
        </p:nvSpPr>
        <p:spPr bwMode="auto">
          <a:xfrm flipH="1">
            <a:off x="2895600" y="3581400"/>
            <a:ext cx="609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7123" name="Line 19"/>
          <p:cNvSpPr>
            <a:spLocks noChangeShapeType="1"/>
          </p:cNvSpPr>
          <p:nvPr/>
        </p:nvSpPr>
        <p:spPr bwMode="auto">
          <a:xfrm flipV="1">
            <a:off x="2386013" y="4953000"/>
            <a:ext cx="2185987" cy="4763"/>
          </a:xfrm>
          <a:prstGeom prst="line">
            <a:avLst/>
          </a:prstGeom>
          <a:noFill/>
          <a:ln w="25400">
            <a:solidFill>
              <a:schemeClr val="bg2"/>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7124" name="Line 20"/>
          <p:cNvSpPr>
            <a:spLocks noChangeShapeType="1"/>
          </p:cNvSpPr>
          <p:nvPr/>
        </p:nvSpPr>
        <p:spPr bwMode="auto">
          <a:xfrm>
            <a:off x="3429000" y="5011738"/>
            <a:ext cx="0" cy="779462"/>
          </a:xfrm>
          <a:prstGeom prst="line">
            <a:avLst/>
          </a:prstGeom>
          <a:noFill/>
          <a:ln w="25400">
            <a:solidFill>
              <a:schemeClr val="bg2"/>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7125" name="Rectangle 21"/>
          <p:cNvSpPr>
            <a:spLocks noChangeArrowheads="1"/>
          </p:cNvSpPr>
          <p:nvPr/>
        </p:nvSpPr>
        <p:spPr bwMode="auto">
          <a:xfrm>
            <a:off x="1960563" y="4765675"/>
            <a:ext cx="3333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1</a:t>
            </a:r>
          </a:p>
        </p:txBody>
      </p:sp>
      <p:sp>
        <p:nvSpPr>
          <p:cNvPr id="47126" name="Rectangle 22"/>
          <p:cNvSpPr>
            <a:spLocks noChangeArrowheads="1"/>
          </p:cNvSpPr>
          <p:nvPr/>
        </p:nvSpPr>
        <p:spPr bwMode="auto">
          <a:xfrm>
            <a:off x="3505200" y="3276600"/>
            <a:ext cx="1066800" cy="698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000">
                <a:solidFill>
                  <a:srgbClr val="FF3300"/>
                </a:solidFill>
              </a:rPr>
              <a:t>Britain’s</a:t>
            </a:r>
          </a:p>
          <a:p>
            <a:pPr>
              <a:spcBef>
                <a:spcPct val="0"/>
              </a:spcBef>
              <a:buSzTx/>
              <a:buFontTx/>
              <a:buNone/>
            </a:pPr>
            <a:r>
              <a:rPr lang="en-US" altLang="en-US" sz="2000">
                <a:solidFill>
                  <a:srgbClr val="FF3300"/>
                </a:solidFill>
              </a:rPr>
              <a:t>PPF</a:t>
            </a:r>
          </a:p>
        </p:txBody>
      </p:sp>
      <p:sp>
        <p:nvSpPr>
          <p:cNvPr id="47127" name="Line 23"/>
          <p:cNvSpPr>
            <a:spLocks noChangeShapeType="1"/>
          </p:cNvSpPr>
          <p:nvPr/>
        </p:nvSpPr>
        <p:spPr bwMode="auto">
          <a:xfrm flipH="1" flipV="1">
            <a:off x="2743200" y="4267200"/>
            <a:ext cx="44450" cy="8763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7128" name="Line 24"/>
          <p:cNvSpPr>
            <a:spLocks noChangeShapeType="1"/>
          </p:cNvSpPr>
          <p:nvPr/>
        </p:nvSpPr>
        <p:spPr bwMode="auto">
          <a:xfrm>
            <a:off x="2362200" y="1177925"/>
            <a:ext cx="0" cy="4630738"/>
          </a:xfrm>
          <a:prstGeom prst="line">
            <a:avLst/>
          </a:prstGeom>
          <a:noFill/>
          <a:ln w="2540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7129" name="Line 25"/>
          <p:cNvSpPr>
            <a:spLocks noChangeShapeType="1"/>
          </p:cNvSpPr>
          <p:nvPr/>
        </p:nvSpPr>
        <p:spPr bwMode="auto">
          <a:xfrm>
            <a:off x="2392363" y="5795963"/>
            <a:ext cx="5218112" cy="0"/>
          </a:xfrm>
          <a:prstGeom prst="line">
            <a:avLst/>
          </a:prstGeom>
          <a:noFill/>
          <a:ln w="2540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7130" name="Rectangle 26"/>
          <p:cNvSpPr>
            <a:spLocks noChangeArrowheads="1"/>
          </p:cNvSpPr>
          <p:nvPr/>
        </p:nvSpPr>
        <p:spPr bwMode="auto">
          <a:xfrm>
            <a:off x="1976438" y="1981200"/>
            <a:ext cx="3333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4</a:t>
            </a:r>
          </a:p>
        </p:txBody>
      </p:sp>
      <p:sp>
        <p:nvSpPr>
          <p:cNvPr id="47131" name="Oval 27"/>
          <p:cNvSpPr>
            <a:spLocks noChangeArrowheads="1"/>
          </p:cNvSpPr>
          <p:nvPr/>
        </p:nvSpPr>
        <p:spPr bwMode="auto">
          <a:xfrm>
            <a:off x="6705600" y="5719763"/>
            <a:ext cx="152400" cy="152400"/>
          </a:xfrm>
          <a:prstGeom prst="ellipse">
            <a:avLst/>
          </a:prstGeom>
          <a:solidFill>
            <a:schemeClr val="bg2"/>
          </a:solidFill>
          <a:ln w="12700">
            <a:solidFill>
              <a:schemeClr val="tx1"/>
            </a:solidFill>
            <a:round/>
            <a:headEnd/>
            <a:tailEnd/>
          </a:ln>
        </p:spPr>
        <p:txBody>
          <a:bodyPr wrap="none" anchor="ct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eaLnBrk="1" hangingPunct="1">
              <a:spcBef>
                <a:spcPct val="0"/>
              </a:spcBef>
              <a:buSzTx/>
              <a:buFontTx/>
              <a:buNone/>
            </a:pPr>
            <a:endParaRPr lang="en-US" altLang="en-US" sz="2000"/>
          </a:p>
        </p:txBody>
      </p:sp>
      <p:sp>
        <p:nvSpPr>
          <p:cNvPr id="47132" name="Rectangle 28"/>
          <p:cNvSpPr>
            <a:spLocks noChangeArrowheads="1"/>
          </p:cNvSpPr>
          <p:nvPr/>
        </p:nvSpPr>
        <p:spPr bwMode="auto">
          <a:xfrm>
            <a:off x="6705600" y="5257800"/>
            <a:ext cx="398463"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i="1">
                <a:solidFill>
                  <a:schemeClr val="bg2"/>
                </a:solidFill>
              </a:rPr>
              <a:t>a'</a:t>
            </a:r>
          </a:p>
        </p:txBody>
      </p:sp>
      <p:sp>
        <p:nvSpPr>
          <p:cNvPr id="47133" name="Rectangle 29"/>
          <p:cNvSpPr>
            <a:spLocks noChangeArrowheads="1"/>
          </p:cNvSpPr>
          <p:nvPr/>
        </p:nvSpPr>
        <p:spPr bwMode="auto">
          <a:xfrm>
            <a:off x="2438400" y="1981200"/>
            <a:ext cx="3333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i="1">
                <a:solidFill>
                  <a:schemeClr val="bg2"/>
                </a:solidFill>
              </a:rPr>
              <a:t>b</a:t>
            </a:r>
          </a:p>
        </p:txBody>
      </p:sp>
      <p:sp>
        <p:nvSpPr>
          <p:cNvPr id="47134" name="Oval 30"/>
          <p:cNvSpPr>
            <a:spLocks noChangeArrowheads="1"/>
          </p:cNvSpPr>
          <p:nvPr/>
        </p:nvSpPr>
        <p:spPr bwMode="auto">
          <a:xfrm>
            <a:off x="2286000" y="2214563"/>
            <a:ext cx="152400" cy="152400"/>
          </a:xfrm>
          <a:prstGeom prst="ellipse">
            <a:avLst/>
          </a:prstGeom>
          <a:solidFill>
            <a:schemeClr val="bg2"/>
          </a:solidFill>
          <a:ln w="12700">
            <a:solidFill>
              <a:schemeClr val="tx1"/>
            </a:solidFill>
            <a:round/>
            <a:headEnd/>
            <a:tailEnd/>
          </a:ln>
        </p:spPr>
        <p:txBody>
          <a:bodyPr wrap="none" anchor="ct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eaLnBrk="1" hangingPunct="1">
              <a:spcBef>
                <a:spcPct val="0"/>
              </a:spcBef>
              <a:buSzTx/>
              <a:buFontTx/>
              <a:buNone/>
            </a:pPr>
            <a:endParaRPr lang="en-US" altLang="en-US" sz="2000"/>
          </a:p>
        </p:txBody>
      </p:sp>
      <p:sp>
        <p:nvSpPr>
          <p:cNvPr id="47135" name="Oval 31"/>
          <p:cNvSpPr>
            <a:spLocks noChangeArrowheads="1"/>
          </p:cNvSpPr>
          <p:nvPr/>
        </p:nvSpPr>
        <p:spPr bwMode="auto">
          <a:xfrm>
            <a:off x="3352800" y="4881563"/>
            <a:ext cx="152400" cy="152400"/>
          </a:xfrm>
          <a:prstGeom prst="ellipse">
            <a:avLst/>
          </a:prstGeom>
          <a:solidFill>
            <a:schemeClr val="bg2"/>
          </a:solidFill>
          <a:ln w="12700">
            <a:solidFill>
              <a:schemeClr val="tx1"/>
            </a:solidFill>
            <a:round/>
            <a:headEnd/>
            <a:tailEnd/>
          </a:ln>
        </p:spPr>
        <p:txBody>
          <a:bodyPr wrap="none" anchor="ct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eaLnBrk="1" hangingPunct="1">
              <a:spcBef>
                <a:spcPct val="0"/>
              </a:spcBef>
              <a:buSzTx/>
              <a:buFontTx/>
              <a:buNone/>
            </a:pPr>
            <a:endParaRPr lang="en-US" altLang="en-US" sz="2000"/>
          </a:p>
        </p:txBody>
      </p:sp>
      <p:sp>
        <p:nvSpPr>
          <p:cNvPr id="47136" name="Rectangle 32"/>
          <p:cNvSpPr>
            <a:spLocks noChangeArrowheads="1"/>
          </p:cNvSpPr>
          <p:nvPr/>
        </p:nvSpPr>
        <p:spPr bwMode="auto">
          <a:xfrm>
            <a:off x="4419600" y="4419600"/>
            <a:ext cx="3333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i="1">
                <a:solidFill>
                  <a:schemeClr val="bg2"/>
                </a:solidFill>
              </a:rPr>
              <a:t>a</a:t>
            </a:r>
          </a:p>
        </p:txBody>
      </p:sp>
      <p:sp>
        <p:nvSpPr>
          <p:cNvPr id="47137" name="Rectangle 33"/>
          <p:cNvSpPr>
            <a:spLocks noChangeArrowheads="1"/>
          </p:cNvSpPr>
          <p:nvPr/>
        </p:nvSpPr>
        <p:spPr bwMode="auto">
          <a:xfrm>
            <a:off x="3048000" y="1524000"/>
            <a:ext cx="2524125" cy="838200"/>
          </a:xfrm>
          <a:prstGeom prst="rect">
            <a:avLst/>
          </a:prstGeom>
          <a:solidFill>
            <a:srgbClr val="FFCC99"/>
          </a:solidFill>
          <a:ln w="12700">
            <a:solidFill>
              <a:schemeClr val="bg2"/>
            </a:solidFill>
            <a:miter lim="800000"/>
            <a:headEnd/>
            <a:tailEnd/>
          </a:ln>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1600" b="1"/>
              <a:t>A’s  opportunity cost:</a:t>
            </a:r>
          </a:p>
          <a:p>
            <a:pPr>
              <a:spcBef>
                <a:spcPct val="0"/>
              </a:spcBef>
              <a:buSzTx/>
              <a:buFontTx/>
              <a:buNone/>
            </a:pPr>
            <a:r>
              <a:rPr lang="en-US" altLang="en-US" sz="1600" b="1"/>
              <a:t>2 bushels S  costs 1 yard T,</a:t>
            </a:r>
          </a:p>
          <a:p>
            <a:pPr>
              <a:spcBef>
                <a:spcPct val="0"/>
              </a:spcBef>
              <a:buSzTx/>
              <a:buFontTx/>
              <a:buNone/>
            </a:pPr>
            <a:r>
              <a:rPr lang="en-US" altLang="en-US" sz="1600" b="1"/>
              <a:t>|slope| = 0.5 yd./bu. </a:t>
            </a:r>
          </a:p>
        </p:txBody>
      </p:sp>
      <p:sp>
        <p:nvSpPr>
          <p:cNvPr id="47138" name="Rectangle 34"/>
          <p:cNvSpPr>
            <a:spLocks noChangeArrowheads="1"/>
          </p:cNvSpPr>
          <p:nvPr/>
        </p:nvSpPr>
        <p:spPr bwMode="auto">
          <a:xfrm>
            <a:off x="5715000" y="1524000"/>
            <a:ext cx="2524125" cy="838200"/>
          </a:xfrm>
          <a:prstGeom prst="rect">
            <a:avLst/>
          </a:prstGeom>
          <a:solidFill>
            <a:srgbClr val="FFCC99"/>
          </a:solidFill>
          <a:ln w="12700">
            <a:solidFill>
              <a:schemeClr val="bg2"/>
            </a:solidFill>
            <a:miter lim="800000"/>
            <a:headEnd/>
            <a:tailEnd/>
          </a:ln>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1600" b="1"/>
              <a:t>B’s  opportunity cost:</a:t>
            </a:r>
          </a:p>
          <a:p>
            <a:pPr>
              <a:spcBef>
                <a:spcPct val="0"/>
              </a:spcBef>
              <a:buSzTx/>
              <a:buFontTx/>
              <a:buNone/>
            </a:pPr>
            <a:r>
              <a:rPr lang="en-US" altLang="en-US" sz="1600" b="1"/>
              <a:t>1 bushel S  costs 3 yards T,</a:t>
            </a:r>
          </a:p>
          <a:p>
            <a:pPr>
              <a:spcBef>
                <a:spcPct val="0"/>
              </a:spcBef>
              <a:buSzTx/>
              <a:buFontTx/>
              <a:buNone/>
            </a:pPr>
            <a:r>
              <a:rPr lang="en-US" altLang="en-US" sz="1600" b="1"/>
              <a:t>|slope| = 3 yd./bu.</a:t>
            </a:r>
          </a:p>
        </p:txBody>
      </p:sp>
      <p:sp>
        <p:nvSpPr>
          <p:cNvPr id="47139" name="Line 35"/>
          <p:cNvSpPr>
            <a:spLocks noChangeShapeType="1"/>
          </p:cNvSpPr>
          <p:nvPr/>
        </p:nvSpPr>
        <p:spPr bwMode="auto">
          <a:xfrm>
            <a:off x="4572000" y="5029200"/>
            <a:ext cx="0" cy="765175"/>
          </a:xfrm>
          <a:prstGeom prst="line">
            <a:avLst/>
          </a:prstGeom>
          <a:noFill/>
          <a:ln w="25400">
            <a:solidFill>
              <a:schemeClr val="bg2"/>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7140" name="Rectangle 36"/>
          <p:cNvSpPr>
            <a:spLocks noChangeArrowheads="1"/>
          </p:cNvSpPr>
          <p:nvPr/>
        </p:nvSpPr>
        <p:spPr bwMode="auto">
          <a:xfrm>
            <a:off x="3429000" y="4572000"/>
            <a:ext cx="4349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i="1">
                <a:solidFill>
                  <a:schemeClr val="bg2"/>
                </a:solidFill>
              </a:rPr>
              <a:t>b’</a:t>
            </a:r>
          </a:p>
        </p:txBody>
      </p:sp>
      <p:sp>
        <p:nvSpPr>
          <p:cNvPr id="47141" name="Oval 37"/>
          <p:cNvSpPr>
            <a:spLocks noChangeArrowheads="1"/>
          </p:cNvSpPr>
          <p:nvPr/>
        </p:nvSpPr>
        <p:spPr bwMode="auto">
          <a:xfrm>
            <a:off x="4495800" y="4876800"/>
            <a:ext cx="152400" cy="152400"/>
          </a:xfrm>
          <a:prstGeom prst="ellipse">
            <a:avLst/>
          </a:prstGeom>
          <a:solidFill>
            <a:schemeClr val="bg2"/>
          </a:solidFill>
          <a:ln w="12700">
            <a:solidFill>
              <a:schemeClr val="tx1"/>
            </a:solidFill>
            <a:round/>
            <a:headEnd/>
            <a:tailEnd/>
          </a:ln>
        </p:spPr>
        <p:txBody>
          <a:bodyPr wrap="none" anchor="ct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eaLnBrk="1" hangingPunct="1">
              <a:spcBef>
                <a:spcPct val="0"/>
              </a:spcBef>
              <a:buSzTx/>
              <a:buFontTx/>
              <a:buNone/>
            </a:pPr>
            <a:endParaRPr lang="en-US" altLang="en-US" sz="2000"/>
          </a:p>
        </p:txBody>
      </p:sp>
    </p:spTree>
  </p:cSld>
  <p:clrMapOvr>
    <a:masterClrMapping/>
  </p:clrMapOvr>
  <p:transition spd="slow">
    <p:wipe dir="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Line 2"/>
          <p:cNvSpPr>
            <a:spLocks noChangeShapeType="1"/>
          </p:cNvSpPr>
          <p:nvPr/>
        </p:nvSpPr>
        <p:spPr bwMode="auto">
          <a:xfrm flipH="1" flipV="1">
            <a:off x="3811588" y="3741738"/>
            <a:ext cx="227012" cy="379412"/>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9155" name="AutoShape 3"/>
          <p:cNvSpPr>
            <a:spLocks noChangeArrowheads="1"/>
          </p:cNvSpPr>
          <p:nvPr/>
        </p:nvSpPr>
        <p:spPr bwMode="auto">
          <a:xfrm>
            <a:off x="2286000" y="2444750"/>
            <a:ext cx="381000" cy="990600"/>
          </a:xfrm>
          <a:prstGeom prst="downArrow">
            <a:avLst>
              <a:gd name="adj1" fmla="val 50000"/>
              <a:gd name="adj2" fmla="val 65024"/>
            </a:avLst>
          </a:prstGeom>
          <a:solidFill>
            <a:srgbClr val="FF99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eaLnBrk="1" hangingPunct="1">
              <a:spcBef>
                <a:spcPct val="0"/>
              </a:spcBef>
              <a:buSzTx/>
              <a:buFontTx/>
              <a:buNone/>
            </a:pPr>
            <a:endParaRPr lang="en-US" altLang="en-US" sz="2000"/>
          </a:p>
        </p:txBody>
      </p:sp>
      <p:sp>
        <p:nvSpPr>
          <p:cNvPr id="49156" name="AutoShape 4"/>
          <p:cNvSpPr>
            <a:spLocks noChangeArrowheads="1"/>
          </p:cNvSpPr>
          <p:nvPr/>
        </p:nvSpPr>
        <p:spPr bwMode="auto">
          <a:xfrm>
            <a:off x="2819400" y="3511550"/>
            <a:ext cx="1828800" cy="381000"/>
          </a:xfrm>
          <a:prstGeom prst="rightArrow">
            <a:avLst>
              <a:gd name="adj1" fmla="val 50000"/>
              <a:gd name="adj2" fmla="val 100044"/>
            </a:avLst>
          </a:prstGeom>
          <a:solidFill>
            <a:srgbClr val="FF99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eaLnBrk="1" hangingPunct="1">
              <a:spcBef>
                <a:spcPct val="0"/>
              </a:spcBef>
              <a:buSzTx/>
              <a:buFontTx/>
              <a:buNone/>
            </a:pPr>
            <a:endParaRPr lang="en-US" altLang="en-US" sz="2000"/>
          </a:p>
        </p:txBody>
      </p:sp>
      <p:sp>
        <p:nvSpPr>
          <p:cNvPr id="49157" name="Rectangle 5"/>
          <p:cNvSpPr>
            <a:spLocks noGrp="1" noChangeArrowheads="1"/>
          </p:cNvSpPr>
          <p:nvPr>
            <p:ph type="title"/>
          </p:nvPr>
        </p:nvSpPr>
        <p:spPr>
          <a:xfrm>
            <a:off x="685800" y="0"/>
            <a:ext cx="7772400" cy="1143000"/>
          </a:xfrm>
          <a:noFill/>
        </p:spPr>
        <p:txBody>
          <a:bodyPr lIns="90488" tIns="44450" rIns="90488" bIns="44450"/>
          <a:lstStyle/>
          <a:p>
            <a:r>
              <a:rPr lang="en-US" altLang="en-US" smtClean="0"/>
              <a:t>Increasing Opportunity Cost</a:t>
            </a:r>
          </a:p>
        </p:txBody>
      </p:sp>
      <p:sp>
        <p:nvSpPr>
          <p:cNvPr id="49158" name="Rectangle 6"/>
          <p:cNvSpPr>
            <a:spLocks noChangeArrowheads="1"/>
          </p:cNvSpPr>
          <p:nvPr/>
        </p:nvSpPr>
        <p:spPr bwMode="auto">
          <a:xfrm>
            <a:off x="3124200" y="593725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eaLnBrk="1" hangingPunct="1">
              <a:spcBef>
                <a:spcPct val="0"/>
              </a:spcBef>
              <a:buSzTx/>
              <a:buFontTx/>
              <a:buNone/>
            </a:pPr>
            <a:endParaRPr lang="en-US" altLang="en-US" sz="2000"/>
          </a:p>
        </p:txBody>
      </p:sp>
      <p:sp>
        <p:nvSpPr>
          <p:cNvPr id="49159" name="Line 7"/>
          <p:cNvSpPr>
            <a:spLocks noChangeShapeType="1"/>
          </p:cNvSpPr>
          <p:nvPr/>
        </p:nvSpPr>
        <p:spPr bwMode="auto">
          <a:xfrm>
            <a:off x="2209800" y="1404938"/>
            <a:ext cx="0" cy="4291012"/>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9160" name="Line 8"/>
          <p:cNvSpPr>
            <a:spLocks noChangeShapeType="1"/>
          </p:cNvSpPr>
          <p:nvPr/>
        </p:nvSpPr>
        <p:spPr bwMode="auto">
          <a:xfrm>
            <a:off x="2225675" y="5708650"/>
            <a:ext cx="4302125" cy="0"/>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9161" name="Rectangle 9"/>
          <p:cNvSpPr>
            <a:spLocks noChangeArrowheads="1"/>
          </p:cNvSpPr>
          <p:nvPr/>
        </p:nvSpPr>
        <p:spPr bwMode="auto">
          <a:xfrm>
            <a:off x="4491038" y="6084888"/>
            <a:ext cx="4543425" cy="363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1800" b="1"/>
              <a:t>SOYBEANS, S (millions of bushels per year)</a:t>
            </a:r>
            <a:endParaRPr lang="en-US" altLang="en-US" sz="1600" b="1"/>
          </a:p>
        </p:txBody>
      </p:sp>
      <p:sp>
        <p:nvSpPr>
          <p:cNvPr id="49162" name="Rectangle 11"/>
          <p:cNvSpPr>
            <a:spLocks noChangeArrowheads="1"/>
          </p:cNvSpPr>
          <p:nvPr/>
        </p:nvSpPr>
        <p:spPr bwMode="auto">
          <a:xfrm>
            <a:off x="1905000" y="4656138"/>
            <a:ext cx="3333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6</a:t>
            </a:r>
          </a:p>
        </p:txBody>
      </p:sp>
      <p:sp>
        <p:nvSpPr>
          <p:cNvPr id="49163" name="Rectangle 12"/>
          <p:cNvSpPr>
            <a:spLocks noChangeArrowheads="1"/>
          </p:cNvSpPr>
          <p:nvPr/>
        </p:nvSpPr>
        <p:spPr bwMode="auto">
          <a:xfrm>
            <a:off x="1752600" y="2597150"/>
            <a:ext cx="4857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solidFill>
                  <a:srgbClr val="FF3300"/>
                </a:solidFill>
              </a:rPr>
              <a:t>18</a:t>
            </a:r>
          </a:p>
        </p:txBody>
      </p:sp>
      <p:sp>
        <p:nvSpPr>
          <p:cNvPr id="49164" name="Rectangle 13"/>
          <p:cNvSpPr>
            <a:spLocks noChangeArrowheads="1"/>
          </p:cNvSpPr>
          <p:nvPr/>
        </p:nvSpPr>
        <p:spPr bwMode="auto">
          <a:xfrm>
            <a:off x="3251200" y="5686425"/>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solidFill>
                  <a:srgbClr val="FF3300"/>
                </a:solidFill>
              </a:rPr>
              <a:t>4</a:t>
            </a:r>
          </a:p>
        </p:txBody>
      </p:sp>
      <p:sp>
        <p:nvSpPr>
          <p:cNvPr id="49165" name="Rectangle 14"/>
          <p:cNvSpPr>
            <a:spLocks noChangeArrowheads="1"/>
          </p:cNvSpPr>
          <p:nvPr/>
        </p:nvSpPr>
        <p:spPr bwMode="auto">
          <a:xfrm>
            <a:off x="1981200" y="5686425"/>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0</a:t>
            </a:r>
          </a:p>
        </p:txBody>
      </p:sp>
      <p:sp>
        <p:nvSpPr>
          <p:cNvPr id="49166" name="Rectangle 15"/>
          <p:cNvSpPr>
            <a:spLocks noChangeArrowheads="1"/>
          </p:cNvSpPr>
          <p:nvPr/>
        </p:nvSpPr>
        <p:spPr bwMode="auto">
          <a:xfrm>
            <a:off x="4521200" y="5686425"/>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8</a:t>
            </a:r>
          </a:p>
        </p:txBody>
      </p:sp>
      <p:sp>
        <p:nvSpPr>
          <p:cNvPr id="49167" name="Rectangle 16"/>
          <p:cNvSpPr>
            <a:spLocks noChangeArrowheads="1"/>
          </p:cNvSpPr>
          <p:nvPr/>
        </p:nvSpPr>
        <p:spPr bwMode="auto">
          <a:xfrm>
            <a:off x="5791200" y="5686425"/>
            <a:ext cx="488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12</a:t>
            </a:r>
          </a:p>
        </p:txBody>
      </p:sp>
      <p:sp>
        <p:nvSpPr>
          <p:cNvPr id="49168" name="Rectangle 17"/>
          <p:cNvSpPr>
            <a:spLocks noChangeArrowheads="1"/>
          </p:cNvSpPr>
          <p:nvPr/>
        </p:nvSpPr>
        <p:spPr bwMode="auto">
          <a:xfrm>
            <a:off x="1752600" y="3625850"/>
            <a:ext cx="4857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12</a:t>
            </a:r>
          </a:p>
        </p:txBody>
      </p:sp>
      <p:sp>
        <p:nvSpPr>
          <p:cNvPr id="49169" name="Rectangle 18"/>
          <p:cNvSpPr>
            <a:spLocks noChangeArrowheads="1"/>
          </p:cNvSpPr>
          <p:nvPr/>
        </p:nvSpPr>
        <p:spPr bwMode="auto">
          <a:xfrm>
            <a:off x="2667000" y="5686425"/>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2</a:t>
            </a:r>
          </a:p>
        </p:txBody>
      </p:sp>
      <p:sp>
        <p:nvSpPr>
          <p:cNvPr id="49170" name="Rectangle 19"/>
          <p:cNvSpPr>
            <a:spLocks noChangeArrowheads="1"/>
          </p:cNvSpPr>
          <p:nvPr/>
        </p:nvSpPr>
        <p:spPr bwMode="auto">
          <a:xfrm>
            <a:off x="1752600" y="3206750"/>
            <a:ext cx="4857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14</a:t>
            </a:r>
          </a:p>
        </p:txBody>
      </p:sp>
      <p:sp>
        <p:nvSpPr>
          <p:cNvPr id="49171" name="Rectangle 20"/>
          <p:cNvSpPr>
            <a:spLocks noChangeArrowheads="1"/>
          </p:cNvSpPr>
          <p:nvPr/>
        </p:nvSpPr>
        <p:spPr bwMode="auto">
          <a:xfrm>
            <a:off x="1752600" y="2216150"/>
            <a:ext cx="4857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20</a:t>
            </a:r>
          </a:p>
        </p:txBody>
      </p:sp>
      <p:sp>
        <p:nvSpPr>
          <p:cNvPr id="49172" name="Line 21"/>
          <p:cNvSpPr>
            <a:spLocks noChangeShapeType="1"/>
          </p:cNvSpPr>
          <p:nvPr/>
        </p:nvSpPr>
        <p:spPr bwMode="auto">
          <a:xfrm flipV="1">
            <a:off x="2819400" y="2446338"/>
            <a:ext cx="0" cy="3275012"/>
          </a:xfrm>
          <a:prstGeom prst="line">
            <a:avLst/>
          </a:prstGeom>
          <a:noFill/>
          <a:ln w="25400">
            <a:solidFill>
              <a:schemeClr val="tx1"/>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9173" name="Line 22"/>
          <p:cNvSpPr>
            <a:spLocks noChangeShapeType="1"/>
          </p:cNvSpPr>
          <p:nvPr/>
        </p:nvSpPr>
        <p:spPr bwMode="auto">
          <a:xfrm>
            <a:off x="2211388" y="2444750"/>
            <a:ext cx="608012" cy="0"/>
          </a:xfrm>
          <a:prstGeom prst="line">
            <a:avLst/>
          </a:prstGeom>
          <a:noFill/>
          <a:ln w="25400">
            <a:solidFill>
              <a:schemeClr val="tx1"/>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9174" name="Line 23"/>
          <p:cNvSpPr>
            <a:spLocks noChangeShapeType="1"/>
          </p:cNvSpPr>
          <p:nvPr/>
        </p:nvSpPr>
        <p:spPr bwMode="auto">
          <a:xfrm>
            <a:off x="2211388" y="2825750"/>
            <a:ext cx="1141412" cy="0"/>
          </a:xfrm>
          <a:prstGeom prst="line">
            <a:avLst/>
          </a:prstGeom>
          <a:noFill/>
          <a:ln w="25400">
            <a:solidFill>
              <a:srgbClr val="FF3300"/>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9175" name="Line 24"/>
          <p:cNvSpPr>
            <a:spLocks noChangeShapeType="1"/>
          </p:cNvSpPr>
          <p:nvPr/>
        </p:nvSpPr>
        <p:spPr bwMode="auto">
          <a:xfrm flipV="1">
            <a:off x="3429000" y="2827338"/>
            <a:ext cx="0" cy="2894012"/>
          </a:xfrm>
          <a:prstGeom prst="line">
            <a:avLst/>
          </a:prstGeom>
          <a:noFill/>
          <a:ln w="25400">
            <a:solidFill>
              <a:srgbClr val="FF3300"/>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9176" name="Line 25"/>
          <p:cNvSpPr>
            <a:spLocks noChangeShapeType="1"/>
          </p:cNvSpPr>
          <p:nvPr/>
        </p:nvSpPr>
        <p:spPr bwMode="auto">
          <a:xfrm>
            <a:off x="2211388" y="3435350"/>
            <a:ext cx="2436812" cy="0"/>
          </a:xfrm>
          <a:prstGeom prst="line">
            <a:avLst/>
          </a:prstGeom>
          <a:noFill/>
          <a:ln w="25400">
            <a:solidFill>
              <a:schemeClr val="tx1"/>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9177" name="Line 26"/>
          <p:cNvSpPr>
            <a:spLocks noChangeShapeType="1"/>
          </p:cNvSpPr>
          <p:nvPr/>
        </p:nvSpPr>
        <p:spPr bwMode="auto">
          <a:xfrm flipV="1">
            <a:off x="4648200" y="3436938"/>
            <a:ext cx="0" cy="2284412"/>
          </a:xfrm>
          <a:prstGeom prst="line">
            <a:avLst/>
          </a:prstGeom>
          <a:noFill/>
          <a:ln w="25400">
            <a:solidFill>
              <a:schemeClr val="tx1"/>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9178" name="AutoShape 27"/>
          <p:cNvSpPr>
            <a:spLocks noChangeArrowheads="1"/>
          </p:cNvSpPr>
          <p:nvPr/>
        </p:nvSpPr>
        <p:spPr bwMode="auto">
          <a:xfrm>
            <a:off x="2817813" y="2443163"/>
            <a:ext cx="1831975" cy="993775"/>
          </a:xfrm>
          <a:prstGeom prst="rtTriangle">
            <a:avLst/>
          </a:prstGeom>
          <a:noFill/>
          <a:ln w="2540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eaLnBrk="1" hangingPunct="1">
              <a:spcBef>
                <a:spcPct val="0"/>
              </a:spcBef>
              <a:buSzTx/>
              <a:buFontTx/>
              <a:buNone/>
            </a:pPr>
            <a:endParaRPr lang="en-US" altLang="en-US" sz="2000"/>
          </a:p>
        </p:txBody>
      </p:sp>
      <p:sp>
        <p:nvSpPr>
          <p:cNvPr id="49179" name="Freeform 28"/>
          <p:cNvSpPr>
            <a:spLocks/>
          </p:cNvSpPr>
          <p:nvPr/>
        </p:nvSpPr>
        <p:spPr bwMode="auto">
          <a:xfrm>
            <a:off x="2211388" y="2520950"/>
            <a:ext cx="3125787" cy="3127375"/>
          </a:xfrm>
          <a:custGeom>
            <a:avLst/>
            <a:gdLst>
              <a:gd name="T0" fmla="*/ 0 w 1969"/>
              <a:gd name="T1" fmla="*/ 0 h 1970"/>
              <a:gd name="T2" fmla="*/ 2147483646 w 1969"/>
              <a:gd name="T3" fmla="*/ 2147483646 h 1970"/>
              <a:gd name="T4" fmla="*/ 2147483646 w 1969"/>
              <a:gd name="T5" fmla="*/ 2147483646 h 1970"/>
              <a:gd name="T6" fmla="*/ 2147483646 w 1969"/>
              <a:gd name="T7" fmla="*/ 2147483646 h 1970"/>
              <a:gd name="T8" fmla="*/ 2147483646 w 1969"/>
              <a:gd name="T9" fmla="*/ 2147483646 h 1970"/>
              <a:gd name="T10" fmla="*/ 2147483646 w 1969"/>
              <a:gd name="T11" fmla="*/ 2147483646 h 1970"/>
              <a:gd name="T12" fmla="*/ 2147483646 w 1969"/>
              <a:gd name="T13" fmla="*/ 2147483646 h 1970"/>
              <a:gd name="T14" fmla="*/ 2147483646 w 1969"/>
              <a:gd name="T15" fmla="*/ 2147483646 h 1970"/>
              <a:gd name="T16" fmla="*/ 2147483646 w 1969"/>
              <a:gd name="T17" fmla="*/ 2147483646 h 1970"/>
              <a:gd name="T18" fmla="*/ 2147483646 w 1969"/>
              <a:gd name="T19" fmla="*/ 2147483646 h 1970"/>
              <a:gd name="T20" fmla="*/ 2147483646 w 1969"/>
              <a:gd name="T21" fmla="*/ 2147483646 h 1970"/>
              <a:gd name="T22" fmla="*/ 2147483646 w 1969"/>
              <a:gd name="T23" fmla="*/ 2147483646 h 1970"/>
              <a:gd name="T24" fmla="*/ 2147483646 w 1969"/>
              <a:gd name="T25" fmla="*/ 2147483646 h 1970"/>
              <a:gd name="T26" fmla="*/ 2147483646 w 1969"/>
              <a:gd name="T27" fmla="*/ 2147483646 h 1970"/>
              <a:gd name="T28" fmla="*/ 2147483646 w 1969"/>
              <a:gd name="T29" fmla="*/ 2147483646 h 1970"/>
              <a:gd name="T30" fmla="*/ 2147483646 w 1969"/>
              <a:gd name="T31" fmla="*/ 2147483646 h 1970"/>
              <a:gd name="T32" fmla="*/ 2147483646 w 1969"/>
              <a:gd name="T33" fmla="*/ 2147483646 h 1970"/>
              <a:gd name="T34" fmla="*/ 2147483646 w 1969"/>
              <a:gd name="T35" fmla="*/ 2147483646 h 1970"/>
              <a:gd name="T36" fmla="*/ 2147483646 w 1969"/>
              <a:gd name="T37" fmla="*/ 2147483646 h 1970"/>
              <a:gd name="T38" fmla="*/ 2147483646 w 1969"/>
              <a:gd name="T39" fmla="*/ 2147483646 h 1970"/>
              <a:gd name="T40" fmla="*/ 2147483646 w 1969"/>
              <a:gd name="T41" fmla="*/ 2147483646 h 1970"/>
              <a:gd name="T42" fmla="*/ 2147483646 w 1969"/>
              <a:gd name="T43" fmla="*/ 2147483646 h 1970"/>
              <a:gd name="T44" fmla="*/ 2147483646 w 1969"/>
              <a:gd name="T45" fmla="*/ 2147483646 h 1970"/>
              <a:gd name="T46" fmla="*/ 2147483646 w 1969"/>
              <a:gd name="T47" fmla="*/ 2147483646 h 1970"/>
              <a:gd name="T48" fmla="*/ 2147483646 w 1969"/>
              <a:gd name="T49" fmla="*/ 2147483646 h 1970"/>
              <a:gd name="T50" fmla="*/ 2147483646 w 1969"/>
              <a:gd name="T51" fmla="*/ 2147483646 h 1970"/>
              <a:gd name="T52" fmla="*/ 2147483646 w 1969"/>
              <a:gd name="T53" fmla="*/ 2147483646 h 1970"/>
              <a:gd name="T54" fmla="*/ 2147483646 w 1969"/>
              <a:gd name="T55" fmla="*/ 2147483646 h 1970"/>
              <a:gd name="T56" fmla="*/ 2147483646 w 1969"/>
              <a:gd name="T57" fmla="*/ 2147483646 h 1970"/>
              <a:gd name="T58" fmla="*/ 2147483646 w 1969"/>
              <a:gd name="T59" fmla="*/ 2147483646 h 1970"/>
              <a:gd name="T60" fmla="*/ 2147483646 w 1969"/>
              <a:gd name="T61" fmla="*/ 2147483646 h 1970"/>
              <a:gd name="T62" fmla="*/ 2147483646 w 1969"/>
              <a:gd name="T63" fmla="*/ 2147483646 h 1970"/>
              <a:gd name="T64" fmla="*/ 2147483646 w 1969"/>
              <a:gd name="T65" fmla="*/ 2147483646 h 1970"/>
              <a:gd name="T66" fmla="*/ 2147483646 w 1969"/>
              <a:gd name="T67" fmla="*/ 2147483646 h 1970"/>
              <a:gd name="T68" fmla="*/ 2147483646 w 1969"/>
              <a:gd name="T69" fmla="*/ 2147483646 h 1970"/>
              <a:gd name="T70" fmla="*/ 2147483646 w 1969"/>
              <a:gd name="T71" fmla="*/ 2147483646 h 1970"/>
              <a:gd name="T72" fmla="*/ 2147483646 w 1969"/>
              <a:gd name="T73" fmla="*/ 2147483646 h 1970"/>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969"/>
              <a:gd name="T112" fmla="*/ 0 h 1970"/>
              <a:gd name="T113" fmla="*/ 1969 w 1969"/>
              <a:gd name="T114" fmla="*/ 1970 h 1970"/>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969" h="1970">
                <a:moveTo>
                  <a:pt x="0" y="0"/>
                </a:moveTo>
                <a:lnTo>
                  <a:pt x="215" y="45"/>
                </a:lnTo>
                <a:lnTo>
                  <a:pt x="419" y="91"/>
                </a:lnTo>
                <a:lnTo>
                  <a:pt x="516" y="114"/>
                </a:lnTo>
                <a:lnTo>
                  <a:pt x="607" y="142"/>
                </a:lnTo>
                <a:lnTo>
                  <a:pt x="694" y="165"/>
                </a:lnTo>
                <a:lnTo>
                  <a:pt x="769" y="193"/>
                </a:lnTo>
                <a:lnTo>
                  <a:pt x="833" y="222"/>
                </a:lnTo>
                <a:lnTo>
                  <a:pt x="898" y="250"/>
                </a:lnTo>
                <a:lnTo>
                  <a:pt x="952" y="284"/>
                </a:lnTo>
                <a:lnTo>
                  <a:pt x="1000" y="313"/>
                </a:lnTo>
                <a:lnTo>
                  <a:pt x="1081" y="381"/>
                </a:lnTo>
                <a:lnTo>
                  <a:pt x="1151" y="432"/>
                </a:lnTo>
                <a:lnTo>
                  <a:pt x="1177" y="455"/>
                </a:lnTo>
                <a:lnTo>
                  <a:pt x="1199" y="472"/>
                </a:lnTo>
                <a:lnTo>
                  <a:pt x="1231" y="501"/>
                </a:lnTo>
                <a:lnTo>
                  <a:pt x="1258" y="535"/>
                </a:lnTo>
                <a:lnTo>
                  <a:pt x="1274" y="552"/>
                </a:lnTo>
                <a:lnTo>
                  <a:pt x="1296" y="575"/>
                </a:lnTo>
                <a:lnTo>
                  <a:pt x="1350" y="632"/>
                </a:lnTo>
                <a:lnTo>
                  <a:pt x="1403" y="688"/>
                </a:lnTo>
                <a:lnTo>
                  <a:pt x="1436" y="723"/>
                </a:lnTo>
                <a:lnTo>
                  <a:pt x="1468" y="762"/>
                </a:lnTo>
                <a:lnTo>
                  <a:pt x="1500" y="808"/>
                </a:lnTo>
                <a:lnTo>
                  <a:pt x="1532" y="865"/>
                </a:lnTo>
                <a:lnTo>
                  <a:pt x="1570" y="933"/>
                </a:lnTo>
                <a:lnTo>
                  <a:pt x="1618" y="1013"/>
                </a:lnTo>
                <a:lnTo>
                  <a:pt x="1661" y="1098"/>
                </a:lnTo>
                <a:lnTo>
                  <a:pt x="1710" y="1195"/>
                </a:lnTo>
                <a:lnTo>
                  <a:pt x="1758" y="1286"/>
                </a:lnTo>
                <a:lnTo>
                  <a:pt x="1801" y="1377"/>
                </a:lnTo>
                <a:lnTo>
                  <a:pt x="1839" y="1462"/>
                </a:lnTo>
                <a:lnTo>
                  <a:pt x="1871" y="1536"/>
                </a:lnTo>
                <a:lnTo>
                  <a:pt x="1914" y="1662"/>
                </a:lnTo>
                <a:lnTo>
                  <a:pt x="1941" y="1775"/>
                </a:lnTo>
                <a:lnTo>
                  <a:pt x="1957" y="1872"/>
                </a:lnTo>
                <a:lnTo>
                  <a:pt x="1968" y="1969"/>
                </a:lnTo>
              </a:path>
            </a:pathLst>
          </a:custGeom>
          <a:noFill/>
          <a:ln w="50800" cap="rnd">
            <a:solidFill>
              <a:srgbClr val="0000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9180" name="Oval 29"/>
          <p:cNvSpPr>
            <a:spLocks noChangeArrowheads="1"/>
          </p:cNvSpPr>
          <p:nvPr/>
        </p:nvSpPr>
        <p:spPr bwMode="auto">
          <a:xfrm>
            <a:off x="3352800" y="2749550"/>
            <a:ext cx="152400" cy="152400"/>
          </a:xfrm>
          <a:prstGeom prst="ellipse">
            <a:avLst/>
          </a:prstGeom>
          <a:solidFill>
            <a:schemeClr val="tx1"/>
          </a:solidFill>
          <a:ln w="12700">
            <a:solidFill>
              <a:schemeClr val="tx1"/>
            </a:solidFill>
            <a:round/>
            <a:headEnd/>
            <a:tailEnd/>
          </a:ln>
        </p:spPr>
        <p:txBody>
          <a:bodyPr wrap="none" anchor="ct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eaLnBrk="1" hangingPunct="1">
              <a:spcBef>
                <a:spcPct val="0"/>
              </a:spcBef>
              <a:buSzTx/>
              <a:buFontTx/>
              <a:buNone/>
            </a:pPr>
            <a:endParaRPr lang="en-US" altLang="en-US" sz="2000"/>
          </a:p>
        </p:txBody>
      </p:sp>
      <p:sp>
        <p:nvSpPr>
          <p:cNvPr id="49181" name="Rectangle 31"/>
          <p:cNvSpPr>
            <a:spLocks noChangeArrowheads="1"/>
          </p:cNvSpPr>
          <p:nvPr/>
        </p:nvSpPr>
        <p:spPr bwMode="auto">
          <a:xfrm>
            <a:off x="3429000" y="4146550"/>
            <a:ext cx="1219200" cy="654050"/>
          </a:xfrm>
          <a:prstGeom prst="rect">
            <a:avLst/>
          </a:prstGeom>
          <a:solidFill>
            <a:srgbClr val="FFCC99"/>
          </a:solidFill>
          <a:ln w="12700">
            <a:solidFill>
              <a:schemeClr val="tx1"/>
            </a:solidFill>
            <a:miter lim="800000"/>
            <a:headEnd/>
            <a:tailEnd/>
          </a:ln>
        </p:spPr>
        <p:txBody>
          <a:bodyPr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1800" b="1"/>
              <a:t>6 million</a:t>
            </a:r>
          </a:p>
          <a:p>
            <a:pPr>
              <a:spcBef>
                <a:spcPct val="0"/>
              </a:spcBef>
              <a:buSzTx/>
              <a:buFontTx/>
              <a:buNone/>
            </a:pPr>
            <a:r>
              <a:rPr lang="en-US" altLang="en-US" sz="1800" b="1"/>
              <a:t>bushels  S</a:t>
            </a:r>
          </a:p>
        </p:txBody>
      </p:sp>
      <p:sp>
        <p:nvSpPr>
          <p:cNvPr id="49182" name="Rectangle 32"/>
          <p:cNvSpPr>
            <a:spLocks noChangeArrowheads="1"/>
          </p:cNvSpPr>
          <p:nvPr/>
        </p:nvSpPr>
        <p:spPr bwMode="auto">
          <a:xfrm>
            <a:off x="2514600" y="1530350"/>
            <a:ext cx="1657350" cy="654050"/>
          </a:xfrm>
          <a:prstGeom prst="rect">
            <a:avLst/>
          </a:prstGeom>
          <a:solidFill>
            <a:srgbClr val="FFCC99"/>
          </a:solidFill>
          <a:ln w="12700">
            <a:solidFill>
              <a:schemeClr val="tx1"/>
            </a:solidFill>
            <a:miter lim="800000"/>
            <a:headEnd/>
            <a:tailEnd/>
          </a:ln>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1800" b="1"/>
              <a:t>6 million yards</a:t>
            </a:r>
          </a:p>
          <a:p>
            <a:pPr>
              <a:spcBef>
                <a:spcPct val="0"/>
              </a:spcBef>
              <a:buSzTx/>
              <a:buFontTx/>
              <a:buNone/>
            </a:pPr>
            <a:r>
              <a:rPr lang="en-US" altLang="en-US" sz="1800" b="1"/>
              <a:t>of T</a:t>
            </a:r>
          </a:p>
        </p:txBody>
      </p:sp>
      <p:sp>
        <p:nvSpPr>
          <p:cNvPr id="49183" name="Line 33"/>
          <p:cNvSpPr>
            <a:spLocks noChangeShapeType="1"/>
          </p:cNvSpPr>
          <p:nvPr/>
        </p:nvSpPr>
        <p:spPr bwMode="auto">
          <a:xfrm flipH="1">
            <a:off x="2516188" y="2141538"/>
            <a:ext cx="303212" cy="608012"/>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9184" name="Rectangle 34"/>
          <p:cNvSpPr>
            <a:spLocks noChangeArrowheads="1"/>
          </p:cNvSpPr>
          <p:nvPr/>
        </p:nvSpPr>
        <p:spPr bwMode="auto">
          <a:xfrm>
            <a:off x="3505200" y="2292350"/>
            <a:ext cx="4206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b="1" i="1">
                <a:solidFill>
                  <a:srgbClr val="FF3300"/>
                </a:solidFill>
              </a:rPr>
              <a:t>a'</a:t>
            </a:r>
          </a:p>
        </p:txBody>
      </p:sp>
      <p:sp>
        <p:nvSpPr>
          <p:cNvPr id="49185" name="Rectangle 35"/>
          <p:cNvSpPr>
            <a:spLocks noChangeArrowheads="1"/>
          </p:cNvSpPr>
          <p:nvPr/>
        </p:nvSpPr>
        <p:spPr bwMode="auto">
          <a:xfrm>
            <a:off x="4876800" y="1987550"/>
            <a:ext cx="1892300" cy="1173163"/>
          </a:xfrm>
          <a:prstGeom prst="rect">
            <a:avLst/>
          </a:prstGeom>
          <a:solidFill>
            <a:srgbClr val="FFCC99"/>
          </a:solidFill>
          <a:ln w="12700">
            <a:solidFill>
              <a:schemeClr val="tx1"/>
            </a:solidFill>
            <a:miter lim="800000"/>
            <a:headEnd/>
            <a:tailEnd/>
          </a:ln>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1800" b="1"/>
              <a:t>Opportunity cost</a:t>
            </a:r>
          </a:p>
          <a:p>
            <a:pPr>
              <a:spcBef>
                <a:spcPct val="0"/>
              </a:spcBef>
              <a:buSzTx/>
              <a:buFontTx/>
              <a:buNone/>
            </a:pPr>
            <a:r>
              <a:rPr lang="en-US" altLang="en-US" sz="1800" b="1"/>
              <a:t>of 1 bushel of S is</a:t>
            </a:r>
          </a:p>
          <a:p>
            <a:pPr>
              <a:spcBef>
                <a:spcPct val="0"/>
              </a:spcBef>
              <a:buSzTx/>
              <a:buFontTx/>
              <a:buNone/>
            </a:pPr>
            <a:r>
              <a:rPr lang="en-US" altLang="en-US" sz="1800" b="1"/>
              <a:t>1 yard T,</a:t>
            </a:r>
          </a:p>
          <a:p>
            <a:pPr>
              <a:spcBef>
                <a:spcPct val="0"/>
              </a:spcBef>
              <a:buSzTx/>
              <a:buFontTx/>
              <a:buNone/>
            </a:pPr>
            <a:r>
              <a:rPr lang="en-US" altLang="en-US" sz="1600" b="1"/>
              <a:t>|slope| = 1 yd./bu. </a:t>
            </a:r>
          </a:p>
        </p:txBody>
      </p:sp>
      <p:sp>
        <p:nvSpPr>
          <p:cNvPr id="49186" name="Line 36"/>
          <p:cNvSpPr>
            <a:spLocks noChangeShapeType="1"/>
          </p:cNvSpPr>
          <p:nvPr/>
        </p:nvSpPr>
        <p:spPr bwMode="auto">
          <a:xfrm flipH="1">
            <a:off x="3430588" y="2293938"/>
            <a:ext cx="1446212" cy="531812"/>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9187" name="Rectangle 38"/>
          <p:cNvSpPr>
            <a:spLocks noChangeArrowheads="1"/>
          </p:cNvSpPr>
          <p:nvPr/>
        </p:nvSpPr>
        <p:spPr bwMode="auto">
          <a:xfrm rot="-5400000">
            <a:off x="-900906" y="3564732"/>
            <a:ext cx="4179887"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000" b="1"/>
              <a:t>TEXTILES, T </a:t>
            </a:r>
            <a:r>
              <a:rPr lang="en-US" altLang="en-US" sz="1600" b="1"/>
              <a:t>(millions of yards per year)</a:t>
            </a:r>
          </a:p>
        </p:txBody>
      </p:sp>
      <p:sp>
        <p:nvSpPr>
          <p:cNvPr id="49188" name="Rectangle 39"/>
          <p:cNvSpPr>
            <a:spLocks noChangeArrowheads="1"/>
          </p:cNvSpPr>
          <p:nvPr/>
        </p:nvSpPr>
        <p:spPr bwMode="auto">
          <a:xfrm>
            <a:off x="5505450" y="4800600"/>
            <a:ext cx="20383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America’s PPF</a:t>
            </a:r>
          </a:p>
        </p:txBody>
      </p:sp>
    </p:spTree>
  </p:cSld>
  <p:clrMapOvr>
    <a:masterClrMapping/>
  </p:clrMapOvr>
  <p:transition spd="med">
    <p:wipe dir="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Line 1027"/>
          <p:cNvSpPr>
            <a:spLocks noChangeShapeType="1"/>
          </p:cNvSpPr>
          <p:nvPr/>
        </p:nvSpPr>
        <p:spPr bwMode="auto">
          <a:xfrm>
            <a:off x="2211388" y="5035550"/>
            <a:ext cx="2894012" cy="0"/>
          </a:xfrm>
          <a:prstGeom prst="line">
            <a:avLst/>
          </a:prstGeom>
          <a:noFill/>
          <a:ln w="25400">
            <a:solidFill>
              <a:schemeClr val="tx1"/>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1203" name="Line 1028"/>
          <p:cNvSpPr>
            <a:spLocks noChangeShapeType="1"/>
          </p:cNvSpPr>
          <p:nvPr/>
        </p:nvSpPr>
        <p:spPr bwMode="auto">
          <a:xfrm flipH="1">
            <a:off x="4725988" y="3436938"/>
            <a:ext cx="912812" cy="684212"/>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1204" name="Freeform 1033"/>
          <p:cNvSpPr>
            <a:spLocks/>
          </p:cNvSpPr>
          <p:nvPr/>
        </p:nvSpPr>
        <p:spPr bwMode="auto">
          <a:xfrm>
            <a:off x="2206625" y="1831975"/>
            <a:ext cx="2901950" cy="3892550"/>
          </a:xfrm>
          <a:custGeom>
            <a:avLst/>
            <a:gdLst>
              <a:gd name="T0" fmla="*/ 0 w 1828"/>
              <a:gd name="T1" fmla="*/ 0 h 2452"/>
              <a:gd name="T2" fmla="*/ 2147483646 w 1828"/>
              <a:gd name="T3" fmla="*/ 2147483646 h 2452"/>
              <a:gd name="T4" fmla="*/ 2147483646 w 1828"/>
              <a:gd name="T5" fmla="*/ 2147483646 h 2452"/>
              <a:gd name="T6" fmla="*/ 2147483646 w 1828"/>
              <a:gd name="T7" fmla="*/ 2147483646 h 2452"/>
              <a:gd name="T8" fmla="*/ 2147483646 w 1828"/>
              <a:gd name="T9" fmla="*/ 2147483646 h 2452"/>
              <a:gd name="T10" fmla="*/ 2147483646 w 1828"/>
              <a:gd name="T11" fmla="*/ 2147483646 h 2452"/>
              <a:gd name="T12" fmla="*/ 2147483646 w 1828"/>
              <a:gd name="T13" fmla="*/ 2147483646 h 2452"/>
              <a:gd name="T14" fmla="*/ 2147483646 w 1828"/>
              <a:gd name="T15" fmla="*/ 2147483646 h 2452"/>
              <a:gd name="T16" fmla="*/ 2147483646 w 1828"/>
              <a:gd name="T17" fmla="*/ 2147483646 h 2452"/>
              <a:gd name="T18" fmla="*/ 2147483646 w 1828"/>
              <a:gd name="T19" fmla="*/ 2147483646 h 2452"/>
              <a:gd name="T20" fmla="*/ 2147483646 w 1828"/>
              <a:gd name="T21" fmla="*/ 2147483646 h 2452"/>
              <a:gd name="T22" fmla="*/ 2147483646 w 1828"/>
              <a:gd name="T23" fmla="*/ 2147483646 h 2452"/>
              <a:gd name="T24" fmla="*/ 2147483646 w 1828"/>
              <a:gd name="T25" fmla="*/ 2147483646 h 2452"/>
              <a:gd name="T26" fmla="*/ 2147483646 w 1828"/>
              <a:gd name="T27" fmla="*/ 2147483646 h 2452"/>
              <a:gd name="T28" fmla="*/ 2147483646 w 1828"/>
              <a:gd name="T29" fmla="*/ 2147483646 h 2452"/>
              <a:gd name="T30" fmla="*/ 2147483646 w 1828"/>
              <a:gd name="T31" fmla="*/ 2147483646 h 2452"/>
              <a:gd name="T32" fmla="*/ 2147483646 w 1828"/>
              <a:gd name="T33" fmla="*/ 2147483646 h 2452"/>
              <a:gd name="T34" fmla="*/ 2147483646 w 1828"/>
              <a:gd name="T35" fmla="*/ 2147483646 h 2452"/>
              <a:gd name="T36" fmla="*/ 2147483646 w 1828"/>
              <a:gd name="T37" fmla="*/ 2147483646 h 2452"/>
              <a:gd name="T38" fmla="*/ 2147483646 w 1828"/>
              <a:gd name="T39" fmla="*/ 2147483646 h 2452"/>
              <a:gd name="T40" fmla="*/ 2147483646 w 1828"/>
              <a:gd name="T41" fmla="*/ 2147483646 h 2452"/>
              <a:gd name="T42" fmla="*/ 2147483646 w 1828"/>
              <a:gd name="T43" fmla="*/ 2147483646 h 2452"/>
              <a:gd name="T44" fmla="*/ 2147483646 w 1828"/>
              <a:gd name="T45" fmla="*/ 2147483646 h 2452"/>
              <a:gd name="T46" fmla="*/ 2147483646 w 1828"/>
              <a:gd name="T47" fmla="*/ 2147483646 h 2452"/>
              <a:gd name="T48" fmla="*/ 2147483646 w 1828"/>
              <a:gd name="T49" fmla="*/ 2147483646 h 2452"/>
              <a:gd name="T50" fmla="*/ 2147483646 w 1828"/>
              <a:gd name="T51" fmla="*/ 2147483646 h 2452"/>
              <a:gd name="T52" fmla="*/ 2147483646 w 1828"/>
              <a:gd name="T53" fmla="*/ 2147483646 h 2452"/>
              <a:gd name="T54" fmla="*/ 2147483646 w 1828"/>
              <a:gd name="T55" fmla="*/ 2147483646 h 2452"/>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1828"/>
              <a:gd name="T85" fmla="*/ 0 h 2452"/>
              <a:gd name="T86" fmla="*/ 1828 w 1828"/>
              <a:gd name="T87" fmla="*/ 2452 h 2452"/>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1828" h="2452">
                <a:moveTo>
                  <a:pt x="0" y="0"/>
                </a:moveTo>
                <a:lnTo>
                  <a:pt x="159" y="57"/>
                </a:lnTo>
                <a:lnTo>
                  <a:pt x="314" y="121"/>
                </a:lnTo>
                <a:lnTo>
                  <a:pt x="468" y="196"/>
                </a:lnTo>
                <a:lnTo>
                  <a:pt x="550" y="236"/>
                </a:lnTo>
                <a:lnTo>
                  <a:pt x="628" y="288"/>
                </a:lnTo>
                <a:lnTo>
                  <a:pt x="705" y="346"/>
                </a:lnTo>
                <a:lnTo>
                  <a:pt x="792" y="415"/>
                </a:lnTo>
                <a:lnTo>
                  <a:pt x="957" y="559"/>
                </a:lnTo>
                <a:lnTo>
                  <a:pt x="1039" y="634"/>
                </a:lnTo>
                <a:lnTo>
                  <a:pt x="1117" y="715"/>
                </a:lnTo>
                <a:lnTo>
                  <a:pt x="1189" y="790"/>
                </a:lnTo>
                <a:lnTo>
                  <a:pt x="1251" y="865"/>
                </a:lnTo>
                <a:lnTo>
                  <a:pt x="1302" y="934"/>
                </a:lnTo>
                <a:lnTo>
                  <a:pt x="1348" y="1009"/>
                </a:lnTo>
                <a:lnTo>
                  <a:pt x="1384" y="1078"/>
                </a:lnTo>
                <a:lnTo>
                  <a:pt x="1420" y="1147"/>
                </a:lnTo>
                <a:lnTo>
                  <a:pt x="1477" y="1292"/>
                </a:lnTo>
                <a:lnTo>
                  <a:pt x="1539" y="1442"/>
                </a:lnTo>
                <a:lnTo>
                  <a:pt x="1606" y="1603"/>
                </a:lnTo>
                <a:lnTo>
                  <a:pt x="1673" y="1765"/>
                </a:lnTo>
                <a:lnTo>
                  <a:pt x="1729" y="1926"/>
                </a:lnTo>
                <a:lnTo>
                  <a:pt x="1755" y="2001"/>
                </a:lnTo>
                <a:lnTo>
                  <a:pt x="1776" y="2065"/>
                </a:lnTo>
                <a:lnTo>
                  <a:pt x="1806" y="2180"/>
                </a:lnTo>
                <a:lnTo>
                  <a:pt x="1822" y="2278"/>
                </a:lnTo>
                <a:lnTo>
                  <a:pt x="1827" y="2370"/>
                </a:lnTo>
                <a:lnTo>
                  <a:pt x="1827" y="2451"/>
                </a:lnTo>
              </a:path>
            </a:pathLst>
          </a:custGeom>
          <a:noFill/>
          <a:ln w="50800" cap="rnd">
            <a:solidFill>
              <a:srgbClr val="0000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1205" name="Rectangle 1034"/>
          <p:cNvSpPr>
            <a:spLocks noGrp="1" noChangeArrowheads="1"/>
          </p:cNvSpPr>
          <p:nvPr>
            <p:ph type="title"/>
          </p:nvPr>
        </p:nvSpPr>
        <p:spPr>
          <a:xfrm>
            <a:off x="685800" y="0"/>
            <a:ext cx="7772400" cy="1143000"/>
          </a:xfrm>
          <a:noFill/>
        </p:spPr>
        <p:txBody>
          <a:bodyPr lIns="90488" tIns="44450" rIns="90488" bIns="44450"/>
          <a:lstStyle/>
          <a:p>
            <a:r>
              <a:rPr lang="en-US" altLang="en-US" smtClean="0"/>
              <a:t>Increasing Opportunity Cost</a:t>
            </a:r>
          </a:p>
        </p:txBody>
      </p:sp>
      <p:sp>
        <p:nvSpPr>
          <p:cNvPr id="51206" name="Rectangle 1035"/>
          <p:cNvSpPr>
            <a:spLocks noChangeArrowheads="1"/>
          </p:cNvSpPr>
          <p:nvPr/>
        </p:nvSpPr>
        <p:spPr bwMode="auto">
          <a:xfrm>
            <a:off x="3124200" y="593725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eaLnBrk="1" hangingPunct="1">
              <a:spcBef>
                <a:spcPct val="0"/>
              </a:spcBef>
              <a:buSzTx/>
              <a:buFontTx/>
              <a:buNone/>
            </a:pPr>
            <a:endParaRPr lang="en-US" altLang="en-US" sz="2000"/>
          </a:p>
        </p:txBody>
      </p:sp>
      <p:sp>
        <p:nvSpPr>
          <p:cNvPr id="51207" name="Line 1036"/>
          <p:cNvSpPr>
            <a:spLocks noChangeShapeType="1"/>
          </p:cNvSpPr>
          <p:nvPr/>
        </p:nvSpPr>
        <p:spPr bwMode="auto">
          <a:xfrm>
            <a:off x="2209800" y="1404938"/>
            <a:ext cx="0" cy="4291012"/>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1208" name="Line 1037"/>
          <p:cNvSpPr>
            <a:spLocks noChangeShapeType="1"/>
          </p:cNvSpPr>
          <p:nvPr/>
        </p:nvSpPr>
        <p:spPr bwMode="auto">
          <a:xfrm>
            <a:off x="2225675" y="5708650"/>
            <a:ext cx="4302125" cy="0"/>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1209" name="Rectangle 1038"/>
          <p:cNvSpPr>
            <a:spLocks noChangeArrowheads="1"/>
          </p:cNvSpPr>
          <p:nvPr/>
        </p:nvSpPr>
        <p:spPr bwMode="auto">
          <a:xfrm>
            <a:off x="1905000" y="4883150"/>
            <a:ext cx="3333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6</a:t>
            </a:r>
          </a:p>
        </p:txBody>
      </p:sp>
      <p:sp>
        <p:nvSpPr>
          <p:cNvPr id="51210" name="Rectangle 1039"/>
          <p:cNvSpPr>
            <a:spLocks noChangeArrowheads="1"/>
          </p:cNvSpPr>
          <p:nvPr/>
        </p:nvSpPr>
        <p:spPr bwMode="auto">
          <a:xfrm>
            <a:off x="1752600" y="2916238"/>
            <a:ext cx="4857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24</a:t>
            </a:r>
          </a:p>
        </p:txBody>
      </p:sp>
      <p:sp>
        <p:nvSpPr>
          <p:cNvPr id="51211" name="Rectangle 1040"/>
          <p:cNvSpPr>
            <a:spLocks noChangeArrowheads="1"/>
          </p:cNvSpPr>
          <p:nvPr/>
        </p:nvSpPr>
        <p:spPr bwMode="auto">
          <a:xfrm>
            <a:off x="3251200" y="5686425"/>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4</a:t>
            </a:r>
          </a:p>
        </p:txBody>
      </p:sp>
      <p:sp>
        <p:nvSpPr>
          <p:cNvPr id="51212" name="Rectangle 1041"/>
          <p:cNvSpPr>
            <a:spLocks noChangeArrowheads="1"/>
          </p:cNvSpPr>
          <p:nvPr/>
        </p:nvSpPr>
        <p:spPr bwMode="auto">
          <a:xfrm>
            <a:off x="1981200" y="5686425"/>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0</a:t>
            </a:r>
          </a:p>
        </p:txBody>
      </p:sp>
      <p:sp>
        <p:nvSpPr>
          <p:cNvPr id="51213" name="Rectangle 1042"/>
          <p:cNvSpPr>
            <a:spLocks noChangeArrowheads="1"/>
          </p:cNvSpPr>
          <p:nvPr/>
        </p:nvSpPr>
        <p:spPr bwMode="auto">
          <a:xfrm>
            <a:off x="4495800" y="5686425"/>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solidFill>
                  <a:srgbClr val="FF3300"/>
                </a:solidFill>
              </a:rPr>
              <a:t>8</a:t>
            </a:r>
          </a:p>
        </p:txBody>
      </p:sp>
      <p:sp>
        <p:nvSpPr>
          <p:cNvPr id="51214" name="Rectangle 1043"/>
          <p:cNvSpPr>
            <a:spLocks noChangeArrowheads="1"/>
          </p:cNvSpPr>
          <p:nvPr/>
        </p:nvSpPr>
        <p:spPr bwMode="auto">
          <a:xfrm>
            <a:off x="5791200" y="5686425"/>
            <a:ext cx="488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12</a:t>
            </a:r>
          </a:p>
        </p:txBody>
      </p:sp>
      <p:sp>
        <p:nvSpPr>
          <p:cNvPr id="51215" name="Rectangle 1044"/>
          <p:cNvSpPr>
            <a:spLocks noChangeArrowheads="1"/>
          </p:cNvSpPr>
          <p:nvPr/>
        </p:nvSpPr>
        <p:spPr bwMode="auto">
          <a:xfrm>
            <a:off x="1752600" y="2260600"/>
            <a:ext cx="4857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30</a:t>
            </a:r>
          </a:p>
        </p:txBody>
      </p:sp>
      <p:sp>
        <p:nvSpPr>
          <p:cNvPr id="51216" name="Rectangle 1045"/>
          <p:cNvSpPr>
            <a:spLocks noChangeArrowheads="1"/>
          </p:cNvSpPr>
          <p:nvPr/>
        </p:nvSpPr>
        <p:spPr bwMode="auto">
          <a:xfrm>
            <a:off x="1752600" y="1606550"/>
            <a:ext cx="4857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36</a:t>
            </a:r>
          </a:p>
        </p:txBody>
      </p:sp>
      <p:sp>
        <p:nvSpPr>
          <p:cNvPr id="51217" name="Rectangle 1046"/>
          <p:cNvSpPr>
            <a:spLocks noChangeArrowheads="1"/>
          </p:cNvSpPr>
          <p:nvPr/>
        </p:nvSpPr>
        <p:spPr bwMode="auto">
          <a:xfrm>
            <a:off x="1752600" y="3892550"/>
            <a:ext cx="4857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solidFill>
                  <a:srgbClr val="FF3300"/>
                </a:solidFill>
              </a:rPr>
              <a:t>15</a:t>
            </a:r>
          </a:p>
        </p:txBody>
      </p:sp>
      <p:sp>
        <p:nvSpPr>
          <p:cNvPr id="51218" name="Rectangle 1047"/>
          <p:cNvSpPr>
            <a:spLocks noChangeArrowheads="1"/>
          </p:cNvSpPr>
          <p:nvPr/>
        </p:nvSpPr>
        <p:spPr bwMode="auto">
          <a:xfrm>
            <a:off x="4114800" y="5686425"/>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7</a:t>
            </a:r>
          </a:p>
        </p:txBody>
      </p:sp>
      <p:sp>
        <p:nvSpPr>
          <p:cNvPr id="51219" name="Rectangle 1048"/>
          <p:cNvSpPr>
            <a:spLocks noChangeArrowheads="1"/>
          </p:cNvSpPr>
          <p:nvPr/>
        </p:nvSpPr>
        <p:spPr bwMode="auto">
          <a:xfrm>
            <a:off x="4953000" y="5686425"/>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9</a:t>
            </a:r>
          </a:p>
        </p:txBody>
      </p:sp>
      <p:sp>
        <p:nvSpPr>
          <p:cNvPr id="51220" name="Line 1049"/>
          <p:cNvSpPr>
            <a:spLocks noChangeShapeType="1"/>
          </p:cNvSpPr>
          <p:nvPr/>
        </p:nvSpPr>
        <p:spPr bwMode="auto">
          <a:xfrm>
            <a:off x="2211388" y="4121150"/>
            <a:ext cx="2360612" cy="0"/>
          </a:xfrm>
          <a:prstGeom prst="line">
            <a:avLst/>
          </a:prstGeom>
          <a:noFill/>
          <a:ln w="25400">
            <a:solidFill>
              <a:srgbClr val="FF3300"/>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1221" name="Line 1050"/>
          <p:cNvSpPr>
            <a:spLocks noChangeShapeType="1"/>
          </p:cNvSpPr>
          <p:nvPr/>
        </p:nvSpPr>
        <p:spPr bwMode="auto">
          <a:xfrm flipV="1">
            <a:off x="4648200" y="4046538"/>
            <a:ext cx="0" cy="1598612"/>
          </a:xfrm>
          <a:prstGeom prst="line">
            <a:avLst/>
          </a:prstGeom>
          <a:noFill/>
          <a:ln w="25400">
            <a:solidFill>
              <a:srgbClr val="FF3300"/>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1222" name="Oval 1051"/>
          <p:cNvSpPr>
            <a:spLocks noChangeArrowheads="1"/>
          </p:cNvSpPr>
          <p:nvPr/>
        </p:nvSpPr>
        <p:spPr bwMode="auto">
          <a:xfrm>
            <a:off x="4572000" y="4044950"/>
            <a:ext cx="152400" cy="152400"/>
          </a:xfrm>
          <a:prstGeom prst="ellipse">
            <a:avLst/>
          </a:prstGeom>
          <a:solidFill>
            <a:srgbClr val="FF3300"/>
          </a:solidFill>
          <a:ln w="12700">
            <a:solidFill>
              <a:schemeClr val="tx1"/>
            </a:solidFill>
            <a:round/>
            <a:headEnd/>
            <a:tailEnd/>
          </a:ln>
        </p:spPr>
        <p:txBody>
          <a:bodyPr wrap="none" anchor="ct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eaLnBrk="1" hangingPunct="1">
              <a:spcBef>
                <a:spcPct val="0"/>
              </a:spcBef>
              <a:buSzTx/>
              <a:buFontTx/>
              <a:buNone/>
            </a:pPr>
            <a:endParaRPr lang="en-US" altLang="en-US" sz="2000"/>
          </a:p>
        </p:txBody>
      </p:sp>
      <p:sp>
        <p:nvSpPr>
          <p:cNvPr id="51223" name="Line 1052"/>
          <p:cNvSpPr>
            <a:spLocks noChangeShapeType="1"/>
          </p:cNvSpPr>
          <p:nvPr/>
        </p:nvSpPr>
        <p:spPr bwMode="auto">
          <a:xfrm>
            <a:off x="2211388" y="3130550"/>
            <a:ext cx="2055812" cy="0"/>
          </a:xfrm>
          <a:prstGeom prst="line">
            <a:avLst/>
          </a:prstGeom>
          <a:noFill/>
          <a:ln w="25400">
            <a:solidFill>
              <a:schemeClr val="tx1"/>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1224" name="Line 1053"/>
          <p:cNvSpPr>
            <a:spLocks noChangeShapeType="1"/>
          </p:cNvSpPr>
          <p:nvPr/>
        </p:nvSpPr>
        <p:spPr bwMode="auto">
          <a:xfrm flipV="1">
            <a:off x="4267200" y="3132138"/>
            <a:ext cx="0" cy="2589212"/>
          </a:xfrm>
          <a:prstGeom prst="line">
            <a:avLst/>
          </a:prstGeom>
          <a:noFill/>
          <a:ln w="25400">
            <a:solidFill>
              <a:schemeClr val="tx1"/>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1225" name="Line 1054"/>
          <p:cNvSpPr>
            <a:spLocks noChangeShapeType="1"/>
          </p:cNvSpPr>
          <p:nvPr/>
        </p:nvSpPr>
        <p:spPr bwMode="auto">
          <a:xfrm flipV="1">
            <a:off x="5105400" y="5037138"/>
            <a:ext cx="0" cy="684212"/>
          </a:xfrm>
          <a:prstGeom prst="line">
            <a:avLst/>
          </a:prstGeom>
          <a:noFill/>
          <a:ln w="25400">
            <a:solidFill>
              <a:schemeClr val="tx1"/>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1226" name="Rectangle 1056"/>
          <p:cNvSpPr>
            <a:spLocks noChangeArrowheads="1"/>
          </p:cNvSpPr>
          <p:nvPr/>
        </p:nvSpPr>
        <p:spPr bwMode="auto">
          <a:xfrm>
            <a:off x="4784725" y="3857625"/>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b="1" i="1">
                <a:solidFill>
                  <a:srgbClr val="FF3300"/>
                </a:solidFill>
              </a:rPr>
              <a:t>a</a:t>
            </a:r>
          </a:p>
        </p:txBody>
      </p:sp>
      <p:sp>
        <p:nvSpPr>
          <p:cNvPr id="51227" name="Rectangle 1057"/>
          <p:cNvSpPr>
            <a:spLocks noChangeArrowheads="1"/>
          </p:cNvSpPr>
          <p:nvPr/>
        </p:nvSpPr>
        <p:spPr bwMode="auto">
          <a:xfrm>
            <a:off x="5181600" y="2520950"/>
            <a:ext cx="1949450" cy="1203325"/>
          </a:xfrm>
          <a:prstGeom prst="rect">
            <a:avLst/>
          </a:prstGeom>
          <a:solidFill>
            <a:srgbClr val="FFCC99"/>
          </a:solidFill>
          <a:ln w="12700">
            <a:solidFill>
              <a:schemeClr val="tx1"/>
            </a:solidFill>
            <a:miter lim="800000"/>
            <a:headEnd/>
            <a:tailEnd/>
          </a:ln>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1800" b="1"/>
              <a:t>Opportunity cost</a:t>
            </a:r>
          </a:p>
          <a:p>
            <a:pPr>
              <a:spcBef>
                <a:spcPct val="0"/>
              </a:spcBef>
              <a:buSzTx/>
              <a:buFontTx/>
              <a:buNone/>
            </a:pPr>
            <a:r>
              <a:rPr lang="en-US" altLang="en-US" sz="1800" b="1"/>
              <a:t>of 1 bushel of S is </a:t>
            </a:r>
          </a:p>
          <a:p>
            <a:pPr>
              <a:spcBef>
                <a:spcPct val="0"/>
              </a:spcBef>
              <a:buSzTx/>
              <a:buFontTx/>
              <a:buNone/>
            </a:pPr>
            <a:endParaRPr lang="en-US" altLang="en-US" sz="1800" b="1"/>
          </a:p>
          <a:p>
            <a:pPr>
              <a:spcBef>
                <a:spcPct val="0"/>
              </a:spcBef>
              <a:buSzTx/>
              <a:buFontTx/>
              <a:buNone/>
            </a:pPr>
            <a:endParaRPr lang="en-US" altLang="en-US" sz="1800" b="1"/>
          </a:p>
        </p:txBody>
      </p:sp>
      <p:sp>
        <p:nvSpPr>
          <p:cNvPr id="51228" name="AutoShape 1058"/>
          <p:cNvSpPr>
            <a:spLocks noChangeArrowheads="1"/>
          </p:cNvSpPr>
          <p:nvPr/>
        </p:nvSpPr>
        <p:spPr bwMode="auto">
          <a:xfrm>
            <a:off x="4265613" y="3128963"/>
            <a:ext cx="841375" cy="1908175"/>
          </a:xfrm>
          <a:prstGeom prst="rtTriangle">
            <a:avLst/>
          </a:prstGeom>
          <a:noFill/>
          <a:ln w="2540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eaLnBrk="1" hangingPunct="1">
              <a:spcBef>
                <a:spcPct val="0"/>
              </a:spcBef>
              <a:buSzTx/>
              <a:buFontTx/>
              <a:buNone/>
            </a:pPr>
            <a:endParaRPr lang="en-US" altLang="en-US" sz="2000"/>
          </a:p>
        </p:txBody>
      </p:sp>
      <p:sp>
        <p:nvSpPr>
          <p:cNvPr id="51229" name="Rectangle 1059"/>
          <p:cNvSpPr>
            <a:spLocks noChangeArrowheads="1"/>
          </p:cNvSpPr>
          <p:nvPr/>
        </p:nvSpPr>
        <p:spPr bwMode="auto">
          <a:xfrm rot="-5400000">
            <a:off x="-900906" y="3564732"/>
            <a:ext cx="4179887"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000" b="1"/>
              <a:t>TEXTILES, T </a:t>
            </a:r>
            <a:r>
              <a:rPr lang="en-US" altLang="en-US" sz="1600" b="1"/>
              <a:t>(millions of yards per year)</a:t>
            </a:r>
          </a:p>
        </p:txBody>
      </p:sp>
      <p:sp>
        <p:nvSpPr>
          <p:cNvPr id="51230" name="Rectangle 1060"/>
          <p:cNvSpPr>
            <a:spLocks noChangeArrowheads="1"/>
          </p:cNvSpPr>
          <p:nvPr/>
        </p:nvSpPr>
        <p:spPr bwMode="auto">
          <a:xfrm>
            <a:off x="4491038" y="6084888"/>
            <a:ext cx="4543425" cy="363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1800" b="1"/>
              <a:t>SOYBEANS, S (millions of bushels per year)</a:t>
            </a:r>
            <a:endParaRPr lang="en-US" altLang="en-US" sz="1600" b="1"/>
          </a:p>
        </p:txBody>
      </p:sp>
      <p:sp>
        <p:nvSpPr>
          <p:cNvPr id="51231" name="Rectangle 1061"/>
          <p:cNvSpPr>
            <a:spLocks noChangeArrowheads="1"/>
          </p:cNvSpPr>
          <p:nvPr/>
        </p:nvSpPr>
        <p:spPr bwMode="auto">
          <a:xfrm>
            <a:off x="5318125" y="4314825"/>
            <a:ext cx="1835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Britain’s PPF</a:t>
            </a:r>
          </a:p>
        </p:txBody>
      </p:sp>
    </p:spTree>
  </p:cSld>
  <p:clrMapOvr>
    <a:masterClrMapping/>
  </p:clrMapOvr>
  <p:transition spd="med">
    <p:wipe dir="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ChangeArrowheads="1"/>
          </p:cNvSpPr>
          <p:nvPr/>
        </p:nvSpPr>
        <p:spPr bwMode="auto">
          <a:xfrm>
            <a:off x="2895600" y="4876800"/>
            <a:ext cx="962025" cy="838200"/>
          </a:xfrm>
          <a:prstGeom prst="rect">
            <a:avLst/>
          </a:prstGeom>
          <a:solidFill>
            <a:srgbClr val="FFCC99"/>
          </a:solidFill>
          <a:ln w="12700">
            <a:solidFill>
              <a:schemeClr val="tx1"/>
            </a:solidFill>
            <a:miter lim="800000"/>
            <a:headEnd/>
            <a:tailEnd/>
          </a:ln>
        </p:spPr>
        <p:txBody>
          <a:bodyPr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1600" b="1"/>
              <a:t>2 million</a:t>
            </a:r>
          </a:p>
          <a:p>
            <a:pPr>
              <a:spcBef>
                <a:spcPct val="0"/>
              </a:spcBef>
              <a:buSzTx/>
              <a:buFontTx/>
              <a:buNone/>
            </a:pPr>
            <a:r>
              <a:rPr lang="en-US" altLang="en-US" sz="1600" b="1"/>
              <a:t>bushels of S</a:t>
            </a:r>
          </a:p>
        </p:txBody>
      </p:sp>
      <p:sp>
        <p:nvSpPr>
          <p:cNvPr id="53251" name="Line 3"/>
          <p:cNvSpPr>
            <a:spLocks noChangeShapeType="1"/>
          </p:cNvSpPr>
          <p:nvPr/>
        </p:nvSpPr>
        <p:spPr bwMode="auto">
          <a:xfrm>
            <a:off x="2211388" y="5035550"/>
            <a:ext cx="2894012" cy="0"/>
          </a:xfrm>
          <a:prstGeom prst="line">
            <a:avLst/>
          </a:prstGeom>
          <a:noFill/>
          <a:ln w="25400">
            <a:solidFill>
              <a:schemeClr val="tx1"/>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3252" name="Line 4"/>
          <p:cNvSpPr>
            <a:spLocks noChangeShapeType="1"/>
          </p:cNvSpPr>
          <p:nvPr/>
        </p:nvSpPr>
        <p:spPr bwMode="auto">
          <a:xfrm flipH="1">
            <a:off x="4725988" y="3436938"/>
            <a:ext cx="912812" cy="684212"/>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3253" name="Line 5"/>
          <p:cNvSpPr>
            <a:spLocks noChangeShapeType="1"/>
          </p:cNvSpPr>
          <p:nvPr/>
        </p:nvSpPr>
        <p:spPr bwMode="auto">
          <a:xfrm flipV="1">
            <a:off x="3887788" y="5418138"/>
            <a:ext cx="455612" cy="74612"/>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3254" name="Line 6"/>
          <p:cNvSpPr>
            <a:spLocks noChangeShapeType="1"/>
          </p:cNvSpPr>
          <p:nvPr/>
        </p:nvSpPr>
        <p:spPr bwMode="auto">
          <a:xfrm>
            <a:off x="3735388" y="3436938"/>
            <a:ext cx="303212" cy="227012"/>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3255" name="AutoShape 7"/>
          <p:cNvSpPr>
            <a:spLocks noChangeArrowheads="1"/>
          </p:cNvSpPr>
          <p:nvPr/>
        </p:nvSpPr>
        <p:spPr bwMode="auto">
          <a:xfrm>
            <a:off x="4267200" y="5264150"/>
            <a:ext cx="838200" cy="381000"/>
          </a:xfrm>
          <a:prstGeom prst="rightArrow">
            <a:avLst>
              <a:gd name="adj1" fmla="val 50000"/>
              <a:gd name="adj2" fmla="val 55020"/>
            </a:avLst>
          </a:prstGeom>
          <a:solidFill>
            <a:srgbClr val="FF99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eaLnBrk="1" hangingPunct="1">
              <a:spcBef>
                <a:spcPct val="0"/>
              </a:spcBef>
              <a:buSzTx/>
              <a:buFontTx/>
              <a:buNone/>
            </a:pPr>
            <a:endParaRPr lang="en-US" altLang="en-US" sz="2000"/>
          </a:p>
        </p:txBody>
      </p:sp>
      <p:sp>
        <p:nvSpPr>
          <p:cNvPr id="53256" name="Freeform 8"/>
          <p:cNvSpPr>
            <a:spLocks/>
          </p:cNvSpPr>
          <p:nvPr/>
        </p:nvSpPr>
        <p:spPr bwMode="auto">
          <a:xfrm>
            <a:off x="3886200" y="3130550"/>
            <a:ext cx="458788" cy="1906588"/>
          </a:xfrm>
          <a:custGeom>
            <a:avLst/>
            <a:gdLst>
              <a:gd name="T0" fmla="*/ 0 w 289"/>
              <a:gd name="T1" fmla="*/ 2147483646 h 1201"/>
              <a:gd name="T2" fmla="*/ 2147483646 w 289"/>
              <a:gd name="T3" fmla="*/ 2147483646 h 1201"/>
              <a:gd name="T4" fmla="*/ 2147483646 w 289"/>
              <a:gd name="T5" fmla="*/ 0 h 1201"/>
              <a:gd name="T6" fmla="*/ 2147483646 w 289"/>
              <a:gd name="T7" fmla="*/ 0 h 1201"/>
              <a:gd name="T8" fmla="*/ 2147483646 w 289"/>
              <a:gd name="T9" fmla="*/ 2147483646 h 1201"/>
              <a:gd name="T10" fmla="*/ 2147483646 w 289"/>
              <a:gd name="T11" fmla="*/ 2147483646 h 1201"/>
              <a:gd name="T12" fmla="*/ 2147483646 w 289"/>
              <a:gd name="T13" fmla="*/ 2147483646 h 1201"/>
              <a:gd name="T14" fmla="*/ 0 w 289"/>
              <a:gd name="T15" fmla="*/ 2147483646 h 1201"/>
              <a:gd name="T16" fmla="*/ 0 60000 65536"/>
              <a:gd name="T17" fmla="*/ 0 60000 65536"/>
              <a:gd name="T18" fmla="*/ 0 60000 65536"/>
              <a:gd name="T19" fmla="*/ 0 60000 65536"/>
              <a:gd name="T20" fmla="*/ 0 60000 65536"/>
              <a:gd name="T21" fmla="*/ 0 60000 65536"/>
              <a:gd name="T22" fmla="*/ 0 60000 65536"/>
              <a:gd name="T23" fmla="*/ 0 60000 65536"/>
              <a:gd name="T24" fmla="*/ 0 w 289"/>
              <a:gd name="T25" fmla="*/ 0 h 1201"/>
              <a:gd name="T26" fmla="*/ 289 w 289"/>
              <a:gd name="T27" fmla="*/ 1201 h 120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89" h="1201">
                <a:moveTo>
                  <a:pt x="0" y="965"/>
                </a:moveTo>
                <a:lnTo>
                  <a:pt x="88" y="965"/>
                </a:lnTo>
                <a:lnTo>
                  <a:pt x="88" y="0"/>
                </a:lnTo>
                <a:lnTo>
                  <a:pt x="200" y="0"/>
                </a:lnTo>
                <a:lnTo>
                  <a:pt x="200" y="965"/>
                </a:lnTo>
                <a:lnTo>
                  <a:pt x="288" y="965"/>
                </a:lnTo>
                <a:lnTo>
                  <a:pt x="144" y="1200"/>
                </a:lnTo>
                <a:lnTo>
                  <a:pt x="0" y="965"/>
                </a:lnTo>
              </a:path>
            </a:pathLst>
          </a:custGeom>
          <a:solidFill>
            <a:srgbClr val="FF99CC"/>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US"/>
          </a:p>
        </p:txBody>
      </p:sp>
      <p:sp>
        <p:nvSpPr>
          <p:cNvPr id="53257" name="Freeform 9"/>
          <p:cNvSpPr>
            <a:spLocks/>
          </p:cNvSpPr>
          <p:nvPr/>
        </p:nvSpPr>
        <p:spPr bwMode="auto">
          <a:xfrm>
            <a:off x="2206625" y="1831975"/>
            <a:ext cx="2901950" cy="3892550"/>
          </a:xfrm>
          <a:custGeom>
            <a:avLst/>
            <a:gdLst>
              <a:gd name="T0" fmla="*/ 0 w 1828"/>
              <a:gd name="T1" fmla="*/ 0 h 2452"/>
              <a:gd name="T2" fmla="*/ 2147483646 w 1828"/>
              <a:gd name="T3" fmla="*/ 2147483646 h 2452"/>
              <a:gd name="T4" fmla="*/ 2147483646 w 1828"/>
              <a:gd name="T5" fmla="*/ 2147483646 h 2452"/>
              <a:gd name="T6" fmla="*/ 2147483646 w 1828"/>
              <a:gd name="T7" fmla="*/ 2147483646 h 2452"/>
              <a:gd name="T8" fmla="*/ 2147483646 w 1828"/>
              <a:gd name="T9" fmla="*/ 2147483646 h 2452"/>
              <a:gd name="T10" fmla="*/ 2147483646 w 1828"/>
              <a:gd name="T11" fmla="*/ 2147483646 h 2452"/>
              <a:gd name="T12" fmla="*/ 2147483646 w 1828"/>
              <a:gd name="T13" fmla="*/ 2147483646 h 2452"/>
              <a:gd name="T14" fmla="*/ 2147483646 w 1828"/>
              <a:gd name="T15" fmla="*/ 2147483646 h 2452"/>
              <a:gd name="T16" fmla="*/ 2147483646 w 1828"/>
              <a:gd name="T17" fmla="*/ 2147483646 h 2452"/>
              <a:gd name="T18" fmla="*/ 2147483646 w 1828"/>
              <a:gd name="T19" fmla="*/ 2147483646 h 2452"/>
              <a:gd name="T20" fmla="*/ 2147483646 w 1828"/>
              <a:gd name="T21" fmla="*/ 2147483646 h 2452"/>
              <a:gd name="T22" fmla="*/ 2147483646 w 1828"/>
              <a:gd name="T23" fmla="*/ 2147483646 h 2452"/>
              <a:gd name="T24" fmla="*/ 2147483646 w 1828"/>
              <a:gd name="T25" fmla="*/ 2147483646 h 2452"/>
              <a:gd name="T26" fmla="*/ 2147483646 w 1828"/>
              <a:gd name="T27" fmla="*/ 2147483646 h 2452"/>
              <a:gd name="T28" fmla="*/ 2147483646 w 1828"/>
              <a:gd name="T29" fmla="*/ 2147483646 h 2452"/>
              <a:gd name="T30" fmla="*/ 2147483646 w 1828"/>
              <a:gd name="T31" fmla="*/ 2147483646 h 2452"/>
              <a:gd name="T32" fmla="*/ 2147483646 w 1828"/>
              <a:gd name="T33" fmla="*/ 2147483646 h 2452"/>
              <a:gd name="T34" fmla="*/ 2147483646 w 1828"/>
              <a:gd name="T35" fmla="*/ 2147483646 h 2452"/>
              <a:gd name="T36" fmla="*/ 2147483646 w 1828"/>
              <a:gd name="T37" fmla="*/ 2147483646 h 2452"/>
              <a:gd name="T38" fmla="*/ 2147483646 w 1828"/>
              <a:gd name="T39" fmla="*/ 2147483646 h 2452"/>
              <a:gd name="T40" fmla="*/ 2147483646 w 1828"/>
              <a:gd name="T41" fmla="*/ 2147483646 h 2452"/>
              <a:gd name="T42" fmla="*/ 2147483646 w 1828"/>
              <a:gd name="T43" fmla="*/ 2147483646 h 2452"/>
              <a:gd name="T44" fmla="*/ 2147483646 w 1828"/>
              <a:gd name="T45" fmla="*/ 2147483646 h 2452"/>
              <a:gd name="T46" fmla="*/ 2147483646 w 1828"/>
              <a:gd name="T47" fmla="*/ 2147483646 h 2452"/>
              <a:gd name="T48" fmla="*/ 2147483646 w 1828"/>
              <a:gd name="T49" fmla="*/ 2147483646 h 2452"/>
              <a:gd name="T50" fmla="*/ 2147483646 w 1828"/>
              <a:gd name="T51" fmla="*/ 2147483646 h 2452"/>
              <a:gd name="T52" fmla="*/ 2147483646 w 1828"/>
              <a:gd name="T53" fmla="*/ 2147483646 h 2452"/>
              <a:gd name="T54" fmla="*/ 2147483646 w 1828"/>
              <a:gd name="T55" fmla="*/ 2147483646 h 2452"/>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1828"/>
              <a:gd name="T85" fmla="*/ 0 h 2452"/>
              <a:gd name="T86" fmla="*/ 1828 w 1828"/>
              <a:gd name="T87" fmla="*/ 2452 h 2452"/>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1828" h="2452">
                <a:moveTo>
                  <a:pt x="0" y="0"/>
                </a:moveTo>
                <a:lnTo>
                  <a:pt x="159" y="57"/>
                </a:lnTo>
                <a:lnTo>
                  <a:pt x="314" y="121"/>
                </a:lnTo>
                <a:lnTo>
                  <a:pt x="468" y="196"/>
                </a:lnTo>
                <a:lnTo>
                  <a:pt x="550" y="236"/>
                </a:lnTo>
                <a:lnTo>
                  <a:pt x="628" y="288"/>
                </a:lnTo>
                <a:lnTo>
                  <a:pt x="705" y="346"/>
                </a:lnTo>
                <a:lnTo>
                  <a:pt x="792" y="415"/>
                </a:lnTo>
                <a:lnTo>
                  <a:pt x="957" y="559"/>
                </a:lnTo>
                <a:lnTo>
                  <a:pt x="1039" y="634"/>
                </a:lnTo>
                <a:lnTo>
                  <a:pt x="1117" y="715"/>
                </a:lnTo>
                <a:lnTo>
                  <a:pt x="1189" y="790"/>
                </a:lnTo>
                <a:lnTo>
                  <a:pt x="1251" y="865"/>
                </a:lnTo>
                <a:lnTo>
                  <a:pt x="1302" y="934"/>
                </a:lnTo>
                <a:lnTo>
                  <a:pt x="1348" y="1009"/>
                </a:lnTo>
                <a:lnTo>
                  <a:pt x="1384" y="1078"/>
                </a:lnTo>
                <a:lnTo>
                  <a:pt x="1420" y="1147"/>
                </a:lnTo>
                <a:lnTo>
                  <a:pt x="1477" y="1292"/>
                </a:lnTo>
                <a:lnTo>
                  <a:pt x="1539" y="1442"/>
                </a:lnTo>
                <a:lnTo>
                  <a:pt x="1606" y="1603"/>
                </a:lnTo>
                <a:lnTo>
                  <a:pt x="1673" y="1765"/>
                </a:lnTo>
                <a:lnTo>
                  <a:pt x="1729" y="1926"/>
                </a:lnTo>
                <a:lnTo>
                  <a:pt x="1755" y="2001"/>
                </a:lnTo>
                <a:lnTo>
                  <a:pt x="1776" y="2065"/>
                </a:lnTo>
                <a:lnTo>
                  <a:pt x="1806" y="2180"/>
                </a:lnTo>
                <a:lnTo>
                  <a:pt x="1822" y="2278"/>
                </a:lnTo>
                <a:lnTo>
                  <a:pt x="1827" y="2370"/>
                </a:lnTo>
                <a:lnTo>
                  <a:pt x="1827" y="2451"/>
                </a:lnTo>
              </a:path>
            </a:pathLst>
          </a:custGeom>
          <a:noFill/>
          <a:ln w="50800" cap="rnd">
            <a:solidFill>
              <a:srgbClr val="0000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3258" name="Rectangle 10"/>
          <p:cNvSpPr>
            <a:spLocks noGrp="1" noChangeArrowheads="1"/>
          </p:cNvSpPr>
          <p:nvPr>
            <p:ph type="title"/>
          </p:nvPr>
        </p:nvSpPr>
        <p:spPr>
          <a:xfrm>
            <a:off x="685800" y="0"/>
            <a:ext cx="7772400" cy="1143000"/>
          </a:xfrm>
          <a:noFill/>
        </p:spPr>
        <p:txBody>
          <a:bodyPr lIns="90488" tIns="44450" rIns="90488" bIns="44450"/>
          <a:lstStyle/>
          <a:p>
            <a:r>
              <a:rPr lang="en-US" altLang="en-US" smtClean="0"/>
              <a:t>Increasing Opportunity Cost</a:t>
            </a:r>
          </a:p>
        </p:txBody>
      </p:sp>
      <p:sp>
        <p:nvSpPr>
          <p:cNvPr id="53259" name="Rectangle 11"/>
          <p:cNvSpPr>
            <a:spLocks noChangeArrowheads="1"/>
          </p:cNvSpPr>
          <p:nvPr/>
        </p:nvSpPr>
        <p:spPr bwMode="auto">
          <a:xfrm>
            <a:off x="3124200" y="593725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eaLnBrk="1" hangingPunct="1">
              <a:spcBef>
                <a:spcPct val="0"/>
              </a:spcBef>
              <a:buSzTx/>
              <a:buFontTx/>
              <a:buNone/>
            </a:pPr>
            <a:endParaRPr lang="en-US" altLang="en-US" sz="2000"/>
          </a:p>
        </p:txBody>
      </p:sp>
      <p:sp>
        <p:nvSpPr>
          <p:cNvPr id="53260" name="Line 12"/>
          <p:cNvSpPr>
            <a:spLocks noChangeShapeType="1"/>
          </p:cNvSpPr>
          <p:nvPr/>
        </p:nvSpPr>
        <p:spPr bwMode="auto">
          <a:xfrm>
            <a:off x="2209800" y="1404938"/>
            <a:ext cx="0" cy="4291012"/>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3261" name="Line 13"/>
          <p:cNvSpPr>
            <a:spLocks noChangeShapeType="1"/>
          </p:cNvSpPr>
          <p:nvPr/>
        </p:nvSpPr>
        <p:spPr bwMode="auto">
          <a:xfrm>
            <a:off x="2225675" y="5708650"/>
            <a:ext cx="4302125" cy="0"/>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3262" name="Rectangle 16"/>
          <p:cNvSpPr>
            <a:spLocks noChangeArrowheads="1"/>
          </p:cNvSpPr>
          <p:nvPr/>
        </p:nvSpPr>
        <p:spPr bwMode="auto">
          <a:xfrm>
            <a:off x="1905000" y="4883150"/>
            <a:ext cx="3333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6</a:t>
            </a:r>
          </a:p>
        </p:txBody>
      </p:sp>
      <p:sp>
        <p:nvSpPr>
          <p:cNvPr id="53263" name="Rectangle 17"/>
          <p:cNvSpPr>
            <a:spLocks noChangeArrowheads="1"/>
          </p:cNvSpPr>
          <p:nvPr/>
        </p:nvSpPr>
        <p:spPr bwMode="auto">
          <a:xfrm>
            <a:off x="1752600" y="2916238"/>
            <a:ext cx="4857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24</a:t>
            </a:r>
          </a:p>
        </p:txBody>
      </p:sp>
      <p:sp>
        <p:nvSpPr>
          <p:cNvPr id="53264" name="Rectangle 18"/>
          <p:cNvSpPr>
            <a:spLocks noChangeArrowheads="1"/>
          </p:cNvSpPr>
          <p:nvPr/>
        </p:nvSpPr>
        <p:spPr bwMode="auto">
          <a:xfrm>
            <a:off x="3251200" y="5686425"/>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4</a:t>
            </a:r>
          </a:p>
        </p:txBody>
      </p:sp>
      <p:sp>
        <p:nvSpPr>
          <p:cNvPr id="53265" name="Rectangle 19"/>
          <p:cNvSpPr>
            <a:spLocks noChangeArrowheads="1"/>
          </p:cNvSpPr>
          <p:nvPr/>
        </p:nvSpPr>
        <p:spPr bwMode="auto">
          <a:xfrm>
            <a:off x="1981200" y="5686425"/>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0</a:t>
            </a:r>
          </a:p>
        </p:txBody>
      </p:sp>
      <p:sp>
        <p:nvSpPr>
          <p:cNvPr id="53266" name="Rectangle 20"/>
          <p:cNvSpPr>
            <a:spLocks noChangeArrowheads="1"/>
          </p:cNvSpPr>
          <p:nvPr/>
        </p:nvSpPr>
        <p:spPr bwMode="auto">
          <a:xfrm>
            <a:off x="4495800" y="5686425"/>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solidFill>
                  <a:srgbClr val="FF3300"/>
                </a:solidFill>
              </a:rPr>
              <a:t>8</a:t>
            </a:r>
          </a:p>
        </p:txBody>
      </p:sp>
      <p:sp>
        <p:nvSpPr>
          <p:cNvPr id="53267" name="Rectangle 21"/>
          <p:cNvSpPr>
            <a:spLocks noChangeArrowheads="1"/>
          </p:cNvSpPr>
          <p:nvPr/>
        </p:nvSpPr>
        <p:spPr bwMode="auto">
          <a:xfrm>
            <a:off x="5791200" y="5686425"/>
            <a:ext cx="488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12</a:t>
            </a:r>
          </a:p>
        </p:txBody>
      </p:sp>
      <p:sp>
        <p:nvSpPr>
          <p:cNvPr id="53268" name="Rectangle 22"/>
          <p:cNvSpPr>
            <a:spLocks noChangeArrowheads="1"/>
          </p:cNvSpPr>
          <p:nvPr/>
        </p:nvSpPr>
        <p:spPr bwMode="auto">
          <a:xfrm>
            <a:off x="1752600" y="2260600"/>
            <a:ext cx="4857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30</a:t>
            </a:r>
          </a:p>
        </p:txBody>
      </p:sp>
      <p:sp>
        <p:nvSpPr>
          <p:cNvPr id="53269" name="Rectangle 23"/>
          <p:cNvSpPr>
            <a:spLocks noChangeArrowheads="1"/>
          </p:cNvSpPr>
          <p:nvPr/>
        </p:nvSpPr>
        <p:spPr bwMode="auto">
          <a:xfrm>
            <a:off x="1752600" y="1606550"/>
            <a:ext cx="4857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36</a:t>
            </a:r>
          </a:p>
        </p:txBody>
      </p:sp>
      <p:sp>
        <p:nvSpPr>
          <p:cNvPr id="53270" name="Rectangle 24"/>
          <p:cNvSpPr>
            <a:spLocks noChangeArrowheads="1"/>
          </p:cNvSpPr>
          <p:nvPr/>
        </p:nvSpPr>
        <p:spPr bwMode="auto">
          <a:xfrm>
            <a:off x="1752600" y="3892550"/>
            <a:ext cx="4857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solidFill>
                  <a:srgbClr val="FF3300"/>
                </a:solidFill>
              </a:rPr>
              <a:t>15</a:t>
            </a:r>
          </a:p>
        </p:txBody>
      </p:sp>
      <p:sp>
        <p:nvSpPr>
          <p:cNvPr id="53271" name="Rectangle 25"/>
          <p:cNvSpPr>
            <a:spLocks noChangeArrowheads="1"/>
          </p:cNvSpPr>
          <p:nvPr/>
        </p:nvSpPr>
        <p:spPr bwMode="auto">
          <a:xfrm>
            <a:off x="4114800" y="5686425"/>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7</a:t>
            </a:r>
          </a:p>
        </p:txBody>
      </p:sp>
      <p:sp>
        <p:nvSpPr>
          <p:cNvPr id="53272" name="Rectangle 26"/>
          <p:cNvSpPr>
            <a:spLocks noChangeArrowheads="1"/>
          </p:cNvSpPr>
          <p:nvPr/>
        </p:nvSpPr>
        <p:spPr bwMode="auto">
          <a:xfrm>
            <a:off x="4953000" y="5686425"/>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9</a:t>
            </a:r>
          </a:p>
        </p:txBody>
      </p:sp>
      <p:sp>
        <p:nvSpPr>
          <p:cNvPr id="53273" name="Line 27"/>
          <p:cNvSpPr>
            <a:spLocks noChangeShapeType="1"/>
          </p:cNvSpPr>
          <p:nvPr/>
        </p:nvSpPr>
        <p:spPr bwMode="auto">
          <a:xfrm>
            <a:off x="2211388" y="4121150"/>
            <a:ext cx="2360612" cy="0"/>
          </a:xfrm>
          <a:prstGeom prst="line">
            <a:avLst/>
          </a:prstGeom>
          <a:noFill/>
          <a:ln w="25400">
            <a:solidFill>
              <a:srgbClr val="FF3300"/>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3274" name="Line 28"/>
          <p:cNvSpPr>
            <a:spLocks noChangeShapeType="1"/>
          </p:cNvSpPr>
          <p:nvPr/>
        </p:nvSpPr>
        <p:spPr bwMode="auto">
          <a:xfrm flipV="1">
            <a:off x="4648200" y="4046538"/>
            <a:ext cx="0" cy="1598612"/>
          </a:xfrm>
          <a:prstGeom prst="line">
            <a:avLst/>
          </a:prstGeom>
          <a:noFill/>
          <a:ln w="25400">
            <a:solidFill>
              <a:srgbClr val="FF3300"/>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3275" name="Oval 29"/>
          <p:cNvSpPr>
            <a:spLocks noChangeArrowheads="1"/>
          </p:cNvSpPr>
          <p:nvPr/>
        </p:nvSpPr>
        <p:spPr bwMode="auto">
          <a:xfrm>
            <a:off x="4572000" y="4044950"/>
            <a:ext cx="152400" cy="152400"/>
          </a:xfrm>
          <a:prstGeom prst="ellipse">
            <a:avLst/>
          </a:prstGeom>
          <a:solidFill>
            <a:srgbClr val="FF3300"/>
          </a:solidFill>
          <a:ln w="12700">
            <a:solidFill>
              <a:schemeClr val="tx1"/>
            </a:solidFill>
            <a:round/>
            <a:headEnd/>
            <a:tailEnd/>
          </a:ln>
        </p:spPr>
        <p:txBody>
          <a:bodyPr wrap="none" anchor="ct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eaLnBrk="1" hangingPunct="1">
              <a:spcBef>
                <a:spcPct val="0"/>
              </a:spcBef>
              <a:buSzTx/>
              <a:buFontTx/>
              <a:buNone/>
            </a:pPr>
            <a:endParaRPr lang="en-US" altLang="en-US" sz="2000"/>
          </a:p>
        </p:txBody>
      </p:sp>
      <p:sp>
        <p:nvSpPr>
          <p:cNvPr id="53276" name="Line 30"/>
          <p:cNvSpPr>
            <a:spLocks noChangeShapeType="1"/>
          </p:cNvSpPr>
          <p:nvPr/>
        </p:nvSpPr>
        <p:spPr bwMode="auto">
          <a:xfrm>
            <a:off x="2211388" y="3130550"/>
            <a:ext cx="2055812" cy="0"/>
          </a:xfrm>
          <a:prstGeom prst="line">
            <a:avLst/>
          </a:prstGeom>
          <a:noFill/>
          <a:ln w="25400">
            <a:solidFill>
              <a:schemeClr val="tx1"/>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3277" name="Line 31"/>
          <p:cNvSpPr>
            <a:spLocks noChangeShapeType="1"/>
          </p:cNvSpPr>
          <p:nvPr/>
        </p:nvSpPr>
        <p:spPr bwMode="auto">
          <a:xfrm flipV="1">
            <a:off x="4267200" y="3132138"/>
            <a:ext cx="0" cy="2589212"/>
          </a:xfrm>
          <a:prstGeom prst="line">
            <a:avLst/>
          </a:prstGeom>
          <a:noFill/>
          <a:ln w="25400">
            <a:solidFill>
              <a:schemeClr val="tx1"/>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3278" name="Line 32"/>
          <p:cNvSpPr>
            <a:spLocks noChangeShapeType="1"/>
          </p:cNvSpPr>
          <p:nvPr/>
        </p:nvSpPr>
        <p:spPr bwMode="auto">
          <a:xfrm flipV="1">
            <a:off x="5105400" y="5037138"/>
            <a:ext cx="0" cy="684212"/>
          </a:xfrm>
          <a:prstGeom prst="line">
            <a:avLst/>
          </a:prstGeom>
          <a:noFill/>
          <a:ln w="25400">
            <a:solidFill>
              <a:schemeClr val="tx1"/>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3279" name="Rectangle 33"/>
          <p:cNvSpPr>
            <a:spLocks noChangeArrowheads="1"/>
          </p:cNvSpPr>
          <p:nvPr/>
        </p:nvSpPr>
        <p:spPr bwMode="auto">
          <a:xfrm>
            <a:off x="2743200" y="3206750"/>
            <a:ext cx="1012825" cy="838200"/>
          </a:xfrm>
          <a:prstGeom prst="rect">
            <a:avLst/>
          </a:prstGeom>
          <a:solidFill>
            <a:srgbClr val="FFCC99"/>
          </a:solidFill>
          <a:ln w="12700">
            <a:solidFill>
              <a:schemeClr val="tx1"/>
            </a:solidFill>
            <a:miter lim="800000"/>
            <a:headEnd/>
            <a:tailEnd/>
          </a:ln>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1600" b="1"/>
              <a:t>18million</a:t>
            </a:r>
          </a:p>
          <a:p>
            <a:pPr>
              <a:spcBef>
                <a:spcPct val="0"/>
              </a:spcBef>
              <a:buSzTx/>
              <a:buFontTx/>
              <a:buNone/>
            </a:pPr>
            <a:r>
              <a:rPr lang="en-US" altLang="en-US" sz="1600" b="1"/>
              <a:t>yards</a:t>
            </a:r>
          </a:p>
          <a:p>
            <a:pPr>
              <a:spcBef>
                <a:spcPct val="0"/>
              </a:spcBef>
              <a:buSzTx/>
              <a:buFontTx/>
              <a:buNone/>
            </a:pPr>
            <a:r>
              <a:rPr lang="en-US" altLang="en-US" sz="1600" b="1"/>
              <a:t>of T</a:t>
            </a:r>
          </a:p>
        </p:txBody>
      </p:sp>
      <p:sp>
        <p:nvSpPr>
          <p:cNvPr id="53280" name="Rectangle 34"/>
          <p:cNvSpPr>
            <a:spLocks noChangeArrowheads="1"/>
          </p:cNvSpPr>
          <p:nvPr/>
        </p:nvSpPr>
        <p:spPr bwMode="auto">
          <a:xfrm>
            <a:off x="4784725" y="3857625"/>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b="1" i="1">
                <a:solidFill>
                  <a:srgbClr val="FF3300"/>
                </a:solidFill>
              </a:rPr>
              <a:t>a</a:t>
            </a:r>
          </a:p>
        </p:txBody>
      </p:sp>
      <p:sp>
        <p:nvSpPr>
          <p:cNvPr id="53281" name="Rectangle 36"/>
          <p:cNvSpPr>
            <a:spLocks noChangeArrowheads="1"/>
          </p:cNvSpPr>
          <p:nvPr/>
        </p:nvSpPr>
        <p:spPr bwMode="auto">
          <a:xfrm>
            <a:off x="5181600" y="2520950"/>
            <a:ext cx="2063750" cy="1203325"/>
          </a:xfrm>
          <a:prstGeom prst="rect">
            <a:avLst/>
          </a:prstGeom>
          <a:solidFill>
            <a:srgbClr val="FFCC99"/>
          </a:solidFill>
          <a:ln w="12700">
            <a:solidFill>
              <a:schemeClr val="tx1"/>
            </a:solidFill>
            <a:miter lim="800000"/>
            <a:headEnd/>
            <a:tailEnd/>
          </a:ln>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1800" b="1"/>
              <a:t>Opportunity cost</a:t>
            </a:r>
          </a:p>
          <a:p>
            <a:pPr>
              <a:spcBef>
                <a:spcPct val="0"/>
              </a:spcBef>
              <a:buSzTx/>
              <a:buFontTx/>
              <a:buNone/>
            </a:pPr>
            <a:r>
              <a:rPr lang="en-US" altLang="en-US" sz="1800" b="1"/>
              <a:t>of 1 bushel of S is 9</a:t>
            </a:r>
          </a:p>
          <a:p>
            <a:pPr>
              <a:spcBef>
                <a:spcPct val="0"/>
              </a:spcBef>
              <a:buSzTx/>
              <a:buFontTx/>
              <a:buNone/>
            </a:pPr>
            <a:r>
              <a:rPr lang="en-US" altLang="en-US" sz="1800" b="1"/>
              <a:t>yards of T,</a:t>
            </a:r>
          </a:p>
          <a:p>
            <a:pPr>
              <a:spcBef>
                <a:spcPct val="0"/>
              </a:spcBef>
              <a:buSzTx/>
              <a:buFontTx/>
              <a:buNone/>
            </a:pPr>
            <a:r>
              <a:rPr lang="en-US" altLang="en-US" sz="1800" b="1"/>
              <a:t> </a:t>
            </a:r>
            <a:r>
              <a:rPr lang="en-US" altLang="en-US" sz="1600" b="1"/>
              <a:t>|slope| = 9 yd./bu. </a:t>
            </a:r>
          </a:p>
        </p:txBody>
      </p:sp>
      <p:sp>
        <p:nvSpPr>
          <p:cNvPr id="53282" name="AutoShape 37"/>
          <p:cNvSpPr>
            <a:spLocks noChangeArrowheads="1"/>
          </p:cNvSpPr>
          <p:nvPr/>
        </p:nvSpPr>
        <p:spPr bwMode="auto">
          <a:xfrm>
            <a:off x="4265613" y="3128963"/>
            <a:ext cx="841375" cy="1908175"/>
          </a:xfrm>
          <a:prstGeom prst="rtTriangle">
            <a:avLst/>
          </a:prstGeom>
          <a:noFill/>
          <a:ln w="2540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eaLnBrk="1" hangingPunct="1">
              <a:spcBef>
                <a:spcPct val="0"/>
              </a:spcBef>
              <a:buSzTx/>
              <a:buFontTx/>
              <a:buNone/>
            </a:pPr>
            <a:endParaRPr lang="en-US" altLang="en-US" sz="2000"/>
          </a:p>
        </p:txBody>
      </p:sp>
      <p:sp>
        <p:nvSpPr>
          <p:cNvPr id="53283" name="Rectangle 38"/>
          <p:cNvSpPr>
            <a:spLocks noChangeArrowheads="1"/>
          </p:cNvSpPr>
          <p:nvPr/>
        </p:nvSpPr>
        <p:spPr bwMode="auto">
          <a:xfrm rot="-5400000">
            <a:off x="-900906" y="3564732"/>
            <a:ext cx="4179887"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000" b="1"/>
              <a:t>TEXTILES, T </a:t>
            </a:r>
            <a:r>
              <a:rPr lang="en-US" altLang="en-US" sz="1600" b="1"/>
              <a:t>(millions of yards per year)</a:t>
            </a:r>
          </a:p>
        </p:txBody>
      </p:sp>
      <p:sp>
        <p:nvSpPr>
          <p:cNvPr id="53284" name="Rectangle 39"/>
          <p:cNvSpPr>
            <a:spLocks noChangeArrowheads="1"/>
          </p:cNvSpPr>
          <p:nvPr/>
        </p:nvSpPr>
        <p:spPr bwMode="auto">
          <a:xfrm>
            <a:off x="4491038" y="6084888"/>
            <a:ext cx="4543425" cy="363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1800" b="1"/>
              <a:t>SOYBEANS, S (millions of bushels per year)</a:t>
            </a:r>
            <a:endParaRPr lang="en-US" altLang="en-US" sz="1600" b="1"/>
          </a:p>
        </p:txBody>
      </p:sp>
      <p:sp>
        <p:nvSpPr>
          <p:cNvPr id="53285" name="Rectangle 40"/>
          <p:cNvSpPr>
            <a:spLocks noChangeArrowheads="1"/>
          </p:cNvSpPr>
          <p:nvPr/>
        </p:nvSpPr>
        <p:spPr bwMode="auto">
          <a:xfrm>
            <a:off x="5318125" y="4314825"/>
            <a:ext cx="1835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Britain’s PPF</a:t>
            </a:r>
          </a:p>
        </p:txBody>
      </p:sp>
    </p:spTree>
  </p:cSld>
  <p:clrMapOvr>
    <a:masterClrMapping/>
  </p:clrMapOvr>
  <p:transition spd="med">
    <p:wipe dir="r"/>
  </p:transition>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noFill/>
        </p:spPr>
        <p:txBody>
          <a:bodyPr lIns="90488" tIns="44450" rIns="90488" bIns="44450"/>
          <a:lstStyle/>
          <a:p>
            <a:r>
              <a:rPr lang="en-US" altLang="en-US" smtClean="0"/>
              <a:t>PPF with three goods</a:t>
            </a:r>
          </a:p>
        </p:txBody>
      </p:sp>
      <p:sp>
        <p:nvSpPr>
          <p:cNvPr id="55299" name="Rectangle 3"/>
          <p:cNvSpPr>
            <a:spLocks noGrp="1" noChangeArrowheads="1"/>
          </p:cNvSpPr>
          <p:nvPr>
            <p:ph type="body" idx="1"/>
          </p:nvPr>
        </p:nvSpPr>
        <p:spPr>
          <a:noFill/>
        </p:spPr>
        <p:txBody>
          <a:bodyPr lIns="90488" tIns="44450" rIns="90488" bIns="44450"/>
          <a:lstStyle/>
          <a:p>
            <a:pPr>
              <a:spcBef>
                <a:spcPct val="70000"/>
              </a:spcBef>
            </a:pPr>
            <a:r>
              <a:rPr lang="en-US" altLang="en-US" smtClean="0"/>
              <a:t>What would it look like under the assumption of constant opportunity costs?</a:t>
            </a:r>
          </a:p>
          <a:p>
            <a:pPr>
              <a:spcBef>
                <a:spcPct val="70000"/>
              </a:spcBef>
            </a:pPr>
            <a:r>
              <a:rPr lang="en-US" altLang="en-US" smtClean="0"/>
              <a:t>What would it look like under the assumption of increasing opportunity costs?</a:t>
            </a:r>
          </a:p>
          <a:p>
            <a:pPr>
              <a:spcBef>
                <a:spcPct val="70000"/>
              </a:spcBef>
            </a:pPr>
            <a:endParaRPr lang="en-US" altLang="en-US" smtClean="0">
              <a:solidFill>
                <a:srgbClr val="FF3300"/>
              </a:solidFill>
            </a:endParaRPr>
          </a:p>
        </p:txBody>
      </p:sp>
    </p:spTree>
  </p:cSld>
  <p:clrMapOvr>
    <a:masterClrMapping/>
  </p:clrMapOvr>
  <p:transition spd="med">
    <p:pull dir="rd"/>
  </p:transition>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goods: 3 – dimensional … </a:t>
            </a:r>
            <a:endParaRPr lang="en-US" dirty="0"/>
          </a:p>
        </p:txBody>
      </p:sp>
      <p:pic>
        <p:nvPicPr>
          <p:cNvPr id="4" name="Content Placeholder 3"/>
          <p:cNvPicPr>
            <a:picLocks noGrp="1" noChangeAspect="1"/>
          </p:cNvPicPr>
          <p:nvPr>
            <p:ph idx="1"/>
          </p:nvPr>
        </p:nvPicPr>
        <p:blipFill>
          <a:blip r:embed="rId2"/>
          <a:stretch>
            <a:fillRect/>
          </a:stretch>
        </p:blipFill>
        <p:spPr>
          <a:xfrm>
            <a:off x="933450" y="2362200"/>
            <a:ext cx="2857500" cy="1838325"/>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76800" y="4200525"/>
            <a:ext cx="3134553" cy="2016562"/>
          </a:xfrm>
          <a:prstGeom prst="rect">
            <a:avLst/>
          </a:prstGeom>
        </p:spPr>
      </p:pic>
      <p:sp>
        <p:nvSpPr>
          <p:cNvPr id="6" name="TextBox 5"/>
          <p:cNvSpPr txBox="1"/>
          <p:nvPr/>
        </p:nvSpPr>
        <p:spPr>
          <a:xfrm>
            <a:off x="990600" y="5105400"/>
            <a:ext cx="2743200" cy="1015663"/>
          </a:xfrm>
          <a:prstGeom prst="rect">
            <a:avLst/>
          </a:prstGeom>
          <a:noFill/>
        </p:spPr>
        <p:txBody>
          <a:bodyPr wrap="square" rtlCol="0">
            <a:spAutoFit/>
          </a:bodyPr>
          <a:lstStyle/>
          <a:p>
            <a:r>
              <a:rPr lang="en-US" dirty="0" smtClean="0"/>
              <a:t>This is a specific representation call “Cobb-Douglas” </a:t>
            </a:r>
            <a:endParaRPr lang="en-US" dirty="0"/>
          </a:p>
        </p:txBody>
      </p:sp>
    </p:spTree>
    <p:extLst>
      <p:ext uri="{BB962C8B-B14F-4D97-AF65-F5344CB8AC3E}">
        <p14:creationId xmlns:p14="http://schemas.microsoft.com/office/powerpoint/2010/main" val="39862739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noFill/>
        </p:spPr>
        <p:txBody>
          <a:bodyPr lIns="90488" tIns="44450" rIns="90488" bIns="44450"/>
          <a:lstStyle/>
          <a:p>
            <a:r>
              <a:rPr lang="en-US" altLang="en-US" smtClean="0"/>
              <a:t>Assumption #5</a:t>
            </a:r>
          </a:p>
        </p:txBody>
      </p:sp>
      <p:sp>
        <p:nvSpPr>
          <p:cNvPr id="57347" name="Rectangle 3"/>
          <p:cNvSpPr>
            <a:spLocks noGrp="1" noChangeArrowheads="1"/>
          </p:cNvSpPr>
          <p:nvPr>
            <p:ph type="body" idx="1"/>
          </p:nvPr>
        </p:nvSpPr>
        <p:spPr>
          <a:noFill/>
        </p:spPr>
        <p:txBody>
          <a:bodyPr lIns="90488" tIns="44450" rIns="90488" bIns="44450"/>
          <a:lstStyle/>
          <a:p>
            <a:pPr>
              <a:spcBef>
                <a:spcPct val="70000"/>
              </a:spcBef>
            </a:pPr>
            <a:r>
              <a:rPr lang="en-US" altLang="en-US" smtClean="0"/>
              <a:t>Perfect competition (in goods and resource markets)</a:t>
            </a:r>
          </a:p>
          <a:p>
            <a:pPr lvl="1">
              <a:spcBef>
                <a:spcPct val="70000"/>
              </a:spcBef>
              <a:buFont typeface="Symbol" panose="05050102010706020507" pitchFamily="18" charset="2"/>
              <a:buChar char="Þ"/>
            </a:pPr>
            <a:r>
              <a:rPr lang="en-US" altLang="en-US" smtClean="0">
                <a:solidFill>
                  <a:srgbClr val="FF3300"/>
                </a:solidFill>
              </a:rPr>
              <a:t> P = MC</a:t>
            </a:r>
          </a:p>
          <a:p>
            <a:pPr lvl="1">
              <a:spcBef>
                <a:spcPct val="70000"/>
              </a:spcBef>
              <a:buFont typeface="Symbol" panose="05050102010706020507" pitchFamily="18" charset="2"/>
              <a:buChar char="Þ"/>
            </a:pPr>
            <a:r>
              <a:rPr lang="en-US" altLang="en-US" smtClean="0">
                <a:solidFill>
                  <a:srgbClr val="FF3300"/>
                </a:solidFill>
              </a:rPr>
              <a:t> wage, w = value of labor’s marginal product</a:t>
            </a:r>
          </a:p>
          <a:p>
            <a:pPr>
              <a:spcBef>
                <a:spcPct val="70000"/>
              </a:spcBef>
            </a:pPr>
            <a:r>
              <a:rPr lang="en-US" altLang="en-US" smtClean="0"/>
              <a:t>No externalities</a:t>
            </a:r>
          </a:p>
          <a:p>
            <a:pPr lvl="1">
              <a:spcBef>
                <a:spcPct val="70000"/>
              </a:spcBef>
              <a:buFont typeface="Symbol" panose="05050102010706020507" pitchFamily="18" charset="2"/>
              <a:buChar char="Þ"/>
            </a:pPr>
            <a:r>
              <a:rPr lang="en-US" altLang="en-US" smtClean="0">
                <a:solidFill>
                  <a:srgbClr val="FF3300"/>
                </a:solidFill>
              </a:rPr>
              <a:t> MSB = MSC</a:t>
            </a:r>
          </a:p>
        </p:txBody>
      </p:sp>
    </p:spTree>
  </p:cSld>
  <p:clrMapOvr>
    <a:masterClrMapping/>
  </p:clrMapOvr>
  <p:transition spd="med">
    <p:pull dir="rd"/>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1026"/>
          <p:cNvSpPr>
            <a:spLocks noGrp="1" noChangeArrowheads="1"/>
          </p:cNvSpPr>
          <p:nvPr>
            <p:ph type="title"/>
          </p:nvPr>
        </p:nvSpPr>
        <p:spPr>
          <a:noFill/>
        </p:spPr>
        <p:txBody>
          <a:bodyPr lIns="90488" tIns="44450" rIns="90488" bIns="44450"/>
          <a:lstStyle/>
          <a:p>
            <a:r>
              <a:rPr lang="en-US" altLang="en-US" smtClean="0"/>
              <a:t>Assumption #6</a:t>
            </a:r>
          </a:p>
        </p:txBody>
      </p:sp>
      <p:sp>
        <p:nvSpPr>
          <p:cNvPr id="59395" name="Rectangle 1027"/>
          <p:cNvSpPr>
            <a:spLocks noGrp="1" noChangeArrowheads="1"/>
          </p:cNvSpPr>
          <p:nvPr>
            <p:ph type="body" idx="1"/>
          </p:nvPr>
        </p:nvSpPr>
        <p:spPr>
          <a:noFill/>
        </p:spPr>
        <p:txBody>
          <a:bodyPr lIns="90488" tIns="44450" rIns="90488" bIns="44450"/>
          <a:lstStyle/>
          <a:p>
            <a:pPr>
              <a:spcBef>
                <a:spcPct val="70000"/>
              </a:spcBef>
            </a:pPr>
            <a:r>
              <a:rPr lang="en-US" altLang="en-US" smtClean="0"/>
              <a:t>Resources are “perfectly mobile” within each country</a:t>
            </a:r>
            <a:r>
              <a:rPr lang="en-US" altLang="en-US" smtClean="0">
                <a:solidFill>
                  <a:srgbClr val="FF3300"/>
                </a:solidFill>
              </a:rPr>
              <a:t> </a:t>
            </a:r>
            <a:endParaRPr lang="en-US" altLang="en-US" smtClean="0"/>
          </a:p>
          <a:p>
            <a:pPr lvl="1">
              <a:spcBef>
                <a:spcPct val="70000"/>
              </a:spcBef>
              <a:buFont typeface="Symbol" panose="05050102010706020507" pitchFamily="18" charset="2"/>
              <a:buChar char="Þ"/>
            </a:pPr>
            <a:r>
              <a:rPr lang="en-US" altLang="en-US" smtClean="0">
                <a:solidFill>
                  <a:srgbClr val="FF3300"/>
                </a:solidFill>
              </a:rPr>
              <a:t> </a:t>
            </a:r>
            <a:r>
              <a:rPr lang="en-US" altLang="en-US" smtClean="0"/>
              <a:t>Resources earn the same payments in both industries within a country.</a:t>
            </a:r>
            <a:endParaRPr lang="en-US" altLang="en-US" smtClean="0">
              <a:solidFill>
                <a:srgbClr val="FF3300"/>
              </a:solidFill>
            </a:endParaRPr>
          </a:p>
          <a:p>
            <a:pPr>
              <a:spcBef>
                <a:spcPct val="70000"/>
              </a:spcBef>
            </a:pPr>
            <a:r>
              <a:rPr lang="en-US" altLang="en-US" smtClean="0"/>
              <a:t>Assumptions 4 - 6 describe supply side.</a:t>
            </a:r>
            <a:endParaRPr lang="en-US" altLang="en-US" smtClean="0">
              <a:solidFill>
                <a:srgbClr val="FF3300"/>
              </a:solidFill>
            </a:endParaRPr>
          </a:p>
          <a:p>
            <a:pPr>
              <a:spcBef>
                <a:spcPct val="70000"/>
              </a:spcBef>
            </a:pPr>
            <a:r>
              <a:rPr lang="en-US" altLang="en-US" smtClean="0"/>
              <a:t>Assumption 7 describes demand.</a:t>
            </a:r>
          </a:p>
          <a:p>
            <a:pPr lvl="1">
              <a:spcBef>
                <a:spcPct val="70000"/>
              </a:spcBef>
            </a:pPr>
            <a:r>
              <a:rPr lang="en-US" altLang="en-US" smtClean="0">
                <a:solidFill>
                  <a:srgbClr val="FF3300"/>
                </a:solidFill>
              </a:rPr>
              <a:t>A lecture on indifference curves</a:t>
            </a:r>
          </a:p>
        </p:txBody>
      </p:sp>
    </p:spTree>
  </p:cSld>
  <p:clrMapOvr>
    <a:masterClrMapping/>
  </p:clrMapOvr>
  <p:transition spd="med">
    <p:pull dir="rd"/>
  </p:transition>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194" name="Rectangle 3074"/>
          <p:cNvSpPr>
            <a:spLocks noGrp="1" noChangeArrowheads="1"/>
          </p:cNvSpPr>
          <p:nvPr>
            <p:ph type="title"/>
          </p:nvPr>
        </p:nvSpPr>
        <p:spPr>
          <a:noFill/>
        </p:spPr>
        <p:txBody>
          <a:bodyPr lIns="90488" tIns="44450" rIns="90488" bIns="44450"/>
          <a:lstStyle/>
          <a:p>
            <a:r>
              <a:rPr lang="en-US" altLang="en-US" smtClean="0"/>
              <a:t>Learning Objectives</a:t>
            </a:r>
          </a:p>
        </p:txBody>
      </p:sp>
      <p:sp>
        <p:nvSpPr>
          <p:cNvPr id="8195" name="Rectangle 3075"/>
          <p:cNvSpPr>
            <a:spLocks noGrp="1" noChangeArrowheads="1"/>
          </p:cNvSpPr>
          <p:nvPr>
            <p:ph type="body" idx="1"/>
          </p:nvPr>
        </p:nvSpPr>
        <p:spPr>
          <a:noFill/>
        </p:spPr>
        <p:txBody>
          <a:bodyPr lIns="90488" tIns="44450" rIns="90488" bIns="44450"/>
          <a:lstStyle/>
          <a:p>
            <a:pPr>
              <a:spcBef>
                <a:spcPct val="60000"/>
              </a:spcBef>
            </a:pPr>
            <a:r>
              <a:rPr lang="en-US" altLang="en-US" smtClean="0"/>
              <a:t>Understand purpose of our model</a:t>
            </a:r>
          </a:p>
          <a:p>
            <a:pPr>
              <a:spcBef>
                <a:spcPct val="60000"/>
              </a:spcBef>
            </a:pPr>
            <a:r>
              <a:rPr lang="en-US" altLang="en-US" smtClean="0">
                <a:solidFill>
                  <a:srgbClr val="B2B2B2"/>
                </a:solidFill>
              </a:rPr>
              <a:t>Familiarize ourselves with the seven assumptions of the Basic Model</a:t>
            </a:r>
          </a:p>
          <a:p>
            <a:pPr>
              <a:spcBef>
                <a:spcPct val="60000"/>
              </a:spcBef>
            </a:pPr>
            <a:r>
              <a:rPr lang="en-US" altLang="en-US" smtClean="0">
                <a:solidFill>
                  <a:srgbClr val="B2B2B2"/>
                </a:solidFill>
              </a:rPr>
              <a:t>Solve the Basic Model</a:t>
            </a:r>
          </a:p>
          <a:p>
            <a:pPr>
              <a:spcBef>
                <a:spcPct val="60000"/>
              </a:spcBef>
            </a:pPr>
            <a:r>
              <a:rPr lang="en-US" altLang="en-US" smtClean="0">
                <a:solidFill>
                  <a:srgbClr val="B2B2B2"/>
                </a:solidFill>
              </a:rPr>
              <a:t>Calculate a measure of national welfare</a:t>
            </a:r>
          </a:p>
          <a:p>
            <a:pPr>
              <a:spcBef>
                <a:spcPct val="60000"/>
              </a:spcBef>
            </a:pPr>
            <a:r>
              <a:rPr lang="en-US" altLang="en-US" smtClean="0">
                <a:solidFill>
                  <a:srgbClr val="B2B2B2"/>
                </a:solidFill>
              </a:rPr>
              <a:t>Derive National Supply &amp; Demand</a:t>
            </a:r>
          </a:p>
        </p:txBody>
      </p:sp>
    </p:spTree>
  </p:cSld>
  <p:clrMapOvr>
    <a:masterClrMapping/>
  </p:clrMapOvr>
  <p:transition spd="med">
    <p:split orient="vert" dir="in"/>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PhAnim="0" show="0">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noFill/>
        </p:spPr>
        <p:txBody>
          <a:bodyPr anchor="b"/>
          <a:lstStyle/>
          <a:p>
            <a:r>
              <a:rPr lang="en-US" altLang="en-US" smtClean="0"/>
              <a:t>Learning Objectives</a:t>
            </a:r>
          </a:p>
        </p:txBody>
      </p:sp>
      <p:sp>
        <p:nvSpPr>
          <p:cNvPr id="362499" name="Rectangle 3"/>
          <p:cNvSpPr>
            <a:spLocks noGrp="1" noChangeArrowheads="1"/>
          </p:cNvSpPr>
          <p:nvPr>
            <p:ph type="body" idx="1"/>
          </p:nvPr>
        </p:nvSpPr>
        <p:spPr>
          <a:noFill/>
        </p:spPr>
        <p:txBody>
          <a:bodyPr/>
          <a:lstStyle/>
          <a:p>
            <a:pPr>
              <a:spcBef>
                <a:spcPct val="60000"/>
              </a:spcBef>
            </a:pPr>
            <a:r>
              <a:rPr lang="en-US" altLang="en-US" smtClean="0"/>
              <a:t>Calculate and graph a household’s budget line</a:t>
            </a:r>
          </a:p>
          <a:p>
            <a:pPr>
              <a:spcBef>
                <a:spcPct val="60000"/>
              </a:spcBef>
            </a:pPr>
            <a:r>
              <a:rPr lang="en-US" altLang="en-US" smtClean="0"/>
              <a:t>Work out how the budget line changes when prices or income changes</a:t>
            </a:r>
          </a:p>
          <a:p>
            <a:pPr>
              <a:spcBef>
                <a:spcPct val="60000"/>
              </a:spcBef>
            </a:pPr>
            <a:r>
              <a:rPr lang="en-US" altLang="en-US" smtClean="0"/>
              <a:t>Make a map of preferences by using indifference curves</a:t>
            </a:r>
          </a:p>
          <a:p>
            <a:pPr>
              <a:spcBef>
                <a:spcPct val="60000"/>
              </a:spcBef>
            </a:pPr>
            <a:r>
              <a:rPr lang="en-US" altLang="en-US" smtClean="0"/>
              <a:t>Explain the choices that households make</a:t>
            </a:r>
          </a:p>
        </p:txBody>
      </p:sp>
    </p:spTree>
  </p:cSld>
  <p:clrMapOvr>
    <a:masterClrMapping/>
  </p:clrMapOvr>
  <p:transition spd="med">
    <p:split orient="vert"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62499">
                                            <p:txEl>
                                              <p:pRg st="0" end="0"/>
                                            </p:txEl>
                                          </p:spTgt>
                                        </p:tgtEl>
                                        <p:attrNameLst>
                                          <p:attrName>style.visibility</p:attrName>
                                        </p:attrNameLst>
                                      </p:cBhvr>
                                      <p:to>
                                        <p:strVal val="visible"/>
                                      </p:to>
                                    </p:set>
                                    <p:animEffect transition="in" filter="wipe(left)">
                                      <p:cBhvr>
                                        <p:cTn id="7" dur="500"/>
                                        <p:tgtEl>
                                          <p:spTgt spid="36249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62499">
                                            <p:txEl>
                                              <p:pRg st="1" end="1"/>
                                            </p:txEl>
                                          </p:spTgt>
                                        </p:tgtEl>
                                        <p:attrNameLst>
                                          <p:attrName>style.visibility</p:attrName>
                                        </p:attrNameLst>
                                      </p:cBhvr>
                                      <p:to>
                                        <p:strVal val="visible"/>
                                      </p:to>
                                    </p:set>
                                    <p:animEffect transition="in" filter="wipe(left)">
                                      <p:cBhvr>
                                        <p:cTn id="12" dur="500"/>
                                        <p:tgtEl>
                                          <p:spTgt spid="36249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62499">
                                            <p:txEl>
                                              <p:pRg st="2" end="2"/>
                                            </p:txEl>
                                          </p:spTgt>
                                        </p:tgtEl>
                                        <p:attrNameLst>
                                          <p:attrName>style.visibility</p:attrName>
                                        </p:attrNameLst>
                                      </p:cBhvr>
                                      <p:to>
                                        <p:strVal val="visible"/>
                                      </p:to>
                                    </p:set>
                                    <p:animEffect transition="in" filter="wipe(left)">
                                      <p:cBhvr>
                                        <p:cTn id="17" dur="500"/>
                                        <p:tgtEl>
                                          <p:spTgt spid="36249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62499">
                                            <p:txEl>
                                              <p:pRg st="3" end="3"/>
                                            </p:txEl>
                                          </p:spTgt>
                                        </p:tgtEl>
                                        <p:attrNameLst>
                                          <p:attrName>style.visibility</p:attrName>
                                        </p:attrNameLst>
                                      </p:cBhvr>
                                      <p:to>
                                        <p:strVal val="visible"/>
                                      </p:to>
                                    </p:set>
                                    <p:animEffect transition="in" filter="wipe(left)">
                                      <p:cBhvr>
                                        <p:cTn id="22" dur="500"/>
                                        <p:tgtEl>
                                          <p:spTgt spid="36249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2499" grpId="0" build="p"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noFill/>
        </p:spPr>
        <p:txBody>
          <a:bodyPr anchor="b"/>
          <a:lstStyle/>
          <a:p>
            <a:r>
              <a:rPr lang="en-US" altLang="en-US" smtClean="0"/>
              <a:t>Learning Objectives</a:t>
            </a:r>
          </a:p>
        </p:txBody>
      </p:sp>
      <p:sp>
        <p:nvSpPr>
          <p:cNvPr id="63491" name="Rectangle 3"/>
          <p:cNvSpPr>
            <a:spLocks noGrp="1" noChangeArrowheads="1"/>
          </p:cNvSpPr>
          <p:nvPr>
            <p:ph type="body" idx="1"/>
          </p:nvPr>
        </p:nvSpPr>
        <p:spPr>
          <a:noFill/>
        </p:spPr>
        <p:txBody>
          <a:bodyPr/>
          <a:lstStyle/>
          <a:p>
            <a:pPr>
              <a:spcBef>
                <a:spcPct val="60000"/>
              </a:spcBef>
            </a:pPr>
            <a:r>
              <a:rPr lang="en-US" altLang="en-US" smtClean="0"/>
              <a:t>Calculate and graph a household’s budget line</a:t>
            </a:r>
          </a:p>
          <a:p>
            <a:pPr>
              <a:spcBef>
                <a:spcPct val="60000"/>
              </a:spcBef>
            </a:pPr>
            <a:r>
              <a:rPr lang="en-US" altLang="en-US" smtClean="0">
                <a:solidFill>
                  <a:srgbClr val="B2B2B2"/>
                </a:solidFill>
              </a:rPr>
              <a:t>Work out how the budget line changes when prices or income changes</a:t>
            </a:r>
          </a:p>
          <a:p>
            <a:pPr>
              <a:spcBef>
                <a:spcPct val="60000"/>
              </a:spcBef>
            </a:pPr>
            <a:r>
              <a:rPr lang="en-US" altLang="en-US" smtClean="0">
                <a:solidFill>
                  <a:srgbClr val="B2B2B2"/>
                </a:solidFill>
              </a:rPr>
              <a:t>Make a map of preferences by using indifference curves</a:t>
            </a:r>
          </a:p>
          <a:p>
            <a:pPr>
              <a:spcBef>
                <a:spcPct val="60000"/>
              </a:spcBef>
            </a:pPr>
            <a:r>
              <a:rPr lang="en-US" altLang="en-US" smtClean="0">
                <a:solidFill>
                  <a:srgbClr val="B2B2B2"/>
                </a:solidFill>
              </a:rPr>
              <a:t>Explain the choices that households make</a:t>
            </a:r>
            <a:endParaRPr lang="en-US" altLang="en-US" smtClean="0"/>
          </a:p>
        </p:txBody>
      </p:sp>
    </p:spTree>
  </p:cSld>
  <p:clrMapOvr>
    <a:masterClrMapping/>
  </p:clrMapOvr>
  <p:transition spd="med">
    <p:split orient="vert" dir="in"/>
  </p:transition>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noFill/>
        </p:spPr>
        <p:txBody>
          <a:bodyPr anchor="b"/>
          <a:lstStyle/>
          <a:p>
            <a:r>
              <a:rPr lang="en-US" altLang="en-US" smtClean="0"/>
              <a:t>Consumption Possibilities</a:t>
            </a:r>
          </a:p>
        </p:txBody>
      </p:sp>
      <p:sp>
        <p:nvSpPr>
          <p:cNvPr id="368643" name="Rectangle 3"/>
          <p:cNvSpPr>
            <a:spLocks noGrp="1" noChangeArrowheads="1"/>
          </p:cNvSpPr>
          <p:nvPr>
            <p:ph type="body" idx="1"/>
          </p:nvPr>
        </p:nvSpPr>
        <p:spPr>
          <a:noFill/>
        </p:spPr>
        <p:txBody>
          <a:bodyPr/>
          <a:lstStyle/>
          <a:p>
            <a:pPr>
              <a:spcBef>
                <a:spcPct val="70000"/>
              </a:spcBef>
            </a:pPr>
            <a:r>
              <a:rPr lang="en-US" altLang="en-US" smtClean="0"/>
              <a:t>Consumption choices are limited by income and prices.</a:t>
            </a:r>
          </a:p>
          <a:p>
            <a:pPr>
              <a:spcBef>
                <a:spcPct val="70000"/>
              </a:spcBef>
            </a:pPr>
            <a:r>
              <a:rPr lang="en-US" altLang="en-US" smtClean="0"/>
              <a:t>A </a:t>
            </a:r>
            <a:r>
              <a:rPr lang="en-US" altLang="en-US" smtClean="0">
                <a:solidFill>
                  <a:srgbClr val="FF3300"/>
                </a:solidFill>
              </a:rPr>
              <a:t>budget line</a:t>
            </a:r>
            <a:r>
              <a:rPr lang="en-US" altLang="en-US" smtClean="0"/>
              <a:t> describes the limits to a household’s consumption choices.</a:t>
            </a:r>
          </a:p>
        </p:txBody>
      </p:sp>
    </p:spTree>
  </p:cSld>
  <p:clrMapOvr>
    <a:masterClrMapping/>
  </p:clrMapOvr>
  <p:transition spd="med">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68643">
                                            <p:txEl>
                                              <p:pRg st="0" end="0"/>
                                            </p:txEl>
                                          </p:spTgt>
                                        </p:tgtEl>
                                        <p:attrNameLst>
                                          <p:attrName>style.visibility</p:attrName>
                                        </p:attrNameLst>
                                      </p:cBhvr>
                                      <p:to>
                                        <p:strVal val="visible"/>
                                      </p:to>
                                    </p:set>
                                    <p:animEffect transition="in" filter="wipe(left)">
                                      <p:cBhvr>
                                        <p:cTn id="7" dur="500"/>
                                        <p:tgtEl>
                                          <p:spTgt spid="36864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68643">
                                            <p:txEl>
                                              <p:pRg st="1" end="1"/>
                                            </p:txEl>
                                          </p:spTgt>
                                        </p:tgtEl>
                                        <p:attrNameLst>
                                          <p:attrName>style.visibility</p:attrName>
                                        </p:attrNameLst>
                                      </p:cBhvr>
                                      <p:to>
                                        <p:strVal val="visible"/>
                                      </p:to>
                                    </p:set>
                                    <p:animEffect transition="in" filter="wipe(left)">
                                      <p:cBhvr>
                                        <p:cTn id="12" dur="500"/>
                                        <p:tgtEl>
                                          <p:spTgt spid="36864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43" grpId="0" build="p"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1026"/>
          <p:cNvSpPr>
            <a:spLocks noGrp="1" noChangeArrowheads="1"/>
          </p:cNvSpPr>
          <p:nvPr>
            <p:ph type="title"/>
          </p:nvPr>
        </p:nvSpPr>
        <p:spPr>
          <a:noFill/>
        </p:spPr>
        <p:txBody>
          <a:bodyPr anchor="b"/>
          <a:lstStyle/>
          <a:p>
            <a:r>
              <a:rPr lang="en-US" altLang="en-US" smtClean="0"/>
              <a:t>Consumption Possibilities</a:t>
            </a:r>
          </a:p>
        </p:txBody>
      </p:sp>
      <p:sp>
        <p:nvSpPr>
          <p:cNvPr id="67587" name="Rectangle 1027"/>
          <p:cNvSpPr>
            <a:spLocks noGrp="1" noChangeArrowheads="1"/>
          </p:cNvSpPr>
          <p:nvPr>
            <p:ph type="body" idx="1"/>
          </p:nvPr>
        </p:nvSpPr>
        <p:spPr>
          <a:noFill/>
        </p:spPr>
        <p:txBody>
          <a:bodyPr/>
          <a:lstStyle/>
          <a:p>
            <a:pPr>
              <a:spcBef>
                <a:spcPct val="70000"/>
              </a:spcBef>
              <a:spcAft>
                <a:spcPct val="50000"/>
              </a:spcAft>
            </a:pPr>
            <a:r>
              <a:rPr lang="en-US" altLang="en-US" smtClean="0"/>
              <a:t>Divisible and Indivisible Goods</a:t>
            </a:r>
          </a:p>
          <a:p>
            <a:pPr lvl="1">
              <a:spcBef>
                <a:spcPct val="35000"/>
              </a:spcBef>
            </a:pPr>
            <a:r>
              <a:rPr lang="en-US" altLang="en-US" smtClean="0"/>
              <a:t>Divisible goods can be bought in any quantity desired</a:t>
            </a:r>
          </a:p>
          <a:p>
            <a:pPr lvl="2">
              <a:spcAft>
                <a:spcPct val="50000"/>
              </a:spcAft>
            </a:pPr>
            <a:r>
              <a:rPr lang="en-US" altLang="en-US" smtClean="0"/>
              <a:t>ex.—gasoline</a:t>
            </a:r>
          </a:p>
          <a:p>
            <a:pPr lvl="1">
              <a:spcBef>
                <a:spcPct val="35000"/>
              </a:spcBef>
            </a:pPr>
            <a:r>
              <a:rPr lang="en-US" altLang="en-US" smtClean="0"/>
              <a:t>Indivisible goods cannot be bought in all quantities</a:t>
            </a:r>
          </a:p>
          <a:p>
            <a:pPr lvl="2"/>
            <a:r>
              <a:rPr lang="en-US" altLang="en-US" smtClean="0"/>
              <a:t>ex. —movies</a:t>
            </a:r>
          </a:p>
        </p:txBody>
      </p:sp>
    </p:spTree>
  </p:cSld>
  <p:clrMapOvr>
    <a:masterClrMapping/>
  </p:clrMapOvr>
  <p:transition spd="med">
    <p:wipe dir="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body" idx="1"/>
          </p:nvPr>
        </p:nvSpPr>
        <p:spPr>
          <a:xfrm>
            <a:off x="1143000" y="1828800"/>
            <a:ext cx="8382000" cy="4114800"/>
          </a:xfrm>
          <a:noFill/>
        </p:spPr>
        <p:txBody>
          <a:bodyPr/>
          <a:lstStyle/>
          <a:p>
            <a:pPr>
              <a:lnSpc>
                <a:spcPct val="60000"/>
              </a:lnSpc>
              <a:spcBef>
                <a:spcPct val="70000"/>
              </a:spcBef>
              <a:buFontTx/>
              <a:buNone/>
            </a:pPr>
            <a:r>
              <a:rPr lang="en-US" altLang="en-US" sz="2400" smtClean="0"/>
              <a:t>Consumption</a:t>
            </a:r>
            <a:r>
              <a:rPr lang="en-US" altLang="en-US" smtClean="0"/>
              <a:t>	   </a:t>
            </a:r>
            <a:r>
              <a:rPr lang="en-US" altLang="en-US" sz="2400" smtClean="0"/>
              <a:t>Movies</a:t>
            </a:r>
            <a:r>
              <a:rPr lang="en-US" altLang="en-US" sz="2800" smtClean="0"/>
              <a:t> ($6)</a:t>
            </a:r>
            <a:r>
              <a:rPr lang="en-US" altLang="en-US" sz="2400" smtClean="0"/>
              <a:t>	    Soda ($3)</a:t>
            </a:r>
            <a:r>
              <a:rPr lang="en-US" altLang="en-US" sz="2000" smtClean="0"/>
              <a:t>        </a:t>
            </a:r>
          </a:p>
          <a:p>
            <a:pPr>
              <a:lnSpc>
                <a:spcPct val="60000"/>
              </a:lnSpc>
              <a:spcBef>
                <a:spcPct val="70000"/>
              </a:spcBef>
              <a:spcAft>
                <a:spcPct val="60000"/>
              </a:spcAft>
              <a:buFontTx/>
              <a:buNone/>
            </a:pPr>
            <a:r>
              <a:rPr lang="en-US" altLang="en-US" sz="2400" smtClean="0"/>
              <a:t>   possibility  </a:t>
            </a:r>
            <a:r>
              <a:rPr lang="en-US" altLang="en-US" sz="2000" smtClean="0"/>
              <a:t>	     </a:t>
            </a:r>
            <a:r>
              <a:rPr lang="en-US" altLang="en-US" sz="2400" smtClean="0"/>
              <a:t>(per month)     (six-packs per month)</a:t>
            </a:r>
            <a:endParaRPr lang="en-US" altLang="en-US" sz="2000" smtClean="0"/>
          </a:p>
          <a:p>
            <a:pPr>
              <a:lnSpc>
                <a:spcPct val="60000"/>
              </a:lnSpc>
              <a:spcBef>
                <a:spcPct val="70000"/>
              </a:spcBef>
              <a:buFontTx/>
              <a:buNone/>
            </a:pPr>
            <a:r>
              <a:rPr lang="en-US" altLang="en-US" sz="2000" smtClean="0"/>
              <a:t>		</a:t>
            </a:r>
            <a:r>
              <a:rPr lang="en-US" altLang="en-US" sz="2400" i="1" smtClean="0"/>
              <a:t>a</a:t>
            </a:r>
            <a:r>
              <a:rPr lang="en-US" altLang="en-US" sz="2400" smtClean="0"/>
              <a:t>		0	       	 	10		</a:t>
            </a:r>
          </a:p>
          <a:p>
            <a:pPr>
              <a:lnSpc>
                <a:spcPct val="60000"/>
              </a:lnSpc>
              <a:spcBef>
                <a:spcPct val="70000"/>
              </a:spcBef>
              <a:buFontTx/>
              <a:buNone/>
            </a:pPr>
            <a:r>
              <a:rPr lang="en-US" altLang="en-US" sz="2400" smtClean="0"/>
              <a:t>		</a:t>
            </a:r>
            <a:r>
              <a:rPr lang="en-US" altLang="en-US" sz="2400" i="1" smtClean="0"/>
              <a:t>b</a:t>
            </a:r>
            <a:r>
              <a:rPr lang="en-US" altLang="en-US" sz="2400" smtClean="0"/>
              <a:t>		1	       		  8		</a:t>
            </a:r>
          </a:p>
          <a:p>
            <a:pPr>
              <a:lnSpc>
                <a:spcPct val="60000"/>
              </a:lnSpc>
              <a:spcBef>
                <a:spcPct val="70000"/>
              </a:spcBef>
              <a:buFontTx/>
              <a:buNone/>
            </a:pPr>
            <a:r>
              <a:rPr lang="en-US" altLang="en-US" sz="2400" smtClean="0"/>
              <a:t>		</a:t>
            </a:r>
            <a:r>
              <a:rPr lang="en-US" altLang="en-US" sz="2400" i="1" smtClean="0"/>
              <a:t>c</a:t>
            </a:r>
            <a:r>
              <a:rPr lang="en-US" altLang="en-US" sz="2400" smtClean="0"/>
              <a:t>		2	     		  6		</a:t>
            </a:r>
          </a:p>
          <a:p>
            <a:pPr>
              <a:lnSpc>
                <a:spcPct val="60000"/>
              </a:lnSpc>
              <a:spcBef>
                <a:spcPct val="70000"/>
              </a:spcBef>
              <a:buFontTx/>
              <a:buNone/>
            </a:pPr>
            <a:r>
              <a:rPr lang="en-US" altLang="en-US" sz="2400" smtClean="0"/>
              <a:t>		</a:t>
            </a:r>
            <a:r>
              <a:rPr lang="en-US" altLang="en-US" sz="2400" i="1" smtClean="0"/>
              <a:t>d</a:t>
            </a:r>
            <a:r>
              <a:rPr lang="en-US" altLang="en-US" sz="2400" smtClean="0"/>
              <a:t>		3	     		  4		</a:t>
            </a:r>
          </a:p>
          <a:p>
            <a:pPr>
              <a:lnSpc>
                <a:spcPct val="60000"/>
              </a:lnSpc>
              <a:spcBef>
                <a:spcPct val="70000"/>
              </a:spcBef>
              <a:buFontTx/>
              <a:buNone/>
            </a:pPr>
            <a:r>
              <a:rPr lang="en-US" altLang="en-US" sz="2400" smtClean="0"/>
              <a:t>		</a:t>
            </a:r>
            <a:r>
              <a:rPr lang="en-US" altLang="en-US" sz="2400" i="1" smtClean="0"/>
              <a:t>e</a:t>
            </a:r>
            <a:r>
              <a:rPr lang="en-US" altLang="en-US" sz="2400" smtClean="0"/>
              <a:t>		4	     		  2		</a:t>
            </a:r>
          </a:p>
          <a:p>
            <a:pPr>
              <a:lnSpc>
                <a:spcPct val="60000"/>
              </a:lnSpc>
              <a:spcBef>
                <a:spcPct val="70000"/>
              </a:spcBef>
              <a:buFontTx/>
              <a:buNone/>
            </a:pPr>
            <a:r>
              <a:rPr lang="en-US" altLang="en-US" sz="2400" smtClean="0"/>
              <a:t>		</a:t>
            </a:r>
            <a:r>
              <a:rPr lang="en-US" altLang="en-US" sz="2400" i="1" smtClean="0"/>
              <a:t>f</a:t>
            </a:r>
            <a:r>
              <a:rPr lang="en-US" altLang="en-US" sz="2400" smtClean="0"/>
              <a:t>		5	     		  0		</a:t>
            </a:r>
          </a:p>
        </p:txBody>
      </p:sp>
      <p:sp>
        <p:nvSpPr>
          <p:cNvPr id="69635" name="Rectangle 3"/>
          <p:cNvSpPr>
            <a:spLocks noGrp="1" noChangeArrowheads="1"/>
          </p:cNvSpPr>
          <p:nvPr>
            <p:ph type="title"/>
          </p:nvPr>
        </p:nvSpPr>
        <p:spPr>
          <a:noFill/>
        </p:spPr>
        <p:txBody>
          <a:bodyPr anchor="b"/>
          <a:lstStyle/>
          <a:p>
            <a:r>
              <a:rPr lang="en-US" altLang="en-US" smtClean="0"/>
              <a:t>The Budget Line</a:t>
            </a:r>
          </a:p>
        </p:txBody>
      </p:sp>
      <p:sp>
        <p:nvSpPr>
          <p:cNvPr id="69636" name="Rectangle 4"/>
          <p:cNvSpPr>
            <a:spLocks noChangeArrowheads="1"/>
          </p:cNvSpPr>
          <p:nvPr/>
        </p:nvSpPr>
        <p:spPr bwMode="auto">
          <a:xfrm>
            <a:off x="32766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eaLnBrk="1" hangingPunct="1">
              <a:spcBef>
                <a:spcPct val="0"/>
              </a:spcBef>
              <a:buSzTx/>
              <a:buFontTx/>
              <a:buNone/>
            </a:pPr>
            <a:endParaRPr lang="en-US" altLang="en-US" sz="2000"/>
          </a:p>
        </p:txBody>
      </p:sp>
      <p:sp>
        <p:nvSpPr>
          <p:cNvPr id="69637" name="Line 5"/>
          <p:cNvSpPr>
            <a:spLocks noChangeShapeType="1"/>
          </p:cNvSpPr>
          <p:nvPr/>
        </p:nvSpPr>
        <p:spPr bwMode="auto">
          <a:xfrm>
            <a:off x="1216025" y="2895600"/>
            <a:ext cx="67849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69638" name="Line 6"/>
          <p:cNvSpPr>
            <a:spLocks noChangeShapeType="1"/>
          </p:cNvSpPr>
          <p:nvPr/>
        </p:nvSpPr>
        <p:spPr bwMode="auto">
          <a:xfrm>
            <a:off x="1184275" y="1676400"/>
            <a:ext cx="681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69639" name="Rectangle 7"/>
          <p:cNvSpPr>
            <a:spLocks noChangeArrowheads="1"/>
          </p:cNvSpPr>
          <p:nvPr/>
        </p:nvSpPr>
        <p:spPr bwMode="auto">
          <a:xfrm>
            <a:off x="381000" y="5715000"/>
            <a:ext cx="1931988" cy="835025"/>
          </a:xfrm>
          <a:prstGeom prst="rect">
            <a:avLst/>
          </a:prstGeom>
          <a:solidFill>
            <a:srgbClr val="FFCC99"/>
          </a:solidFill>
          <a:ln w="12700">
            <a:solidFill>
              <a:schemeClr val="tx1"/>
            </a:solidFill>
            <a:miter lim="800000"/>
            <a:headEnd/>
            <a:tailEnd/>
          </a:ln>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Lisa’s Income</a:t>
            </a:r>
          </a:p>
          <a:p>
            <a:pPr>
              <a:spcBef>
                <a:spcPct val="0"/>
              </a:spcBef>
              <a:buSzTx/>
              <a:buFontTx/>
              <a:buNone/>
            </a:pPr>
            <a:r>
              <a:rPr lang="en-US" altLang="en-US" sz="2400"/>
              <a:t>is $30</a:t>
            </a:r>
          </a:p>
        </p:txBody>
      </p:sp>
    </p:spTree>
  </p:cSld>
  <p:clrMapOvr>
    <a:masterClrMapping/>
  </p:clrMapOvr>
  <p:transition spd="med">
    <p:wipe dir="d"/>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a:noFill/>
        </p:spPr>
        <p:txBody>
          <a:bodyPr anchor="b"/>
          <a:lstStyle/>
          <a:p>
            <a:r>
              <a:rPr lang="en-US" altLang="en-US" smtClean="0"/>
              <a:t>The Budget Line</a:t>
            </a:r>
          </a:p>
        </p:txBody>
      </p:sp>
      <p:sp>
        <p:nvSpPr>
          <p:cNvPr id="71683" name="Line 3"/>
          <p:cNvSpPr>
            <a:spLocks noChangeShapeType="1"/>
          </p:cNvSpPr>
          <p:nvPr/>
        </p:nvSpPr>
        <p:spPr bwMode="auto">
          <a:xfrm>
            <a:off x="2211388" y="5854700"/>
            <a:ext cx="4875212" cy="0"/>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71684" name="Rectangle 4"/>
          <p:cNvSpPr>
            <a:spLocks noChangeArrowheads="1"/>
          </p:cNvSpPr>
          <p:nvPr/>
        </p:nvSpPr>
        <p:spPr bwMode="auto">
          <a:xfrm>
            <a:off x="1905000" y="5849938"/>
            <a:ext cx="5486400"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0      1    2    3    4    5    6    7    8    9    10</a:t>
            </a:r>
          </a:p>
        </p:txBody>
      </p:sp>
      <p:sp>
        <p:nvSpPr>
          <p:cNvPr id="71685" name="Line 5"/>
          <p:cNvSpPr>
            <a:spLocks noChangeShapeType="1"/>
          </p:cNvSpPr>
          <p:nvPr/>
        </p:nvSpPr>
        <p:spPr bwMode="auto">
          <a:xfrm flipV="1">
            <a:off x="2209800" y="1525588"/>
            <a:ext cx="0" cy="4341812"/>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71686" name="Rectangle 6"/>
          <p:cNvSpPr>
            <a:spLocks noChangeArrowheads="1"/>
          </p:cNvSpPr>
          <p:nvPr/>
        </p:nvSpPr>
        <p:spPr bwMode="auto">
          <a:xfrm>
            <a:off x="1828800" y="49530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2</a:t>
            </a:r>
          </a:p>
        </p:txBody>
      </p:sp>
      <p:sp>
        <p:nvSpPr>
          <p:cNvPr id="71687" name="Rectangle 7"/>
          <p:cNvSpPr>
            <a:spLocks noChangeArrowheads="1"/>
          </p:cNvSpPr>
          <p:nvPr/>
        </p:nvSpPr>
        <p:spPr bwMode="auto">
          <a:xfrm>
            <a:off x="1828800" y="42672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4</a:t>
            </a:r>
          </a:p>
        </p:txBody>
      </p:sp>
      <p:sp>
        <p:nvSpPr>
          <p:cNvPr id="71688" name="Rectangle 8"/>
          <p:cNvSpPr>
            <a:spLocks noChangeArrowheads="1"/>
          </p:cNvSpPr>
          <p:nvPr/>
        </p:nvSpPr>
        <p:spPr bwMode="auto">
          <a:xfrm>
            <a:off x="1828800" y="35814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6</a:t>
            </a:r>
          </a:p>
        </p:txBody>
      </p:sp>
      <p:sp>
        <p:nvSpPr>
          <p:cNvPr id="71689" name="Rectangle 9"/>
          <p:cNvSpPr>
            <a:spLocks noChangeArrowheads="1"/>
          </p:cNvSpPr>
          <p:nvPr/>
        </p:nvSpPr>
        <p:spPr bwMode="auto">
          <a:xfrm>
            <a:off x="1828800" y="28956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8</a:t>
            </a:r>
          </a:p>
        </p:txBody>
      </p:sp>
      <p:sp>
        <p:nvSpPr>
          <p:cNvPr id="71690" name="Rectangle 10"/>
          <p:cNvSpPr>
            <a:spLocks noChangeArrowheads="1"/>
          </p:cNvSpPr>
          <p:nvPr/>
        </p:nvSpPr>
        <p:spPr bwMode="auto">
          <a:xfrm>
            <a:off x="1676400" y="2209800"/>
            <a:ext cx="488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10</a:t>
            </a:r>
          </a:p>
        </p:txBody>
      </p:sp>
      <p:sp>
        <p:nvSpPr>
          <p:cNvPr id="71691" name="Rectangle 11"/>
          <p:cNvSpPr>
            <a:spLocks noChangeArrowheads="1"/>
          </p:cNvSpPr>
          <p:nvPr/>
        </p:nvSpPr>
        <p:spPr bwMode="auto">
          <a:xfrm>
            <a:off x="5470525" y="6518275"/>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eaLnBrk="1" hangingPunct="1">
              <a:spcBef>
                <a:spcPct val="0"/>
              </a:spcBef>
              <a:buSzTx/>
              <a:buFontTx/>
              <a:buNone/>
            </a:pPr>
            <a:endParaRPr lang="en-US" altLang="en-US" sz="2400">
              <a:latin typeface="Arial" panose="020B0604020202020204" pitchFamily="34" charset="0"/>
            </a:endParaRPr>
          </a:p>
        </p:txBody>
      </p:sp>
      <p:sp>
        <p:nvSpPr>
          <p:cNvPr id="71692" name="Rectangle 12"/>
          <p:cNvSpPr>
            <a:spLocks noChangeArrowheads="1"/>
          </p:cNvSpPr>
          <p:nvPr/>
        </p:nvSpPr>
        <p:spPr bwMode="auto">
          <a:xfrm>
            <a:off x="4724400" y="6172200"/>
            <a:ext cx="22161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000"/>
              <a:t>Movies (per month)</a:t>
            </a:r>
          </a:p>
        </p:txBody>
      </p:sp>
      <p:sp>
        <p:nvSpPr>
          <p:cNvPr id="71693" name="Rectangle 13"/>
          <p:cNvSpPr>
            <a:spLocks noChangeArrowheads="1"/>
          </p:cNvSpPr>
          <p:nvPr/>
        </p:nvSpPr>
        <p:spPr bwMode="auto">
          <a:xfrm>
            <a:off x="5410200" y="5486400"/>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eaLnBrk="1" hangingPunct="1">
              <a:spcBef>
                <a:spcPct val="0"/>
              </a:spcBef>
              <a:buSzTx/>
              <a:buFontTx/>
              <a:buNone/>
            </a:pPr>
            <a:endParaRPr lang="en-US" altLang="en-US" sz="2400">
              <a:latin typeface="Arial" panose="020B0604020202020204" pitchFamily="34" charset="0"/>
            </a:endParaRPr>
          </a:p>
        </p:txBody>
      </p:sp>
      <p:sp>
        <p:nvSpPr>
          <p:cNvPr id="71694" name="Rectangle 14"/>
          <p:cNvSpPr>
            <a:spLocks noChangeArrowheads="1"/>
          </p:cNvSpPr>
          <p:nvPr/>
        </p:nvSpPr>
        <p:spPr bwMode="auto">
          <a:xfrm rot="-5400000">
            <a:off x="-1587" y="2905125"/>
            <a:ext cx="29845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000"/>
              <a:t>Soda (six-packs per month)</a:t>
            </a:r>
          </a:p>
        </p:txBody>
      </p:sp>
    </p:spTree>
  </p:cSld>
  <p:clrMapOvr>
    <a:masterClrMapping/>
  </p:clrMapOvr>
  <p:transition spd="med">
    <p:checker dir="vert"/>
  </p:transition>
</p:sld>
</file>

<file path=ppt/slides/slide3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a:noFill/>
        </p:spPr>
        <p:txBody>
          <a:bodyPr anchor="b"/>
          <a:lstStyle/>
          <a:p>
            <a:r>
              <a:rPr lang="en-US" altLang="en-US" smtClean="0"/>
              <a:t>The Budget Line</a:t>
            </a:r>
          </a:p>
        </p:txBody>
      </p:sp>
      <p:sp>
        <p:nvSpPr>
          <p:cNvPr id="73731" name="Line 3"/>
          <p:cNvSpPr>
            <a:spLocks noChangeShapeType="1"/>
          </p:cNvSpPr>
          <p:nvPr/>
        </p:nvSpPr>
        <p:spPr bwMode="auto">
          <a:xfrm>
            <a:off x="2211388" y="5854700"/>
            <a:ext cx="4875212" cy="0"/>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73732" name="Rectangle 4"/>
          <p:cNvSpPr>
            <a:spLocks noChangeArrowheads="1"/>
          </p:cNvSpPr>
          <p:nvPr/>
        </p:nvSpPr>
        <p:spPr bwMode="auto">
          <a:xfrm>
            <a:off x="1905000" y="5849938"/>
            <a:ext cx="5486400"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0      1    2    3    4    5    6    7    8    9    10</a:t>
            </a:r>
          </a:p>
        </p:txBody>
      </p:sp>
      <p:sp>
        <p:nvSpPr>
          <p:cNvPr id="73733" name="Line 5"/>
          <p:cNvSpPr>
            <a:spLocks noChangeShapeType="1"/>
          </p:cNvSpPr>
          <p:nvPr/>
        </p:nvSpPr>
        <p:spPr bwMode="auto">
          <a:xfrm flipV="1">
            <a:off x="2209800" y="1525588"/>
            <a:ext cx="0" cy="4341812"/>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73734" name="Rectangle 6"/>
          <p:cNvSpPr>
            <a:spLocks noChangeArrowheads="1"/>
          </p:cNvSpPr>
          <p:nvPr/>
        </p:nvSpPr>
        <p:spPr bwMode="auto">
          <a:xfrm>
            <a:off x="1828800" y="49530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2</a:t>
            </a:r>
          </a:p>
        </p:txBody>
      </p:sp>
      <p:sp>
        <p:nvSpPr>
          <p:cNvPr id="73735" name="Rectangle 7"/>
          <p:cNvSpPr>
            <a:spLocks noChangeArrowheads="1"/>
          </p:cNvSpPr>
          <p:nvPr/>
        </p:nvSpPr>
        <p:spPr bwMode="auto">
          <a:xfrm>
            <a:off x="1828800" y="42672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4</a:t>
            </a:r>
          </a:p>
        </p:txBody>
      </p:sp>
      <p:sp>
        <p:nvSpPr>
          <p:cNvPr id="73736" name="Rectangle 8"/>
          <p:cNvSpPr>
            <a:spLocks noChangeArrowheads="1"/>
          </p:cNvSpPr>
          <p:nvPr/>
        </p:nvSpPr>
        <p:spPr bwMode="auto">
          <a:xfrm>
            <a:off x="1828800" y="35814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6</a:t>
            </a:r>
          </a:p>
        </p:txBody>
      </p:sp>
      <p:sp>
        <p:nvSpPr>
          <p:cNvPr id="73737" name="Rectangle 9"/>
          <p:cNvSpPr>
            <a:spLocks noChangeArrowheads="1"/>
          </p:cNvSpPr>
          <p:nvPr/>
        </p:nvSpPr>
        <p:spPr bwMode="auto">
          <a:xfrm>
            <a:off x="1828800" y="28956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8</a:t>
            </a:r>
          </a:p>
        </p:txBody>
      </p:sp>
      <p:sp>
        <p:nvSpPr>
          <p:cNvPr id="73738" name="Rectangle 10"/>
          <p:cNvSpPr>
            <a:spLocks noChangeArrowheads="1"/>
          </p:cNvSpPr>
          <p:nvPr/>
        </p:nvSpPr>
        <p:spPr bwMode="auto">
          <a:xfrm>
            <a:off x="1676400" y="2209800"/>
            <a:ext cx="488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10</a:t>
            </a:r>
          </a:p>
        </p:txBody>
      </p:sp>
      <p:sp>
        <p:nvSpPr>
          <p:cNvPr id="73739" name="Rectangle 11"/>
          <p:cNvSpPr>
            <a:spLocks noChangeArrowheads="1"/>
          </p:cNvSpPr>
          <p:nvPr/>
        </p:nvSpPr>
        <p:spPr bwMode="auto">
          <a:xfrm>
            <a:off x="5470525" y="6365875"/>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eaLnBrk="1" hangingPunct="1">
              <a:spcBef>
                <a:spcPct val="0"/>
              </a:spcBef>
              <a:buSzTx/>
              <a:buFontTx/>
              <a:buNone/>
            </a:pPr>
            <a:endParaRPr lang="en-US" altLang="en-US" sz="2400">
              <a:latin typeface="Arial" panose="020B0604020202020204" pitchFamily="34" charset="0"/>
            </a:endParaRPr>
          </a:p>
        </p:txBody>
      </p:sp>
      <p:sp>
        <p:nvSpPr>
          <p:cNvPr id="73740" name="Rectangle 12"/>
          <p:cNvSpPr>
            <a:spLocks noChangeArrowheads="1"/>
          </p:cNvSpPr>
          <p:nvPr/>
        </p:nvSpPr>
        <p:spPr bwMode="auto">
          <a:xfrm>
            <a:off x="4724400" y="6172200"/>
            <a:ext cx="22161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000"/>
              <a:t>Movies (per month)</a:t>
            </a:r>
          </a:p>
        </p:txBody>
      </p:sp>
      <p:sp>
        <p:nvSpPr>
          <p:cNvPr id="73741" name="Rectangle 13"/>
          <p:cNvSpPr>
            <a:spLocks noChangeArrowheads="1"/>
          </p:cNvSpPr>
          <p:nvPr/>
        </p:nvSpPr>
        <p:spPr bwMode="auto">
          <a:xfrm>
            <a:off x="5410200" y="5486400"/>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eaLnBrk="1" hangingPunct="1">
              <a:spcBef>
                <a:spcPct val="0"/>
              </a:spcBef>
              <a:buSzTx/>
              <a:buFontTx/>
              <a:buNone/>
            </a:pPr>
            <a:endParaRPr lang="en-US" altLang="en-US" sz="2400">
              <a:latin typeface="Arial" panose="020B0604020202020204" pitchFamily="34" charset="0"/>
            </a:endParaRPr>
          </a:p>
        </p:txBody>
      </p:sp>
      <p:sp>
        <p:nvSpPr>
          <p:cNvPr id="73742" name="Rectangle 14"/>
          <p:cNvSpPr>
            <a:spLocks noChangeArrowheads="1"/>
          </p:cNvSpPr>
          <p:nvPr/>
        </p:nvSpPr>
        <p:spPr bwMode="auto">
          <a:xfrm rot="-5400000">
            <a:off x="-1587" y="2905125"/>
            <a:ext cx="29845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000"/>
              <a:t>Soda (six-packs per month)</a:t>
            </a:r>
          </a:p>
        </p:txBody>
      </p:sp>
      <p:sp>
        <p:nvSpPr>
          <p:cNvPr id="73743" name="Oval 15"/>
          <p:cNvSpPr>
            <a:spLocks noChangeArrowheads="1"/>
          </p:cNvSpPr>
          <p:nvPr/>
        </p:nvSpPr>
        <p:spPr bwMode="auto">
          <a:xfrm>
            <a:off x="2133600" y="2362200"/>
            <a:ext cx="155575" cy="155575"/>
          </a:xfrm>
          <a:prstGeom prst="ellipse">
            <a:avLst/>
          </a:prstGeom>
          <a:solidFill>
            <a:srgbClr val="000000"/>
          </a:solidFill>
          <a:ln w="12700">
            <a:solidFill>
              <a:schemeClr val="tx1"/>
            </a:solidFill>
            <a:round/>
            <a:headEnd/>
            <a:tailEnd/>
          </a:ln>
        </p:spPr>
        <p:txBody>
          <a:bodyPr wrap="none" anchor="ct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eaLnBrk="1" hangingPunct="1">
              <a:spcBef>
                <a:spcPct val="0"/>
              </a:spcBef>
              <a:buSzTx/>
              <a:buFontTx/>
              <a:buNone/>
            </a:pPr>
            <a:endParaRPr lang="en-US" altLang="en-US" sz="2000"/>
          </a:p>
        </p:txBody>
      </p:sp>
      <p:sp>
        <p:nvSpPr>
          <p:cNvPr id="73744" name="Oval 16"/>
          <p:cNvSpPr>
            <a:spLocks noChangeArrowheads="1"/>
          </p:cNvSpPr>
          <p:nvPr/>
        </p:nvSpPr>
        <p:spPr bwMode="auto">
          <a:xfrm>
            <a:off x="4416425" y="5791200"/>
            <a:ext cx="155575" cy="155575"/>
          </a:xfrm>
          <a:prstGeom prst="ellipse">
            <a:avLst/>
          </a:prstGeom>
          <a:solidFill>
            <a:srgbClr val="000000"/>
          </a:solidFill>
          <a:ln w="12700">
            <a:solidFill>
              <a:schemeClr val="tx1"/>
            </a:solidFill>
            <a:round/>
            <a:headEnd/>
            <a:tailEnd/>
          </a:ln>
        </p:spPr>
        <p:txBody>
          <a:bodyPr wrap="none" anchor="ct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eaLnBrk="1" hangingPunct="1">
              <a:spcBef>
                <a:spcPct val="0"/>
              </a:spcBef>
              <a:buSzTx/>
              <a:buFontTx/>
              <a:buNone/>
            </a:pPr>
            <a:endParaRPr lang="en-US" altLang="en-US" sz="2000"/>
          </a:p>
        </p:txBody>
      </p:sp>
      <p:sp>
        <p:nvSpPr>
          <p:cNvPr id="73745" name="Oval 17"/>
          <p:cNvSpPr>
            <a:spLocks noChangeArrowheads="1"/>
          </p:cNvSpPr>
          <p:nvPr/>
        </p:nvSpPr>
        <p:spPr bwMode="auto">
          <a:xfrm>
            <a:off x="2590800" y="3048000"/>
            <a:ext cx="155575" cy="155575"/>
          </a:xfrm>
          <a:prstGeom prst="ellipse">
            <a:avLst/>
          </a:prstGeom>
          <a:solidFill>
            <a:srgbClr val="000000"/>
          </a:solidFill>
          <a:ln w="12700">
            <a:solidFill>
              <a:schemeClr val="tx1"/>
            </a:solidFill>
            <a:round/>
            <a:headEnd/>
            <a:tailEnd/>
          </a:ln>
        </p:spPr>
        <p:txBody>
          <a:bodyPr wrap="none" anchor="ct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eaLnBrk="1" hangingPunct="1">
              <a:spcBef>
                <a:spcPct val="0"/>
              </a:spcBef>
              <a:buSzTx/>
              <a:buFontTx/>
              <a:buNone/>
            </a:pPr>
            <a:endParaRPr lang="en-US" altLang="en-US" sz="2000"/>
          </a:p>
        </p:txBody>
      </p:sp>
      <p:sp>
        <p:nvSpPr>
          <p:cNvPr id="73746" name="Oval 18"/>
          <p:cNvSpPr>
            <a:spLocks noChangeArrowheads="1"/>
          </p:cNvSpPr>
          <p:nvPr/>
        </p:nvSpPr>
        <p:spPr bwMode="auto">
          <a:xfrm>
            <a:off x="3048000" y="3733800"/>
            <a:ext cx="155575" cy="155575"/>
          </a:xfrm>
          <a:prstGeom prst="ellipse">
            <a:avLst/>
          </a:prstGeom>
          <a:solidFill>
            <a:srgbClr val="000000"/>
          </a:solidFill>
          <a:ln w="12700">
            <a:solidFill>
              <a:schemeClr val="tx1"/>
            </a:solidFill>
            <a:round/>
            <a:headEnd/>
            <a:tailEnd/>
          </a:ln>
        </p:spPr>
        <p:txBody>
          <a:bodyPr wrap="none" anchor="ct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eaLnBrk="1" hangingPunct="1">
              <a:spcBef>
                <a:spcPct val="0"/>
              </a:spcBef>
              <a:buSzTx/>
              <a:buFontTx/>
              <a:buNone/>
            </a:pPr>
            <a:endParaRPr lang="en-US" altLang="en-US" sz="2000"/>
          </a:p>
        </p:txBody>
      </p:sp>
      <p:sp>
        <p:nvSpPr>
          <p:cNvPr id="73747" name="Oval 19"/>
          <p:cNvSpPr>
            <a:spLocks noChangeArrowheads="1"/>
          </p:cNvSpPr>
          <p:nvPr/>
        </p:nvSpPr>
        <p:spPr bwMode="auto">
          <a:xfrm>
            <a:off x="3505200" y="4419600"/>
            <a:ext cx="155575" cy="155575"/>
          </a:xfrm>
          <a:prstGeom prst="ellipse">
            <a:avLst/>
          </a:prstGeom>
          <a:solidFill>
            <a:srgbClr val="000000"/>
          </a:solidFill>
          <a:ln w="12700">
            <a:solidFill>
              <a:schemeClr val="tx1"/>
            </a:solidFill>
            <a:round/>
            <a:headEnd/>
            <a:tailEnd/>
          </a:ln>
        </p:spPr>
        <p:txBody>
          <a:bodyPr wrap="none" anchor="ct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eaLnBrk="1" hangingPunct="1">
              <a:spcBef>
                <a:spcPct val="0"/>
              </a:spcBef>
              <a:buSzTx/>
              <a:buFontTx/>
              <a:buNone/>
            </a:pPr>
            <a:endParaRPr lang="en-US" altLang="en-US" sz="2000"/>
          </a:p>
        </p:txBody>
      </p:sp>
      <p:sp>
        <p:nvSpPr>
          <p:cNvPr id="73748" name="Oval 20"/>
          <p:cNvSpPr>
            <a:spLocks noChangeArrowheads="1"/>
          </p:cNvSpPr>
          <p:nvPr/>
        </p:nvSpPr>
        <p:spPr bwMode="auto">
          <a:xfrm>
            <a:off x="3962400" y="5105400"/>
            <a:ext cx="155575" cy="155575"/>
          </a:xfrm>
          <a:prstGeom prst="ellipse">
            <a:avLst/>
          </a:prstGeom>
          <a:solidFill>
            <a:srgbClr val="000000"/>
          </a:solidFill>
          <a:ln w="12700">
            <a:solidFill>
              <a:schemeClr val="tx1"/>
            </a:solidFill>
            <a:round/>
            <a:headEnd/>
            <a:tailEnd/>
          </a:ln>
        </p:spPr>
        <p:txBody>
          <a:bodyPr wrap="none" anchor="ct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eaLnBrk="1" hangingPunct="1">
              <a:spcBef>
                <a:spcPct val="0"/>
              </a:spcBef>
              <a:buSzTx/>
              <a:buFontTx/>
              <a:buNone/>
            </a:pPr>
            <a:endParaRPr lang="en-US" altLang="en-US" sz="2000"/>
          </a:p>
        </p:txBody>
      </p:sp>
      <p:sp>
        <p:nvSpPr>
          <p:cNvPr id="73749" name="Rectangle 21"/>
          <p:cNvSpPr>
            <a:spLocks noChangeArrowheads="1"/>
          </p:cNvSpPr>
          <p:nvPr/>
        </p:nvSpPr>
        <p:spPr bwMode="auto">
          <a:xfrm>
            <a:off x="2270125" y="2022475"/>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i="1"/>
              <a:t>a</a:t>
            </a:r>
          </a:p>
        </p:txBody>
      </p:sp>
      <p:sp>
        <p:nvSpPr>
          <p:cNvPr id="73750" name="Rectangle 22"/>
          <p:cNvSpPr>
            <a:spLocks noChangeArrowheads="1"/>
          </p:cNvSpPr>
          <p:nvPr/>
        </p:nvSpPr>
        <p:spPr bwMode="auto">
          <a:xfrm>
            <a:off x="2819400" y="25908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b="1" i="1"/>
              <a:t>b</a:t>
            </a:r>
          </a:p>
        </p:txBody>
      </p:sp>
      <p:sp>
        <p:nvSpPr>
          <p:cNvPr id="73751" name="Rectangle 23"/>
          <p:cNvSpPr>
            <a:spLocks noChangeArrowheads="1"/>
          </p:cNvSpPr>
          <p:nvPr/>
        </p:nvSpPr>
        <p:spPr bwMode="auto">
          <a:xfrm>
            <a:off x="3276600" y="3276600"/>
            <a:ext cx="3190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b="1" i="1"/>
              <a:t>c</a:t>
            </a:r>
          </a:p>
        </p:txBody>
      </p:sp>
      <p:sp>
        <p:nvSpPr>
          <p:cNvPr id="73752" name="Rectangle 24"/>
          <p:cNvSpPr>
            <a:spLocks noChangeArrowheads="1"/>
          </p:cNvSpPr>
          <p:nvPr/>
        </p:nvSpPr>
        <p:spPr bwMode="auto">
          <a:xfrm>
            <a:off x="3657600" y="39624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b="1" i="1"/>
              <a:t>d</a:t>
            </a:r>
          </a:p>
        </p:txBody>
      </p:sp>
      <p:sp>
        <p:nvSpPr>
          <p:cNvPr id="73753" name="Rectangle 25"/>
          <p:cNvSpPr>
            <a:spLocks noChangeArrowheads="1"/>
          </p:cNvSpPr>
          <p:nvPr/>
        </p:nvSpPr>
        <p:spPr bwMode="auto">
          <a:xfrm>
            <a:off x="4114800" y="4648200"/>
            <a:ext cx="3190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b="1" i="1"/>
              <a:t>e</a:t>
            </a:r>
          </a:p>
        </p:txBody>
      </p:sp>
      <p:sp>
        <p:nvSpPr>
          <p:cNvPr id="73754" name="Rectangle 26"/>
          <p:cNvSpPr>
            <a:spLocks noChangeArrowheads="1"/>
          </p:cNvSpPr>
          <p:nvPr/>
        </p:nvSpPr>
        <p:spPr bwMode="auto">
          <a:xfrm>
            <a:off x="4572000" y="5334000"/>
            <a:ext cx="2857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b="1" i="1"/>
              <a:t>f</a:t>
            </a:r>
          </a:p>
        </p:txBody>
      </p:sp>
    </p:spTree>
  </p:cSld>
  <p:clrMapOvr>
    <a:masterClrMapping/>
  </p:clrMapOvr>
  <p:transition spd="slow">
    <p:wipe dir="r"/>
  </p:transition>
</p:sld>
</file>

<file path=ppt/slides/slide3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5778" name="Line 2"/>
          <p:cNvSpPr>
            <a:spLocks noChangeShapeType="1"/>
          </p:cNvSpPr>
          <p:nvPr/>
        </p:nvSpPr>
        <p:spPr bwMode="auto">
          <a:xfrm>
            <a:off x="2212975" y="2435225"/>
            <a:ext cx="2284413" cy="3425825"/>
          </a:xfrm>
          <a:prstGeom prst="line">
            <a:avLst/>
          </a:prstGeom>
          <a:noFill/>
          <a:ln w="50800">
            <a:solidFill>
              <a:srgbClr val="FF99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75779" name="Rectangle 3"/>
          <p:cNvSpPr>
            <a:spLocks noGrp="1" noChangeArrowheads="1"/>
          </p:cNvSpPr>
          <p:nvPr>
            <p:ph type="title"/>
          </p:nvPr>
        </p:nvSpPr>
        <p:spPr>
          <a:noFill/>
        </p:spPr>
        <p:txBody>
          <a:bodyPr anchor="b"/>
          <a:lstStyle/>
          <a:p>
            <a:r>
              <a:rPr lang="en-US" altLang="en-US" smtClean="0"/>
              <a:t>The Budget Line</a:t>
            </a:r>
          </a:p>
        </p:txBody>
      </p:sp>
      <p:sp>
        <p:nvSpPr>
          <p:cNvPr id="75780" name="Line 4"/>
          <p:cNvSpPr>
            <a:spLocks noChangeShapeType="1"/>
          </p:cNvSpPr>
          <p:nvPr/>
        </p:nvSpPr>
        <p:spPr bwMode="auto">
          <a:xfrm>
            <a:off x="2211388" y="5854700"/>
            <a:ext cx="4875212" cy="0"/>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75781" name="Rectangle 5"/>
          <p:cNvSpPr>
            <a:spLocks noChangeArrowheads="1"/>
          </p:cNvSpPr>
          <p:nvPr/>
        </p:nvSpPr>
        <p:spPr bwMode="auto">
          <a:xfrm>
            <a:off x="1905000" y="5849938"/>
            <a:ext cx="5486400"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0      1    2    3    4    5    6    7    8    9    10</a:t>
            </a:r>
          </a:p>
        </p:txBody>
      </p:sp>
      <p:sp>
        <p:nvSpPr>
          <p:cNvPr id="75782" name="Rectangle 6"/>
          <p:cNvSpPr>
            <a:spLocks noChangeArrowheads="1"/>
          </p:cNvSpPr>
          <p:nvPr/>
        </p:nvSpPr>
        <p:spPr bwMode="auto">
          <a:xfrm>
            <a:off x="5470525" y="6365875"/>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eaLnBrk="1" hangingPunct="1">
              <a:spcBef>
                <a:spcPct val="0"/>
              </a:spcBef>
              <a:buSzTx/>
              <a:buFontTx/>
              <a:buNone/>
            </a:pPr>
            <a:endParaRPr lang="en-US" altLang="en-US" sz="2400">
              <a:latin typeface="Arial" panose="020B0604020202020204" pitchFamily="34" charset="0"/>
            </a:endParaRPr>
          </a:p>
        </p:txBody>
      </p:sp>
      <p:sp>
        <p:nvSpPr>
          <p:cNvPr id="75783" name="Rectangle 7"/>
          <p:cNvSpPr>
            <a:spLocks noChangeArrowheads="1"/>
          </p:cNvSpPr>
          <p:nvPr/>
        </p:nvSpPr>
        <p:spPr bwMode="auto">
          <a:xfrm>
            <a:off x="4724400" y="6172200"/>
            <a:ext cx="22161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000"/>
              <a:t>Movies (per month)</a:t>
            </a:r>
          </a:p>
        </p:txBody>
      </p:sp>
      <p:sp>
        <p:nvSpPr>
          <p:cNvPr id="75784" name="Rectangle 8"/>
          <p:cNvSpPr>
            <a:spLocks noChangeArrowheads="1"/>
          </p:cNvSpPr>
          <p:nvPr/>
        </p:nvSpPr>
        <p:spPr bwMode="auto">
          <a:xfrm>
            <a:off x="5410200" y="5486400"/>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eaLnBrk="1" hangingPunct="1">
              <a:spcBef>
                <a:spcPct val="0"/>
              </a:spcBef>
              <a:buSzTx/>
              <a:buFontTx/>
              <a:buNone/>
            </a:pPr>
            <a:endParaRPr lang="en-US" altLang="en-US" sz="2400">
              <a:latin typeface="Arial" panose="020B0604020202020204" pitchFamily="34" charset="0"/>
            </a:endParaRPr>
          </a:p>
        </p:txBody>
      </p:sp>
      <p:sp>
        <p:nvSpPr>
          <p:cNvPr id="75785" name="Rectangle 9"/>
          <p:cNvSpPr>
            <a:spLocks noChangeArrowheads="1"/>
          </p:cNvSpPr>
          <p:nvPr/>
        </p:nvSpPr>
        <p:spPr bwMode="auto">
          <a:xfrm rot="-5400000">
            <a:off x="-1587" y="2905125"/>
            <a:ext cx="29845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000"/>
              <a:t>Soda (six-packs per month)</a:t>
            </a:r>
          </a:p>
        </p:txBody>
      </p:sp>
      <p:sp>
        <p:nvSpPr>
          <p:cNvPr id="75786" name="Oval 10"/>
          <p:cNvSpPr>
            <a:spLocks noChangeArrowheads="1"/>
          </p:cNvSpPr>
          <p:nvPr/>
        </p:nvSpPr>
        <p:spPr bwMode="auto">
          <a:xfrm>
            <a:off x="4416425" y="5791200"/>
            <a:ext cx="155575" cy="155575"/>
          </a:xfrm>
          <a:prstGeom prst="ellipse">
            <a:avLst/>
          </a:prstGeom>
          <a:solidFill>
            <a:srgbClr val="000000"/>
          </a:solidFill>
          <a:ln w="12700">
            <a:solidFill>
              <a:schemeClr val="tx1"/>
            </a:solidFill>
            <a:round/>
            <a:headEnd/>
            <a:tailEnd/>
          </a:ln>
        </p:spPr>
        <p:txBody>
          <a:bodyPr wrap="none" anchor="ct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eaLnBrk="1" hangingPunct="1">
              <a:spcBef>
                <a:spcPct val="0"/>
              </a:spcBef>
              <a:buSzTx/>
              <a:buFontTx/>
              <a:buNone/>
            </a:pPr>
            <a:endParaRPr lang="en-US" altLang="en-US" sz="2000"/>
          </a:p>
        </p:txBody>
      </p:sp>
      <p:sp>
        <p:nvSpPr>
          <p:cNvPr id="75787" name="Oval 11"/>
          <p:cNvSpPr>
            <a:spLocks noChangeArrowheads="1"/>
          </p:cNvSpPr>
          <p:nvPr/>
        </p:nvSpPr>
        <p:spPr bwMode="auto">
          <a:xfrm>
            <a:off x="3048000" y="3733800"/>
            <a:ext cx="155575" cy="155575"/>
          </a:xfrm>
          <a:prstGeom prst="ellipse">
            <a:avLst/>
          </a:prstGeom>
          <a:solidFill>
            <a:srgbClr val="000000"/>
          </a:solidFill>
          <a:ln w="12700">
            <a:solidFill>
              <a:schemeClr val="tx1"/>
            </a:solidFill>
            <a:round/>
            <a:headEnd/>
            <a:tailEnd/>
          </a:ln>
        </p:spPr>
        <p:txBody>
          <a:bodyPr wrap="none" anchor="ct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eaLnBrk="1" hangingPunct="1">
              <a:spcBef>
                <a:spcPct val="0"/>
              </a:spcBef>
              <a:buSzTx/>
              <a:buFontTx/>
              <a:buNone/>
            </a:pPr>
            <a:endParaRPr lang="en-US" altLang="en-US" sz="2000"/>
          </a:p>
        </p:txBody>
      </p:sp>
      <p:sp>
        <p:nvSpPr>
          <p:cNvPr id="75788" name="Oval 12"/>
          <p:cNvSpPr>
            <a:spLocks noChangeArrowheads="1"/>
          </p:cNvSpPr>
          <p:nvPr/>
        </p:nvSpPr>
        <p:spPr bwMode="auto">
          <a:xfrm>
            <a:off x="3505200" y="4419600"/>
            <a:ext cx="155575" cy="155575"/>
          </a:xfrm>
          <a:prstGeom prst="ellipse">
            <a:avLst/>
          </a:prstGeom>
          <a:solidFill>
            <a:srgbClr val="000000"/>
          </a:solidFill>
          <a:ln w="12700">
            <a:solidFill>
              <a:schemeClr val="tx1"/>
            </a:solidFill>
            <a:round/>
            <a:headEnd/>
            <a:tailEnd/>
          </a:ln>
        </p:spPr>
        <p:txBody>
          <a:bodyPr wrap="none" anchor="ct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eaLnBrk="1" hangingPunct="1">
              <a:spcBef>
                <a:spcPct val="0"/>
              </a:spcBef>
              <a:buSzTx/>
              <a:buFontTx/>
              <a:buNone/>
            </a:pPr>
            <a:endParaRPr lang="en-US" altLang="en-US" sz="2000"/>
          </a:p>
        </p:txBody>
      </p:sp>
      <p:sp>
        <p:nvSpPr>
          <p:cNvPr id="75789" name="Oval 13"/>
          <p:cNvSpPr>
            <a:spLocks noChangeArrowheads="1"/>
          </p:cNvSpPr>
          <p:nvPr/>
        </p:nvSpPr>
        <p:spPr bwMode="auto">
          <a:xfrm>
            <a:off x="3962400" y="5105400"/>
            <a:ext cx="155575" cy="155575"/>
          </a:xfrm>
          <a:prstGeom prst="ellipse">
            <a:avLst/>
          </a:prstGeom>
          <a:solidFill>
            <a:srgbClr val="000000"/>
          </a:solidFill>
          <a:ln w="12700">
            <a:solidFill>
              <a:schemeClr val="tx1"/>
            </a:solidFill>
            <a:round/>
            <a:headEnd/>
            <a:tailEnd/>
          </a:ln>
        </p:spPr>
        <p:txBody>
          <a:bodyPr wrap="none" anchor="ct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eaLnBrk="1" hangingPunct="1">
              <a:spcBef>
                <a:spcPct val="0"/>
              </a:spcBef>
              <a:buSzTx/>
              <a:buFontTx/>
              <a:buNone/>
            </a:pPr>
            <a:endParaRPr lang="en-US" altLang="en-US" sz="2000"/>
          </a:p>
        </p:txBody>
      </p:sp>
      <p:sp>
        <p:nvSpPr>
          <p:cNvPr id="75790" name="Rectangle 14"/>
          <p:cNvSpPr>
            <a:spLocks noChangeArrowheads="1"/>
          </p:cNvSpPr>
          <p:nvPr/>
        </p:nvSpPr>
        <p:spPr bwMode="auto">
          <a:xfrm>
            <a:off x="4478338" y="5065713"/>
            <a:ext cx="16986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Budget Line</a:t>
            </a:r>
          </a:p>
        </p:txBody>
      </p:sp>
      <p:sp>
        <p:nvSpPr>
          <p:cNvPr id="75791" name="Line 15"/>
          <p:cNvSpPr>
            <a:spLocks noChangeShapeType="1"/>
          </p:cNvSpPr>
          <p:nvPr/>
        </p:nvSpPr>
        <p:spPr bwMode="auto">
          <a:xfrm flipH="1">
            <a:off x="2441575" y="2435225"/>
            <a:ext cx="836613" cy="379413"/>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75792" name="Rectangle 16"/>
          <p:cNvSpPr>
            <a:spLocks noChangeArrowheads="1"/>
          </p:cNvSpPr>
          <p:nvPr/>
        </p:nvSpPr>
        <p:spPr bwMode="auto">
          <a:xfrm>
            <a:off x="3262313" y="1793875"/>
            <a:ext cx="1446212" cy="1019175"/>
          </a:xfrm>
          <a:prstGeom prst="rect">
            <a:avLst/>
          </a:prstGeom>
          <a:solidFill>
            <a:srgbClr val="FFCC99"/>
          </a:solidFill>
          <a:ln w="12700">
            <a:solidFill>
              <a:schemeClr val="tx1"/>
            </a:solidFill>
            <a:miter lim="800000"/>
            <a:headEnd/>
            <a:tailEnd/>
          </a:ln>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000" b="1"/>
              <a:t>Income $30</a:t>
            </a:r>
          </a:p>
          <a:p>
            <a:pPr>
              <a:spcBef>
                <a:spcPct val="0"/>
              </a:spcBef>
              <a:buSzTx/>
              <a:buFontTx/>
              <a:buNone/>
            </a:pPr>
            <a:r>
              <a:rPr lang="en-US" altLang="en-US" sz="2000" b="1"/>
              <a:t>Movies   $6</a:t>
            </a:r>
          </a:p>
          <a:p>
            <a:pPr>
              <a:spcBef>
                <a:spcPct val="0"/>
              </a:spcBef>
              <a:buSzTx/>
              <a:buFontTx/>
              <a:buNone/>
            </a:pPr>
            <a:r>
              <a:rPr lang="en-US" altLang="en-US" sz="2000" b="1"/>
              <a:t>Soda       $3</a:t>
            </a:r>
          </a:p>
        </p:txBody>
      </p:sp>
      <p:sp>
        <p:nvSpPr>
          <p:cNvPr id="75793" name="Line 17"/>
          <p:cNvSpPr>
            <a:spLocks noChangeShapeType="1"/>
          </p:cNvSpPr>
          <p:nvPr/>
        </p:nvSpPr>
        <p:spPr bwMode="auto">
          <a:xfrm flipV="1">
            <a:off x="2209800" y="1525588"/>
            <a:ext cx="0" cy="4341812"/>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75794" name="Rectangle 18"/>
          <p:cNvSpPr>
            <a:spLocks noChangeArrowheads="1"/>
          </p:cNvSpPr>
          <p:nvPr/>
        </p:nvSpPr>
        <p:spPr bwMode="auto">
          <a:xfrm>
            <a:off x="1828800" y="49530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2</a:t>
            </a:r>
          </a:p>
        </p:txBody>
      </p:sp>
      <p:sp>
        <p:nvSpPr>
          <p:cNvPr id="75795" name="Rectangle 19"/>
          <p:cNvSpPr>
            <a:spLocks noChangeArrowheads="1"/>
          </p:cNvSpPr>
          <p:nvPr/>
        </p:nvSpPr>
        <p:spPr bwMode="auto">
          <a:xfrm>
            <a:off x="1828800" y="42672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4</a:t>
            </a:r>
          </a:p>
        </p:txBody>
      </p:sp>
      <p:sp>
        <p:nvSpPr>
          <p:cNvPr id="75796" name="Rectangle 20"/>
          <p:cNvSpPr>
            <a:spLocks noChangeArrowheads="1"/>
          </p:cNvSpPr>
          <p:nvPr/>
        </p:nvSpPr>
        <p:spPr bwMode="auto">
          <a:xfrm>
            <a:off x="1828800" y="35814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6</a:t>
            </a:r>
          </a:p>
        </p:txBody>
      </p:sp>
      <p:sp>
        <p:nvSpPr>
          <p:cNvPr id="75797" name="Rectangle 21"/>
          <p:cNvSpPr>
            <a:spLocks noChangeArrowheads="1"/>
          </p:cNvSpPr>
          <p:nvPr/>
        </p:nvSpPr>
        <p:spPr bwMode="auto">
          <a:xfrm>
            <a:off x="1828800" y="28956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8</a:t>
            </a:r>
          </a:p>
        </p:txBody>
      </p:sp>
      <p:sp>
        <p:nvSpPr>
          <p:cNvPr id="75798" name="Rectangle 22"/>
          <p:cNvSpPr>
            <a:spLocks noChangeArrowheads="1"/>
          </p:cNvSpPr>
          <p:nvPr/>
        </p:nvSpPr>
        <p:spPr bwMode="auto">
          <a:xfrm>
            <a:off x="1676400" y="2209800"/>
            <a:ext cx="488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10</a:t>
            </a:r>
          </a:p>
        </p:txBody>
      </p:sp>
      <p:sp>
        <p:nvSpPr>
          <p:cNvPr id="75799" name="Oval 23"/>
          <p:cNvSpPr>
            <a:spLocks noChangeArrowheads="1"/>
          </p:cNvSpPr>
          <p:nvPr/>
        </p:nvSpPr>
        <p:spPr bwMode="auto">
          <a:xfrm>
            <a:off x="2133600" y="2362200"/>
            <a:ext cx="155575" cy="155575"/>
          </a:xfrm>
          <a:prstGeom prst="ellipse">
            <a:avLst/>
          </a:prstGeom>
          <a:solidFill>
            <a:srgbClr val="000000"/>
          </a:solidFill>
          <a:ln w="12700">
            <a:solidFill>
              <a:schemeClr val="tx1"/>
            </a:solidFill>
            <a:round/>
            <a:headEnd/>
            <a:tailEnd/>
          </a:ln>
        </p:spPr>
        <p:txBody>
          <a:bodyPr wrap="none" anchor="ct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eaLnBrk="1" hangingPunct="1">
              <a:spcBef>
                <a:spcPct val="0"/>
              </a:spcBef>
              <a:buSzTx/>
              <a:buFontTx/>
              <a:buNone/>
            </a:pPr>
            <a:endParaRPr lang="en-US" altLang="en-US" sz="2000"/>
          </a:p>
        </p:txBody>
      </p:sp>
      <p:sp>
        <p:nvSpPr>
          <p:cNvPr id="75800" name="Oval 24"/>
          <p:cNvSpPr>
            <a:spLocks noChangeArrowheads="1"/>
          </p:cNvSpPr>
          <p:nvPr/>
        </p:nvSpPr>
        <p:spPr bwMode="auto">
          <a:xfrm>
            <a:off x="2590800" y="3048000"/>
            <a:ext cx="155575" cy="155575"/>
          </a:xfrm>
          <a:prstGeom prst="ellipse">
            <a:avLst/>
          </a:prstGeom>
          <a:solidFill>
            <a:srgbClr val="000000"/>
          </a:solidFill>
          <a:ln w="12700">
            <a:solidFill>
              <a:schemeClr val="tx1"/>
            </a:solidFill>
            <a:round/>
            <a:headEnd/>
            <a:tailEnd/>
          </a:ln>
        </p:spPr>
        <p:txBody>
          <a:bodyPr wrap="none" anchor="ct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eaLnBrk="1" hangingPunct="1">
              <a:spcBef>
                <a:spcPct val="0"/>
              </a:spcBef>
              <a:buSzTx/>
              <a:buFontTx/>
              <a:buNone/>
            </a:pPr>
            <a:endParaRPr lang="en-US" altLang="en-US" sz="2000"/>
          </a:p>
        </p:txBody>
      </p:sp>
      <p:sp>
        <p:nvSpPr>
          <p:cNvPr id="75801" name="Rectangle 25"/>
          <p:cNvSpPr>
            <a:spLocks noChangeArrowheads="1"/>
          </p:cNvSpPr>
          <p:nvPr/>
        </p:nvSpPr>
        <p:spPr bwMode="auto">
          <a:xfrm>
            <a:off x="2270125" y="2022475"/>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i="1"/>
              <a:t>a</a:t>
            </a:r>
          </a:p>
        </p:txBody>
      </p:sp>
      <p:sp>
        <p:nvSpPr>
          <p:cNvPr id="75802" name="Rectangle 26"/>
          <p:cNvSpPr>
            <a:spLocks noChangeArrowheads="1"/>
          </p:cNvSpPr>
          <p:nvPr/>
        </p:nvSpPr>
        <p:spPr bwMode="auto">
          <a:xfrm>
            <a:off x="2819400" y="25908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b="1" i="1"/>
              <a:t>b</a:t>
            </a:r>
          </a:p>
        </p:txBody>
      </p:sp>
      <p:sp>
        <p:nvSpPr>
          <p:cNvPr id="75803" name="Rectangle 27"/>
          <p:cNvSpPr>
            <a:spLocks noChangeArrowheads="1"/>
          </p:cNvSpPr>
          <p:nvPr/>
        </p:nvSpPr>
        <p:spPr bwMode="auto">
          <a:xfrm>
            <a:off x="3276600" y="3276600"/>
            <a:ext cx="3190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b="1" i="1"/>
              <a:t>c</a:t>
            </a:r>
          </a:p>
        </p:txBody>
      </p:sp>
      <p:sp>
        <p:nvSpPr>
          <p:cNvPr id="75804" name="Rectangle 28"/>
          <p:cNvSpPr>
            <a:spLocks noChangeArrowheads="1"/>
          </p:cNvSpPr>
          <p:nvPr/>
        </p:nvSpPr>
        <p:spPr bwMode="auto">
          <a:xfrm>
            <a:off x="3657600" y="39624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b="1" i="1"/>
              <a:t>d</a:t>
            </a:r>
          </a:p>
        </p:txBody>
      </p:sp>
      <p:sp>
        <p:nvSpPr>
          <p:cNvPr id="75805" name="Rectangle 29"/>
          <p:cNvSpPr>
            <a:spLocks noChangeArrowheads="1"/>
          </p:cNvSpPr>
          <p:nvPr/>
        </p:nvSpPr>
        <p:spPr bwMode="auto">
          <a:xfrm>
            <a:off x="4114800" y="4648200"/>
            <a:ext cx="3190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b="1" i="1"/>
              <a:t>e</a:t>
            </a:r>
          </a:p>
        </p:txBody>
      </p:sp>
      <p:sp>
        <p:nvSpPr>
          <p:cNvPr id="75806" name="Rectangle 30"/>
          <p:cNvSpPr>
            <a:spLocks noChangeArrowheads="1"/>
          </p:cNvSpPr>
          <p:nvPr/>
        </p:nvSpPr>
        <p:spPr bwMode="auto">
          <a:xfrm>
            <a:off x="4572000" y="5334000"/>
            <a:ext cx="2857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b="1" i="1"/>
              <a:t>f</a:t>
            </a:r>
          </a:p>
        </p:txBody>
      </p:sp>
    </p:spTree>
  </p:cSld>
  <p:clrMapOvr>
    <a:masterClrMapping/>
  </p:clrMapOvr>
  <p:transition spd="slow">
    <p:wipe dir="r"/>
  </p:transition>
</p:sld>
</file>

<file path=ppt/slides/slide3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7826" name="AutoShape 2"/>
          <p:cNvSpPr>
            <a:spLocks noChangeArrowheads="1"/>
          </p:cNvSpPr>
          <p:nvPr/>
        </p:nvSpPr>
        <p:spPr bwMode="auto">
          <a:xfrm>
            <a:off x="2209800" y="2438400"/>
            <a:ext cx="2286000" cy="3429000"/>
          </a:xfrm>
          <a:prstGeom prst="rtTriangle">
            <a:avLst/>
          </a:prstGeom>
          <a:solidFill>
            <a:srgbClr val="FFCC99"/>
          </a:solidFill>
          <a:ln w="12700">
            <a:solidFill>
              <a:srgbClr val="000000"/>
            </a:solidFill>
            <a:miter lim="800000"/>
            <a:headEnd/>
            <a:tailEnd/>
          </a:ln>
        </p:spPr>
        <p:txBody>
          <a:bodyPr wrap="none" anchor="ct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eaLnBrk="1" hangingPunct="1">
              <a:spcBef>
                <a:spcPct val="0"/>
              </a:spcBef>
              <a:buSzTx/>
              <a:buFontTx/>
              <a:buNone/>
            </a:pPr>
            <a:endParaRPr lang="en-US" altLang="en-US" sz="2000"/>
          </a:p>
        </p:txBody>
      </p:sp>
      <p:sp>
        <p:nvSpPr>
          <p:cNvPr id="77827" name="Line 3"/>
          <p:cNvSpPr>
            <a:spLocks noChangeShapeType="1"/>
          </p:cNvSpPr>
          <p:nvPr/>
        </p:nvSpPr>
        <p:spPr bwMode="auto">
          <a:xfrm>
            <a:off x="2212975" y="2435225"/>
            <a:ext cx="2284413" cy="3425825"/>
          </a:xfrm>
          <a:prstGeom prst="line">
            <a:avLst/>
          </a:prstGeom>
          <a:noFill/>
          <a:ln w="50800">
            <a:solidFill>
              <a:srgbClr val="FF99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77828" name="Rectangle 4"/>
          <p:cNvSpPr>
            <a:spLocks noGrp="1" noChangeArrowheads="1"/>
          </p:cNvSpPr>
          <p:nvPr>
            <p:ph type="title"/>
          </p:nvPr>
        </p:nvSpPr>
        <p:spPr>
          <a:noFill/>
        </p:spPr>
        <p:txBody>
          <a:bodyPr anchor="b"/>
          <a:lstStyle/>
          <a:p>
            <a:r>
              <a:rPr lang="en-US" altLang="en-US" smtClean="0"/>
              <a:t>The Budget Line</a:t>
            </a:r>
          </a:p>
        </p:txBody>
      </p:sp>
      <p:sp>
        <p:nvSpPr>
          <p:cNvPr id="77829" name="Line 5"/>
          <p:cNvSpPr>
            <a:spLocks noChangeShapeType="1"/>
          </p:cNvSpPr>
          <p:nvPr/>
        </p:nvSpPr>
        <p:spPr bwMode="auto">
          <a:xfrm flipV="1">
            <a:off x="2211388" y="5856288"/>
            <a:ext cx="4875212" cy="11112"/>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77830" name="Rectangle 6"/>
          <p:cNvSpPr>
            <a:spLocks noChangeArrowheads="1"/>
          </p:cNvSpPr>
          <p:nvPr/>
        </p:nvSpPr>
        <p:spPr bwMode="auto">
          <a:xfrm>
            <a:off x="1905000" y="5849938"/>
            <a:ext cx="5486400"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0      1    2    3    4    5    6    7    8    9    10</a:t>
            </a:r>
          </a:p>
        </p:txBody>
      </p:sp>
      <p:sp>
        <p:nvSpPr>
          <p:cNvPr id="77831" name="Line 7"/>
          <p:cNvSpPr>
            <a:spLocks noChangeShapeType="1"/>
          </p:cNvSpPr>
          <p:nvPr/>
        </p:nvSpPr>
        <p:spPr bwMode="auto">
          <a:xfrm flipV="1">
            <a:off x="2209800" y="1525588"/>
            <a:ext cx="0" cy="4341812"/>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77832" name="Rectangle 8"/>
          <p:cNvSpPr>
            <a:spLocks noChangeArrowheads="1"/>
          </p:cNvSpPr>
          <p:nvPr/>
        </p:nvSpPr>
        <p:spPr bwMode="auto">
          <a:xfrm>
            <a:off x="1828800" y="49530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2</a:t>
            </a:r>
          </a:p>
        </p:txBody>
      </p:sp>
      <p:sp>
        <p:nvSpPr>
          <p:cNvPr id="77833" name="Rectangle 9"/>
          <p:cNvSpPr>
            <a:spLocks noChangeArrowheads="1"/>
          </p:cNvSpPr>
          <p:nvPr/>
        </p:nvSpPr>
        <p:spPr bwMode="auto">
          <a:xfrm>
            <a:off x="1828800" y="42672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4</a:t>
            </a:r>
          </a:p>
        </p:txBody>
      </p:sp>
      <p:sp>
        <p:nvSpPr>
          <p:cNvPr id="77834" name="Rectangle 10"/>
          <p:cNvSpPr>
            <a:spLocks noChangeArrowheads="1"/>
          </p:cNvSpPr>
          <p:nvPr/>
        </p:nvSpPr>
        <p:spPr bwMode="auto">
          <a:xfrm>
            <a:off x="1828800" y="35814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6</a:t>
            </a:r>
          </a:p>
        </p:txBody>
      </p:sp>
      <p:sp>
        <p:nvSpPr>
          <p:cNvPr id="77835" name="Rectangle 11"/>
          <p:cNvSpPr>
            <a:spLocks noChangeArrowheads="1"/>
          </p:cNvSpPr>
          <p:nvPr/>
        </p:nvSpPr>
        <p:spPr bwMode="auto">
          <a:xfrm>
            <a:off x="1828800" y="28956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8</a:t>
            </a:r>
          </a:p>
        </p:txBody>
      </p:sp>
      <p:sp>
        <p:nvSpPr>
          <p:cNvPr id="77836" name="Rectangle 12"/>
          <p:cNvSpPr>
            <a:spLocks noChangeArrowheads="1"/>
          </p:cNvSpPr>
          <p:nvPr/>
        </p:nvSpPr>
        <p:spPr bwMode="auto">
          <a:xfrm>
            <a:off x="1676400" y="2209800"/>
            <a:ext cx="488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10</a:t>
            </a:r>
          </a:p>
        </p:txBody>
      </p:sp>
      <p:sp>
        <p:nvSpPr>
          <p:cNvPr id="77837" name="Rectangle 13"/>
          <p:cNvSpPr>
            <a:spLocks noChangeArrowheads="1"/>
          </p:cNvSpPr>
          <p:nvPr/>
        </p:nvSpPr>
        <p:spPr bwMode="auto">
          <a:xfrm>
            <a:off x="5470525" y="6365875"/>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eaLnBrk="1" hangingPunct="1">
              <a:spcBef>
                <a:spcPct val="0"/>
              </a:spcBef>
              <a:buSzTx/>
              <a:buFontTx/>
              <a:buNone/>
            </a:pPr>
            <a:endParaRPr lang="en-US" altLang="en-US" sz="2400">
              <a:latin typeface="Arial" panose="020B0604020202020204" pitchFamily="34" charset="0"/>
            </a:endParaRPr>
          </a:p>
        </p:txBody>
      </p:sp>
      <p:sp>
        <p:nvSpPr>
          <p:cNvPr id="77838" name="Rectangle 14"/>
          <p:cNvSpPr>
            <a:spLocks noChangeArrowheads="1"/>
          </p:cNvSpPr>
          <p:nvPr/>
        </p:nvSpPr>
        <p:spPr bwMode="auto">
          <a:xfrm>
            <a:off x="4724400" y="6172200"/>
            <a:ext cx="22161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000"/>
              <a:t>Movies (per month)</a:t>
            </a:r>
          </a:p>
        </p:txBody>
      </p:sp>
      <p:sp>
        <p:nvSpPr>
          <p:cNvPr id="77839" name="Rectangle 15"/>
          <p:cNvSpPr>
            <a:spLocks noChangeArrowheads="1"/>
          </p:cNvSpPr>
          <p:nvPr/>
        </p:nvSpPr>
        <p:spPr bwMode="auto">
          <a:xfrm>
            <a:off x="5410200" y="5486400"/>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eaLnBrk="1" hangingPunct="1">
              <a:spcBef>
                <a:spcPct val="0"/>
              </a:spcBef>
              <a:buSzTx/>
              <a:buFontTx/>
              <a:buNone/>
            </a:pPr>
            <a:endParaRPr lang="en-US" altLang="en-US" sz="2400">
              <a:latin typeface="Arial" panose="020B0604020202020204" pitchFamily="34" charset="0"/>
            </a:endParaRPr>
          </a:p>
        </p:txBody>
      </p:sp>
      <p:sp>
        <p:nvSpPr>
          <p:cNvPr id="77840" name="Rectangle 16"/>
          <p:cNvSpPr>
            <a:spLocks noChangeArrowheads="1"/>
          </p:cNvSpPr>
          <p:nvPr/>
        </p:nvSpPr>
        <p:spPr bwMode="auto">
          <a:xfrm rot="-5400000">
            <a:off x="-1587" y="2905125"/>
            <a:ext cx="29845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000"/>
              <a:t>Soda (six-packs per month)</a:t>
            </a:r>
          </a:p>
        </p:txBody>
      </p:sp>
      <p:sp>
        <p:nvSpPr>
          <p:cNvPr id="77841" name="Oval 17"/>
          <p:cNvSpPr>
            <a:spLocks noChangeArrowheads="1"/>
          </p:cNvSpPr>
          <p:nvPr/>
        </p:nvSpPr>
        <p:spPr bwMode="auto">
          <a:xfrm>
            <a:off x="2133600" y="2362200"/>
            <a:ext cx="155575" cy="155575"/>
          </a:xfrm>
          <a:prstGeom prst="ellipse">
            <a:avLst/>
          </a:prstGeom>
          <a:solidFill>
            <a:srgbClr val="000000"/>
          </a:solidFill>
          <a:ln w="12700">
            <a:solidFill>
              <a:schemeClr val="tx1"/>
            </a:solidFill>
            <a:round/>
            <a:headEnd/>
            <a:tailEnd/>
          </a:ln>
        </p:spPr>
        <p:txBody>
          <a:bodyPr wrap="none" anchor="ct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eaLnBrk="1" hangingPunct="1">
              <a:spcBef>
                <a:spcPct val="0"/>
              </a:spcBef>
              <a:buSzTx/>
              <a:buFontTx/>
              <a:buNone/>
            </a:pPr>
            <a:endParaRPr lang="en-US" altLang="en-US" sz="2000"/>
          </a:p>
        </p:txBody>
      </p:sp>
      <p:sp>
        <p:nvSpPr>
          <p:cNvPr id="77842" name="Oval 18"/>
          <p:cNvSpPr>
            <a:spLocks noChangeArrowheads="1"/>
          </p:cNvSpPr>
          <p:nvPr/>
        </p:nvSpPr>
        <p:spPr bwMode="auto">
          <a:xfrm>
            <a:off x="4416425" y="5791200"/>
            <a:ext cx="155575" cy="155575"/>
          </a:xfrm>
          <a:prstGeom prst="ellipse">
            <a:avLst/>
          </a:prstGeom>
          <a:solidFill>
            <a:srgbClr val="000000"/>
          </a:solidFill>
          <a:ln w="12700">
            <a:solidFill>
              <a:schemeClr val="tx1"/>
            </a:solidFill>
            <a:round/>
            <a:headEnd/>
            <a:tailEnd/>
          </a:ln>
        </p:spPr>
        <p:txBody>
          <a:bodyPr wrap="none" anchor="ct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eaLnBrk="1" hangingPunct="1">
              <a:spcBef>
                <a:spcPct val="0"/>
              </a:spcBef>
              <a:buSzTx/>
              <a:buFontTx/>
              <a:buNone/>
            </a:pPr>
            <a:endParaRPr lang="en-US" altLang="en-US" sz="2000"/>
          </a:p>
        </p:txBody>
      </p:sp>
      <p:sp>
        <p:nvSpPr>
          <p:cNvPr id="77843" name="Oval 19"/>
          <p:cNvSpPr>
            <a:spLocks noChangeArrowheads="1"/>
          </p:cNvSpPr>
          <p:nvPr/>
        </p:nvSpPr>
        <p:spPr bwMode="auto">
          <a:xfrm>
            <a:off x="2590800" y="3048000"/>
            <a:ext cx="155575" cy="155575"/>
          </a:xfrm>
          <a:prstGeom prst="ellipse">
            <a:avLst/>
          </a:prstGeom>
          <a:solidFill>
            <a:srgbClr val="000000"/>
          </a:solidFill>
          <a:ln w="12700">
            <a:solidFill>
              <a:schemeClr val="tx1"/>
            </a:solidFill>
            <a:round/>
            <a:headEnd/>
            <a:tailEnd/>
          </a:ln>
        </p:spPr>
        <p:txBody>
          <a:bodyPr wrap="none" anchor="ct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eaLnBrk="1" hangingPunct="1">
              <a:spcBef>
                <a:spcPct val="0"/>
              </a:spcBef>
              <a:buSzTx/>
              <a:buFontTx/>
              <a:buNone/>
            </a:pPr>
            <a:endParaRPr lang="en-US" altLang="en-US" sz="2000"/>
          </a:p>
        </p:txBody>
      </p:sp>
      <p:sp>
        <p:nvSpPr>
          <p:cNvPr id="77844" name="Oval 20"/>
          <p:cNvSpPr>
            <a:spLocks noChangeArrowheads="1"/>
          </p:cNvSpPr>
          <p:nvPr/>
        </p:nvSpPr>
        <p:spPr bwMode="auto">
          <a:xfrm>
            <a:off x="3048000" y="3733800"/>
            <a:ext cx="155575" cy="155575"/>
          </a:xfrm>
          <a:prstGeom prst="ellipse">
            <a:avLst/>
          </a:prstGeom>
          <a:solidFill>
            <a:srgbClr val="000000"/>
          </a:solidFill>
          <a:ln w="12700">
            <a:solidFill>
              <a:schemeClr val="tx1"/>
            </a:solidFill>
            <a:round/>
            <a:headEnd/>
            <a:tailEnd/>
          </a:ln>
        </p:spPr>
        <p:txBody>
          <a:bodyPr wrap="none" anchor="ct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eaLnBrk="1" hangingPunct="1">
              <a:spcBef>
                <a:spcPct val="0"/>
              </a:spcBef>
              <a:buSzTx/>
              <a:buFontTx/>
              <a:buNone/>
            </a:pPr>
            <a:endParaRPr lang="en-US" altLang="en-US" sz="2000"/>
          </a:p>
        </p:txBody>
      </p:sp>
      <p:sp>
        <p:nvSpPr>
          <p:cNvPr id="77845" name="Oval 21"/>
          <p:cNvSpPr>
            <a:spLocks noChangeArrowheads="1"/>
          </p:cNvSpPr>
          <p:nvPr/>
        </p:nvSpPr>
        <p:spPr bwMode="auto">
          <a:xfrm>
            <a:off x="3505200" y="4419600"/>
            <a:ext cx="155575" cy="155575"/>
          </a:xfrm>
          <a:prstGeom prst="ellipse">
            <a:avLst/>
          </a:prstGeom>
          <a:solidFill>
            <a:srgbClr val="000000"/>
          </a:solidFill>
          <a:ln w="12700">
            <a:solidFill>
              <a:schemeClr val="tx1"/>
            </a:solidFill>
            <a:round/>
            <a:headEnd/>
            <a:tailEnd/>
          </a:ln>
        </p:spPr>
        <p:txBody>
          <a:bodyPr wrap="none" anchor="ct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eaLnBrk="1" hangingPunct="1">
              <a:spcBef>
                <a:spcPct val="0"/>
              </a:spcBef>
              <a:buSzTx/>
              <a:buFontTx/>
              <a:buNone/>
            </a:pPr>
            <a:endParaRPr lang="en-US" altLang="en-US" sz="2000"/>
          </a:p>
        </p:txBody>
      </p:sp>
      <p:sp>
        <p:nvSpPr>
          <p:cNvPr id="77846" name="Oval 22"/>
          <p:cNvSpPr>
            <a:spLocks noChangeArrowheads="1"/>
          </p:cNvSpPr>
          <p:nvPr/>
        </p:nvSpPr>
        <p:spPr bwMode="auto">
          <a:xfrm>
            <a:off x="3962400" y="5105400"/>
            <a:ext cx="155575" cy="155575"/>
          </a:xfrm>
          <a:prstGeom prst="ellipse">
            <a:avLst/>
          </a:prstGeom>
          <a:solidFill>
            <a:srgbClr val="000000"/>
          </a:solidFill>
          <a:ln w="12700">
            <a:solidFill>
              <a:schemeClr val="tx1"/>
            </a:solidFill>
            <a:round/>
            <a:headEnd/>
            <a:tailEnd/>
          </a:ln>
        </p:spPr>
        <p:txBody>
          <a:bodyPr wrap="none" anchor="ct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eaLnBrk="1" hangingPunct="1">
              <a:spcBef>
                <a:spcPct val="0"/>
              </a:spcBef>
              <a:buSzTx/>
              <a:buFontTx/>
              <a:buNone/>
            </a:pPr>
            <a:endParaRPr lang="en-US" altLang="en-US" sz="2000"/>
          </a:p>
        </p:txBody>
      </p:sp>
      <p:sp>
        <p:nvSpPr>
          <p:cNvPr id="77847" name="Rectangle 23"/>
          <p:cNvSpPr>
            <a:spLocks noChangeArrowheads="1"/>
          </p:cNvSpPr>
          <p:nvPr/>
        </p:nvSpPr>
        <p:spPr bwMode="auto">
          <a:xfrm>
            <a:off x="2286000" y="4648200"/>
            <a:ext cx="137001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000" b="1"/>
              <a:t>Affordable</a:t>
            </a:r>
          </a:p>
        </p:txBody>
      </p:sp>
      <p:sp>
        <p:nvSpPr>
          <p:cNvPr id="77848" name="Rectangle 24"/>
          <p:cNvSpPr>
            <a:spLocks noChangeArrowheads="1"/>
          </p:cNvSpPr>
          <p:nvPr/>
        </p:nvSpPr>
        <p:spPr bwMode="auto">
          <a:xfrm>
            <a:off x="4114800" y="3352800"/>
            <a:ext cx="16383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000" b="1"/>
              <a:t>Unaffordable</a:t>
            </a:r>
          </a:p>
        </p:txBody>
      </p:sp>
      <p:sp>
        <p:nvSpPr>
          <p:cNvPr id="77849" name="Rectangle 25"/>
          <p:cNvSpPr>
            <a:spLocks noChangeArrowheads="1"/>
          </p:cNvSpPr>
          <p:nvPr/>
        </p:nvSpPr>
        <p:spPr bwMode="auto">
          <a:xfrm>
            <a:off x="3262313" y="1793875"/>
            <a:ext cx="1446212" cy="1019175"/>
          </a:xfrm>
          <a:prstGeom prst="rect">
            <a:avLst/>
          </a:prstGeom>
          <a:solidFill>
            <a:srgbClr val="FFCC99"/>
          </a:solidFill>
          <a:ln w="12700">
            <a:solidFill>
              <a:schemeClr val="tx1"/>
            </a:solidFill>
            <a:miter lim="800000"/>
            <a:headEnd/>
            <a:tailEnd/>
          </a:ln>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000" b="1"/>
              <a:t>Income $30</a:t>
            </a:r>
          </a:p>
          <a:p>
            <a:pPr>
              <a:spcBef>
                <a:spcPct val="0"/>
              </a:spcBef>
              <a:buSzTx/>
              <a:buFontTx/>
              <a:buNone/>
            </a:pPr>
            <a:r>
              <a:rPr lang="en-US" altLang="en-US" sz="2000" b="1"/>
              <a:t>Movies   $6</a:t>
            </a:r>
          </a:p>
          <a:p>
            <a:pPr>
              <a:spcBef>
                <a:spcPct val="0"/>
              </a:spcBef>
              <a:buSzTx/>
              <a:buFontTx/>
              <a:buNone/>
            </a:pPr>
            <a:r>
              <a:rPr lang="en-US" altLang="en-US" sz="2000" b="1"/>
              <a:t>Soda       $3</a:t>
            </a:r>
          </a:p>
        </p:txBody>
      </p:sp>
      <p:sp>
        <p:nvSpPr>
          <p:cNvPr id="77850" name="Line 26"/>
          <p:cNvSpPr>
            <a:spLocks noChangeShapeType="1"/>
          </p:cNvSpPr>
          <p:nvPr/>
        </p:nvSpPr>
        <p:spPr bwMode="auto">
          <a:xfrm flipH="1">
            <a:off x="2441575" y="2435225"/>
            <a:ext cx="836613" cy="379413"/>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77851" name="Rectangle 27"/>
          <p:cNvSpPr>
            <a:spLocks noChangeArrowheads="1"/>
          </p:cNvSpPr>
          <p:nvPr/>
        </p:nvSpPr>
        <p:spPr bwMode="auto">
          <a:xfrm>
            <a:off x="2270125" y="2022475"/>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i="1"/>
              <a:t>a</a:t>
            </a:r>
          </a:p>
        </p:txBody>
      </p:sp>
      <p:sp>
        <p:nvSpPr>
          <p:cNvPr id="77852" name="Rectangle 28"/>
          <p:cNvSpPr>
            <a:spLocks noChangeArrowheads="1"/>
          </p:cNvSpPr>
          <p:nvPr/>
        </p:nvSpPr>
        <p:spPr bwMode="auto">
          <a:xfrm>
            <a:off x="2819400" y="25908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b="1" i="1"/>
              <a:t>b</a:t>
            </a:r>
          </a:p>
        </p:txBody>
      </p:sp>
      <p:sp>
        <p:nvSpPr>
          <p:cNvPr id="77853" name="Rectangle 29"/>
          <p:cNvSpPr>
            <a:spLocks noChangeArrowheads="1"/>
          </p:cNvSpPr>
          <p:nvPr/>
        </p:nvSpPr>
        <p:spPr bwMode="auto">
          <a:xfrm>
            <a:off x="3276600" y="3276600"/>
            <a:ext cx="3190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b="1" i="1"/>
              <a:t>c</a:t>
            </a:r>
          </a:p>
        </p:txBody>
      </p:sp>
      <p:sp>
        <p:nvSpPr>
          <p:cNvPr id="77854" name="Rectangle 30"/>
          <p:cNvSpPr>
            <a:spLocks noChangeArrowheads="1"/>
          </p:cNvSpPr>
          <p:nvPr/>
        </p:nvSpPr>
        <p:spPr bwMode="auto">
          <a:xfrm>
            <a:off x="3657600" y="39624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b="1" i="1"/>
              <a:t>d</a:t>
            </a:r>
          </a:p>
        </p:txBody>
      </p:sp>
      <p:sp>
        <p:nvSpPr>
          <p:cNvPr id="77855" name="Rectangle 31"/>
          <p:cNvSpPr>
            <a:spLocks noChangeArrowheads="1"/>
          </p:cNvSpPr>
          <p:nvPr/>
        </p:nvSpPr>
        <p:spPr bwMode="auto">
          <a:xfrm>
            <a:off x="4114800" y="4648200"/>
            <a:ext cx="3190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b="1" i="1"/>
              <a:t>e</a:t>
            </a:r>
          </a:p>
        </p:txBody>
      </p:sp>
      <p:sp>
        <p:nvSpPr>
          <p:cNvPr id="77856" name="Rectangle 32"/>
          <p:cNvSpPr>
            <a:spLocks noChangeArrowheads="1"/>
          </p:cNvSpPr>
          <p:nvPr/>
        </p:nvSpPr>
        <p:spPr bwMode="auto">
          <a:xfrm>
            <a:off x="4572000" y="5334000"/>
            <a:ext cx="2857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b="1" i="1"/>
              <a:t>f</a:t>
            </a:r>
          </a:p>
        </p:txBody>
      </p:sp>
    </p:spTree>
  </p:cSld>
  <p:clrMapOvr>
    <a:masterClrMapping/>
  </p:clrMapOvr>
  <p:transition spd="slow">
    <p:wipe dir="d"/>
  </p:transition>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9874" name="Rectangle 1026"/>
          <p:cNvSpPr>
            <a:spLocks noGrp="1" noChangeArrowheads="1"/>
          </p:cNvSpPr>
          <p:nvPr>
            <p:ph type="title"/>
          </p:nvPr>
        </p:nvSpPr>
        <p:spPr>
          <a:noFill/>
        </p:spPr>
        <p:txBody>
          <a:bodyPr anchor="b"/>
          <a:lstStyle/>
          <a:p>
            <a:r>
              <a:rPr lang="en-US" altLang="en-US" smtClean="0"/>
              <a:t>The Budget Equation</a:t>
            </a:r>
          </a:p>
        </p:txBody>
      </p:sp>
      <p:sp>
        <p:nvSpPr>
          <p:cNvPr id="382979" name="Rectangle 1027"/>
          <p:cNvSpPr>
            <a:spLocks noGrp="1" noChangeArrowheads="1"/>
          </p:cNvSpPr>
          <p:nvPr>
            <p:ph type="body" idx="1"/>
          </p:nvPr>
        </p:nvSpPr>
        <p:spPr>
          <a:noFill/>
        </p:spPr>
        <p:txBody>
          <a:bodyPr/>
          <a:lstStyle/>
          <a:p>
            <a:pPr>
              <a:lnSpc>
                <a:spcPct val="80000"/>
              </a:lnSpc>
              <a:spcBef>
                <a:spcPct val="70000"/>
              </a:spcBef>
              <a:spcAft>
                <a:spcPct val="100000"/>
              </a:spcAft>
            </a:pPr>
            <a:r>
              <a:rPr lang="en-US" altLang="en-US" smtClean="0"/>
              <a:t>The budget equation is based upon:</a:t>
            </a:r>
          </a:p>
          <a:p>
            <a:pPr lvl="1">
              <a:lnSpc>
                <a:spcPct val="80000"/>
              </a:lnSpc>
              <a:spcBef>
                <a:spcPct val="35000"/>
              </a:spcBef>
              <a:spcAft>
                <a:spcPct val="60000"/>
              </a:spcAft>
              <a:buFontTx/>
              <a:buNone/>
            </a:pPr>
            <a:r>
              <a:rPr lang="en-US" altLang="en-US" smtClean="0"/>
              <a:t>  Expenditure = Income</a:t>
            </a:r>
          </a:p>
          <a:p>
            <a:pPr lvl="1">
              <a:lnSpc>
                <a:spcPct val="80000"/>
              </a:lnSpc>
              <a:spcBef>
                <a:spcPct val="35000"/>
              </a:spcBef>
              <a:spcAft>
                <a:spcPct val="60000"/>
              </a:spcAft>
              <a:buFontTx/>
              <a:buNone/>
            </a:pPr>
            <a:r>
              <a:rPr lang="en-US" altLang="en-US" smtClean="0"/>
              <a:t>$3Q</a:t>
            </a:r>
            <a:r>
              <a:rPr lang="en-US" altLang="en-US" baseline="-25000" smtClean="0"/>
              <a:t>s</a:t>
            </a:r>
            <a:r>
              <a:rPr lang="en-US" altLang="en-US" smtClean="0"/>
              <a:t> + $6Q</a:t>
            </a:r>
            <a:r>
              <a:rPr lang="en-US" altLang="en-US" baseline="-25000" smtClean="0"/>
              <a:t>m</a:t>
            </a:r>
            <a:r>
              <a:rPr lang="en-US" altLang="en-US" smtClean="0"/>
              <a:t> = $30</a:t>
            </a:r>
          </a:p>
          <a:p>
            <a:pPr lvl="1">
              <a:lnSpc>
                <a:spcPct val="80000"/>
              </a:lnSpc>
              <a:spcBef>
                <a:spcPct val="35000"/>
              </a:spcBef>
              <a:spcAft>
                <a:spcPct val="60000"/>
              </a:spcAft>
              <a:buFontTx/>
              <a:buNone/>
            </a:pPr>
            <a:r>
              <a:rPr lang="en-US" altLang="en-US" smtClean="0"/>
              <a:t>	Simplify by solving for Q</a:t>
            </a:r>
            <a:r>
              <a:rPr lang="en-US" altLang="en-US" baseline="-25000" smtClean="0"/>
              <a:t>S</a:t>
            </a:r>
            <a:r>
              <a:rPr lang="en-US" altLang="en-US" smtClean="0"/>
              <a:t> (good on y axis):</a:t>
            </a:r>
          </a:p>
          <a:p>
            <a:pPr lvl="1">
              <a:lnSpc>
                <a:spcPct val="80000"/>
              </a:lnSpc>
              <a:spcBef>
                <a:spcPct val="35000"/>
              </a:spcBef>
              <a:spcAft>
                <a:spcPct val="60000"/>
              </a:spcAft>
              <a:buFontTx/>
              <a:buNone/>
            </a:pPr>
            <a:r>
              <a:rPr lang="en-US" altLang="en-US" smtClean="0"/>
              <a:t>                 Q</a:t>
            </a:r>
            <a:r>
              <a:rPr lang="en-US" altLang="en-US" baseline="-25000" smtClean="0"/>
              <a:t>s</a:t>
            </a:r>
            <a:r>
              <a:rPr lang="en-US" altLang="en-US" smtClean="0"/>
              <a:t> =</a:t>
            </a:r>
            <a:endParaRPr lang="en-US" altLang="en-US" baseline="-25000" smtClean="0"/>
          </a:p>
        </p:txBody>
      </p:sp>
    </p:spTree>
  </p:cSld>
  <p:clrMapOvr>
    <a:masterClrMapping/>
  </p:clrMapOvr>
  <p:transition spd="med">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82979">
                                            <p:txEl>
                                              <p:pRg st="0" end="0"/>
                                            </p:txEl>
                                          </p:spTgt>
                                        </p:tgtEl>
                                        <p:attrNameLst>
                                          <p:attrName>style.visibility</p:attrName>
                                        </p:attrNameLst>
                                      </p:cBhvr>
                                      <p:to>
                                        <p:strVal val="visible"/>
                                      </p:to>
                                    </p:set>
                                    <p:animEffect transition="in" filter="wipe(left)">
                                      <p:cBhvr>
                                        <p:cTn id="7" dur="500"/>
                                        <p:tgtEl>
                                          <p:spTgt spid="382979">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82979">
                                            <p:txEl>
                                              <p:pRg st="1" end="1"/>
                                            </p:txEl>
                                          </p:spTgt>
                                        </p:tgtEl>
                                        <p:attrNameLst>
                                          <p:attrName>style.visibility</p:attrName>
                                        </p:attrNameLst>
                                      </p:cBhvr>
                                      <p:to>
                                        <p:strVal val="visible"/>
                                      </p:to>
                                    </p:set>
                                    <p:animEffect transition="in" filter="wipe(left)">
                                      <p:cBhvr>
                                        <p:cTn id="10" dur="500"/>
                                        <p:tgtEl>
                                          <p:spTgt spid="382979">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382979">
                                            <p:txEl>
                                              <p:pRg st="2" end="2"/>
                                            </p:txEl>
                                          </p:spTgt>
                                        </p:tgtEl>
                                        <p:attrNameLst>
                                          <p:attrName>style.visibility</p:attrName>
                                        </p:attrNameLst>
                                      </p:cBhvr>
                                      <p:to>
                                        <p:strVal val="visible"/>
                                      </p:to>
                                    </p:set>
                                    <p:animEffect transition="in" filter="wipe(left)">
                                      <p:cBhvr>
                                        <p:cTn id="13" dur="500"/>
                                        <p:tgtEl>
                                          <p:spTgt spid="382979">
                                            <p:txEl>
                                              <p:pRg st="2" end="2"/>
                                            </p:txEl>
                                          </p:spTgt>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382979">
                                            <p:txEl>
                                              <p:pRg st="3" end="3"/>
                                            </p:txEl>
                                          </p:spTgt>
                                        </p:tgtEl>
                                        <p:attrNameLst>
                                          <p:attrName>style.visibility</p:attrName>
                                        </p:attrNameLst>
                                      </p:cBhvr>
                                      <p:to>
                                        <p:strVal val="visible"/>
                                      </p:to>
                                    </p:set>
                                    <p:animEffect transition="in" filter="wipe(left)">
                                      <p:cBhvr>
                                        <p:cTn id="16" dur="500"/>
                                        <p:tgtEl>
                                          <p:spTgt spid="382979">
                                            <p:txEl>
                                              <p:pRg st="3" end="3"/>
                                            </p:txEl>
                                          </p:spTgt>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382979">
                                            <p:txEl>
                                              <p:pRg st="4" end="4"/>
                                            </p:txEl>
                                          </p:spTgt>
                                        </p:tgtEl>
                                        <p:attrNameLst>
                                          <p:attrName>style.visibility</p:attrName>
                                        </p:attrNameLst>
                                      </p:cBhvr>
                                      <p:to>
                                        <p:strVal val="visible"/>
                                      </p:to>
                                    </p:set>
                                    <p:animEffect transition="in" filter="wipe(left)">
                                      <p:cBhvr>
                                        <p:cTn id="19" dur="500"/>
                                        <p:tgtEl>
                                          <p:spTgt spid="38297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2979"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noFill/>
        </p:spPr>
        <p:txBody>
          <a:bodyPr lIns="90488" tIns="44450" rIns="90488" bIns="44450"/>
          <a:lstStyle/>
          <a:p>
            <a:r>
              <a:rPr lang="en-US" altLang="en-US" smtClean="0"/>
              <a:t>Introduction</a:t>
            </a:r>
          </a:p>
        </p:txBody>
      </p:sp>
      <p:sp>
        <p:nvSpPr>
          <p:cNvPr id="10243" name="Rectangle 3"/>
          <p:cNvSpPr>
            <a:spLocks noGrp="1" noChangeArrowheads="1"/>
          </p:cNvSpPr>
          <p:nvPr>
            <p:ph type="body" idx="1"/>
          </p:nvPr>
        </p:nvSpPr>
        <p:spPr>
          <a:noFill/>
        </p:spPr>
        <p:txBody>
          <a:bodyPr lIns="90488" tIns="44450" rIns="90488" bIns="44450"/>
          <a:lstStyle/>
          <a:p>
            <a:pPr>
              <a:spcBef>
                <a:spcPct val="70000"/>
              </a:spcBef>
            </a:pPr>
            <a:r>
              <a:rPr lang="en-US" altLang="en-US" smtClean="0"/>
              <a:t>Economists build models</a:t>
            </a:r>
          </a:p>
          <a:p>
            <a:pPr lvl="1">
              <a:spcBef>
                <a:spcPct val="70000"/>
              </a:spcBef>
            </a:pPr>
            <a:r>
              <a:rPr lang="en-US" altLang="en-US" smtClean="0"/>
              <a:t>Answer important questions</a:t>
            </a:r>
          </a:p>
          <a:p>
            <a:pPr lvl="2">
              <a:spcBef>
                <a:spcPct val="70000"/>
              </a:spcBef>
            </a:pPr>
            <a:r>
              <a:rPr lang="en-US" altLang="en-US" smtClean="0"/>
              <a:t>Why does international (int’l) trade occur?</a:t>
            </a:r>
          </a:p>
          <a:p>
            <a:pPr lvl="2">
              <a:spcBef>
                <a:spcPct val="70000"/>
              </a:spcBef>
            </a:pPr>
            <a:r>
              <a:rPr lang="en-US" altLang="en-US" smtClean="0"/>
              <a:t>What goods will a country import (export)?</a:t>
            </a:r>
          </a:p>
          <a:p>
            <a:pPr lvl="2">
              <a:spcBef>
                <a:spcPct val="70000"/>
              </a:spcBef>
            </a:pPr>
            <a:r>
              <a:rPr lang="en-US" altLang="en-US" smtClean="0"/>
              <a:t>How much will be traded and at what price?</a:t>
            </a:r>
          </a:p>
          <a:p>
            <a:pPr lvl="2">
              <a:spcBef>
                <a:spcPct val="70000"/>
              </a:spcBef>
            </a:pPr>
            <a:r>
              <a:rPr lang="en-US" altLang="en-US" smtClean="0"/>
              <a:t>Will trade affect wages, or other factor payments?</a:t>
            </a:r>
          </a:p>
        </p:txBody>
      </p:sp>
    </p:spTree>
  </p:cSld>
  <p:clrMapOvr>
    <a:masterClrMapping/>
  </p:clrMapOvr>
  <p:transition spd="med">
    <p:pull dir="rd"/>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MasterPhAnim="0" show="0">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a:noFill/>
        </p:spPr>
        <p:txBody>
          <a:bodyPr anchor="b"/>
          <a:lstStyle/>
          <a:p>
            <a:r>
              <a:rPr lang="en-US" altLang="en-US" smtClean="0"/>
              <a:t>The Budget Equation</a:t>
            </a:r>
          </a:p>
        </p:txBody>
      </p:sp>
      <p:sp>
        <p:nvSpPr>
          <p:cNvPr id="570371" name="Rectangle 3"/>
          <p:cNvSpPr>
            <a:spLocks noGrp="1" noChangeArrowheads="1"/>
          </p:cNvSpPr>
          <p:nvPr>
            <p:ph type="body" idx="1"/>
          </p:nvPr>
        </p:nvSpPr>
        <p:spPr>
          <a:noFill/>
        </p:spPr>
        <p:txBody>
          <a:bodyPr/>
          <a:lstStyle/>
          <a:p>
            <a:pPr>
              <a:lnSpc>
                <a:spcPct val="80000"/>
              </a:lnSpc>
              <a:spcBef>
                <a:spcPct val="70000"/>
              </a:spcBef>
              <a:spcAft>
                <a:spcPct val="100000"/>
              </a:spcAft>
            </a:pPr>
            <a:r>
              <a:rPr lang="en-US" altLang="en-US" smtClean="0"/>
              <a:t>The budget equation is based upon:</a:t>
            </a:r>
          </a:p>
          <a:p>
            <a:pPr lvl="1">
              <a:lnSpc>
                <a:spcPct val="80000"/>
              </a:lnSpc>
              <a:spcBef>
                <a:spcPct val="35000"/>
              </a:spcBef>
              <a:spcAft>
                <a:spcPct val="60000"/>
              </a:spcAft>
              <a:buFontTx/>
              <a:buNone/>
            </a:pPr>
            <a:r>
              <a:rPr lang="en-US" altLang="en-US" smtClean="0"/>
              <a:t>  Expenditure = Income</a:t>
            </a:r>
          </a:p>
          <a:p>
            <a:pPr lvl="1">
              <a:lnSpc>
                <a:spcPct val="80000"/>
              </a:lnSpc>
              <a:spcBef>
                <a:spcPct val="35000"/>
              </a:spcBef>
              <a:spcAft>
                <a:spcPct val="60000"/>
              </a:spcAft>
              <a:buFontTx/>
              <a:buNone/>
            </a:pPr>
            <a:r>
              <a:rPr lang="en-US" altLang="en-US" smtClean="0"/>
              <a:t>$3Q</a:t>
            </a:r>
            <a:r>
              <a:rPr lang="en-US" altLang="en-US" baseline="-25000" smtClean="0"/>
              <a:t>s</a:t>
            </a:r>
            <a:r>
              <a:rPr lang="en-US" altLang="en-US" smtClean="0"/>
              <a:t> + $6Q</a:t>
            </a:r>
            <a:r>
              <a:rPr lang="en-US" altLang="en-US" baseline="-25000" smtClean="0"/>
              <a:t>m</a:t>
            </a:r>
            <a:r>
              <a:rPr lang="en-US" altLang="en-US" smtClean="0"/>
              <a:t> = $30</a:t>
            </a:r>
          </a:p>
          <a:p>
            <a:pPr lvl="1">
              <a:lnSpc>
                <a:spcPct val="80000"/>
              </a:lnSpc>
              <a:spcBef>
                <a:spcPct val="35000"/>
              </a:spcBef>
              <a:spcAft>
                <a:spcPct val="60000"/>
              </a:spcAft>
              <a:buFontTx/>
              <a:buNone/>
            </a:pPr>
            <a:r>
              <a:rPr lang="en-US" altLang="en-US" smtClean="0"/>
              <a:t>	Simplify by solving for Q</a:t>
            </a:r>
            <a:r>
              <a:rPr lang="en-US" altLang="en-US" baseline="-25000" smtClean="0"/>
              <a:t>S</a:t>
            </a:r>
            <a:r>
              <a:rPr lang="en-US" altLang="en-US" smtClean="0"/>
              <a:t> (good on y axis):</a:t>
            </a:r>
          </a:p>
          <a:p>
            <a:pPr lvl="1">
              <a:lnSpc>
                <a:spcPct val="80000"/>
              </a:lnSpc>
              <a:spcBef>
                <a:spcPct val="35000"/>
              </a:spcBef>
              <a:spcAft>
                <a:spcPct val="60000"/>
              </a:spcAft>
              <a:buFontTx/>
              <a:buNone/>
            </a:pPr>
            <a:r>
              <a:rPr lang="en-US" altLang="en-US" smtClean="0"/>
              <a:t>                 Q</a:t>
            </a:r>
            <a:r>
              <a:rPr lang="en-US" altLang="en-US" baseline="-25000" smtClean="0"/>
              <a:t>s</a:t>
            </a:r>
            <a:r>
              <a:rPr lang="en-US" altLang="en-US" smtClean="0"/>
              <a:t> = 10 – 2Q</a:t>
            </a:r>
            <a:r>
              <a:rPr lang="en-US" altLang="en-US" baseline="-25000" smtClean="0"/>
              <a:t>m</a:t>
            </a:r>
          </a:p>
        </p:txBody>
      </p:sp>
    </p:spTree>
  </p:cSld>
  <p:clrMapOvr>
    <a:masterClrMapping/>
  </p:clrMapOvr>
  <p:transition spd="med">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70371">
                                            <p:txEl>
                                              <p:pRg st="0" end="0"/>
                                            </p:txEl>
                                          </p:spTgt>
                                        </p:tgtEl>
                                        <p:attrNameLst>
                                          <p:attrName>style.visibility</p:attrName>
                                        </p:attrNameLst>
                                      </p:cBhvr>
                                      <p:to>
                                        <p:strVal val="visible"/>
                                      </p:to>
                                    </p:set>
                                    <p:animEffect transition="in" filter="wipe(left)">
                                      <p:cBhvr>
                                        <p:cTn id="7" dur="500"/>
                                        <p:tgtEl>
                                          <p:spTgt spid="570371">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570371">
                                            <p:txEl>
                                              <p:pRg st="1" end="1"/>
                                            </p:txEl>
                                          </p:spTgt>
                                        </p:tgtEl>
                                        <p:attrNameLst>
                                          <p:attrName>style.visibility</p:attrName>
                                        </p:attrNameLst>
                                      </p:cBhvr>
                                      <p:to>
                                        <p:strVal val="visible"/>
                                      </p:to>
                                    </p:set>
                                    <p:animEffect transition="in" filter="wipe(left)">
                                      <p:cBhvr>
                                        <p:cTn id="10" dur="500"/>
                                        <p:tgtEl>
                                          <p:spTgt spid="570371">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570371">
                                            <p:txEl>
                                              <p:pRg st="2" end="2"/>
                                            </p:txEl>
                                          </p:spTgt>
                                        </p:tgtEl>
                                        <p:attrNameLst>
                                          <p:attrName>style.visibility</p:attrName>
                                        </p:attrNameLst>
                                      </p:cBhvr>
                                      <p:to>
                                        <p:strVal val="visible"/>
                                      </p:to>
                                    </p:set>
                                    <p:animEffect transition="in" filter="wipe(left)">
                                      <p:cBhvr>
                                        <p:cTn id="13" dur="500"/>
                                        <p:tgtEl>
                                          <p:spTgt spid="570371">
                                            <p:txEl>
                                              <p:pRg st="2" end="2"/>
                                            </p:txEl>
                                          </p:spTgt>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570371">
                                            <p:txEl>
                                              <p:pRg st="3" end="3"/>
                                            </p:txEl>
                                          </p:spTgt>
                                        </p:tgtEl>
                                        <p:attrNameLst>
                                          <p:attrName>style.visibility</p:attrName>
                                        </p:attrNameLst>
                                      </p:cBhvr>
                                      <p:to>
                                        <p:strVal val="visible"/>
                                      </p:to>
                                    </p:set>
                                    <p:animEffect transition="in" filter="wipe(left)">
                                      <p:cBhvr>
                                        <p:cTn id="16" dur="500"/>
                                        <p:tgtEl>
                                          <p:spTgt spid="570371">
                                            <p:txEl>
                                              <p:pRg st="3" end="3"/>
                                            </p:txEl>
                                          </p:spTgt>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570371">
                                            <p:txEl>
                                              <p:pRg st="4" end="4"/>
                                            </p:txEl>
                                          </p:spTgt>
                                        </p:tgtEl>
                                        <p:attrNameLst>
                                          <p:attrName>style.visibility</p:attrName>
                                        </p:attrNameLst>
                                      </p:cBhvr>
                                      <p:to>
                                        <p:strVal val="visible"/>
                                      </p:to>
                                    </p:set>
                                    <p:animEffect transition="in" filter="wipe(left)">
                                      <p:cBhvr>
                                        <p:cTn id="19" dur="500"/>
                                        <p:tgtEl>
                                          <p:spTgt spid="57037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0371" grpId="0" build="p" autoUpdateAnimBg="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a:noFill/>
        </p:spPr>
        <p:txBody>
          <a:bodyPr anchor="b"/>
          <a:lstStyle/>
          <a:p>
            <a:r>
              <a:rPr lang="en-US" altLang="en-US" smtClean="0"/>
              <a:t>The Budget Equation</a:t>
            </a:r>
          </a:p>
        </p:txBody>
      </p:sp>
      <p:sp>
        <p:nvSpPr>
          <p:cNvPr id="83971" name="Rectangle 3"/>
          <p:cNvSpPr>
            <a:spLocks noGrp="1" noChangeArrowheads="1"/>
          </p:cNvSpPr>
          <p:nvPr>
            <p:ph type="body" idx="1"/>
          </p:nvPr>
        </p:nvSpPr>
        <p:spPr>
          <a:noFill/>
        </p:spPr>
        <p:txBody>
          <a:bodyPr/>
          <a:lstStyle/>
          <a:p>
            <a:pPr>
              <a:spcBef>
                <a:spcPct val="70000"/>
              </a:spcBef>
              <a:spcAft>
                <a:spcPct val="70000"/>
              </a:spcAft>
            </a:pPr>
            <a:r>
              <a:rPr lang="en-US" altLang="en-US" smtClean="0">
                <a:solidFill>
                  <a:srgbClr val="FF3300"/>
                </a:solidFill>
              </a:rPr>
              <a:t>Real Income</a:t>
            </a:r>
            <a:r>
              <a:rPr lang="en-US" altLang="en-US" smtClean="0"/>
              <a:t> is the maximum quantity of a good that a household can afford to buy.</a:t>
            </a:r>
          </a:p>
          <a:p>
            <a:pPr lvl="1">
              <a:spcBef>
                <a:spcPct val="35000"/>
              </a:spcBef>
              <a:spcAft>
                <a:spcPct val="70000"/>
              </a:spcAft>
            </a:pPr>
            <a:r>
              <a:rPr lang="en-US" altLang="en-US" smtClean="0"/>
              <a:t>Lisa’s Real Income (in terms of soda) is: </a:t>
            </a:r>
          </a:p>
          <a:p>
            <a:pPr lvl="2">
              <a:spcAft>
                <a:spcPct val="70000"/>
              </a:spcAft>
              <a:buFontTx/>
              <a:buNone/>
            </a:pPr>
            <a:r>
              <a:rPr lang="en-US" altLang="en-US" sz="3200" smtClean="0">
                <a:solidFill>
                  <a:srgbClr val="FF3300"/>
                </a:solidFill>
              </a:rPr>
              <a:t>Income/Price of soda</a:t>
            </a:r>
          </a:p>
          <a:p>
            <a:pPr lvl="2">
              <a:spcAft>
                <a:spcPct val="70000"/>
              </a:spcAft>
              <a:buFontTx/>
              <a:buNone/>
            </a:pPr>
            <a:r>
              <a:rPr lang="en-US" altLang="en-US" sz="3200" smtClean="0">
                <a:solidFill>
                  <a:srgbClr val="FF3300"/>
                </a:solidFill>
              </a:rPr>
              <a:t>= y/P</a:t>
            </a:r>
            <a:r>
              <a:rPr lang="en-US" altLang="en-US" sz="3200" baseline="-25000" smtClean="0">
                <a:solidFill>
                  <a:srgbClr val="FF3300"/>
                </a:solidFill>
              </a:rPr>
              <a:t>s </a:t>
            </a:r>
            <a:r>
              <a:rPr lang="en-US" altLang="en-US" sz="3200" smtClean="0">
                <a:solidFill>
                  <a:srgbClr val="FF3300"/>
                </a:solidFill>
              </a:rPr>
              <a:t>= ?</a:t>
            </a:r>
          </a:p>
        </p:txBody>
      </p:sp>
    </p:spTree>
  </p:cSld>
  <p:clrMapOvr>
    <a:masterClrMapping/>
  </p:clrMapOvr>
  <p:transition spd="med">
    <p:wipe dir="r"/>
  </p:transition>
</p:sld>
</file>

<file path=ppt/slides/slide4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6018" name="Rectangle 1026"/>
          <p:cNvSpPr>
            <a:spLocks noGrp="1" noChangeArrowheads="1"/>
          </p:cNvSpPr>
          <p:nvPr>
            <p:ph type="title"/>
          </p:nvPr>
        </p:nvSpPr>
        <p:spPr>
          <a:noFill/>
        </p:spPr>
        <p:txBody>
          <a:bodyPr anchor="b"/>
          <a:lstStyle/>
          <a:p>
            <a:r>
              <a:rPr lang="en-US" altLang="en-US" smtClean="0"/>
              <a:t>The Budget Equation</a:t>
            </a:r>
          </a:p>
        </p:txBody>
      </p:sp>
      <p:sp>
        <p:nvSpPr>
          <p:cNvPr id="86019" name="Rectangle 1027"/>
          <p:cNvSpPr>
            <a:spLocks noGrp="1" noChangeArrowheads="1"/>
          </p:cNvSpPr>
          <p:nvPr>
            <p:ph type="body" idx="1"/>
          </p:nvPr>
        </p:nvSpPr>
        <p:spPr>
          <a:noFill/>
        </p:spPr>
        <p:txBody>
          <a:bodyPr/>
          <a:lstStyle/>
          <a:p>
            <a:pPr>
              <a:spcBef>
                <a:spcPct val="70000"/>
              </a:spcBef>
              <a:spcAft>
                <a:spcPct val="60000"/>
              </a:spcAft>
            </a:pPr>
            <a:r>
              <a:rPr lang="en-US" altLang="en-US" smtClean="0"/>
              <a:t>Lisa’s real income in terms of soda is:</a:t>
            </a:r>
          </a:p>
          <a:p>
            <a:pPr lvl="1">
              <a:spcBef>
                <a:spcPct val="35000"/>
              </a:spcBef>
              <a:spcAft>
                <a:spcPct val="60000"/>
              </a:spcAft>
            </a:pPr>
            <a:r>
              <a:rPr lang="en-US" altLang="en-US" smtClean="0">
                <a:solidFill>
                  <a:srgbClr val="FF3300"/>
                </a:solidFill>
              </a:rPr>
              <a:t>$30/$3 = 10 six packs</a:t>
            </a:r>
          </a:p>
        </p:txBody>
      </p:sp>
    </p:spTree>
  </p:cSld>
  <p:clrMapOvr>
    <a:masterClrMapping/>
  </p:clrMapOvr>
  <p:transition spd="med">
    <p:wipe dir="r"/>
  </p:transition>
</p:sld>
</file>

<file path=ppt/slides/slide4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a:noFill/>
        </p:spPr>
        <p:txBody>
          <a:bodyPr anchor="b"/>
          <a:lstStyle/>
          <a:p>
            <a:r>
              <a:rPr lang="en-US" altLang="en-US" smtClean="0"/>
              <a:t>Learning Objectives</a:t>
            </a:r>
          </a:p>
        </p:txBody>
      </p:sp>
      <p:sp>
        <p:nvSpPr>
          <p:cNvPr id="88067" name="Rectangle 3"/>
          <p:cNvSpPr>
            <a:spLocks noGrp="1" noChangeArrowheads="1"/>
          </p:cNvSpPr>
          <p:nvPr>
            <p:ph type="body" idx="1"/>
          </p:nvPr>
        </p:nvSpPr>
        <p:spPr>
          <a:noFill/>
        </p:spPr>
        <p:txBody>
          <a:bodyPr/>
          <a:lstStyle/>
          <a:p>
            <a:pPr>
              <a:spcBef>
                <a:spcPct val="60000"/>
              </a:spcBef>
            </a:pPr>
            <a:r>
              <a:rPr lang="en-US" altLang="en-US" smtClean="0">
                <a:solidFill>
                  <a:srgbClr val="B2B2B2"/>
                </a:solidFill>
              </a:rPr>
              <a:t>Calculate and graph a household’s budget line</a:t>
            </a:r>
          </a:p>
          <a:p>
            <a:pPr>
              <a:spcBef>
                <a:spcPct val="60000"/>
              </a:spcBef>
            </a:pPr>
            <a:r>
              <a:rPr lang="en-US" altLang="en-US" smtClean="0"/>
              <a:t>Work out how the budget line changes when prices or income changes</a:t>
            </a:r>
          </a:p>
          <a:p>
            <a:pPr>
              <a:spcBef>
                <a:spcPct val="60000"/>
              </a:spcBef>
            </a:pPr>
            <a:r>
              <a:rPr lang="en-US" altLang="en-US" smtClean="0">
                <a:solidFill>
                  <a:srgbClr val="B2B2B2"/>
                </a:solidFill>
              </a:rPr>
              <a:t>Make a map of preferences by using indifference curves</a:t>
            </a:r>
          </a:p>
          <a:p>
            <a:pPr>
              <a:spcBef>
                <a:spcPct val="60000"/>
              </a:spcBef>
            </a:pPr>
            <a:r>
              <a:rPr lang="en-US" altLang="en-US" smtClean="0">
                <a:solidFill>
                  <a:srgbClr val="B2B2B2"/>
                </a:solidFill>
              </a:rPr>
              <a:t>Explain the choices that households make</a:t>
            </a:r>
            <a:endParaRPr lang="en-US" altLang="en-US" smtClean="0"/>
          </a:p>
        </p:txBody>
      </p:sp>
    </p:spTree>
  </p:cSld>
  <p:clrMapOvr>
    <a:masterClrMapping/>
  </p:clrMapOvr>
  <p:transition spd="med">
    <p:split orient="vert" dir="in"/>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a:noFill/>
        </p:spPr>
        <p:txBody>
          <a:bodyPr anchor="b"/>
          <a:lstStyle/>
          <a:p>
            <a:r>
              <a:rPr lang="en-US" altLang="en-US" smtClean="0"/>
              <a:t>The Budget Equation</a:t>
            </a:r>
          </a:p>
        </p:txBody>
      </p:sp>
      <p:sp>
        <p:nvSpPr>
          <p:cNvPr id="90115" name="Rectangle 3"/>
          <p:cNvSpPr>
            <a:spLocks noGrp="1" noChangeArrowheads="1"/>
          </p:cNvSpPr>
          <p:nvPr>
            <p:ph type="body" idx="1"/>
          </p:nvPr>
        </p:nvSpPr>
        <p:spPr>
          <a:xfrm>
            <a:off x="1143000" y="1828800"/>
            <a:ext cx="8001000" cy="4114800"/>
          </a:xfrm>
          <a:noFill/>
        </p:spPr>
        <p:txBody>
          <a:bodyPr/>
          <a:lstStyle/>
          <a:p>
            <a:pPr>
              <a:spcBef>
                <a:spcPct val="70000"/>
              </a:spcBef>
            </a:pPr>
            <a:r>
              <a:rPr lang="en-US" altLang="en-US" smtClean="0"/>
              <a:t>Relative Price</a:t>
            </a:r>
          </a:p>
          <a:p>
            <a:pPr lvl="1">
              <a:lnSpc>
                <a:spcPct val="90000"/>
              </a:lnSpc>
              <a:spcBef>
                <a:spcPct val="35000"/>
              </a:spcBef>
              <a:spcAft>
                <a:spcPct val="70000"/>
              </a:spcAft>
            </a:pPr>
            <a:r>
              <a:rPr lang="en-US" altLang="en-US" smtClean="0"/>
              <a:t>A </a:t>
            </a:r>
            <a:r>
              <a:rPr lang="en-US" altLang="en-US" smtClean="0">
                <a:solidFill>
                  <a:srgbClr val="FF3300"/>
                </a:solidFill>
              </a:rPr>
              <a:t>relative price</a:t>
            </a:r>
            <a:r>
              <a:rPr lang="en-US" altLang="en-US" smtClean="0"/>
              <a:t> is the price of one good divided by the price of another good.</a:t>
            </a:r>
          </a:p>
          <a:p>
            <a:pPr lvl="1">
              <a:lnSpc>
                <a:spcPct val="80000"/>
              </a:lnSpc>
              <a:spcBef>
                <a:spcPct val="35000"/>
              </a:spcBef>
              <a:spcAft>
                <a:spcPct val="70000"/>
              </a:spcAft>
            </a:pPr>
            <a:r>
              <a:rPr lang="en-US" altLang="en-US" smtClean="0"/>
              <a:t>Lisa’s </a:t>
            </a:r>
            <a:r>
              <a:rPr lang="en-US" altLang="en-US" smtClean="0">
                <a:solidFill>
                  <a:srgbClr val="FF3300"/>
                </a:solidFill>
              </a:rPr>
              <a:t>relative price</a:t>
            </a:r>
            <a:r>
              <a:rPr lang="en-US" altLang="en-US" smtClean="0"/>
              <a:t> of a movie in terms of soda:</a:t>
            </a:r>
          </a:p>
        </p:txBody>
      </p:sp>
    </p:spTree>
  </p:cSld>
  <p:clrMapOvr>
    <a:masterClrMapping/>
  </p:clrMapOvr>
  <p:transition spd="med">
    <p:pull dir="rd"/>
  </p:transition>
</p:sld>
</file>

<file path=ppt/slides/slide4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a:noFill/>
        </p:spPr>
        <p:txBody>
          <a:bodyPr anchor="b"/>
          <a:lstStyle/>
          <a:p>
            <a:r>
              <a:rPr lang="en-US" altLang="en-US" smtClean="0"/>
              <a:t>The Budget Equation</a:t>
            </a:r>
          </a:p>
        </p:txBody>
      </p:sp>
      <p:sp>
        <p:nvSpPr>
          <p:cNvPr id="92163" name="Rectangle 3"/>
          <p:cNvSpPr>
            <a:spLocks noGrp="1" noChangeArrowheads="1"/>
          </p:cNvSpPr>
          <p:nvPr>
            <p:ph type="body" idx="1"/>
          </p:nvPr>
        </p:nvSpPr>
        <p:spPr>
          <a:xfrm>
            <a:off x="1143000" y="1828800"/>
            <a:ext cx="8001000" cy="4114800"/>
          </a:xfrm>
          <a:noFill/>
        </p:spPr>
        <p:txBody>
          <a:bodyPr/>
          <a:lstStyle/>
          <a:p>
            <a:pPr>
              <a:lnSpc>
                <a:spcPct val="90000"/>
              </a:lnSpc>
              <a:spcBef>
                <a:spcPct val="70000"/>
              </a:spcBef>
            </a:pPr>
            <a:r>
              <a:rPr lang="en-US" altLang="en-US" smtClean="0"/>
              <a:t>Relative Price</a:t>
            </a:r>
          </a:p>
          <a:p>
            <a:pPr lvl="1">
              <a:lnSpc>
                <a:spcPct val="90000"/>
              </a:lnSpc>
              <a:spcBef>
                <a:spcPct val="35000"/>
              </a:spcBef>
              <a:spcAft>
                <a:spcPct val="70000"/>
              </a:spcAft>
            </a:pPr>
            <a:r>
              <a:rPr lang="en-US" altLang="en-US" smtClean="0"/>
              <a:t>A </a:t>
            </a:r>
            <a:r>
              <a:rPr lang="en-US" altLang="en-US" smtClean="0">
                <a:solidFill>
                  <a:srgbClr val="FF3300"/>
                </a:solidFill>
              </a:rPr>
              <a:t>relative price</a:t>
            </a:r>
            <a:r>
              <a:rPr lang="en-US" altLang="en-US" smtClean="0"/>
              <a:t> is the price of one good divided by the price of another good.</a:t>
            </a:r>
          </a:p>
          <a:p>
            <a:pPr lvl="1">
              <a:lnSpc>
                <a:spcPct val="80000"/>
              </a:lnSpc>
              <a:spcBef>
                <a:spcPct val="35000"/>
              </a:spcBef>
              <a:spcAft>
                <a:spcPct val="70000"/>
              </a:spcAft>
            </a:pPr>
            <a:r>
              <a:rPr lang="en-US" altLang="en-US" smtClean="0"/>
              <a:t>Lisa’s </a:t>
            </a:r>
            <a:r>
              <a:rPr lang="en-US" altLang="en-US" smtClean="0">
                <a:solidFill>
                  <a:srgbClr val="FF3300"/>
                </a:solidFill>
              </a:rPr>
              <a:t>relative price</a:t>
            </a:r>
            <a:r>
              <a:rPr lang="en-US" altLang="en-US" smtClean="0"/>
              <a:t> of a movie in terms of soda:</a:t>
            </a:r>
          </a:p>
          <a:p>
            <a:pPr lvl="2">
              <a:lnSpc>
                <a:spcPct val="80000"/>
              </a:lnSpc>
              <a:spcAft>
                <a:spcPct val="70000"/>
              </a:spcAft>
              <a:buFontTx/>
              <a:buNone/>
            </a:pPr>
            <a:r>
              <a:rPr lang="en-US" altLang="en-US" smtClean="0">
                <a:solidFill>
                  <a:srgbClr val="FF3300"/>
                </a:solidFill>
              </a:rPr>
              <a:t>$6/$3 = 2 six-packs per movie</a:t>
            </a:r>
            <a:endParaRPr lang="en-US" altLang="en-US" smtClean="0"/>
          </a:p>
          <a:p>
            <a:pPr lvl="1">
              <a:lnSpc>
                <a:spcPct val="90000"/>
              </a:lnSpc>
              <a:spcBef>
                <a:spcPct val="35000"/>
              </a:spcBef>
              <a:spcAft>
                <a:spcPct val="70000"/>
              </a:spcAft>
            </a:pPr>
            <a:r>
              <a:rPr lang="en-US" altLang="en-US" smtClean="0"/>
              <a:t>In other words, to see one more movie, Lisa must give up 2 six-packs (i.e. opportunity cost)</a:t>
            </a:r>
          </a:p>
        </p:txBody>
      </p:sp>
    </p:spTree>
  </p:cSld>
  <p:clrMapOvr>
    <a:masterClrMapping/>
  </p:clrMapOvr>
  <p:transition spd="med"/>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a:xfrm>
            <a:off x="762000" y="76200"/>
            <a:ext cx="7772400" cy="1162050"/>
          </a:xfrm>
          <a:noFill/>
        </p:spPr>
        <p:txBody>
          <a:bodyPr anchor="b"/>
          <a:lstStyle/>
          <a:p>
            <a:r>
              <a:rPr lang="en-US" altLang="en-US" smtClean="0"/>
              <a:t>Changes in Prices</a:t>
            </a:r>
          </a:p>
        </p:txBody>
      </p:sp>
      <p:sp>
        <p:nvSpPr>
          <p:cNvPr id="94211" name="Line 3"/>
          <p:cNvSpPr>
            <a:spLocks noChangeShapeType="1"/>
          </p:cNvSpPr>
          <p:nvPr/>
        </p:nvSpPr>
        <p:spPr bwMode="auto">
          <a:xfrm>
            <a:off x="2212975" y="2435225"/>
            <a:ext cx="2284413" cy="3425825"/>
          </a:xfrm>
          <a:prstGeom prst="line">
            <a:avLst/>
          </a:prstGeom>
          <a:noFill/>
          <a:ln w="50800">
            <a:solidFill>
              <a:srgbClr val="FFCC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94212" name="Line 4"/>
          <p:cNvSpPr>
            <a:spLocks noChangeShapeType="1"/>
          </p:cNvSpPr>
          <p:nvPr/>
        </p:nvSpPr>
        <p:spPr bwMode="auto">
          <a:xfrm>
            <a:off x="2211388" y="5854700"/>
            <a:ext cx="4875212" cy="0"/>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94213" name="Rectangle 5"/>
          <p:cNvSpPr>
            <a:spLocks noChangeArrowheads="1"/>
          </p:cNvSpPr>
          <p:nvPr/>
        </p:nvSpPr>
        <p:spPr bwMode="auto">
          <a:xfrm>
            <a:off x="1905000" y="5849938"/>
            <a:ext cx="5486400"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0      1    2    3    4    5    6    7    8    9    10</a:t>
            </a:r>
          </a:p>
        </p:txBody>
      </p:sp>
      <p:sp>
        <p:nvSpPr>
          <p:cNvPr id="94214" name="Rectangle 6"/>
          <p:cNvSpPr>
            <a:spLocks noChangeArrowheads="1"/>
          </p:cNvSpPr>
          <p:nvPr/>
        </p:nvSpPr>
        <p:spPr bwMode="auto">
          <a:xfrm rot="-5400000">
            <a:off x="-1587" y="2905125"/>
            <a:ext cx="29845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000"/>
              <a:t>Soda (six-packs per month)</a:t>
            </a:r>
          </a:p>
        </p:txBody>
      </p:sp>
      <p:sp>
        <p:nvSpPr>
          <p:cNvPr id="94215" name="Line 7"/>
          <p:cNvSpPr>
            <a:spLocks noChangeShapeType="1"/>
          </p:cNvSpPr>
          <p:nvPr/>
        </p:nvSpPr>
        <p:spPr bwMode="auto">
          <a:xfrm flipV="1">
            <a:off x="2209800" y="1525588"/>
            <a:ext cx="0" cy="4341812"/>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94216" name="Rectangle 8"/>
          <p:cNvSpPr>
            <a:spLocks noChangeArrowheads="1"/>
          </p:cNvSpPr>
          <p:nvPr/>
        </p:nvSpPr>
        <p:spPr bwMode="auto">
          <a:xfrm>
            <a:off x="1828800" y="49530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2</a:t>
            </a:r>
          </a:p>
        </p:txBody>
      </p:sp>
      <p:sp>
        <p:nvSpPr>
          <p:cNvPr id="94217" name="Rectangle 9"/>
          <p:cNvSpPr>
            <a:spLocks noChangeArrowheads="1"/>
          </p:cNvSpPr>
          <p:nvPr/>
        </p:nvSpPr>
        <p:spPr bwMode="auto">
          <a:xfrm>
            <a:off x="1828800" y="42672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4</a:t>
            </a:r>
          </a:p>
        </p:txBody>
      </p:sp>
      <p:sp>
        <p:nvSpPr>
          <p:cNvPr id="94218" name="Rectangle 10"/>
          <p:cNvSpPr>
            <a:spLocks noChangeArrowheads="1"/>
          </p:cNvSpPr>
          <p:nvPr/>
        </p:nvSpPr>
        <p:spPr bwMode="auto">
          <a:xfrm>
            <a:off x="1828800" y="35814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6</a:t>
            </a:r>
          </a:p>
        </p:txBody>
      </p:sp>
      <p:sp>
        <p:nvSpPr>
          <p:cNvPr id="94219" name="Rectangle 11"/>
          <p:cNvSpPr>
            <a:spLocks noChangeArrowheads="1"/>
          </p:cNvSpPr>
          <p:nvPr/>
        </p:nvSpPr>
        <p:spPr bwMode="auto">
          <a:xfrm>
            <a:off x="1828800" y="28956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8</a:t>
            </a:r>
          </a:p>
        </p:txBody>
      </p:sp>
      <p:sp>
        <p:nvSpPr>
          <p:cNvPr id="94220" name="Rectangle 12"/>
          <p:cNvSpPr>
            <a:spLocks noChangeArrowheads="1"/>
          </p:cNvSpPr>
          <p:nvPr/>
        </p:nvSpPr>
        <p:spPr bwMode="auto">
          <a:xfrm>
            <a:off x="1676400" y="2209800"/>
            <a:ext cx="488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10</a:t>
            </a:r>
          </a:p>
        </p:txBody>
      </p:sp>
      <p:sp>
        <p:nvSpPr>
          <p:cNvPr id="94221" name="Rectangle 13"/>
          <p:cNvSpPr>
            <a:spLocks noChangeArrowheads="1"/>
          </p:cNvSpPr>
          <p:nvPr/>
        </p:nvSpPr>
        <p:spPr bwMode="auto">
          <a:xfrm>
            <a:off x="5165725" y="6172200"/>
            <a:ext cx="22161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000"/>
              <a:t>Movies (per month)</a:t>
            </a:r>
          </a:p>
        </p:txBody>
      </p:sp>
      <p:sp>
        <p:nvSpPr>
          <p:cNvPr id="94222" name="Oval 14"/>
          <p:cNvSpPr>
            <a:spLocks noChangeArrowheads="1"/>
          </p:cNvSpPr>
          <p:nvPr/>
        </p:nvSpPr>
        <p:spPr bwMode="auto">
          <a:xfrm>
            <a:off x="2133600" y="2362200"/>
            <a:ext cx="155575" cy="155575"/>
          </a:xfrm>
          <a:prstGeom prst="ellipse">
            <a:avLst/>
          </a:prstGeom>
          <a:solidFill>
            <a:srgbClr val="000000"/>
          </a:solidFill>
          <a:ln w="12700">
            <a:solidFill>
              <a:schemeClr val="tx1"/>
            </a:solidFill>
            <a:round/>
            <a:headEnd/>
            <a:tailEnd/>
          </a:ln>
        </p:spPr>
        <p:txBody>
          <a:bodyPr wrap="none" anchor="ct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eaLnBrk="1" hangingPunct="1">
              <a:spcBef>
                <a:spcPct val="0"/>
              </a:spcBef>
              <a:buSzTx/>
              <a:buFontTx/>
              <a:buNone/>
            </a:pPr>
            <a:endParaRPr lang="en-US" altLang="en-US" sz="2000"/>
          </a:p>
        </p:txBody>
      </p:sp>
      <p:sp>
        <p:nvSpPr>
          <p:cNvPr id="94223" name="Rectangle 15"/>
          <p:cNvSpPr>
            <a:spLocks noChangeArrowheads="1"/>
          </p:cNvSpPr>
          <p:nvPr/>
        </p:nvSpPr>
        <p:spPr bwMode="auto">
          <a:xfrm>
            <a:off x="2270125" y="2022475"/>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b="1" i="1"/>
              <a:t>a</a:t>
            </a:r>
          </a:p>
        </p:txBody>
      </p:sp>
      <p:sp>
        <p:nvSpPr>
          <p:cNvPr id="94224" name="Oval 16"/>
          <p:cNvSpPr>
            <a:spLocks noChangeArrowheads="1"/>
          </p:cNvSpPr>
          <p:nvPr/>
        </p:nvSpPr>
        <p:spPr bwMode="auto">
          <a:xfrm>
            <a:off x="4416425" y="5791200"/>
            <a:ext cx="155575" cy="155575"/>
          </a:xfrm>
          <a:prstGeom prst="ellipse">
            <a:avLst/>
          </a:prstGeom>
          <a:solidFill>
            <a:srgbClr val="000000"/>
          </a:solidFill>
          <a:ln w="12700">
            <a:solidFill>
              <a:schemeClr val="tx1"/>
            </a:solidFill>
            <a:round/>
            <a:headEnd/>
            <a:tailEnd/>
          </a:ln>
        </p:spPr>
        <p:txBody>
          <a:bodyPr wrap="none" anchor="ct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eaLnBrk="1" hangingPunct="1">
              <a:spcBef>
                <a:spcPct val="0"/>
              </a:spcBef>
              <a:buSzTx/>
              <a:buFontTx/>
              <a:buNone/>
            </a:pPr>
            <a:endParaRPr lang="en-US" altLang="en-US" sz="2000"/>
          </a:p>
        </p:txBody>
      </p:sp>
      <p:sp>
        <p:nvSpPr>
          <p:cNvPr id="94225" name="Rectangle 17"/>
          <p:cNvSpPr>
            <a:spLocks noChangeArrowheads="1"/>
          </p:cNvSpPr>
          <p:nvPr/>
        </p:nvSpPr>
        <p:spPr bwMode="auto">
          <a:xfrm>
            <a:off x="4572000" y="5334000"/>
            <a:ext cx="2857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b="1" i="1"/>
              <a:t>f</a:t>
            </a:r>
          </a:p>
        </p:txBody>
      </p:sp>
      <p:sp>
        <p:nvSpPr>
          <p:cNvPr id="94226" name="Rectangle 18"/>
          <p:cNvSpPr>
            <a:spLocks noChangeArrowheads="1"/>
          </p:cNvSpPr>
          <p:nvPr/>
        </p:nvSpPr>
        <p:spPr bwMode="auto">
          <a:xfrm>
            <a:off x="3733800" y="1905000"/>
            <a:ext cx="1268413" cy="714375"/>
          </a:xfrm>
          <a:prstGeom prst="rect">
            <a:avLst/>
          </a:prstGeom>
          <a:solidFill>
            <a:srgbClr val="FFCC99"/>
          </a:solidFill>
          <a:ln w="12700">
            <a:solidFill>
              <a:schemeClr val="tx1"/>
            </a:solidFill>
            <a:miter lim="800000"/>
            <a:headEnd/>
            <a:tailEnd/>
          </a:ln>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000" b="1"/>
              <a:t>Price of a</a:t>
            </a:r>
          </a:p>
          <a:p>
            <a:pPr>
              <a:spcBef>
                <a:spcPct val="0"/>
              </a:spcBef>
              <a:buSzTx/>
              <a:buFontTx/>
              <a:buNone/>
            </a:pPr>
            <a:r>
              <a:rPr lang="en-US" altLang="en-US" sz="2000" b="1"/>
              <a:t>movie is...</a:t>
            </a:r>
          </a:p>
        </p:txBody>
      </p:sp>
      <p:sp>
        <p:nvSpPr>
          <p:cNvPr id="94227" name="Rectangle 19"/>
          <p:cNvSpPr>
            <a:spLocks noChangeArrowheads="1"/>
          </p:cNvSpPr>
          <p:nvPr/>
        </p:nvSpPr>
        <p:spPr bwMode="auto">
          <a:xfrm>
            <a:off x="3352800" y="5257800"/>
            <a:ext cx="654050" cy="379413"/>
          </a:xfrm>
          <a:prstGeom prst="rect">
            <a:avLst/>
          </a:prstGeom>
          <a:solidFill>
            <a:srgbClr val="FFCC99"/>
          </a:solidFill>
          <a:ln w="12700">
            <a:solidFill>
              <a:schemeClr val="tx1"/>
            </a:solidFill>
            <a:miter lim="800000"/>
            <a:headEnd/>
            <a:tailEnd/>
          </a:ln>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1800" b="1"/>
              <a:t>…$6</a:t>
            </a:r>
          </a:p>
        </p:txBody>
      </p:sp>
      <p:sp>
        <p:nvSpPr>
          <p:cNvPr id="94228" name="Line 20"/>
          <p:cNvSpPr>
            <a:spLocks noChangeShapeType="1"/>
          </p:cNvSpPr>
          <p:nvPr/>
        </p:nvSpPr>
        <p:spPr bwMode="auto">
          <a:xfrm flipV="1">
            <a:off x="4040188" y="5411788"/>
            <a:ext cx="150812" cy="74612"/>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94229" name="Rectangle 21"/>
          <p:cNvSpPr>
            <a:spLocks noChangeArrowheads="1"/>
          </p:cNvSpPr>
          <p:nvPr/>
        </p:nvSpPr>
        <p:spPr bwMode="auto">
          <a:xfrm>
            <a:off x="6781800" y="3581400"/>
            <a:ext cx="1568450" cy="835025"/>
          </a:xfrm>
          <a:prstGeom prst="rect">
            <a:avLst/>
          </a:prstGeom>
          <a:solidFill>
            <a:srgbClr val="FFCCCC"/>
          </a:solidFill>
          <a:ln w="12700">
            <a:solidFill>
              <a:schemeClr val="tx1"/>
            </a:solidFill>
            <a:miter lim="800000"/>
            <a:headEnd/>
            <a:tailEnd/>
          </a:ln>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b="1"/>
              <a:t>A Change </a:t>
            </a:r>
          </a:p>
          <a:p>
            <a:pPr>
              <a:spcBef>
                <a:spcPct val="0"/>
              </a:spcBef>
              <a:buSzTx/>
              <a:buFontTx/>
              <a:buNone/>
            </a:pPr>
            <a:r>
              <a:rPr lang="en-US" altLang="en-US" sz="2400" b="1"/>
              <a:t>in Price</a:t>
            </a:r>
          </a:p>
        </p:txBody>
      </p:sp>
    </p:spTree>
  </p:cSld>
  <p:clrMapOvr>
    <a:masterClrMapping/>
  </p:clrMapOvr>
  <p:transition spd="slow">
    <p:checker dir="vert"/>
  </p:transition>
</p:sld>
</file>

<file path=ppt/slides/slide4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96258" name="Line 2"/>
          <p:cNvSpPr>
            <a:spLocks noChangeShapeType="1"/>
          </p:cNvSpPr>
          <p:nvPr/>
        </p:nvSpPr>
        <p:spPr bwMode="auto">
          <a:xfrm>
            <a:off x="2211388" y="2439988"/>
            <a:ext cx="1141412" cy="3427412"/>
          </a:xfrm>
          <a:prstGeom prst="line">
            <a:avLst/>
          </a:prstGeom>
          <a:noFill/>
          <a:ln w="50800">
            <a:solidFill>
              <a:srgbClr val="FF99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96259" name="Rectangle 3"/>
          <p:cNvSpPr>
            <a:spLocks noGrp="1" noChangeArrowheads="1"/>
          </p:cNvSpPr>
          <p:nvPr>
            <p:ph type="title"/>
          </p:nvPr>
        </p:nvSpPr>
        <p:spPr>
          <a:xfrm>
            <a:off x="762000" y="76200"/>
            <a:ext cx="7772400" cy="1162050"/>
          </a:xfrm>
          <a:noFill/>
        </p:spPr>
        <p:txBody>
          <a:bodyPr anchor="b"/>
          <a:lstStyle/>
          <a:p>
            <a:r>
              <a:rPr lang="en-US" altLang="en-US" smtClean="0"/>
              <a:t>Changes in Prices</a:t>
            </a:r>
          </a:p>
        </p:txBody>
      </p:sp>
      <p:sp>
        <p:nvSpPr>
          <p:cNvPr id="96260" name="Line 4"/>
          <p:cNvSpPr>
            <a:spLocks noChangeShapeType="1"/>
          </p:cNvSpPr>
          <p:nvPr/>
        </p:nvSpPr>
        <p:spPr bwMode="auto">
          <a:xfrm>
            <a:off x="2214563" y="2427288"/>
            <a:ext cx="2281237" cy="3440112"/>
          </a:xfrm>
          <a:prstGeom prst="line">
            <a:avLst/>
          </a:prstGeom>
          <a:noFill/>
          <a:ln w="50800">
            <a:solidFill>
              <a:srgbClr val="FFCC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96261" name="Line 5"/>
          <p:cNvSpPr>
            <a:spLocks noChangeShapeType="1"/>
          </p:cNvSpPr>
          <p:nvPr/>
        </p:nvSpPr>
        <p:spPr bwMode="auto">
          <a:xfrm>
            <a:off x="2211388" y="5854700"/>
            <a:ext cx="4875212" cy="0"/>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96262" name="Rectangle 6"/>
          <p:cNvSpPr>
            <a:spLocks noChangeArrowheads="1"/>
          </p:cNvSpPr>
          <p:nvPr/>
        </p:nvSpPr>
        <p:spPr bwMode="auto">
          <a:xfrm>
            <a:off x="1905000" y="5849938"/>
            <a:ext cx="5486400"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0      1    2    3    4    5    6    7    8    9    10</a:t>
            </a:r>
          </a:p>
        </p:txBody>
      </p:sp>
      <p:sp>
        <p:nvSpPr>
          <p:cNvPr id="96263" name="Rectangle 7"/>
          <p:cNvSpPr>
            <a:spLocks noChangeArrowheads="1"/>
          </p:cNvSpPr>
          <p:nvPr/>
        </p:nvSpPr>
        <p:spPr bwMode="auto">
          <a:xfrm rot="-5400000">
            <a:off x="-1587" y="2905125"/>
            <a:ext cx="29845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000"/>
              <a:t>Soda (six-packs per month)</a:t>
            </a:r>
          </a:p>
        </p:txBody>
      </p:sp>
      <p:sp>
        <p:nvSpPr>
          <p:cNvPr id="96264" name="Line 8"/>
          <p:cNvSpPr>
            <a:spLocks noChangeShapeType="1"/>
          </p:cNvSpPr>
          <p:nvPr/>
        </p:nvSpPr>
        <p:spPr bwMode="auto">
          <a:xfrm flipV="1">
            <a:off x="2209800" y="1525588"/>
            <a:ext cx="0" cy="4341812"/>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96265" name="Rectangle 9"/>
          <p:cNvSpPr>
            <a:spLocks noChangeArrowheads="1"/>
          </p:cNvSpPr>
          <p:nvPr/>
        </p:nvSpPr>
        <p:spPr bwMode="auto">
          <a:xfrm>
            <a:off x="1828800" y="49530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2</a:t>
            </a:r>
          </a:p>
        </p:txBody>
      </p:sp>
      <p:sp>
        <p:nvSpPr>
          <p:cNvPr id="96266" name="Rectangle 10"/>
          <p:cNvSpPr>
            <a:spLocks noChangeArrowheads="1"/>
          </p:cNvSpPr>
          <p:nvPr/>
        </p:nvSpPr>
        <p:spPr bwMode="auto">
          <a:xfrm>
            <a:off x="1828800" y="42672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4</a:t>
            </a:r>
          </a:p>
        </p:txBody>
      </p:sp>
      <p:sp>
        <p:nvSpPr>
          <p:cNvPr id="96267" name="Rectangle 11"/>
          <p:cNvSpPr>
            <a:spLocks noChangeArrowheads="1"/>
          </p:cNvSpPr>
          <p:nvPr/>
        </p:nvSpPr>
        <p:spPr bwMode="auto">
          <a:xfrm>
            <a:off x="1828800" y="35814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6</a:t>
            </a:r>
          </a:p>
        </p:txBody>
      </p:sp>
      <p:sp>
        <p:nvSpPr>
          <p:cNvPr id="96268" name="Rectangle 12"/>
          <p:cNvSpPr>
            <a:spLocks noChangeArrowheads="1"/>
          </p:cNvSpPr>
          <p:nvPr/>
        </p:nvSpPr>
        <p:spPr bwMode="auto">
          <a:xfrm>
            <a:off x="1828800" y="28956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8</a:t>
            </a:r>
          </a:p>
        </p:txBody>
      </p:sp>
      <p:sp>
        <p:nvSpPr>
          <p:cNvPr id="96269" name="Rectangle 13"/>
          <p:cNvSpPr>
            <a:spLocks noChangeArrowheads="1"/>
          </p:cNvSpPr>
          <p:nvPr/>
        </p:nvSpPr>
        <p:spPr bwMode="auto">
          <a:xfrm>
            <a:off x="1676400" y="2209800"/>
            <a:ext cx="488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10</a:t>
            </a:r>
          </a:p>
        </p:txBody>
      </p:sp>
      <p:sp>
        <p:nvSpPr>
          <p:cNvPr id="96270" name="Rectangle 14"/>
          <p:cNvSpPr>
            <a:spLocks noChangeArrowheads="1"/>
          </p:cNvSpPr>
          <p:nvPr/>
        </p:nvSpPr>
        <p:spPr bwMode="auto">
          <a:xfrm>
            <a:off x="5165725" y="6172200"/>
            <a:ext cx="22161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000"/>
              <a:t>Movies (per month)</a:t>
            </a:r>
          </a:p>
        </p:txBody>
      </p:sp>
      <p:sp>
        <p:nvSpPr>
          <p:cNvPr id="96271" name="Oval 15"/>
          <p:cNvSpPr>
            <a:spLocks noChangeArrowheads="1"/>
          </p:cNvSpPr>
          <p:nvPr/>
        </p:nvSpPr>
        <p:spPr bwMode="auto">
          <a:xfrm>
            <a:off x="2133600" y="2362200"/>
            <a:ext cx="155575" cy="155575"/>
          </a:xfrm>
          <a:prstGeom prst="ellipse">
            <a:avLst/>
          </a:prstGeom>
          <a:solidFill>
            <a:srgbClr val="000000"/>
          </a:solidFill>
          <a:ln w="12700">
            <a:solidFill>
              <a:schemeClr val="tx1"/>
            </a:solidFill>
            <a:round/>
            <a:headEnd/>
            <a:tailEnd/>
          </a:ln>
        </p:spPr>
        <p:txBody>
          <a:bodyPr wrap="none" anchor="ct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eaLnBrk="1" hangingPunct="1">
              <a:spcBef>
                <a:spcPct val="0"/>
              </a:spcBef>
              <a:buSzTx/>
              <a:buFontTx/>
              <a:buNone/>
            </a:pPr>
            <a:endParaRPr lang="en-US" altLang="en-US" sz="2000"/>
          </a:p>
        </p:txBody>
      </p:sp>
      <p:sp>
        <p:nvSpPr>
          <p:cNvPr id="96272" name="Rectangle 16"/>
          <p:cNvSpPr>
            <a:spLocks noChangeArrowheads="1"/>
          </p:cNvSpPr>
          <p:nvPr/>
        </p:nvSpPr>
        <p:spPr bwMode="auto">
          <a:xfrm>
            <a:off x="2270125" y="2022475"/>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b="1" i="1"/>
              <a:t>a</a:t>
            </a:r>
          </a:p>
        </p:txBody>
      </p:sp>
      <p:sp>
        <p:nvSpPr>
          <p:cNvPr id="96273" name="Oval 17"/>
          <p:cNvSpPr>
            <a:spLocks noChangeArrowheads="1"/>
          </p:cNvSpPr>
          <p:nvPr/>
        </p:nvSpPr>
        <p:spPr bwMode="auto">
          <a:xfrm>
            <a:off x="4416425" y="5791200"/>
            <a:ext cx="155575" cy="155575"/>
          </a:xfrm>
          <a:prstGeom prst="ellipse">
            <a:avLst/>
          </a:prstGeom>
          <a:solidFill>
            <a:srgbClr val="000000"/>
          </a:solidFill>
          <a:ln w="12700">
            <a:solidFill>
              <a:schemeClr val="tx1"/>
            </a:solidFill>
            <a:round/>
            <a:headEnd/>
            <a:tailEnd/>
          </a:ln>
        </p:spPr>
        <p:txBody>
          <a:bodyPr wrap="none" anchor="ct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eaLnBrk="1" hangingPunct="1">
              <a:spcBef>
                <a:spcPct val="0"/>
              </a:spcBef>
              <a:buSzTx/>
              <a:buFontTx/>
              <a:buNone/>
            </a:pPr>
            <a:endParaRPr lang="en-US" altLang="en-US" sz="2000"/>
          </a:p>
        </p:txBody>
      </p:sp>
      <p:sp>
        <p:nvSpPr>
          <p:cNvPr id="96274" name="Rectangle 18"/>
          <p:cNvSpPr>
            <a:spLocks noChangeArrowheads="1"/>
          </p:cNvSpPr>
          <p:nvPr/>
        </p:nvSpPr>
        <p:spPr bwMode="auto">
          <a:xfrm>
            <a:off x="4572000" y="5334000"/>
            <a:ext cx="2857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b="1" i="1"/>
              <a:t>f</a:t>
            </a:r>
          </a:p>
        </p:txBody>
      </p:sp>
      <p:sp>
        <p:nvSpPr>
          <p:cNvPr id="96275" name="Rectangle 19"/>
          <p:cNvSpPr>
            <a:spLocks noChangeArrowheads="1"/>
          </p:cNvSpPr>
          <p:nvPr/>
        </p:nvSpPr>
        <p:spPr bwMode="auto">
          <a:xfrm>
            <a:off x="3733800" y="1905000"/>
            <a:ext cx="1268413" cy="714375"/>
          </a:xfrm>
          <a:prstGeom prst="rect">
            <a:avLst/>
          </a:prstGeom>
          <a:solidFill>
            <a:srgbClr val="FFCC99"/>
          </a:solidFill>
          <a:ln w="12700">
            <a:solidFill>
              <a:schemeClr val="tx1"/>
            </a:solidFill>
            <a:miter lim="800000"/>
            <a:headEnd/>
            <a:tailEnd/>
          </a:ln>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000" b="1"/>
              <a:t>Price of a</a:t>
            </a:r>
          </a:p>
          <a:p>
            <a:pPr>
              <a:spcBef>
                <a:spcPct val="0"/>
              </a:spcBef>
              <a:buSzTx/>
              <a:buFontTx/>
              <a:buNone/>
            </a:pPr>
            <a:r>
              <a:rPr lang="en-US" altLang="en-US" sz="2000" b="1"/>
              <a:t>movie is...</a:t>
            </a:r>
          </a:p>
        </p:txBody>
      </p:sp>
      <p:sp>
        <p:nvSpPr>
          <p:cNvPr id="96276" name="Rectangle 20"/>
          <p:cNvSpPr>
            <a:spLocks noChangeArrowheads="1"/>
          </p:cNvSpPr>
          <p:nvPr/>
        </p:nvSpPr>
        <p:spPr bwMode="auto">
          <a:xfrm>
            <a:off x="3352800" y="5257800"/>
            <a:ext cx="654050" cy="379413"/>
          </a:xfrm>
          <a:prstGeom prst="rect">
            <a:avLst/>
          </a:prstGeom>
          <a:solidFill>
            <a:srgbClr val="FFCC99"/>
          </a:solidFill>
          <a:ln w="12700">
            <a:solidFill>
              <a:schemeClr val="tx1"/>
            </a:solidFill>
            <a:miter lim="800000"/>
            <a:headEnd/>
            <a:tailEnd/>
          </a:ln>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1800" b="1"/>
              <a:t>…$6</a:t>
            </a:r>
          </a:p>
        </p:txBody>
      </p:sp>
      <p:sp>
        <p:nvSpPr>
          <p:cNvPr id="96277" name="Line 21"/>
          <p:cNvSpPr>
            <a:spLocks noChangeShapeType="1"/>
          </p:cNvSpPr>
          <p:nvPr/>
        </p:nvSpPr>
        <p:spPr bwMode="auto">
          <a:xfrm flipV="1">
            <a:off x="4040188" y="5411788"/>
            <a:ext cx="150812" cy="74612"/>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96278" name="Rectangle 22"/>
          <p:cNvSpPr>
            <a:spLocks noChangeArrowheads="1"/>
          </p:cNvSpPr>
          <p:nvPr/>
        </p:nvSpPr>
        <p:spPr bwMode="auto">
          <a:xfrm>
            <a:off x="2286000" y="5257800"/>
            <a:ext cx="768350" cy="379413"/>
          </a:xfrm>
          <a:prstGeom prst="rect">
            <a:avLst/>
          </a:prstGeom>
          <a:solidFill>
            <a:srgbClr val="FFCC99"/>
          </a:solidFill>
          <a:ln w="12700">
            <a:solidFill>
              <a:schemeClr val="tx1"/>
            </a:solidFill>
            <a:miter lim="800000"/>
            <a:headEnd/>
            <a:tailEnd/>
          </a:ln>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1800" b="1"/>
              <a:t>…$12</a:t>
            </a:r>
          </a:p>
        </p:txBody>
      </p:sp>
      <p:sp>
        <p:nvSpPr>
          <p:cNvPr id="96279" name="Line 23"/>
          <p:cNvSpPr>
            <a:spLocks noChangeShapeType="1"/>
          </p:cNvSpPr>
          <p:nvPr/>
        </p:nvSpPr>
        <p:spPr bwMode="auto">
          <a:xfrm flipV="1">
            <a:off x="2744788" y="5106988"/>
            <a:ext cx="303212" cy="150812"/>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96280" name="Rectangle 24"/>
          <p:cNvSpPr>
            <a:spLocks noChangeArrowheads="1"/>
          </p:cNvSpPr>
          <p:nvPr/>
        </p:nvSpPr>
        <p:spPr bwMode="auto">
          <a:xfrm>
            <a:off x="6781800" y="3581400"/>
            <a:ext cx="1568450" cy="835025"/>
          </a:xfrm>
          <a:prstGeom prst="rect">
            <a:avLst/>
          </a:prstGeom>
          <a:solidFill>
            <a:srgbClr val="FFCCCC"/>
          </a:solidFill>
          <a:ln w="12700">
            <a:solidFill>
              <a:schemeClr val="tx1"/>
            </a:solidFill>
            <a:miter lim="800000"/>
            <a:headEnd/>
            <a:tailEnd/>
          </a:ln>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b="1"/>
              <a:t>A Change </a:t>
            </a:r>
          </a:p>
          <a:p>
            <a:pPr>
              <a:spcBef>
                <a:spcPct val="0"/>
              </a:spcBef>
              <a:buSzTx/>
              <a:buFontTx/>
              <a:buNone/>
            </a:pPr>
            <a:r>
              <a:rPr lang="en-US" altLang="en-US" sz="2400" b="1"/>
              <a:t>in Price</a:t>
            </a:r>
          </a:p>
        </p:txBody>
      </p:sp>
      <p:sp>
        <p:nvSpPr>
          <p:cNvPr id="96281" name="AutoShape 25"/>
          <p:cNvSpPr>
            <a:spLocks noChangeArrowheads="1"/>
          </p:cNvSpPr>
          <p:nvPr/>
        </p:nvSpPr>
        <p:spPr bwMode="auto">
          <a:xfrm rot="-1680000">
            <a:off x="3060700" y="4678363"/>
            <a:ext cx="650875" cy="420687"/>
          </a:xfrm>
          <a:prstGeom prst="leftArrow">
            <a:avLst>
              <a:gd name="adj1" fmla="val 50000"/>
              <a:gd name="adj2" fmla="val 38665"/>
            </a:avLst>
          </a:prstGeom>
          <a:gradFill rotWithShape="0">
            <a:gsLst>
              <a:gs pos="0">
                <a:srgbClr val="FF9933"/>
              </a:gs>
              <a:gs pos="100000">
                <a:srgbClr val="FFCC66"/>
              </a:gs>
            </a:gsLst>
            <a:lin ang="0" scaled="1"/>
          </a:gradFill>
          <a:ln w="12700">
            <a:solidFill>
              <a:srgbClr val="000000"/>
            </a:solidFill>
            <a:miter lim="800000"/>
            <a:headEnd/>
            <a:tailEnd/>
          </a:ln>
        </p:spPr>
        <p:txBody>
          <a:bodyPr wrap="none" anchor="ct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eaLnBrk="1" hangingPunct="1">
              <a:spcBef>
                <a:spcPct val="0"/>
              </a:spcBef>
              <a:buSzTx/>
              <a:buFontTx/>
              <a:buNone/>
            </a:pPr>
            <a:endParaRPr lang="en-US" altLang="en-US" sz="2000"/>
          </a:p>
        </p:txBody>
      </p:sp>
    </p:spTree>
  </p:cSld>
  <p:clrMapOvr>
    <a:masterClrMapping/>
  </p:clrMapOvr>
  <p:transition spd="slow">
    <p:wipe dir="d"/>
  </p:transition>
</p:sld>
</file>

<file path=ppt/slides/slide4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98306" name="Line 2"/>
          <p:cNvSpPr>
            <a:spLocks noChangeShapeType="1"/>
          </p:cNvSpPr>
          <p:nvPr/>
        </p:nvSpPr>
        <p:spPr bwMode="auto">
          <a:xfrm>
            <a:off x="2211388" y="2439988"/>
            <a:ext cx="4646612" cy="3427412"/>
          </a:xfrm>
          <a:prstGeom prst="line">
            <a:avLst/>
          </a:prstGeom>
          <a:noFill/>
          <a:ln w="50800">
            <a:solidFill>
              <a:srgbClr val="FF99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98307" name="Line 3"/>
          <p:cNvSpPr>
            <a:spLocks noChangeShapeType="1"/>
          </p:cNvSpPr>
          <p:nvPr/>
        </p:nvSpPr>
        <p:spPr bwMode="auto">
          <a:xfrm>
            <a:off x="2211388" y="2439988"/>
            <a:ext cx="1141412" cy="3427412"/>
          </a:xfrm>
          <a:prstGeom prst="line">
            <a:avLst/>
          </a:prstGeom>
          <a:noFill/>
          <a:ln w="50800">
            <a:solidFill>
              <a:srgbClr val="FF99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98308" name="Rectangle 4"/>
          <p:cNvSpPr>
            <a:spLocks noGrp="1" noChangeArrowheads="1"/>
          </p:cNvSpPr>
          <p:nvPr>
            <p:ph type="title"/>
          </p:nvPr>
        </p:nvSpPr>
        <p:spPr>
          <a:xfrm>
            <a:off x="762000" y="76200"/>
            <a:ext cx="7772400" cy="1162050"/>
          </a:xfrm>
          <a:noFill/>
        </p:spPr>
        <p:txBody>
          <a:bodyPr anchor="b"/>
          <a:lstStyle/>
          <a:p>
            <a:r>
              <a:rPr lang="en-US" altLang="en-US" smtClean="0"/>
              <a:t>Changes in Prices</a:t>
            </a:r>
          </a:p>
        </p:txBody>
      </p:sp>
      <p:sp>
        <p:nvSpPr>
          <p:cNvPr id="98309" name="Line 5"/>
          <p:cNvSpPr>
            <a:spLocks noChangeShapeType="1"/>
          </p:cNvSpPr>
          <p:nvPr/>
        </p:nvSpPr>
        <p:spPr bwMode="auto">
          <a:xfrm>
            <a:off x="2214563" y="2427288"/>
            <a:ext cx="2281237" cy="3440112"/>
          </a:xfrm>
          <a:prstGeom prst="line">
            <a:avLst/>
          </a:prstGeom>
          <a:noFill/>
          <a:ln w="50800">
            <a:solidFill>
              <a:srgbClr val="FFCC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98310" name="Line 6"/>
          <p:cNvSpPr>
            <a:spLocks noChangeShapeType="1"/>
          </p:cNvSpPr>
          <p:nvPr/>
        </p:nvSpPr>
        <p:spPr bwMode="auto">
          <a:xfrm>
            <a:off x="2211388" y="5854700"/>
            <a:ext cx="4875212" cy="0"/>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98311" name="Rectangle 7"/>
          <p:cNvSpPr>
            <a:spLocks noChangeArrowheads="1"/>
          </p:cNvSpPr>
          <p:nvPr/>
        </p:nvSpPr>
        <p:spPr bwMode="auto">
          <a:xfrm>
            <a:off x="1905000" y="5849938"/>
            <a:ext cx="5486400"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0      1    2    3    4    5    6    7    8    9    10</a:t>
            </a:r>
          </a:p>
        </p:txBody>
      </p:sp>
      <p:sp>
        <p:nvSpPr>
          <p:cNvPr id="98312" name="Rectangle 8"/>
          <p:cNvSpPr>
            <a:spLocks noChangeArrowheads="1"/>
          </p:cNvSpPr>
          <p:nvPr/>
        </p:nvSpPr>
        <p:spPr bwMode="auto">
          <a:xfrm rot="-5400000">
            <a:off x="-1587" y="2905125"/>
            <a:ext cx="29845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000"/>
              <a:t>Soda (six-packs per month)</a:t>
            </a:r>
          </a:p>
        </p:txBody>
      </p:sp>
      <p:sp>
        <p:nvSpPr>
          <p:cNvPr id="98313" name="Line 9"/>
          <p:cNvSpPr>
            <a:spLocks noChangeShapeType="1"/>
          </p:cNvSpPr>
          <p:nvPr/>
        </p:nvSpPr>
        <p:spPr bwMode="auto">
          <a:xfrm flipV="1">
            <a:off x="2209800" y="1525588"/>
            <a:ext cx="0" cy="4341812"/>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98314" name="Rectangle 10"/>
          <p:cNvSpPr>
            <a:spLocks noChangeArrowheads="1"/>
          </p:cNvSpPr>
          <p:nvPr/>
        </p:nvSpPr>
        <p:spPr bwMode="auto">
          <a:xfrm>
            <a:off x="1828800" y="49530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2</a:t>
            </a:r>
          </a:p>
        </p:txBody>
      </p:sp>
      <p:sp>
        <p:nvSpPr>
          <p:cNvPr id="98315" name="Rectangle 11"/>
          <p:cNvSpPr>
            <a:spLocks noChangeArrowheads="1"/>
          </p:cNvSpPr>
          <p:nvPr/>
        </p:nvSpPr>
        <p:spPr bwMode="auto">
          <a:xfrm>
            <a:off x="1828800" y="42672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4</a:t>
            </a:r>
          </a:p>
        </p:txBody>
      </p:sp>
      <p:sp>
        <p:nvSpPr>
          <p:cNvPr id="98316" name="Rectangle 12"/>
          <p:cNvSpPr>
            <a:spLocks noChangeArrowheads="1"/>
          </p:cNvSpPr>
          <p:nvPr/>
        </p:nvSpPr>
        <p:spPr bwMode="auto">
          <a:xfrm>
            <a:off x="1828800" y="35814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6</a:t>
            </a:r>
          </a:p>
        </p:txBody>
      </p:sp>
      <p:sp>
        <p:nvSpPr>
          <p:cNvPr id="98317" name="Rectangle 13"/>
          <p:cNvSpPr>
            <a:spLocks noChangeArrowheads="1"/>
          </p:cNvSpPr>
          <p:nvPr/>
        </p:nvSpPr>
        <p:spPr bwMode="auto">
          <a:xfrm>
            <a:off x="1828800" y="28956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8</a:t>
            </a:r>
          </a:p>
        </p:txBody>
      </p:sp>
      <p:sp>
        <p:nvSpPr>
          <p:cNvPr id="98318" name="Rectangle 14"/>
          <p:cNvSpPr>
            <a:spLocks noChangeArrowheads="1"/>
          </p:cNvSpPr>
          <p:nvPr/>
        </p:nvSpPr>
        <p:spPr bwMode="auto">
          <a:xfrm>
            <a:off x="1676400" y="2209800"/>
            <a:ext cx="488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10</a:t>
            </a:r>
          </a:p>
        </p:txBody>
      </p:sp>
      <p:sp>
        <p:nvSpPr>
          <p:cNvPr id="98319" name="Rectangle 15"/>
          <p:cNvSpPr>
            <a:spLocks noChangeArrowheads="1"/>
          </p:cNvSpPr>
          <p:nvPr/>
        </p:nvSpPr>
        <p:spPr bwMode="auto">
          <a:xfrm>
            <a:off x="5165725" y="6172200"/>
            <a:ext cx="22161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000"/>
              <a:t>Movies (per month)</a:t>
            </a:r>
          </a:p>
        </p:txBody>
      </p:sp>
      <p:sp>
        <p:nvSpPr>
          <p:cNvPr id="98320" name="Oval 16"/>
          <p:cNvSpPr>
            <a:spLocks noChangeArrowheads="1"/>
          </p:cNvSpPr>
          <p:nvPr/>
        </p:nvSpPr>
        <p:spPr bwMode="auto">
          <a:xfrm>
            <a:off x="2133600" y="2362200"/>
            <a:ext cx="155575" cy="155575"/>
          </a:xfrm>
          <a:prstGeom prst="ellipse">
            <a:avLst/>
          </a:prstGeom>
          <a:solidFill>
            <a:srgbClr val="000000"/>
          </a:solidFill>
          <a:ln w="12700">
            <a:solidFill>
              <a:schemeClr val="tx1"/>
            </a:solidFill>
            <a:round/>
            <a:headEnd/>
            <a:tailEnd/>
          </a:ln>
        </p:spPr>
        <p:txBody>
          <a:bodyPr wrap="none" anchor="ct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eaLnBrk="1" hangingPunct="1">
              <a:spcBef>
                <a:spcPct val="0"/>
              </a:spcBef>
              <a:buSzTx/>
              <a:buFontTx/>
              <a:buNone/>
            </a:pPr>
            <a:endParaRPr lang="en-US" altLang="en-US" sz="2000"/>
          </a:p>
        </p:txBody>
      </p:sp>
      <p:sp>
        <p:nvSpPr>
          <p:cNvPr id="98321" name="Rectangle 17"/>
          <p:cNvSpPr>
            <a:spLocks noChangeArrowheads="1"/>
          </p:cNvSpPr>
          <p:nvPr/>
        </p:nvSpPr>
        <p:spPr bwMode="auto">
          <a:xfrm>
            <a:off x="2270125" y="2022475"/>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b="1" i="1"/>
              <a:t>a</a:t>
            </a:r>
          </a:p>
        </p:txBody>
      </p:sp>
      <p:sp>
        <p:nvSpPr>
          <p:cNvPr id="98322" name="Oval 18"/>
          <p:cNvSpPr>
            <a:spLocks noChangeArrowheads="1"/>
          </p:cNvSpPr>
          <p:nvPr/>
        </p:nvSpPr>
        <p:spPr bwMode="auto">
          <a:xfrm>
            <a:off x="4416425" y="5791200"/>
            <a:ext cx="155575" cy="155575"/>
          </a:xfrm>
          <a:prstGeom prst="ellipse">
            <a:avLst/>
          </a:prstGeom>
          <a:solidFill>
            <a:srgbClr val="000000"/>
          </a:solidFill>
          <a:ln w="12700">
            <a:solidFill>
              <a:schemeClr val="tx1"/>
            </a:solidFill>
            <a:round/>
            <a:headEnd/>
            <a:tailEnd/>
          </a:ln>
        </p:spPr>
        <p:txBody>
          <a:bodyPr wrap="none" anchor="ct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eaLnBrk="1" hangingPunct="1">
              <a:spcBef>
                <a:spcPct val="0"/>
              </a:spcBef>
              <a:buSzTx/>
              <a:buFontTx/>
              <a:buNone/>
            </a:pPr>
            <a:endParaRPr lang="en-US" altLang="en-US" sz="2000"/>
          </a:p>
        </p:txBody>
      </p:sp>
      <p:sp>
        <p:nvSpPr>
          <p:cNvPr id="98323" name="Rectangle 19"/>
          <p:cNvSpPr>
            <a:spLocks noChangeArrowheads="1"/>
          </p:cNvSpPr>
          <p:nvPr/>
        </p:nvSpPr>
        <p:spPr bwMode="auto">
          <a:xfrm>
            <a:off x="4572000" y="5334000"/>
            <a:ext cx="2857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b="1" i="1"/>
              <a:t>f</a:t>
            </a:r>
          </a:p>
        </p:txBody>
      </p:sp>
      <p:sp>
        <p:nvSpPr>
          <p:cNvPr id="98324" name="Rectangle 20"/>
          <p:cNvSpPr>
            <a:spLocks noChangeArrowheads="1"/>
          </p:cNvSpPr>
          <p:nvPr/>
        </p:nvSpPr>
        <p:spPr bwMode="auto">
          <a:xfrm>
            <a:off x="3733800" y="1905000"/>
            <a:ext cx="1268413" cy="714375"/>
          </a:xfrm>
          <a:prstGeom prst="rect">
            <a:avLst/>
          </a:prstGeom>
          <a:solidFill>
            <a:srgbClr val="FFCC99"/>
          </a:solidFill>
          <a:ln w="12700">
            <a:solidFill>
              <a:schemeClr val="tx1"/>
            </a:solidFill>
            <a:miter lim="800000"/>
            <a:headEnd/>
            <a:tailEnd/>
          </a:ln>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000" b="1"/>
              <a:t>Price of a</a:t>
            </a:r>
          </a:p>
          <a:p>
            <a:pPr>
              <a:spcBef>
                <a:spcPct val="0"/>
              </a:spcBef>
              <a:buSzTx/>
              <a:buFontTx/>
              <a:buNone/>
            </a:pPr>
            <a:r>
              <a:rPr lang="en-US" altLang="en-US" sz="2000" b="1"/>
              <a:t>movie is...</a:t>
            </a:r>
          </a:p>
        </p:txBody>
      </p:sp>
      <p:sp>
        <p:nvSpPr>
          <p:cNvPr id="98325" name="Rectangle 21"/>
          <p:cNvSpPr>
            <a:spLocks noChangeArrowheads="1"/>
          </p:cNvSpPr>
          <p:nvPr/>
        </p:nvSpPr>
        <p:spPr bwMode="auto">
          <a:xfrm>
            <a:off x="3352800" y="5257800"/>
            <a:ext cx="654050" cy="379413"/>
          </a:xfrm>
          <a:prstGeom prst="rect">
            <a:avLst/>
          </a:prstGeom>
          <a:solidFill>
            <a:srgbClr val="FFCC99"/>
          </a:solidFill>
          <a:ln w="12700">
            <a:solidFill>
              <a:schemeClr val="tx1"/>
            </a:solidFill>
            <a:miter lim="800000"/>
            <a:headEnd/>
            <a:tailEnd/>
          </a:ln>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1800" b="1"/>
              <a:t>…$6</a:t>
            </a:r>
          </a:p>
        </p:txBody>
      </p:sp>
      <p:sp>
        <p:nvSpPr>
          <p:cNvPr id="98326" name="Line 22"/>
          <p:cNvSpPr>
            <a:spLocks noChangeShapeType="1"/>
          </p:cNvSpPr>
          <p:nvPr/>
        </p:nvSpPr>
        <p:spPr bwMode="auto">
          <a:xfrm flipV="1">
            <a:off x="4040188" y="5411788"/>
            <a:ext cx="150812" cy="74612"/>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98327" name="Rectangle 23"/>
          <p:cNvSpPr>
            <a:spLocks noChangeArrowheads="1"/>
          </p:cNvSpPr>
          <p:nvPr/>
        </p:nvSpPr>
        <p:spPr bwMode="auto">
          <a:xfrm>
            <a:off x="2286000" y="5257800"/>
            <a:ext cx="768350" cy="379413"/>
          </a:xfrm>
          <a:prstGeom prst="rect">
            <a:avLst/>
          </a:prstGeom>
          <a:solidFill>
            <a:srgbClr val="FFCC99"/>
          </a:solidFill>
          <a:ln w="12700">
            <a:solidFill>
              <a:schemeClr val="tx1"/>
            </a:solidFill>
            <a:miter lim="800000"/>
            <a:headEnd/>
            <a:tailEnd/>
          </a:ln>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1800" b="1"/>
              <a:t>…$12</a:t>
            </a:r>
          </a:p>
        </p:txBody>
      </p:sp>
      <p:sp>
        <p:nvSpPr>
          <p:cNvPr id="98328" name="Line 24"/>
          <p:cNvSpPr>
            <a:spLocks noChangeShapeType="1"/>
          </p:cNvSpPr>
          <p:nvPr/>
        </p:nvSpPr>
        <p:spPr bwMode="auto">
          <a:xfrm flipV="1">
            <a:off x="2744788" y="5106988"/>
            <a:ext cx="303212" cy="150812"/>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98329" name="Rectangle 25"/>
          <p:cNvSpPr>
            <a:spLocks noChangeArrowheads="1"/>
          </p:cNvSpPr>
          <p:nvPr/>
        </p:nvSpPr>
        <p:spPr bwMode="auto">
          <a:xfrm>
            <a:off x="5181600" y="5257800"/>
            <a:ext cx="654050" cy="379413"/>
          </a:xfrm>
          <a:prstGeom prst="rect">
            <a:avLst/>
          </a:prstGeom>
          <a:solidFill>
            <a:srgbClr val="FFCC99"/>
          </a:solidFill>
          <a:ln w="12700">
            <a:solidFill>
              <a:schemeClr val="tx1"/>
            </a:solidFill>
            <a:miter lim="800000"/>
            <a:headEnd/>
            <a:tailEnd/>
          </a:ln>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1800" b="1"/>
              <a:t>…$3</a:t>
            </a:r>
          </a:p>
        </p:txBody>
      </p:sp>
      <p:sp>
        <p:nvSpPr>
          <p:cNvPr id="98330" name="Line 26"/>
          <p:cNvSpPr>
            <a:spLocks noChangeShapeType="1"/>
          </p:cNvSpPr>
          <p:nvPr/>
        </p:nvSpPr>
        <p:spPr bwMode="auto">
          <a:xfrm flipV="1">
            <a:off x="5868988" y="5335588"/>
            <a:ext cx="227012" cy="150812"/>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98331" name="AutoShape 27"/>
          <p:cNvSpPr>
            <a:spLocks noChangeArrowheads="1"/>
          </p:cNvSpPr>
          <p:nvPr/>
        </p:nvSpPr>
        <p:spPr bwMode="auto">
          <a:xfrm rot="8880000">
            <a:off x="3713163" y="4271963"/>
            <a:ext cx="914400" cy="381000"/>
          </a:xfrm>
          <a:prstGeom prst="leftArrow">
            <a:avLst>
              <a:gd name="adj1" fmla="val 50000"/>
              <a:gd name="adj2" fmla="val 59978"/>
            </a:avLst>
          </a:prstGeom>
          <a:gradFill rotWithShape="0">
            <a:gsLst>
              <a:gs pos="0">
                <a:srgbClr val="FFCC66"/>
              </a:gs>
              <a:gs pos="100000">
                <a:srgbClr val="FF9933"/>
              </a:gs>
            </a:gsLst>
            <a:lin ang="0" scaled="1"/>
          </a:gradFill>
          <a:ln w="12700">
            <a:solidFill>
              <a:srgbClr val="000000"/>
            </a:solidFill>
            <a:miter lim="800000"/>
            <a:headEnd/>
            <a:tailEnd/>
          </a:ln>
        </p:spPr>
        <p:txBody>
          <a:bodyPr wrap="none" anchor="ct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eaLnBrk="1" hangingPunct="1">
              <a:spcBef>
                <a:spcPct val="0"/>
              </a:spcBef>
              <a:buSzTx/>
              <a:buFontTx/>
              <a:buNone/>
            </a:pPr>
            <a:endParaRPr lang="en-US" altLang="en-US" sz="2000"/>
          </a:p>
        </p:txBody>
      </p:sp>
      <p:sp>
        <p:nvSpPr>
          <p:cNvPr id="98332" name="AutoShape 28"/>
          <p:cNvSpPr>
            <a:spLocks noChangeArrowheads="1"/>
          </p:cNvSpPr>
          <p:nvPr/>
        </p:nvSpPr>
        <p:spPr bwMode="auto">
          <a:xfrm rot="-1680000">
            <a:off x="3060700" y="4678363"/>
            <a:ext cx="650875" cy="420687"/>
          </a:xfrm>
          <a:prstGeom prst="leftArrow">
            <a:avLst>
              <a:gd name="adj1" fmla="val 50000"/>
              <a:gd name="adj2" fmla="val 38665"/>
            </a:avLst>
          </a:prstGeom>
          <a:gradFill rotWithShape="0">
            <a:gsLst>
              <a:gs pos="0">
                <a:srgbClr val="FF9933"/>
              </a:gs>
              <a:gs pos="100000">
                <a:srgbClr val="FFCC66"/>
              </a:gs>
            </a:gsLst>
            <a:lin ang="0" scaled="1"/>
          </a:gradFill>
          <a:ln w="12700">
            <a:solidFill>
              <a:srgbClr val="000000"/>
            </a:solidFill>
            <a:miter lim="800000"/>
            <a:headEnd/>
            <a:tailEnd/>
          </a:ln>
        </p:spPr>
        <p:txBody>
          <a:bodyPr wrap="none" anchor="ct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eaLnBrk="1" hangingPunct="1">
              <a:spcBef>
                <a:spcPct val="0"/>
              </a:spcBef>
              <a:buSzTx/>
              <a:buFontTx/>
              <a:buNone/>
            </a:pPr>
            <a:endParaRPr lang="en-US" altLang="en-US" sz="2000"/>
          </a:p>
        </p:txBody>
      </p:sp>
      <p:sp>
        <p:nvSpPr>
          <p:cNvPr id="98333" name="Rectangle 29"/>
          <p:cNvSpPr>
            <a:spLocks noChangeArrowheads="1"/>
          </p:cNvSpPr>
          <p:nvPr/>
        </p:nvSpPr>
        <p:spPr bwMode="auto">
          <a:xfrm>
            <a:off x="6781800" y="3581400"/>
            <a:ext cx="1568450" cy="835025"/>
          </a:xfrm>
          <a:prstGeom prst="rect">
            <a:avLst/>
          </a:prstGeom>
          <a:solidFill>
            <a:srgbClr val="FFCCCC"/>
          </a:solidFill>
          <a:ln w="12700">
            <a:solidFill>
              <a:schemeClr val="tx1"/>
            </a:solidFill>
            <a:miter lim="800000"/>
            <a:headEnd/>
            <a:tailEnd/>
          </a:ln>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b="1"/>
              <a:t>A Change </a:t>
            </a:r>
          </a:p>
          <a:p>
            <a:pPr>
              <a:spcBef>
                <a:spcPct val="0"/>
              </a:spcBef>
              <a:buSzTx/>
              <a:buFontTx/>
              <a:buNone/>
            </a:pPr>
            <a:r>
              <a:rPr lang="en-US" altLang="en-US" sz="2400" b="1"/>
              <a:t>in Price</a:t>
            </a:r>
          </a:p>
        </p:txBody>
      </p:sp>
    </p:spTree>
  </p:cSld>
  <p:clrMapOvr>
    <a:masterClrMapping/>
  </p:clrMapOvr>
  <p:transition spd="slow">
    <p:wipe dir="d"/>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a:xfrm>
            <a:off x="762000" y="76200"/>
            <a:ext cx="7772400" cy="1162050"/>
          </a:xfrm>
          <a:noFill/>
        </p:spPr>
        <p:txBody>
          <a:bodyPr anchor="b"/>
          <a:lstStyle/>
          <a:p>
            <a:r>
              <a:rPr lang="en-US" altLang="en-US" smtClean="0"/>
              <a:t>Changes in Income</a:t>
            </a:r>
          </a:p>
        </p:txBody>
      </p:sp>
      <p:sp>
        <p:nvSpPr>
          <p:cNvPr id="100355" name="Line 3"/>
          <p:cNvSpPr>
            <a:spLocks noChangeShapeType="1"/>
          </p:cNvSpPr>
          <p:nvPr/>
        </p:nvSpPr>
        <p:spPr bwMode="auto">
          <a:xfrm>
            <a:off x="2212975" y="2435225"/>
            <a:ext cx="2284413" cy="3425825"/>
          </a:xfrm>
          <a:prstGeom prst="line">
            <a:avLst/>
          </a:prstGeom>
          <a:noFill/>
          <a:ln w="50800">
            <a:solidFill>
              <a:srgbClr val="FFCC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0356" name="Line 4"/>
          <p:cNvSpPr>
            <a:spLocks noChangeShapeType="1"/>
          </p:cNvSpPr>
          <p:nvPr/>
        </p:nvSpPr>
        <p:spPr bwMode="auto">
          <a:xfrm>
            <a:off x="2211388" y="5854700"/>
            <a:ext cx="4875212" cy="0"/>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0357" name="Rectangle 5"/>
          <p:cNvSpPr>
            <a:spLocks noChangeArrowheads="1"/>
          </p:cNvSpPr>
          <p:nvPr/>
        </p:nvSpPr>
        <p:spPr bwMode="auto">
          <a:xfrm>
            <a:off x="1905000" y="5849938"/>
            <a:ext cx="5486400"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0      1    2    3    4    5    6    7    8    9    10</a:t>
            </a:r>
          </a:p>
        </p:txBody>
      </p:sp>
      <p:sp>
        <p:nvSpPr>
          <p:cNvPr id="100358" name="Rectangle 6"/>
          <p:cNvSpPr>
            <a:spLocks noChangeArrowheads="1"/>
          </p:cNvSpPr>
          <p:nvPr/>
        </p:nvSpPr>
        <p:spPr bwMode="auto">
          <a:xfrm rot="-5400000">
            <a:off x="-1587" y="2905125"/>
            <a:ext cx="29845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000"/>
              <a:t>Soda (six-packs per month)</a:t>
            </a:r>
          </a:p>
        </p:txBody>
      </p:sp>
      <p:sp>
        <p:nvSpPr>
          <p:cNvPr id="100359" name="Line 7"/>
          <p:cNvSpPr>
            <a:spLocks noChangeShapeType="1"/>
          </p:cNvSpPr>
          <p:nvPr/>
        </p:nvSpPr>
        <p:spPr bwMode="auto">
          <a:xfrm flipV="1">
            <a:off x="2209800" y="1525588"/>
            <a:ext cx="0" cy="4341812"/>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0360" name="Rectangle 8"/>
          <p:cNvSpPr>
            <a:spLocks noChangeArrowheads="1"/>
          </p:cNvSpPr>
          <p:nvPr/>
        </p:nvSpPr>
        <p:spPr bwMode="auto">
          <a:xfrm>
            <a:off x="1828800" y="49530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2</a:t>
            </a:r>
          </a:p>
        </p:txBody>
      </p:sp>
      <p:sp>
        <p:nvSpPr>
          <p:cNvPr id="100361" name="Rectangle 9"/>
          <p:cNvSpPr>
            <a:spLocks noChangeArrowheads="1"/>
          </p:cNvSpPr>
          <p:nvPr/>
        </p:nvSpPr>
        <p:spPr bwMode="auto">
          <a:xfrm>
            <a:off x="1828800" y="42672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4</a:t>
            </a:r>
          </a:p>
        </p:txBody>
      </p:sp>
      <p:sp>
        <p:nvSpPr>
          <p:cNvPr id="100362" name="Rectangle 10"/>
          <p:cNvSpPr>
            <a:spLocks noChangeArrowheads="1"/>
          </p:cNvSpPr>
          <p:nvPr/>
        </p:nvSpPr>
        <p:spPr bwMode="auto">
          <a:xfrm>
            <a:off x="1828800" y="35814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6</a:t>
            </a:r>
          </a:p>
        </p:txBody>
      </p:sp>
      <p:sp>
        <p:nvSpPr>
          <p:cNvPr id="100363" name="Rectangle 11"/>
          <p:cNvSpPr>
            <a:spLocks noChangeArrowheads="1"/>
          </p:cNvSpPr>
          <p:nvPr/>
        </p:nvSpPr>
        <p:spPr bwMode="auto">
          <a:xfrm>
            <a:off x="1828800" y="28956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8</a:t>
            </a:r>
          </a:p>
        </p:txBody>
      </p:sp>
      <p:sp>
        <p:nvSpPr>
          <p:cNvPr id="100364" name="Rectangle 12"/>
          <p:cNvSpPr>
            <a:spLocks noChangeArrowheads="1"/>
          </p:cNvSpPr>
          <p:nvPr/>
        </p:nvSpPr>
        <p:spPr bwMode="auto">
          <a:xfrm>
            <a:off x="1676400" y="2209800"/>
            <a:ext cx="488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10</a:t>
            </a:r>
          </a:p>
        </p:txBody>
      </p:sp>
      <p:sp>
        <p:nvSpPr>
          <p:cNvPr id="100365" name="Rectangle 13"/>
          <p:cNvSpPr>
            <a:spLocks noChangeArrowheads="1"/>
          </p:cNvSpPr>
          <p:nvPr/>
        </p:nvSpPr>
        <p:spPr bwMode="auto">
          <a:xfrm>
            <a:off x="5165725" y="6172200"/>
            <a:ext cx="22161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000"/>
              <a:t>Movies (per month)</a:t>
            </a:r>
          </a:p>
        </p:txBody>
      </p:sp>
      <p:sp>
        <p:nvSpPr>
          <p:cNvPr id="100366" name="Oval 14"/>
          <p:cNvSpPr>
            <a:spLocks noChangeArrowheads="1"/>
          </p:cNvSpPr>
          <p:nvPr/>
        </p:nvSpPr>
        <p:spPr bwMode="auto">
          <a:xfrm>
            <a:off x="2133600" y="2362200"/>
            <a:ext cx="155575" cy="155575"/>
          </a:xfrm>
          <a:prstGeom prst="ellipse">
            <a:avLst/>
          </a:prstGeom>
          <a:solidFill>
            <a:srgbClr val="000000"/>
          </a:solidFill>
          <a:ln w="12700">
            <a:solidFill>
              <a:schemeClr val="tx1"/>
            </a:solidFill>
            <a:round/>
            <a:headEnd/>
            <a:tailEnd/>
          </a:ln>
        </p:spPr>
        <p:txBody>
          <a:bodyPr wrap="none" anchor="ct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eaLnBrk="1" hangingPunct="1">
              <a:spcBef>
                <a:spcPct val="0"/>
              </a:spcBef>
              <a:buSzTx/>
              <a:buFontTx/>
              <a:buNone/>
            </a:pPr>
            <a:endParaRPr lang="en-US" altLang="en-US" sz="2000"/>
          </a:p>
        </p:txBody>
      </p:sp>
      <p:sp>
        <p:nvSpPr>
          <p:cNvPr id="100367" name="Rectangle 15"/>
          <p:cNvSpPr>
            <a:spLocks noChangeArrowheads="1"/>
          </p:cNvSpPr>
          <p:nvPr/>
        </p:nvSpPr>
        <p:spPr bwMode="auto">
          <a:xfrm>
            <a:off x="2270125" y="2022475"/>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b="1" i="1"/>
              <a:t>a</a:t>
            </a:r>
          </a:p>
        </p:txBody>
      </p:sp>
      <p:sp>
        <p:nvSpPr>
          <p:cNvPr id="100368" name="Oval 16"/>
          <p:cNvSpPr>
            <a:spLocks noChangeArrowheads="1"/>
          </p:cNvSpPr>
          <p:nvPr/>
        </p:nvSpPr>
        <p:spPr bwMode="auto">
          <a:xfrm>
            <a:off x="4416425" y="5791200"/>
            <a:ext cx="155575" cy="155575"/>
          </a:xfrm>
          <a:prstGeom prst="ellipse">
            <a:avLst/>
          </a:prstGeom>
          <a:solidFill>
            <a:srgbClr val="000000"/>
          </a:solidFill>
          <a:ln w="12700">
            <a:solidFill>
              <a:schemeClr val="tx1"/>
            </a:solidFill>
            <a:round/>
            <a:headEnd/>
            <a:tailEnd/>
          </a:ln>
        </p:spPr>
        <p:txBody>
          <a:bodyPr wrap="none" anchor="ct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eaLnBrk="1" hangingPunct="1">
              <a:spcBef>
                <a:spcPct val="0"/>
              </a:spcBef>
              <a:buSzTx/>
              <a:buFontTx/>
              <a:buNone/>
            </a:pPr>
            <a:endParaRPr lang="en-US" altLang="en-US" sz="2000"/>
          </a:p>
        </p:txBody>
      </p:sp>
      <p:sp>
        <p:nvSpPr>
          <p:cNvPr id="100369" name="Rectangle 17"/>
          <p:cNvSpPr>
            <a:spLocks noChangeArrowheads="1"/>
          </p:cNvSpPr>
          <p:nvPr/>
        </p:nvSpPr>
        <p:spPr bwMode="auto">
          <a:xfrm>
            <a:off x="4572000" y="5334000"/>
            <a:ext cx="2857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b="1" i="1"/>
              <a:t>f</a:t>
            </a:r>
          </a:p>
        </p:txBody>
      </p:sp>
      <p:sp>
        <p:nvSpPr>
          <p:cNvPr id="100370" name="Rectangle 18"/>
          <p:cNvSpPr>
            <a:spLocks noChangeArrowheads="1"/>
          </p:cNvSpPr>
          <p:nvPr/>
        </p:nvSpPr>
        <p:spPr bwMode="auto">
          <a:xfrm>
            <a:off x="5562600" y="2743200"/>
            <a:ext cx="1568450" cy="835025"/>
          </a:xfrm>
          <a:prstGeom prst="rect">
            <a:avLst/>
          </a:prstGeom>
          <a:solidFill>
            <a:srgbClr val="FFCCCC"/>
          </a:solidFill>
          <a:ln w="12700">
            <a:solidFill>
              <a:schemeClr val="tx1"/>
            </a:solidFill>
            <a:miter lim="800000"/>
            <a:headEnd/>
            <a:tailEnd/>
          </a:ln>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b="1"/>
              <a:t>A Change </a:t>
            </a:r>
          </a:p>
          <a:p>
            <a:pPr>
              <a:spcBef>
                <a:spcPct val="0"/>
              </a:spcBef>
              <a:buSzTx/>
              <a:buFontTx/>
              <a:buNone/>
            </a:pPr>
            <a:r>
              <a:rPr lang="en-US" altLang="en-US" sz="2400" b="1"/>
              <a:t>in Income</a:t>
            </a:r>
          </a:p>
        </p:txBody>
      </p:sp>
      <p:sp>
        <p:nvSpPr>
          <p:cNvPr id="100371" name="Rectangle 19"/>
          <p:cNvSpPr>
            <a:spLocks noChangeArrowheads="1"/>
          </p:cNvSpPr>
          <p:nvPr/>
        </p:nvSpPr>
        <p:spPr bwMode="auto">
          <a:xfrm>
            <a:off x="4876800" y="5105400"/>
            <a:ext cx="839788" cy="593725"/>
          </a:xfrm>
          <a:prstGeom prst="rect">
            <a:avLst/>
          </a:prstGeom>
          <a:solidFill>
            <a:srgbClr val="FFCC99"/>
          </a:solidFill>
          <a:ln w="12700">
            <a:solidFill>
              <a:schemeClr val="tx1"/>
            </a:solidFill>
            <a:miter lim="800000"/>
            <a:headEnd/>
            <a:tailEnd/>
          </a:ln>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1600" b="1"/>
              <a:t>Income</a:t>
            </a:r>
          </a:p>
          <a:p>
            <a:pPr>
              <a:spcBef>
                <a:spcPct val="0"/>
              </a:spcBef>
              <a:buSzTx/>
              <a:buFontTx/>
              <a:buNone/>
            </a:pPr>
            <a:r>
              <a:rPr lang="en-US" altLang="en-US" sz="1600" b="1"/>
              <a:t>$30</a:t>
            </a:r>
          </a:p>
        </p:txBody>
      </p:sp>
      <p:sp>
        <p:nvSpPr>
          <p:cNvPr id="100372" name="Line 20"/>
          <p:cNvSpPr>
            <a:spLocks noChangeShapeType="1"/>
          </p:cNvSpPr>
          <p:nvPr/>
        </p:nvSpPr>
        <p:spPr bwMode="auto">
          <a:xfrm flipH="1">
            <a:off x="4192588" y="5259388"/>
            <a:ext cx="684212" cy="227012"/>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Ovr>
    <a:masterClrMapping/>
  </p:clrMapOvr>
  <p:transition spd="slow">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050"/>
          <p:cNvSpPr>
            <a:spLocks noGrp="1" noChangeArrowheads="1"/>
          </p:cNvSpPr>
          <p:nvPr>
            <p:ph type="title"/>
          </p:nvPr>
        </p:nvSpPr>
        <p:spPr>
          <a:noFill/>
        </p:spPr>
        <p:txBody>
          <a:bodyPr lIns="90488" tIns="44450" rIns="90488" bIns="44450"/>
          <a:lstStyle/>
          <a:p>
            <a:r>
              <a:rPr lang="en-US" altLang="en-US" smtClean="0"/>
              <a:t>Introduction</a:t>
            </a:r>
          </a:p>
        </p:txBody>
      </p:sp>
      <p:sp>
        <p:nvSpPr>
          <p:cNvPr id="12291" name="Rectangle 2051"/>
          <p:cNvSpPr>
            <a:spLocks noGrp="1" noChangeArrowheads="1"/>
          </p:cNvSpPr>
          <p:nvPr>
            <p:ph type="body" idx="1"/>
          </p:nvPr>
        </p:nvSpPr>
        <p:spPr>
          <a:noFill/>
        </p:spPr>
        <p:txBody>
          <a:bodyPr lIns="90488" tIns="44450" rIns="90488" bIns="44450"/>
          <a:lstStyle/>
          <a:p>
            <a:pPr>
              <a:spcBef>
                <a:spcPct val="70000"/>
              </a:spcBef>
            </a:pPr>
            <a:r>
              <a:rPr lang="en-US" altLang="en-US" smtClean="0"/>
              <a:t>We will begin with a model of a country that lives in isolation or </a:t>
            </a:r>
            <a:r>
              <a:rPr lang="en-US" altLang="en-US" smtClean="0">
                <a:solidFill>
                  <a:srgbClr val="FF3300"/>
                </a:solidFill>
              </a:rPr>
              <a:t>autarky</a:t>
            </a:r>
          </a:p>
          <a:p>
            <a:pPr lvl="1">
              <a:spcBef>
                <a:spcPct val="70000"/>
              </a:spcBef>
            </a:pPr>
            <a:r>
              <a:rPr lang="en-US" altLang="en-US" smtClean="0"/>
              <a:t>predict prices and outputs in autarky</a:t>
            </a:r>
          </a:p>
          <a:p>
            <a:pPr>
              <a:spcBef>
                <a:spcPct val="70000"/>
              </a:spcBef>
            </a:pPr>
            <a:r>
              <a:rPr lang="en-US" altLang="en-US" smtClean="0"/>
              <a:t>Basis of two trade models </a:t>
            </a:r>
          </a:p>
          <a:p>
            <a:pPr lvl="1">
              <a:spcBef>
                <a:spcPct val="70000"/>
              </a:spcBef>
            </a:pPr>
            <a:r>
              <a:rPr lang="en-US" altLang="en-US" smtClean="0"/>
              <a:t>Classical (Ricardian) Model</a:t>
            </a:r>
          </a:p>
          <a:p>
            <a:pPr lvl="1">
              <a:spcBef>
                <a:spcPct val="70000"/>
              </a:spcBef>
            </a:pPr>
            <a:r>
              <a:rPr lang="en-US" altLang="en-US" smtClean="0"/>
              <a:t>HO Model (Heckscher-Ohlin)</a:t>
            </a:r>
          </a:p>
        </p:txBody>
      </p:sp>
    </p:spTree>
  </p:cSld>
  <p:clrMapOvr>
    <a:masterClrMapping/>
  </p:clrMapOvr>
  <p:transition spd="med">
    <p:pull dir="rd"/>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02402" name="Line 2"/>
          <p:cNvSpPr>
            <a:spLocks noChangeShapeType="1"/>
          </p:cNvSpPr>
          <p:nvPr/>
        </p:nvSpPr>
        <p:spPr bwMode="auto">
          <a:xfrm>
            <a:off x="2211388" y="4116388"/>
            <a:ext cx="1141412" cy="1751012"/>
          </a:xfrm>
          <a:prstGeom prst="line">
            <a:avLst/>
          </a:prstGeom>
          <a:noFill/>
          <a:ln w="50800">
            <a:solidFill>
              <a:srgbClr val="FF99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2403" name="Rectangle 3"/>
          <p:cNvSpPr>
            <a:spLocks noGrp="1" noChangeArrowheads="1"/>
          </p:cNvSpPr>
          <p:nvPr>
            <p:ph type="title"/>
          </p:nvPr>
        </p:nvSpPr>
        <p:spPr>
          <a:xfrm>
            <a:off x="762000" y="76200"/>
            <a:ext cx="7772400" cy="1162050"/>
          </a:xfrm>
          <a:noFill/>
        </p:spPr>
        <p:txBody>
          <a:bodyPr anchor="b"/>
          <a:lstStyle/>
          <a:p>
            <a:r>
              <a:rPr lang="en-US" altLang="en-US" smtClean="0"/>
              <a:t>Changes in Income</a:t>
            </a:r>
          </a:p>
        </p:txBody>
      </p:sp>
      <p:sp>
        <p:nvSpPr>
          <p:cNvPr id="102404" name="Line 4"/>
          <p:cNvSpPr>
            <a:spLocks noChangeShapeType="1"/>
          </p:cNvSpPr>
          <p:nvPr/>
        </p:nvSpPr>
        <p:spPr bwMode="auto">
          <a:xfrm>
            <a:off x="2212975" y="2435225"/>
            <a:ext cx="2284413" cy="3425825"/>
          </a:xfrm>
          <a:prstGeom prst="line">
            <a:avLst/>
          </a:prstGeom>
          <a:noFill/>
          <a:ln w="50800">
            <a:solidFill>
              <a:srgbClr val="FFCC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2405" name="Line 5"/>
          <p:cNvSpPr>
            <a:spLocks noChangeShapeType="1"/>
          </p:cNvSpPr>
          <p:nvPr/>
        </p:nvSpPr>
        <p:spPr bwMode="auto">
          <a:xfrm>
            <a:off x="2211388" y="5854700"/>
            <a:ext cx="4875212" cy="0"/>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2406" name="Rectangle 6"/>
          <p:cNvSpPr>
            <a:spLocks noChangeArrowheads="1"/>
          </p:cNvSpPr>
          <p:nvPr/>
        </p:nvSpPr>
        <p:spPr bwMode="auto">
          <a:xfrm>
            <a:off x="1905000" y="5849938"/>
            <a:ext cx="5486400"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0      1    2    3    4    5    6    7    8    9    10</a:t>
            </a:r>
          </a:p>
        </p:txBody>
      </p:sp>
      <p:sp>
        <p:nvSpPr>
          <p:cNvPr id="102407" name="Rectangle 7"/>
          <p:cNvSpPr>
            <a:spLocks noChangeArrowheads="1"/>
          </p:cNvSpPr>
          <p:nvPr/>
        </p:nvSpPr>
        <p:spPr bwMode="auto">
          <a:xfrm rot="-5400000">
            <a:off x="-1587" y="2905125"/>
            <a:ext cx="29845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000"/>
              <a:t>Soda (six-packs per month)</a:t>
            </a:r>
          </a:p>
        </p:txBody>
      </p:sp>
      <p:sp>
        <p:nvSpPr>
          <p:cNvPr id="102408" name="Line 8"/>
          <p:cNvSpPr>
            <a:spLocks noChangeShapeType="1"/>
          </p:cNvSpPr>
          <p:nvPr/>
        </p:nvSpPr>
        <p:spPr bwMode="auto">
          <a:xfrm flipV="1">
            <a:off x="2209800" y="1525588"/>
            <a:ext cx="0" cy="4341812"/>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2409" name="Rectangle 9"/>
          <p:cNvSpPr>
            <a:spLocks noChangeArrowheads="1"/>
          </p:cNvSpPr>
          <p:nvPr/>
        </p:nvSpPr>
        <p:spPr bwMode="auto">
          <a:xfrm>
            <a:off x="1828800" y="49530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2</a:t>
            </a:r>
          </a:p>
        </p:txBody>
      </p:sp>
      <p:sp>
        <p:nvSpPr>
          <p:cNvPr id="102410" name="Rectangle 10"/>
          <p:cNvSpPr>
            <a:spLocks noChangeArrowheads="1"/>
          </p:cNvSpPr>
          <p:nvPr/>
        </p:nvSpPr>
        <p:spPr bwMode="auto">
          <a:xfrm>
            <a:off x="1828800" y="42672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4</a:t>
            </a:r>
          </a:p>
        </p:txBody>
      </p:sp>
      <p:sp>
        <p:nvSpPr>
          <p:cNvPr id="102411" name="Rectangle 11"/>
          <p:cNvSpPr>
            <a:spLocks noChangeArrowheads="1"/>
          </p:cNvSpPr>
          <p:nvPr/>
        </p:nvSpPr>
        <p:spPr bwMode="auto">
          <a:xfrm>
            <a:off x="1828800" y="35814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6</a:t>
            </a:r>
          </a:p>
        </p:txBody>
      </p:sp>
      <p:sp>
        <p:nvSpPr>
          <p:cNvPr id="102412" name="Rectangle 12"/>
          <p:cNvSpPr>
            <a:spLocks noChangeArrowheads="1"/>
          </p:cNvSpPr>
          <p:nvPr/>
        </p:nvSpPr>
        <p:spPr bwMode="auto">
          <a:xfrm>
            <a:off x="1828800" y="28956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8</a:t>
            </a:r>
          </a:p>
        </p:txBody>
      </p:sp>
      <p:sp>
        <p:nvSpPr>
          <p:cNvPr id="102413" name="Rectangle 13"/>
          <p:cNvSpPr>
            <a:spLocks noChangeArrowheads="1"/>
          </p:cNvSpPr>
          <p:nvPr/>
        </p:nvSpPr>
        <p:spPr bwMode="auto">
          <a:xfrm>
            <a:off x="1676400" y="2209800"/>
            <a:ext cx="488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10</a:t>
            </a:r>
          </a:p>
        </p:txBody>
      </p:sp>
      <p:sp>
        <p:nvSpPr>
          <p:cNvPr id="102414" name="Rectangle 14"/>
          <p:cNvSpPr>
            <a:spLocks noChangeArrowheads="1"/>
          </p:cNvSpPr>
          <p:nvPr/>
        </p:nvSpPr>
        <p:spPr bwMode="auto">
          <a:xfrm>
            <a:off x="5165725" y="6172200"/>
            <a:ext cx="22161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000"/>
              <a:t>Movies (per month)</a:t>
            </a:r>
          </a:p>
        </p:txBody>
      </p:sp>
      <p:sp>
        <p:nvSpPr>
          <p:cNvPr id="102415" name="Oval 15"/>
          <p:cNvSpPr>
            <a:spLocks noChangeArrowheads="1"/>
          </p:cNvSpPr>
          <p:nvPr/>
        </p:nvSpPr>
        <p:spPr bwMode="auto">
          <a:xfrm>
            <a:off x="2133600" y="2362200"/>
            <a:ext cx="155575" cy="155575"/>
          </a:xfrm>
          <a:prstGeom prst="ellipse">
            <a:avLst/>
          </a:prstGeom>
          <a:solidFill>
            <a:srgbClr val="000000"/>
          </a:solidFill>
          <a:ln w="12700">
            <a:solidFill>
              <a:schemeClr val="tx1"/>
            </a:solidFill>
            <a:round/>
            <a:headEnd/>
            <a:tailEnd/>
          </a:ln>
        </p:spPr>
        <p:txBody>
          <a:bodyPr wrap="none" anchor="ct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eaLnBrk="1" hangingPunct="1">
              <a:spcBef>
                <a:spcPct val="0"/>
              </a:spcBef>
              <a:buSzTx/>
              <a:buFontTx/>
              <a:buNone/>
            </a:pPr>
            <a:endParaRPr lang="en-US" altLang="en-US" sz="2000"/>
          </a:p>
        </p:txBody>
      </p:sp>
      <p:sp>
        <p:nvSpPr>
          <p:cNvPr id="102416" name="Rectangle 16"/>
          <p:cNvSpPr>
            <a:spLocks noChangeArrowheads="1"/>
          </p:cNvSpPr>
          <p:nvPr/>
        </p:nvSpPr>
        <p:spPr bwMode="auto">
          <a:xfrm>
            <a:off x="2270125" y="2022475"/>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b="1" i="1"/>
              <a:t>a</a:t>
            </a:r>
          </a:p>
        </p:txBody>
      </p:sp>
      <p:sp>
        <p:nvSpPr>
          <p:cNvPr id="102417" name="Oval 17"/>
          <p:cNvSpPr>
            <a:spLocks noChangeArrowheads="1"/>
          </p:cNvSpPr>
          <p:nvPr/>
        </p:nvSpPr>
        <p:spPr bwMode="auto">
          <a:xfrm>
            <a:off x="4416425" y="5791200"/>
            <a:ext cx="155575" cy="155575"/>
          </a:xfrm>
          <a:prstGeom prst="ellipse">
            <a:avLst/>
          </a:prstGeom>
          <a:solidFill>
            <a:srgbClr val="000000"/>
          </a:solidFill>
          <a:ln w="12700">
            <a:solidFill>
              <a:schemeClr val="tx1"/>
            </a:solidFill>
            <a:round/>
            <a:headEnd/>
            <a:tailEnd/>
          </a:ln>
        </p:spPr>
        <p:txBody>
          <a:bodyPr wrap="none" anchor="ct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eaLnBrk="1" hangingPunct="1">
              <a:spcBef>
                <a:spcPct val="0"/>
              </a:spcBef>
              <a:buSzTx/>
              <a:buFontTx/>
              <a:buNone/>
            </a:pPr>
            <a:endParaRPr lang="en-US" altLang="en-US" sz="2000"/>
          </a:p>
        </p:txBody>
      </p:sp>
      <p:sp>
        <p:nvSpPr>
          <p:cNvPr id="102418" name="Rectangle 18"/>
          <p:cNvSpPr>
            <a:spLocks noChangeArrowheads="1"/>
          </p:cNvSpPr>
          <p:nvPr/>
        </p:nvSpPr>
        <p:spPr bwMode="auto">
          <a:xfrm>
            <a:off x="4572000" y="5334000"/>
            <a:ext cx="2857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b="1" i="1"/>
              <a:t>f</a:t>
            </a:r>
          </a:p>
        </p:txBody>
      </p:sp>
      <p:sp>
        <p:nvSpPr>
          <p:cNvPr id="102419" name="Rectangle 19"/>
          <p:cNvSpPr>
            <a:spLocks noChangeArrowheads="1"/>
          </p:cNvSpPr>
          <p:nvPr/>
        </p:nvSpPr>
        <p:spPr bwMode="auto">
          <a:xfrm>
            <a:off x="4876800" y="5105400"/>
            <a:ext cx="839788" cy="593725"/>
          </a:xfrm>
          <a:prstGeom prst="rect">
            <a:avLst/>
          </a:prstGeom>
          <a:solidFill>
            <a:srgbClr val="FFCC99"/>
          </a:solidFill>
          <a:ln w="12700">
            <a:solidFill>
              <a:schemeClr val="tx1"/>
            </a:solidFill>
            <a:miter lim="800000"/>
            <a:headEnd/>
            <a:tailEnd/>
          </a:ln>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1600" b="1"/>
              <a:t>Income</a:t>
            </a:r>
          </a:p>
          <a:p>
            <a:pPr>
              <a:spcBef>
                <a:spcPct val="0"/>
              </a:spcBef>
              <a:buSzTx/>
              <a:buFontTx/>
              <a:buNone/>
            </a:pPr>
            <a:r>
              <a:rPr lang="en-US" altLang="en-US" sz="1600" b="1"/>
              <a:t>$30</a:t>
            </a:r>
          </a:p>
        </p:txBody>
      </p:sp>
      <p:sp>
        <p:nvSpPr>
          <p:cNvPr id="102420" name="Rectangle 20"/>
          <p:cNvSpPr>
            <a:spLocks noChangeArrowheads="1"/>
          </p:cNvSpPr>
          <p:nvPr/>
        </p:nvSpPr>
        <p:spPr bwMode="auto">
          <a:xfrm>
            <a:off x="5562600" y="2743200"/>
            <a:ext cx="1568450" cy="835025"/>
          </a:xfrm>
          <a:prstGeom prst="rect">
            <a:avLst/>
          </a:prstGeom>
          <a:solidFill>
            <a:srgbClr val="FFCCCC"/>
          </a:solidFill>
          <a:ln w="12700">
            <a:solidFill>
              <a:schemeClr val="tx1"/>
            </a:solidFill>
            <a:miter lim="800000"/>
            <a:headEnd/>
            <a:tailEnd/>
          </a:ln>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b="1"/>
              <a:t>A Change </a:t>
            </a:r>
          </a:p>
          <a:p>
            <a:pPr>
              <a:spcBef>
                <a:spcPct val="0"/>
              </a:spcBef>
              <a:buSzTx/>
              <a:buFontTx/>
              <a:buNone/>
            </a:pPr>
            <a:r>
              <a:rPr lang="en-US" altLang="en-US" sz="2400" b="1"/>
              <a:t>in Income</a:t>
            </a:r>
          </a:p>
        </p:txBody>
      </p:sp>
      <p:sp>
        <p:nvSpPr>
          <p:cNvPr id="102421" name="Line 21"/>
          <p:cNvSpPr>
            <a:spLocks noChangeShapeType="1"/>
          </p:cNvSpPr>
          <p:nvPr/>
        </p:nvSpPr>
        <p:spPr bwMode="auto">
          <a:xfrm flipH="1">
            <a:off x="4192588" y="5259388"/>
            <a:ext cx="684212" cy="227012"/>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2422" name="AutoShape 22"/>
          <p:cNvSpPr>
            <a:spLocks noChangeArrowheads="1"/>
          </p:cNvSpPr>
          <p:nvPr/>
        </p:nvSpPr>
        <p:spPr bwMode="auto">
          <a:xfrm rot="-2040000">
            <a:off x="2681288" y="4391025"/>
            <a:ext cx="838200" cy="533400"/>
          </a:xfrm>
          <a:prstGeom prst="leftArrow">
            <a:avLst>
              <a:gd name="adj1" fmla="val 50000"/>
              <a:gd name="adj2" fmla="val 39271"/>
            </a:avLst>
          </a:prstGeom>
          <a:gradFill rotWithShape="0">
            <a:gsLst>
              <a:gs pos="0">
                <a:srgbClr val="FF9933"/>
              </a:gs>
              <a:gs pos="100000">
                <a:srgbClr val="FFCC00"/>
              </a:gs>
            </a:gsLst>
            <a:lin ang="0" scaled="1"/>
          </a:gradFill>
          <a:ln w="12700">
            <a:solidFill>
              <a:srgbClr val="000000"/>
            </a:solidFill>
            <a:miter lim="800000"/>
            <a:headEnd/>
            <a:tailEnd/>
          </a:ln>
        </p:spPr>
        <p:txBody>
          <a:bodyPr wrap="none" anchor="ct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eaLnBrk="1" hangingPunct="1">
              <a:spcBef>
                <a:spcPct val="0"/>
              </a:spcBef>
              <a:buSzTx/>
              <a:buFontTx/>
              <a:buNone/>
            </a:pPr>
            <a:endParaRPr lang="en-US" altLang="en-US" sz="2000"/>
          </a:p>
        </p:txBody>
      </p:sp>
      <p:sp>
        <p:nvSpPr>
          <p:cNvPr id="102423" name="Rectangle 23"/>
          <p:cNvSpPr>
            <a:spLocks noChangeArrowheads="1"/>
          </p:cNvSpPr>
          <p:nvPr/>
        </p:nvSpPr>
        <p:spPr bwMode="auto">
          <a:xfrm>
            <a:off x="3276600" y="5105400"/>
            <a:ext cx="839788" cy="593725"/>
          </a:xfrm>
          <a:prstGeom prst="rect">
            <a:avLst/>
          </a:prstGeom>
          <a:solidFill>
            <a:srgbClr val="FFCC99"/>
          </a:solidFill>
          <a:ln w="12700">
            <a:solidFill>
              <a:schemeClr val="tx1"/>
            </a:solidFill>
            <a:miter lim="800000"/>
            <a:headEnd/>
            <a:tailEnd/>
          </a:ln>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1600" b="1"/>
              <a:t>Income</a:t>
            </a:r>
          </a:p>
          <a:p>
            <a:pPr>
              <a:spcBef>
                <a:spcPct val="0"/>
              </a:spcBef>
              <a:buSzTx/>
              <a:buFontTx/>
              <a:buNone/>
            </a:pPr>
            <a:r>
              <a:rPr lang="en-US" altLang="en-US" sz="1600" b="1"/>
              <a:t>$15</a:t>
            </a:r>
          </a:p>
        </p:txBody>
      </p:sp>
      <p:sp>
        <p:nvSpPr>
          <p:cNvPr id="102424" name="Line 24"/>
          <p:cNvSpPr>
            <a:spLocks noChangeShapeType="1"/>
          </p:cNvSpPr>
          <p:nvPr/>
        </p:nvSpPr>
        <p:spPr bwMode="auto">
          <a:xfrm flipH="1">
            <a:off x="3049588" y="5410200"/>
            <a:ext cx="227012" cy="0"/>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Ovr>
    <a:masterClrMapping/>
  </p:clrMapOvr>
  <p:transition spd="slow">
    <p:wipe/>
  </p:transition>
</p:sld>
</file>

<file path=ppt/slides/slide5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a:noFill/>
        </p:spPr>
        <p:txBody>
          <a:bodyPr anchor="b"/>
          <a:lstStyle/>
          <a:p>
            <a:r>
              <a:rPr lang="en-US" altLang="en-US" smtClean="0"/>
              <a:t>Learning Objectives</a:t>
            </a:r>
          </a:p>
        </p:txBody>
      </p:sp>
      <p:sp>
        <p:nvSpPr>
          <p:cNvPr id="104451" name="Rectangle 3"/>
          <p:cNvSpPr>
            <a:spLocks noGrp="1" noChangeArrowheads="1"/>
          </p:cNvSpPr>
          <p:nvPr>
            <p:ph type="body" idx="1"/>
          </p:nvPr>
        </p:nvSpPr>
        <p:spPr>
          <a:noFill/>
        </p:spPr>
        <p:txBody>
          <a:bodyPr/>
          <a:lstStyle/>
          <a:p>
            <a:pPr>
              <a:spcBef>
                <a:spcPct val="60000"/>
              </a:spcBef>
            </a:pPr>
            <a:r>
              <a:rPr lang="en-US" altLang="en-US" smtClean="0">
                <a:solidFill>
                  <a:srgbClr val="B2B2B2"/>
                </a:solidFill>
              </a:rPr>
              <a:t>Calculate and graph a household’s budget line</a:t>
            </a:r>
          </a:p>
          <a:p>
            <a:pPr>
              <a:spcBef>
                <a:spcPct val="60000"/>
              </a:spcBef>
            </a:pPr>
            <a:r>
              <a:rPr lang="en-US" altLang="en-US" smtClean="0">
                <a:solidFill>
                  <a:srgbClr val="B2B2B2"/>
                </a:solidFill>
              </a:rPr>
              <a:t>Work out how the budget line changes when prices or income changes</a:t>
            </a:r>
          </a:p>
          <a:p>
            <a:pPr>
              <a:spcBef>
                <a:spcPct val="60000"/>
              </a:spcBef>
            </a:pPr>
            <a:r>
              <a:rPr lang="en-US" altLang="en-US" smtClean="0"/>
              <a:t>Make a map of preferences by using indifference curves</a:t>
            </a:r>
            <a:endParaRPr lang="en-US" altLang="en-US" smtClean="0">
              <a:solidFill>
                <a:srgbClr val="B2B2B2"/>
              </a:solidFill>
            </a:endParaRPr>
          </a:p>
          <a:p>
            <a:pPr>
              <a:spcBef>
                <a:spcPct val="60000"/>
              </a:spcBef>
            </a:pPr>
            <a:r>
              <a:rPr lang="en-US" altLang="en-US" smtClean="0">
                <a:solidFill>
                  <a:srgbClr val="B2B2B2"/>
                </a:solidFill>
              </a:rPr>
              <a:t>Explain the choices that households make</a:t>
            </a:r>
            <a:endParaRPr lang="en-US" altLang="en-US" smtClean="0"/>
          </a:p>
        </p:txBody>
      </p:sp>
    </p:spTree>
  </p:cSld>
  <p:clrMapOvr>
    <a:masterClrMapping/>
  </p:clrMapOvr>
  <p:transition spd="med">
    <p:split orient="vert" dir="in"/>
  </p:transition>
</p:sld>
</file>

<file path=ppt/slides/slide5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a:xfrm>
            <a:off x="762000" y="438150"/>
            <a:ext cx="7772400" cy="1162050"/>
          </a:xfrm>
          <a:noFill/>
        </p:spPr>
        <p:txBody>
          <a:bodyPr anchor="b"/>
          <a:lstStyle/>
          <a:p>
            <a:r>
              <a:rPr lang="en-US" altLang="en-US" smtClean="0"/>
              <a:t>Preferences and </a:t>
            </a:r>
            <a:br>
              <a:rPr lang="en-US" altLang="en-US" smtClean="0"/>
            </a:br>
            <a:r>
              <a:rPr lang="en-US" altLang="en-US" smtClean="0"/>
              <a:t>Indifference Curves</a:t>
            </a:r>
          </a:p>
        </p:txBody>
      </p:sp>
      <p:sp>
        <p:nvSpPr>
          <p:cNvPr id="405507" name="Rectangle 3"/>
          <p:cNvSpPr>
            <a:spLocks noGrp="1" noChangeArrowheads="1"/>
          </p:cNvSpPr>
          <p:nvPr>
            <p:ph type="body" idx="1"/>
          </p:nvPr>
        </p:nvSpPr>
        <p:spPr>
          <a:noFill/>
        </p:spPr>
        <p:txBody>
          <a:bodyPr/>
          <a:lstStyle/>
          <a:p>
            <a:pPr>
              <a:spcBef>
                <a:spcPct val="70000"/>
              </a:spcBef>
            </a:pPr>
            <a:r>
              <a:rPr lang="en-US" altLang="en-US" smtClean="0"/>
              <a:t>An </a:t>
            </a:r>
            <a:r>
              <a:rPr lang="en-US" altLang="en-US" smtClean="0">
                <a:solidFill>
                  <a:srgbClr val="FF3300"/>
                </a:solidFill>
              </a:rPr>
              <a:t>indifference curve</a:t>
            </a:r>
            <a:r>
              <a:rPr lang="en-US" altLang="en-US" smtClean="0"/>
              <a:t> is a line that shows combinations of goods among which a consumer is </a:t>
            </a:r>
            <a:r>
              <a:rPr lang="en-US" altLang="en-US" smtClean="0">
                <a:solidFill>
                  <a:srgbClr val="FF3300"/>
                </a:solidFill>
              </a:rPr>
              <a:t>indifferent</a:t>
            </a:r>
            <a:r>
              <a:rPr lang="en-US" altLang="en-US" smtClean="0"/>
              <a:t>.</a:t>
            </a:r>
          </a:p>
        </p:txBody>
      </p:sp>
    </p:spTree>
  </p:cSld>
  <p:clrMapOvr>
    <a:masterClrMapping/>
  </p:clrMapOvr>
  <p:transition spd="med">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05507">
                                            <p:txEl>
                                              <p:pRg st="0" end="0"/>
                                            </p:txEl>
                                          </p:spTgt>
                                        </p:tgtEl>
                                        <p:attrNameLst>
                                          <p:attrName>style.visibility</p:attrName>
                                        </p:attrNameLst>
                                      </p:cBhvr>
                                      <p:to>
                                        <p:strVal val="visible"/>
                                      </p:to>
                                    </p:set>
                                    <p:animEffect transition="in" filter="wipe(left)">
                                      <p:cBhvr>
                                        <p:cTn id="7" dur="500"/>
                                        <p:tgtEl>
                                          <p:spTgt spid="40550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5507" grpId="0" build="p" autoUpdateAnimBg="0"/>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Freeform 2"/>
          <p:cNvSpPr>
            <a:spLocks/>
          </p:cNvSpPr>
          <p:nvPr/>
        </p:nvSpPr>
        <p:spPr bwMode="auto">
          <a:xfrm>
            <a:off x="2514600" y="1524000"/>
            <a:ext cx="3887788" cy="4268788"/>
          </a:xfrm>
          <a:custGeom>
            <a:avLst/>
            <a:gdLst>
              <a:gd name="T0" fmla="*/ 0 w 2449"/>
              <a:gd name="T1" fmla="*/ 0 h 2689"/>
              <a:gd name="T2" fmla="*/ 2147483646 w 2449"/>
              <a:gd name="T3" fmla="*/ 2147483646 h 2689"/>
              <a:gd name="T4" fmla="*/ 2147483646 w 2449"/>
              <a:gd name="T5" fmla="*/ 2147483646 h 2689"/>
              <a:gd name="T6" fmla="*/ 2147483646 w 2449"/>
              <a:gd name="T7" fmla="*/ 2147483646 h 2689"/>
              <a:gd name="T8" fmla="*/ 2147483646 w 2449"/>
              <a:gd name="T9" fmla="*/ 2147483646 h 2689"/>
              <a:gd name="T10" fmla="*/ 2147483646 w 2449"/>
              <a:gd name="T11" fmla="*/ 2147483646 h 2689"/>
              <a:gd name="T12" fmla="*/ 2147483646 w 2449"/>
              <a:gd name="T13" fmla="*/ 2147483646 h 2689"/>
              <a:gd name="T14" fmla="*/ 2147483646 w 2449"/>
              <a:gd name="T15" fmla="*/ 0 h 2689"/>
              <a:gd name="T16" fmla="*/ 0 w 2449"/>
              <a:gd name="T17" fmla="*/ 0 h 268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449"/>
              <a:gd name="T28" fmla="*/ 0 h 2689"/>
              <a:gd name="T29" fmla="*/ 2449 w 2449"/>
              <a:gd name="T30" fmla="*/ 2689 h 268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449" h="2689">
                <a:moveTo>
                  <a:pt x="0" y="0"/>
                </a:moveTo>
                <a:lnTo>
                  <a:pt x="48" y="768"/>
                </a:lnTo>
                <a:lnTo>
                  <a:pt x="336" y="1440"/>
                </a:lnTo>
                <a:lnTo>
                  <a:pt x="1008" y="2064"/>
                </a:lnTo>
                <a:lnTo>
                  <a:pt x="1680" y="2496"/>
                </a:lnTo>
                <a:lnTo>
                  <a:pt x="2304" y="2640"/>
                </a:lnTo>
                <a:lnTo>
                  <a:pt x="2448" y="2688"/>
                </a:lnTo>
                <a:lnTo>
                  <a:pt x="2448" y="0"/>
                </a:lnTo>
                <a:lnTo>
                  <a:pt x="0" y="0"/>
                </a:lnTo>
              </a:path>
            </a:pathLst>
          </a:custGeom>
          <a:solidFill>
            <a:srgbClr val="FFFF99"/>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US"/>
          </a:p>
        </p:txBody>
      </p:sp>
      <p:sp>
        <p:nvSpPr>
          <p:cNvPr id="108547" name="Rectangle 3"/>
          <p:cNvSpPr>
            <a:spLocks noChangeArrowheads="1"/>
          </p:cNvSpPr>
          <p:nvPr/>
        </p:nvSpPr>
        <p:spPr bwMode="auto">
          <a:xfrm>
            <a:off x="2209800" y="1524000"/>
            <a:ext cx="304800" cy="152400"/>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eaLnBrk="1" hangingPunct="1">
              <a:spcBef>
                <a:spcPct val="0"/>
              </a:spcBef>
              <a:buSzTx/>
              <a:buFontTx/>
              <a:buNone/>
            </a:pPr>
            <a:endParaRPr lang="en-US" altLang="en-US" sz="2000"/>
          </a:p>
        </p:txBody>
      </p:sp>
      <p:sp>
        <p:nvSpPr>
          <p:cNvPr id="108548" name="Freeform 4"/>
          <p:cNvSpPr>
            <a:spLocks/>
          </p:cNvSpPr>
          <p:nvPr/>
        </p:nvSpPr>
        <p:spPr bwMode="auto">
          <a:xfrm>
            <a:off x="2212975" y="1577975"/>
            <a:ext cx="4191000" cy="4292600"/>
          </a:xfrm>
          <a:custGeom>
            <a:avLst/>
            <a:gdLst>
              <a:gd name="T0" fmla="*/ 0 w 2640"/>
              <a:gd name="T1" fmla="*/ 2147483646 h 2704"/>
              <a:gd name="T2" fmla="*/ 2147483646 w 2640"/>
              <a:gd name="T3" fmla="*/ 2147483646 h 2704"/>
              <a:gd name="T4" fmla="*/ 2147483646 w 2640"/>
              <a:gd name="T5" fmla="*/ 2147483646 h 2704"/>
              <a:gd name="T6" fmla="*/ 2147483646 w 2640"/>
              <a:gd name="T7" fmla="*/ 2147483646 h 2704"/>
              <a:gd name="T8" fmla="*/ 2147483646 w 2640"/>
              <a:gd name="T9" fmla="*/ 2147483646 h 2704"/>
              <a:gd name="T10" fmla="*/ 2147483646 w 2640"/>
              <a:gd name="T11" fmla="*/ 2147483646 h 2704"/>
              <a:gd name="T12" fmla="*/ 2147483646 w 2640"/>
              <a:gd name="T13" fmla="*/ 2147483646 h 2704"/>
              <a:gd name="T14" fmla="*/ 2147483646 w 2640"/>
              <a:gd name="T15" fmla="*/ 2147483646 h 2704"/>
              <a:gd name="T16" fmla="*/ 2147483646 w 2640"/>
              <a:gd name="T17" fmla="*/ 2147483646 h 2704"/>
              <a:gd name="T18" fmla="*/ 2147483646 w 2640"/>
              <a:gd name="T19" fmla="*/ 2147483646 h 2704"/>
              <a:gd name="T20" fmla="*/ 2147483646 w 2640"/>
              <a:gd name="T21" fmla="*/ 2147483646 h 2704"/>
              <a:gd name="T22" fmla="*/ 2147483646 w 2640"/>
              <a:gd name="T23" fmla="*/ 2147483646 h 2704"/>
              <a:gd name="T24" fmla="*/ 2147483646 w 2640"/>
              <a:gd name="T25" fmla="*/ 2147483646 h 2704"/>
              <a:gd name="T26" fmla="*/ 2147483646 w 2640"/>
              <a:gd name="T27" fmla="*/ 2147483646 h 2704"/>
              <a:gd name="T28" fmla="*/ 2147483646 w 2640"/>
              <a:gd name="T29" fmla="*/ 2147483646 h 2704"/>
              <a:gd name="T30" fmla="*/ 2147483646 w 2640"/>
              <a:gd name="T31" fmla="*/ 2147483646 h 2704"/>
              <a:gd name="T32" fmla="*/ 2147483646 w 2640"/>
              <a:gd name="T33" fmla="*/ 2147483646 h 2704"/>
              <a:gd name="T34" fmla="*/ 2147483646 w 2640"/>
              <a:gd name="T35" fmla="*/ 2147483646 h 2704"/>
              <a:gd name="T36" fmla="*/ 2147483646 w 2640"/>
              <a:gd name="T37" fmla="*/ 2147483646 h 2704"/>
              <a:gd name="T38" fmla="*/ 2147483646 w 2640"/>
              <a:gd name="T39" fmla="*/ 2147483646 h 2704"/>
              <a:gd name="T40" fmla="*/ 2147483646 w 2640"/>
              <a:gd name="T41" fmla="*/ 2147483646 h 2704"/>
              <a:gd name="T42" fmla="*/ 2147483646 w 2640"/>
              <a:gd name="T43" fmla="*/ 2147483646 h 2704"/>
              <a:gd name="T44" fmla="*/ 2147483646 w 2640"/>
              <a:gd name="T45" fmla="*/ 2147483646 h 2704"/>
              <a:gd name="T46" fmla="*/ 2147483646 w 2640"/>
              <a:gd name="T47" fmla="*/ 2147483646 h 2704"/>
              <a:gd name="T48" fmla="*/ 2147483646 w 2640"/>
              <a:gd name="T49" fmla="*/ 2147483646 h 2704"/>
              <a:gd name="T50" fmla="*/ 2147483646 w 2640"/>
              <a:gd name="T51" fmla="*/ 2147483646 h 2704"/>
              <a:gd name="T52" fmla="*/ 2147483646 w 2640"/>
              <a:gd name="T53" fmla="*/ 2147483646 h 2704"/>
              <a:gd name="T54" fmla="*/ 2147483646 w 2640"/>
              <a:gd name="T55" fmla="*/ 2147483646 h 2704"/>
              <a:gd name="T56" fmla="*/ 2147483646 w 2640"/>
              <a:gd name="T57" fmla="*/ 2147483646 h 2704"/>
              <a:gd name="T58" fmla="*/ 2147483646 w 2640"/>
              <a:gd name="T59" fmla="*/ 2147483646 h 2704"/>
              <a:gd name="T60" fmla="*/ 2147483646 w 2640"/>
              <a:gd name="T61" fmla="*/ 2147483646 h 2704"/>
              <a:gd name="T62" fmla="*/ 2147483646 w 2640"/>
              <a:gd name="T63" fmla="*/ 2147483646 h 2704"/>
              <a:gd name="T64" fmla="*/ 2147483646 w 2640"/>
              <a:gd name="T65" fmla="*/ 2147483646 h 2704"/>
              <a:gd name="T66" fmla="*/ 2147483646 w 2640"/>
              <a:gd name="T67" fmla="*/ 2147483646 h 2704"/>
              <a:gd name="T68" fmla="*/ 2147483646 w 2640"/>
              <a:gd name="T69" fmla="*/ 2147483646 h 2704"/>
              <a:gd name="T70" fmla="*/ 2147483646 w 2640"/>
              <a:gd name="T71" fmla="*/ 2147483646 h 2704"/>
              <a:gd name="T72" fmla="*/ 2147483646 w 2640"/>
              <a:gd name="T73" fmla="*/ 2147483646 h 2704"/>
              <a:gd name="T74" fmla="*/ 2147483646 w 2640"/>
              <a:gd name="T75" fmla="*/ 2147483646 h 2704"/>
              <a:gd name="T76" fmla="*/ 2147483646 w 2640"/>
              <a:gd name="T77" fmla="*/ 2147483646 h 2704"/>
              <a:gd name="T78" fmla="*/ 2147483646 w 2640"/>
              <a:gd name="T79" fmla="*/ 2147483646 h 2704"/>
              <a:gd name="T80" fmla="*/ 2147483646 w 2640"/>
              <a:gd name="T81" fmla="*/ 2147483646 h 2704"/>
              <a:gd name="T82" fmla="*/ 2147483646 w 2640"/>
              <a:gd name="T83" fmla="*/ 2147483646 h 2704"/>
              <a:gd name="T84" fmla="*/ 2147483646 w 2640"/>
              <a:gd name="T85" fmla="*/ 2147483646 h 2704"/>
              <a:gd name="T86" fmla="*/ 2147483646 w 2640"/>
              <a:gd name="T87" fmla="*/ 2147483646 h 2704"/>
              <a:gd name="T88" fmla="*/ 2147483646 w 2640"/>
              <a:gd name="T89" fmla="*/ 2147483646 h 2704"/>
              <a:gd name="T90" fmla="*/ 2147483646 w 2640"/>
              <a:gd name="T91" fmla="*/ 2147483646 h 2704"/>
              <a:gd name="T92" fmla="*/ 2147483646 w 2640"/>
              <a:gd name="T93" fmla="*/ 2147483646 h 2704"/>
              <a:gd name="T94" fmla="*/ 2147483646 w 2640"/>
              <a:gd name="T95" fmla="*/ 2147483646 h 2704"/>
              <a:gd name="T96" fmla="*/ 2147483646 w 2640"/>
              <a:gd name="T97" fmla="*/ 2147483646 h 2704"/>
              <a:gd name="T98" fmla="*/ 2147483646 w 2640"/>
              <a:gd name="T99" fmla="*/ 2147483646 h 2704"/>
              <a:gd name="T100" fmla="*/ 2147483646 w 2640"/>
              <a:gd name="T101" fmla="*/ 2147483646 h 2704"/>
              <a:gd name="T102" fmla="*/ 2147483646 w 2640"/>
              <a:gd name="T103" fmla="*/ 2147483646 h 2704"/>
              <a:gd name="T104" fmla="*/ 2147483646 w 2640"/>
              <a:gd name="T105" fmla="*/ 0 h 2704"/>
              <a:gd name="T106" fmla="*/ 2147483646 w 2640"/>
              <a:gd name="T107" fmla="*/ 0 h 2704"/>
              <a:gd name="T108" fmla="*/ 2147483646 w 2640"/>
              <a:gd name="T109" fmla="*/ 2147483646 h 2704"/>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2640"/>
              <a:gd name="T166" fmla="*/ 0 h 2704"/>
              <a:gd name="T167" fmla="*/ 2640 w 2640"/>
              <a:gd name="T168" fmla="*/ 2704 h 2704"/>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2640" h="2704">
                <a:moveTo>
                  <a:pt x="0" y="12"/>
                </a:moveTo>
                <a:lnTo>
                  <a:pt x="0" y="2703"/>
                </a:lnTo>
                <a:lnTo>
                  <a:pt x="2639" y="2703"/>
                </a:lnTo>
                <a:lnTo>
                  <a:pt x="2639" y="2608"/>
                </a:lnTo>
                <a:lnTo>
                  <a:pt x="2613" y="2620"/>
                </a:lnTo>
                <a:lnTo>
                  <a:pt x="2600" y="2626"/>
                </a:lnTo>
                <a:lnTo>
                  <a:pt x="2568" y="2632"/>
                </a:lnTo>
                <a:lnTo>
                  <a:pt x="2529" y="2626"/>
                </a:lnTo>
                <a:lnTo>
                  <a:pt x="2503" y="2620"/>
                </a:lnTo>
                <a:lnTo>
                  <a:pt x="2465" y="2608"/>
                </a:lnTo>
                <a:lnTo>
                  <a:pt x="2452" y="2597"/>
                </a:lnTo>
                <a:lnTo>
                  <a:pt x="2433" y="2579"/>
                </a:lnTo>
                <a:lnTo>
                  <a:pt x="2413" y="2567"/>
                </a:lnTo>
                <a:lnTo>
                  <a:pt x="2387" y="2561"/>
                </a:lnTo>
                <a:lnTo>
                  <a:pt x="2316" y="2549"/>
                </a:lnTo>
                <a:lnTo>
                  <a:pt x="2239" y="2543"/>
                </a:lnTo>
                <a:lnTo>
                  <a:pt x="2220" y="2526"/>
                </a:lnTo>
                <a:lnTo>
                  <a:pt x="2213" y="2514"/>
                </a:lnTo>
                <a:lnTo>
                  <a:pt x="2207" y="2514"/>
                </a:lnTo>
                <a:lnTo>
                  <a:pt x="2200" y="2514"/>
                </a:lnTo>
                <a:lnTo>
                  <a:pt x="2187" y="2508"/>
                </a:lnTo>
                <a:lnTo>
                  <a:pt x="2174" y="2508"/>
                </a:lnTo>
                <a:lnTo>
                  <a:pt x="2142" y="2496"/>
                </a:lnTo>
                <a:lnTo>
                  <a:pt x="2110" y="2478"/>
                </a:lnTo>
                <a:lnTo>
                  <a:pt x="2078" y="2460"/>
                </a:lnTo>
                <a:lnTo>
                  <a:pt x="2065" y="2449"/>
                </a:lnTo>
                <a:lnTo>
                  <a:pt x="2045" y="2431"/>
                </a:lnTo>
                <a:lnTo>
                  <a:pt x="2007" y="2419"/>
                </a:lnTo>
                <a:lnTo>
                  <a:pt x="1961" y="2413"/>
                </a:lnTo>
                <a:lnTo>
                  <a:pt x="1884" y="2389"/>
                </a:lnTo>
                <a:lnTo>
                  <a:pt x="1800" y="2366"/>
                </a:lnTo>
                <a:lnTo>
                  <a:pt x="1774" y="2342"/>
                </a:lnTo>
                <a:lnTo>
                  <a:pt x="1768" y="2330"/>
                </a:lnTo>
                <a:lnTo>
                  <a:pt x="1768" y="2336"/>
                </a:lnTo>
                <a:lnTo>
                  <a:pt x="1768" y="2342"/>
                </a:lnTo>
                <a:lnTo>
                  <a:pt x="1755" y="2336"/>
                </a:lnTo>
                <a:lnTo>
                  <a:pt x="1723" y="2319"/>
                </a:lnTo>
                <a:lnTo>
                  <a:pt x="1703" y="2301"/>
                </a:lnTo>
                <a:lnTo>
                  <a:pt x="1684" y="2283"/>
                </a:lnTo>
                <a:lnTo>
                  <a:pt x="1658" y="2271"/>
                </a:lnTo>
                <a:lnTo>
                  <a:pt x="1626" y="2265"/>
                </a:lnTo>
                <a:lnTo>
                  <a:pt x="1600" y="2259"/>
                </a:lnTo>
                <a:lnTo>
                  <a:pt x="1594" y="2253"/>
                </a:lnTo>
                <a:lnTo>
                  <a:pt x="1587" y="2253"/>
                </a:lnTo>
                <a:lnTo>
                  <a:pt x="1516" y="2182"/>
                </a:lnTo>
                <a:lnTo>
                  <a:pt x="1439" y="2123"/>
                </a:lnTo>
                <a:lnTo>
                  <a:pt x="1355" y="2064"/>
                </a:lnTo>
                <a:lnTo>
                  <a:pt x="1265" y="2023"/>
                </a:lnTo>
                <a:lnTo>
                  <a:pt x="1252" y="2005"/>
                </a:lnTo>
                <a:lnTo>
                  <a:pt x="1232" y="1993"/>
                </a:lnTo>
                <a:lnTo>
                  <a:pt x="1206" y="1981"/>
                </a:lnTo>
                <a:lnTo>
                  <a:pt x="1174" y="1970"/>
                </a:lnTo>
                <a:lnTo>
                  <a:pt x="1148" y="1964"/>
                </a:lnTo>
                <a:lnTo>
                  <a:pt x="1135" y="1958"/>
                </a:lnTo>
                <a:lnTo>
                  <a:pt x="1084" y="1899"/>
                </a:lnTo>
                <a:lnTo>
                  <a:pt x="1026" y="1845"/>
                </a:lnTo>
                <a:lnTo>
                  <a:pt x="890" y="1751"/>
                </a:lnTo>
                <a:lnTo>
                  <a:pt x="871" y="1733"/>
                </a:lnTo>
                <a:lnTo>
                  <a:pt x="845" y="1715"/>
                </a:lnTo>
                <a:lnTo>
                  <a:pt x="813" y="1697"/>
                </a:lnTo>
                <a:lnTo>
                  <a:pt x="800" y="1692"/>
                </a:lnTo>
                <a:lnTo>
                  <a:pt x="793" y="1686"/>
                </a:lnTo>
                <a:lnTo>
                  <a:pt x="774" y="1650"/>
                </a:lnTo>
                <a:lnTo>
                  <a:pt x="761" y="1626"/>
                </a:lnTo>
                <a:lnTo>
                  <a:pt x="748" y="1609"/>
                </a:lnTo>
                <a:lnTo>
                  <a:pt x="742" y="1597"/>
                </a:lnTo>
                <a:lnTo>
                  <a:pt x="729" y="1585"/>
                </a:lnTo>
                <a:lnTo>
                  <a:pt x="710" y="1579"/>
                </a:lnTo>
                <a:lnTo>
                  <a:pt x="684" y="1567"/>
                </a:lnTo>
                <a:lnTo>
                  <a:pt x="658" y="1538"/>
                </a:lnTo>
                <a:lnTo>
                  <a:pt x="645" y="1508"/>
                </a:lnTo>
                <a:lnTo>
                  <a:pt x="626" y="1473"/>
                </a:lnTo>
                <a:lnTo>
                  <a:pt x="600" y="1437"/>
                </a:lnTo>
                <a:lnTo>
                  <a:pt x="581" y="1419"/>
                </a:lnTo>
                <a:lnTo>
                  <a:pt x="561" y="1396"/>
                </a:lnTo>
                <a:lnTo>
                  <a:pt x="542" y="1378"/>
                </a:lnTo>
                <a:lnTo>
                  <a:pt x="535" y="1372"/>
                </a:lnTo>
                <a:lnTo>
                  <a:pt x="522" y="1331"/>
                </a:lnTo>
                <a:lnTo>
                  <a:pt x="516" y="1307"/>
                </a:lnTo>
                <a:lnTo>
                  <a:pt x="510" y="1289"/>
                </a:lnTo>
                <a:lnTo>
                  <a:pt x="503" y="1277"/>
                </a:lnTo>
                <a:lnTo>
                  <a:pt x="497" y="1266"/>
                </a:lnTo>
                <a:lnTo>
                  <a:pt x="484" y="1248"/>
                </a:lnTo>
                <a:lnTo>
                  <a:pt x="464" y="1224"/>
                </a:lnTo>
                <a:lnTo>
                  <a:pt x="439" y="1183"/>
                </a:lnTo>
                <a:lnTo>
                  <a:pt x="432" y="1159"/>
                </a:lnTo>
                <a:lnTo>
                  <a:pt x="426" y="1135"/>
                </a:lnTo>
                <a:lnTo>
                  <a:pt x="419" y="1106"/>
                </a:lnTo>
                <a:lnTo>
                  <a:pt x="406" y="1082"/>
                </a:lnTo>
                <a:lnTo>
                  <a:pt x="393" y="1070"/>
                </a:lnTo>
                <a:lnTo>
                  <a:pt x="374" y="1053"/>
                </a:lnTo>
                <a:lnTo>
                  <a:pt x="277" y="680"/>
                </a:lnTo>
                <a:lnTo>
                  <a:pt x="245" y="455"/>
                </a:lnTo>
                <a:lnTo>
                  <a:pt x="213" y="225"/>
                </a:lnTo>
                <a:lnTo>
                  <a:pt x="206" y="159"/>
                </a:lnTo>
                <a:lnTo>
                  <a:pt x="206" y="118"/>
                </a:lnTo>
                <a:lnTo>
                  <a:pt x="206" y="88"/>
                </a:lnTo>
                <a:lnTo>
                  <a:pt x="213" y="65"/>
                </a:lnTo>
                <a:lnTo>
                  <a:pt x="206" y="53"/>
                </a:lnTo>
                <a:lnTo>
                  <a:pt x="200" y="47"/>
                </a:lnTo>
                <a:lnTo>
                  <a:pt x="180" y="41"/>
                </a:lnTo>
                <a:lnTo>
                  <a:pt x="148" y="29"/>
                </a:lnTo>
                <a:lnTo>
                  <a:pt x="129" y="12"/>
                </a:lnTo>
                <a:lnTo>
                  <a:pt x="110" y="0"/>
                </a:lnTo>
                <a:lnTo>
                  <a:pt x="97" y="0"/>
                </a:lnTo>
                <a:lnTo>
                  <a:pt x="84" y="0"/>
                </a:lnTo>
                <a:lnTo>
                  <a:pt x="51" y="6"/>
                </a:lnTo>
                <a:lnTo>
                  <a:pt x="26" y="12"/>
                </a:lnTo>
                <a:lnTo>
                  <a:pt x="0" y="12"/>
                </a:lnTo>
              </a:path>
            </a:pathLst>
          </a:custGeom>
          <a:solidFill>
            <a:srgbClr val="C0C0C0"/>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US"/>
          </a:p>
        </p:txBody>
      </p:sp>
      <p:sp>
        <p:nvSpPr>
          <p:cNvPr id="108549" name="Freeform 5"/>
          <p:cNvSpPr>
            <a:spLocks/>
          </p:cNvSpPr>
          <p:nvPr/>
        </p:nvSpPr>
        <p:spPr bwMode="auto">
          <a:xfrm>
            <a:off x="2519363" y="1600200"/>
            <a:ext cx="3960812" cy="4117975"/>
          </a:xfrm>
          <a:custGeom>
            <a:avLst/>
            <a:gdLst>
              <a:gd name="T0" fmla="*/ 0 w 2495"/>
              <a:gd name="T1" fmla="*/ 0 h 2594"/>
              <a:gd name="T2" fmla="*/ 2147483646 w 2495"/>
              <a:gd name="T3" fmla="*/ 2147483646 h 2594"/>
              <a:gd name="T4" fmla="*/ 2147483646 w 2495"/>
              <a:gd name="T5" fmla="*/ 2147483646 h 2594"/>
              <a:gd name="T6" fmla="*/ 2147483646 w 2495"/>
              <a:gd name="T7" fmla="*/ 2147483646 h 2594"/>
              <a:gd name="T8" fmla="*/ 2147483646 w 2495"/>
              <a:gd name="T9" fmla="*/ 2147483646 h 2594"/>
              <a:gd name="T10" fmla="*/ 2147483646 w 2495"/>
              <a:gd name="T11" fmla="*/ 2147483646 h 2594"/>
              <a:gd name="T12" fmla="*/ 2147483646 w 2495"/>
              <a:gd name="T13" fmla="*/ 2147483646 h 2594"/>
              <a:gd name="T14" fmla="*/ 2147483646 w 2495"/>
              <a:gd name="T15" fmla="*/ 2147483646 h 2594"/>
              <a:gd name="T16" fmla="*/ 2147483646 w 2495"/>
              <a:gd name="T17" fmla="*/ 2147483646 h 2594"/>
              <a:gd name="T18" fmla="*/ 2147483646 w 2495"/>
              <a:gd name="T19" fmla="*/ 2147483646 h 2594"/>
              <a:gd name="T20" fmla="*/ 2147483646 w 2495"/>
              <a:gd name="T21" fmla="*/ 2147483646 h 2594"/>
              <a:gd name="T22" fmla="*/ 2147483646 w 2495"/>
              <a:gd name="T23" fmla="*/ 2147483646 h 2594"/>
              <a:gd name="T24" fmla="*/ 2147483646 w 2495"/>
              <a:gd name="T25" fmla="*/ 2147483646 h 2594"/>
              <a:gd name="T26" fmla="*/ 2147483646 w 2495"/>
              <a:gd name="T27" fmla="*/ 2147483646 h 2594"/>
              <a:gd name="T28" fmla="*/ 2147483646 w 2495"/>
              <a:gd name="T29" fmla="*/ 2147483646 h 2594"/>
              <a:gd name="T30" fmla="*/ 2147483646 w 2495"/>
              <a:gd name="T31" fmla="*/ 2147483646 h 2594"/>
              <a:gd name="T32" fmla="*/ 2147483646 w 2495"/>
              <a:gd name="T33" fmla="*/ 2147483646 h 2594"/>
              <a:gd name="T34" fmla="*/ 2147483646 w 2495"/>
              <a:gd name="T35" fmla="*/ 2147483646 h 2594"/>
              <a:gd name="T36" fmla="*/ 2147483646 w 2495"/>
              <a:gd name="T37" fmla="*/ 2147483646 h 2594"/>
              <a:gd name="T38" fmla="*/ 2147483646 w 2495"/>
              <a:gd name="T39" fmla="*/ 2147483646 h 2594"/>
              <a:gd name="T40" fmla="*/ 2147483646 w 2495"/>
              <a:gd name="T41" fmla="*/ 2147483646 h 2594"/>
              <a:gd name="T42" fmla="*/ 2147483646 w 2495"/>
              <a:gd name="T43" fmla="*/ 2147483646 h 2594"/>
              <a:gd name="T44" fmla="*/ 2147483646 w 2495"/>
              <a:gd name="T45" fmla="*/ 2147483646 h 2594"/>
              <a:gd name="T46" fmla="*/ 2147483646 w 2495"/>
              <a:gd name="T47" fmla="*/ 2147483646 h 2594"/>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2495"/>
              <a:gd name="T73" fmla="*/ 0 h 2594"/>
              <a:gd name="T74" fmla="*/ 2495 w 2495"/>
              <a:gd name="T75" fmla="*/ 2594 h 2594"/>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2495" h="2594">
                <a:moveTo>
                  <a:pt x="0" y="0"/>
                </a:moveTo>
                <a:lnTo>
                  <a:pt x="45" y="375"/>
                </a:lnTo>
                <a:lnTo>
                  <a:pt x="72" y="559"/>
                </a:lnTo>
                <a:lnTo>
                  <a:pt x="111" y="738"/>
                </a:lnTo>
                <a:lnTo>
                  <a:pt x="156" y="916"/>
                </a:lnTo>
                <a:lnTo>
                  <a:pt x="215" y="1083"/>
                </a:lnTo>
                <a:lnTo>
                  <a:pt x="287" y="1245"/>
                </a:lnTo>
                <a:lnTo>
                  <a:pt x="378" y="1395"/>
                </a:lnTo>
                <a:lnTo>
                  <a:pt x="437" y="1469"/>
                </a:lnTo>
                <a:lnTo>
                  <a:pt x="496" y="1539"/>
                </a:lnTo>
                <a:lnTo>
                  <a:pt x="640" y="1683"/>
                </a:lnTo>
                <a:lnTo>
                  <a:pt x="803" y="1815"/>
                </a:lnTo>
                <a:lnTo>
                  <a:pt x="979" y="1942"/>
                </a:lnTo>
                <a:lnTo>
                  <a:pt x="1155" y="2063"/>
                </a:lnTo>
                <a:lnTo>
                  <a:pt x="1325" y="2172"/>
                </a:lnTo>
                <a:lnTo>
                  <a:pt x="1488" y="2270"/>
                </a:lnTo>
                <a:lnTo>
                  <a:pt x="1632" y="2351"/>
                </a:lnTo>
                <a:lnTo>
                  <a:pt x="1756" y="2420"/>
                </a:lnTo>
                <a:lnTo>
                  <a:pt x="1880" y="2472"/>
                </a:lnTo>
                <a:lnTo>
                  <a:pt x="1991" y="2512"/>
                </a:lnTo>
                <a:lnTo>
                  <a:pt x="2096" y="2541"/>
                </a:lnTo>
                <a:lnTo>
                  <a:pt x="2200" y="2558"/>
                </a:lnTo>
                <a:lnTo>
                  <a:pt x="2298" y="2576"/>
                </a:lnTo>
                <a:lnTo>
                  <a:pt x="2494" y="2593"/>
                </a:lnTo>
              </a:path>
            </a:pathLst>
          </a:custGeom>
          <a:noFill/>
          <a:ln w="50800" cap="rnd">
            <a:solidFill>
              <a:srgbClr val="0099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8550" name="Rectangle 6"/>
          <p:cNvSpPr>
            <a:spLocks noGrp="1" noChangeArrowheads="1"/>
          </p:cNvSpPr>
          <p:nvPr>
            <p:ph type="title"/>
          </p:nvPr>
        </p:nvSpPr>
        <p:spPr>
          <a:xfrm>
            <a:off x="762000" y="76200"/>
            <a:ext cx="7772400" cy="1162050"/>
          </a:xfrm>
          <a:noFill/>
        </p:spPr>
        <p:txBody>
          <a:bodyPr anchor="b"/>
          <a:lstStyle/>
          <a:p>
            <a:r>
              <a:rPr lang="en-US" altLang="en-US" smtClean="0"/>
              <a:t>A Preference Map</a:t>
            </a:r>
          </a:p>
        </p:txBody>
      </p:sp>
      <p:sp>
        <p:nvSpPr>
          <p:cNvPr id="108551" name="Line 7"/>
          <p:cNvSpPr>
            <a:spLocks noChangeShapeType="1"/>
          </p:cNvSpPr>
          <p:nvPr/>
        </p:nvSpPr>
        <p:spPr bwMode="auto">
          <a:xfrm>
            <a:off x="2211388" y="5867400"/>
            <a:ext cx="4875212" cy="0"/>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8552" name="Rectangle 8"/>
          <p:cNvSpPr>
            <a:spLocks noChangeArrowheads="1"/>
          </p:cNvSpPr>
          <p:nvPr/>
        </p:nvSpPr>
        <p:spPr bwMode="auto">
          <a:xfrm>
            <a:off x="1905000" y="5849938"/>
            <a:ext cx="5486400"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0           </a:t>
            </a:r>
            <a:r>
              <a:rPr lang="en-US" altLang="en-US" sz="2400">
                <a:solidFill>
                  <a:srgbClr val="FF3300"/>
                </a:solidFill>
              </a:rPr>
              <a:t>2</a:t>
            </a:r>
            <a:r>
              <a:rPr lang="en-US" altLang="en-US" sz="2400"/>
              <a:t>         4         6         8         10</a:t>
            </a:r>
          </a:p>
        </p:txBody>
      </p:sp>
      <p:sp>
        <p:nvSpPr>
          <p:cNvPr id="108553" name="Rectangle 9"/>
          <p:cNvSpPr>
            <a:spLocks noChangeArrowheads="1"/>
          </p:cNvSpPr>
          <p:nvPr/>
        </p:nvSpPr>
        <p:spPr bwMode="auto">
          <a:xfrm rot="-5400000">
            <a:off x="-1587" y="2905125"/>
            <a:ext cx="29845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000"/>
              <a:t>Soda (six-packs per month)</a:t>
            </a:r>
          </a:p>
        </p:txBody>
      </p:sp>
      <p:sp>
        <p:nvSpPr>
          <p:cNvPr id="108554" name="Line 10"/>
          <p:cNvSpPr>
            <a:spLocks noChangeShapeType="1"/>
          </p:cNvSpPr>
          <p:nvPr/>
        </p:nvSpPr>
        <p:spPr bwMode="auto">
          <a:xfrm flipV="1">
            <a:off x="2209800" y="1525588"/>
            <a:ext cx="0" cy="4341812"/>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8555" name="Rectangle 11"/>
          <p:cNvSpPr>
            <a:spLocks noChangeArrowheads="1"/>
          </p:cNvSpPr>
          <p:nvPr/>
        </p:nvSpPr>
        <p:spPr bwMode="auto">
          <a:xfrm>
            <a:off x="1828800" y="49530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2</a:t>
            </a:r>
          </a:p>
        </p:txBody>
      </p:sp>
      <p:sp>
        <p:nvSpPr>
          <p:cNvPr id="108556" name="Rectangle 12"/>
          <p:cNvSpPr>
            <a:spLocks noChangeArrowheads="1"/>
          </p:cNvSpPr>
          <p:nvPr/>
        </p:nvSpPr>
        <p:spPr bwMode="auto">
          <a:xfrm>
            <a:off x="1828800" y="42672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4</a:t>
            </a:r>
          </a:p>
        </p:txBody>
      </p:sp>
      <p:sp>
        <p:nvSpPr>
          <p:cNvPr id="108557" name="Rectangle 13"/>
          <p:cNvSpPr>
            <a:spLocks noChangeArrowheads="1"/>
          </p:cNvSpPr>
          <p:nvPr/>
        </p:nvSpPr>
        <p:spPr bwMode="auto">
          <a:xfrm>
            <a:off x="1828800" y="35814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solidFill>
                  <a:srgbClr val="FF3300"/>
                </a:solidFill>
              </a:rPr>
              <a:t>6</a:t>
            </a:r>
          </a:p>
        </p:txBody>
      </p:sp>
      <p:sp>
        <p:nvSpPr>
          <p:cNvPr id="108558" name="Rectangle 14"/>
          <p:cNvSpPr>
            <a:spLocks noChangeArrowheads="1"/>
          </p:cNvSpPr>
          <p:nvPr/>
        </p:nvSpPr>
        <p:spPr bwMode="auto">
          <a:xfrm>
            <a:off x="1828800" y="28956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8</a:t>
            </a:r>
          </a:p>
        </p:txBody>
      </p:sp>
      <p:sp>
        <p:nvSpPr>
          <p:cNvPr id="108559" name="Rectangle 15"/>
          <p:cNvSpPr>
            <a:spLocks noChangeArrowheads="1"/>
          </p:cNvSpPr>
          <p:nvPr/>
        </p:nvSpPr>
        <p:spPr bwMode="auto">
          <a:xfrm>
            <a:off x="1676400" y="2209800"/>
            <a:ext cx="488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10</a:t>
            </a:r>
          </a:p>
        </p:txBody>
      </p:sp>
      <p:sp>
        <p:nvSpPr>
          <p:cNvPr id="108560" name="Rectangle 16"/>
          <p:cNvSpPr>
            <a:spLocks noChangeArrowheads="1"/>
          </p:cNvSpPr>
          <p:nvPr/>
        </p:nvSpPr>
        <p:spPr bwMode="auto">
          <a:xfrm>
            <a:off x="5165725" y="6172200"/>
            <a:ext cx="22161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000"/>
              <a:t>Movies (per month)</a:t>
            </a:r>
          </a:p>
        </p:txBody>
      </p:sp>
      <p:sp>
        <p:nvSpPr>
          <p:cNvPr id="108561" name="Oval 17"/>
          <p:cNvSpPr>
            <a:spLocks noChangeArrowheads="1"/>
          </p:cNvSpPr>
          <p:nvPr/>
        </p:nvSpPr>
        <p:spPr bwMode="auto">
          <a:xfrm>
            <a:off x="5029200" y="5257800"/>
            <a:ext cx="155575" cy="155575"/>
          </a:xfrm>
          <a:prstGeom prst="ellipse">
            <a:avLst/>
          </a:prstGeom>
          <a:solidFill>
            <a:srgbClr val="000000"/>
          </a:solidFill>
          <a:ln w="12700">
            <a:solidFill>
              <a:schemeClr val="tx1"/>
            </a:solidFill>
            <a:round/>
            <a:headEnd/>
            <a:tailEnd/>
          </a:ln>
        </p:spPr>
        <p:txBody>
          <a:bodyPr wrap="none" anchor="ct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eaLnBrk="1" hangingPunct="1">
              <a:spcBef>
                <a:spcPct val="0"/>
              </a:spcBef>
              <a:buSzTx/>
              <a:buFontTx/>
              <a:buNone/>
            </a:pPr>
            <a:endParaRPr lang="en-US" altLang="en-US" sz="2000"/>
          </a:p>
        </p:txBody>
      </p:sp>
      <p:sp>
        <p:nvSpPr>
          <p:cNvPr id="108562" name="Rectangle 18"/>
          <p:cNvSpPr>
            <a:spLocks noChangeArrowheads="1"/>
          </p:cNvSpPr>
          <p:nvPr/>
        </p:nvSpPr>
        <p:spPr bwMode="auto">
          <a:xfrm>
            <a:off x="5181600" y="49530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b="1" i="1"/>
              <a:t>g</a:t>
            </a:r>
          </a:p>
        </p:txBody>
      </p:sp>
      <p:sp>
        <p:nvSpPr>
          <p:cNvPr id="108563" name="Oval 19"/>
          <p:cNvSpPr>
            <a:spLocks noChangeArrowheads="1"/>
          </p:cNvSpPr>
          <p:nvPr/>
        </p:nvSpPr>
        <p:spPr bwMode="auto">
          <a:xfrm>
            <a:off x="3048000" y="3733800"/>
            <a:ext cx="155575" cy="155575"/>
          </a:xfrm>
          <a:prstGeom prst="ellipse">
            <a:avLst/>
          </a:prstGeom>
          <a:solidFill>
            <a:srgbClr val="FF0000"/>
          </a:solidFill>
          <a:ln w="12700">
            <a:solidFill>
              <a:schemeClr val="tx1"/>
            </a:solidFill>
            <a:round/>
            <a:headEnd/>
            <a:tailEnd/>
          </a:ln>
        </p:spPr>
        <p:txBody>
          <a:bodyPr wrap="none" anchor="ct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eaLnBrk="1" hangingPunct="1">
              <a:spcBef>
                <a:spcPct val="0"/>
              </a:spcBef>
              <a:buSzTx/>
              <a:buFontTx/>
              <a:buNone/>
            </a:pPr>
            <a:endParaRPr lang="en-US" altLang="en-US" sz="2000"/>
          </a:p>
        </p:txBody>
      </p:sp>
      <p:sp>
        <p:nvSpPr>
          <p:cNvPr id="108564" name="Line 20"/>
          <p:cNvSpPr>
            <a:spLocks noChangeShapeType="1"/>
          </p:cNvSpPr>
          <p:nvPr/>
        </p:nvSpPr>
        <p:spPr bwMode="auto">
          <a:xfrm flipH="1">
            <a:off x="2211388" y="3810000"/>
            <a:ext cx="836612" cy="0"/>
          </a:xfrm>
          <a:prstGeom prst="line">
            <a:avLst/>
          </a:prstGeom>
          <a:noFill/>
          <a:ln w="25400">
            <a:solidFill>
              <a:srgbClr val="FF3300"/>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8565" name="Line 21"/>
          <p:cNvSpPr>
            <a:spLocks noChangeShapeType="1"/>
          </p:cNvSpPr>
          <p:nvPr/>
        </p:nvSpPr>
        <p:spPr bwMode="auto">
          <a:xfrm>
            <a:off x="3124200" y="3887788"/>
            <a:ext cx="0" cy="1979612"/>
          </a:xfrm>
          <a:prstGeom prst="line">
            <a:avLst/>
          </a:prstGeom>
          <a:noFill/>
          <a:ln w="25400">
            <a:solidFill>
              <a:srgbClr val="FF3300"/>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8566" name="Oval 22"/>
          <p:cNvSpPr>
            <a:spLocks noChangeArrowheads="1"/>
          </p:cNvSpPr>
          <p:nvPr/>
        </p:nvSpPr>
        <p:spPr bwMode="auto">
          <a:xfrm rot="60000">
            <a:off x="5943600" y="5715000"/>
            <a:ext cx="457200" cy="76200"/>
          </a:xfrm>
          <a:prstGeom prst="ellipse">
            <a:avLst/>
          </a:prstGeom>
          <a:solidFill>
            <a:srgbClr val="B2B2B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eaLnBrk="1" hangingPunct="1">
              <a:spcBef>
                <a:spcPct val="0"/>
              </a:spcBef>
              <a:buSzTx/>
              <a:buFontTx/>
              <a:buNone/>
            </a:pPr>
            <a:endParaRPr lang="en-US" altLang="en-US" sz="2000"/>
          </a:p>
        </p:txBody>
      </p:sp>
      <p:sp>
        <p:nvSpPr>
          <p:cNvPr id="108567" name="Rectangle 23"/>
          <p:cNvSpPr>
            <a:spLocks noChangeArrowheads="1"/>
          </p:cNvSpPr>
          <p:nvPr/>
        </p:nvSpPr>
        <p:spPr bwMode="auto">
          <a:xfrm>
            <a:off x="3124200" y="3352800"/>
            <a:ext cx="3190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b="1" i="1"/>
              <a:t>c</a:t>
            </a:r>
          </a:p>
        </p:txBody>
      </p:sp>
      <p:sp>
        <p:nvSpPr>
          <p:cNvPr id="108568" name="Rectangle 27"/>
          <p:cNvSpPr>
            <a:spLocks noChangeArrowheads="1"/>
          </p:cNvSpPr>
          <p:nvPr/>
        </p:nvSpPr>
        <p:spPr bwMode="auto">
          <a:xfrm>
            <a:off x="6553200" y="3276600"/>
            <a:ext cx="2193925" cy="835025"/>
          </a:xfrm>
          <a:prstGeom prst="rect">
            <a:avLst/>
          </a:prstGeom>
          <a:solidFill>
            <a:srgbClr val="FFCCCC"/>
          </a:solidFill>
          <a:ln w="12700">
            <a:solidFill>
              <a:schemeClr val="tx1"/>
            </a:solidFill>
            <a:miter lim="800000"/>
            <a:headEnd/>
            <a:tailEnd/>
          </a:ln>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An indifference </a:t>
            </a:r>
          </a:p>
          <a:p>
            <a:pPr>
              <a:spcBef>
                <a:spcPct val="0"/>
              </a:spcBef>
              <a:buSzTx/>
              <a:buFontTx/>
              <a:buNone/>
            </a:pPr>
            <a:r>
              <a:rPr lang="en-US" altLang="en-US" sz="2400"/>
              <a:t>curve</a:t>
            </a:r>
          </a:p>
        </p:txBody>
      </p:sp>
    </p:spTree>
  </p:cSld>
  <p:clrMapOvr>
    <a:masterClrMapping/>
  </p:clrMapOvr>
  <p:transition spd="slow">
    <p:wipe dir="r"/>
  </p:transition>
</p:sld>
</file>

<file path=ppt/slides/slide5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10594" name="Freeform 2"/>
          <p:cNvSpPr>
            <a:spLocks/>
          </p:cNvSpPr>
          <p:nvPr/>
        </p:nvSpPr>
        <p:spPr bwMode="auto">
          <a:xfrm>
            <a:off x="2514600" y="1524000"/>
            <a:ext cx="3887788" cy="4268788"/>
          </a:xfrm>
          <a:custGeom>
            <a:avLst/>
            <a:gdLst>
              <a:gd name="T0" fmla="*/ 0 w 2449"/>
              <a:gd name="T1" fmla="*/ 0 h 2689"/>
              <a:gd name="T2" fmla="*/ 2147483646 w 2449"/>
              <a:gd name="T3" fmla="*/ 2147483646 h 2689"/>
              <a:gd name="T4" fmla="*/ 2147483646 w 2449"/>
              <a:gd name="T5" fmla="*/ 2147483646 h 2689"/>
              <a:gd name="T6" fmla="*/ 2147483646 w 2449"/>
              <a:gd name="T7" fmla="*/ 2147483646 h 2689"/>
              <a:gd name="T8" fmla="*/ 2147483646 w 2449"/>
              <a:gd name="T9" fmla="*/ 2147483646 h 2689"/>
              <a:gd name="T10" fmla="*/ 2147483646 w 2449"/>
              <a:gd name="T11" fmla="*/ 2147483646 h 2689"/>
              <a:gd name="T12" fmla="*/ 2147483646 w 2449"/>
              <a:gd name="T13" fmla="*/ 2147483646 h 2689"/>
              <a:gd name="T14" fmla="*/ 2147483646 w 2449"/>
              <a:gd name="T15" fmla="*/ 0 h 2689"/>
              <a:gd name="T16" fmla="*/ 0 w 2449"/>
              <a:gd name="T17" fmla="*/ 0 h 268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449"/>
              <a:gd name="T28" fmla="*/ 0 h 2689"/>
              <a:gd name="T29" fmla="*/ 2449 w 2449"/>
              <a:gd name="T30" fmla="*/ 2689 h 268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449" h="2689">
                <a:moveTo>
                  <a:pt x="0" y="0"/>
                </a:moveTo>
                <a:lnTo>
                  <a:pt x="48" y="768"/>
                </a:lnTo>
                <a:lnTo>
                  <a:pt x="336" y="1440"/>
                </a:lnTo>
                <a:lnTo>
                  <a:pt x="1008" y="2064"/>
                </a:lnTo>
                <a:lnTo>
                  <a:pt x="1680" y="2496"/>
                </a:lnTo>
                <a:lnTo>
                  <a:pt x="2304" y="2640"/>
                </a:lnTo>
                <a:lnTo>
                  <a:pt x="2448" y="2688"/>
                </a:lnTo>
                <a:lnTo>
                  <a:pt x="2448" y="0"/>
                </a:lnTo>
                <a:lnTo>
                  <a:pt x="0" y="0"/>
                </a:lnTo>
              </a:path>
            </a:pathLst>
          </a:custGeom>
          <a:solidFill>
            <a:srgbClr val="FFFF99"/>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US"/>
          </a:p>
        </p:txBody>
      </p:sp>
      <p:sp>
        <p:nvSpPr>
          <p:cNvPr id="110595" name="Rectangle 3"/>
          <p:cNvSpPr>
            <a:spLocks noChangeArrowheads="1"/>
          </p:cNvSpPr>
          <p:nvPr/>
        </p:nvSpPr>
        <p:spPr bwMode="auto">
          <a:xfrm>
            <a:off x="2209800" y="1524000"/>
            <a:ext cx="304800" cy="152400"/>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eaLnBrk="1" hangingPunct="1">
              <a:spcBef>
                <a:spcPct val="0"/>
              </a:spcBef>
              <a:buSzTx/>
              <a:buFontTx/>
              <a:buNone/>
            </a:pPr>
            <a:endParaRPr lang="en-US" altLang="en-US" sz="2000"/>
          </a:p>
        </p:txBody>
      </p:sp>
      <p:sp>
        <p:nvSpPr>
          <p:cNvPr id="110596" name="Freeform 4"/>
          <p:cNvSpPr>
            <a:spLocks/>
          </p:cNvSpPr>
          <p:nvPr/>
        </p:nvSpPr>
        <p:spPr bwMode="auto">
          <a:xfrm>
            <a:off x="2212975" y="1577975"/>
            <a:ext cx="4191000" cy="4292600"/>
          </a:xfrm>
          <a:custGeom>
            <a:avLst/>
            <a:gdLst>
              <a:gd name="T0" fmla="*/ 0 w 2640"/>
              <a:gd name="T1" fmla="*/ 2147483646 h 2704"/>
              <a:gd name="T2" fmla="*/ 2147483646 w 2640"/>
              <a:gd name="T3" fmla="*/ 2147483646 h 2704"/>
              <a:gd name="T4" fmla="*/ 2147483646 w 2640"/>
              <a:gd name="T5" fmla="*/ 2147483646 h 2704"/>
              <a:gd name="T6" fmla="*/ 2147483646 w 2640"/>
              <a:gd name="T7" fmla="*/ 2147483646 h 2704"/>
              <a:gd name="T8" fmla="*/ 2147483646 w 2640"/>
              <a:gd name="T9" fmla="*/ 2147483646 h 2704"/>
              <a:gd name="T10" fmla="*/ 2147483646 w 2640"/>
              <a:gd name="T11" fmla="*/ 2147483646 h 2704"/>
              <a:gd name="T12" fmla="*/ 2147483646 w 2640"/>
              <a:gd name="T13" fmla="*/ 2147483646 h 2704"/>
              <a:gd name="T14" fmla="*/ 2147483646 w 2640"/>
              <a:gd name="T15" fmla="*/ 2147483646 h 2704"/>
              <a:gd name="T16" fmla="*/ 2147483646 w 2640"/>
              <a:gd name="T17" fmla="*/ 2147483646 h 2704"/>
              <a:gd name="T18" fmla="*/ 2147483646 w 2640"/>
              <a:gd name="T19" fmla="*/ 2147483646 h 2704"/>
              <a:gd name="T20" fmla="*/ 2147483646 w 2640"/>
              <a:gd name="T21" fmla="*/ 2147483646 h 2704"/>
              <a:gd name="T22" fmla="*/ 2147483646 w 2640"/>
              <a:gd name="T23" fmla="*/ 2147483646 h 2704"/>
              <a:gd name="T24" fmla="*/ 2147483646 w 2640"/>
              <a:gd name="T25" fmla="*/ 2147483646 h 2704"/>
              <a:gd name="T26" fmla="*/ 2147483646 w 2640"/>
              <a:gd name="T27" fmla="*/ 2147483646 h 2704"/>
              <a:gd name="T28" fmla="*/ 2147483646 w 2640"/>
              <a:gd name="T29" fmla="*/ 2147483646 h 2704"/>
              <a:gd name="T30" fmla="*/ 2147483646 w 2640"/>
              <a:gd name="T31" fmla="*/ 2147483646 h 2704"/>
              <a:gd name="T32" fmla="*/ 2147483646 w 2640"/>
              <a:gd name="T33" fmla="*/ 2147483646 h 2704"/>
              <a:gd name="T34" fmla="*/ 2147483646 w 2640"/>
              <a:gd name="T35" fmla="*/ 2147483646 h 2704"/>
              <a:gd name="T36" fmla="*/ 2147483646 w 2640"/>
              <a:gd name="T37" fmla="*/ 2147483646 h 2704"/>
              <a:gd name="T38" fmla="*/ 2147483646 w 2640"/>
              <a:gd name="T39" fmla="*/ 2147483646 h 2704"/>
              <a:gd name="T40" fmla="*/ 2147483646 w 2640"/>
              <a:gd name="T41" fmla="*/ 2147483646 h 2704"/>
              <a:gd name="T42" fmla="*/ 2147483646 w 2640"/>
              <a:gd name="T43" fmla="*/ 2147483646 h 2704"/>
              <a:gd name="T44" fmla="*/ 2147483646 w 2640"/>
              <a:gd name="T45" fmla="*/ 2147483646 h 2704"/>
              <a:gd name="T46" fmla="*/ 2147483646 w 2640"/>
              <a:gd name="T47" fmla="*/ 2147483646 h 2704"/>
              <a:gd name="T48" fmla="*/ 2147483646 w 2640"/>
              <a:gd name="T49" fmla="*/ 2147483646 h 2704"/>
              <a:gd name="T50" fmla="*/ 2147483646 w 2640"/>
              <a:gd name="T51" fmla="*/ 2147483646 h 2704"/>
              <a:gd name="T52" fmla="*/ 2147483646 w 2640"/>
              <a:gd name="T53" fmla="*/ 2147483646 h 2704"/>
              <a:gd name="T54" fmla="*/ 2147483646 w 2640"/>
              <a:gd name="T55" fmla="*/ 2147483646 h 2704"/>
              <a:gd name="T56" fmla="*/ 2147483646 w 2640"/>
              <a:gd name="T57" fmla="*/ 2147483646 h 2704"/>
              <a:gd name="T58" fmla="*/ 2147483646 w 2640"/>
              <a:gd name="T59" fmla="*/ 2147483646 h 2704"/>
              <a:gd name="T60" fmla="*/ 2147483646 w 2640"/>
              <a:gd name="T61" fmla="*/ 2147483646 h 2704"/>
              <a:gd name="T62" fmla="*/ 2147483646 w 2640"/>
              <a:gd name="T63" fmla="*/ 2147483646 h 2704"/>
              <a:gd name="T64" fmla="*/ 2147483646 w 2640"/>
              <a:gd name="T65" fmla="*/ 2147483646 h 2704"/>
              <a:gd name="T66" fmla="*/ 2147483646 w 2640"/>
              <a:gd name="T67" fmla="*/ 2147483646 h 2704"/>
              <a:gd name="T68" fmla="*/ 2147483646 w 2640"/>
              <a:gd name="T69" fmla="*/ 2147483646 h 2704"/>
              <a:gd name="T70" fmla="*/ 2147483646 w 2640"/>
              <a:gd name="T71" fmla="*/ 2147483646 h 2704"/>
              <a:gd name="T72" fmla="*/ 2147483646 w 2640"/>
              <a:gd name="T73" fmla="*/ 2147483646 h 2704"/>
              <a:gd name="T74" fmla="*/ 2147483646 w 2640"/>
              <a:gd name="T75" fmla="*/ 2147483646 h 2704"/>
              <a:gd name="T76" fmla="*/ 2147483646 w 2640"/>
              <a:gd name="T77" fmla="*/ 2147483646 h 2704"/>
              <a:gd name="T78" fmla="*/ 2147483646 w 2640"/>
              <a:gd name="T79" fmla="*/ 2147483646 h 2704"/>
              <a:gd name="T80" fmla="*/ 2147483646 w 2640"/>
              <a:gd name="T81" fmla="*/ 2147483646 h 2704"/>
              <a:gd name="T82" fmla="*/ 2147483646 w 2640"/>
              <a:gd name="T83" fmla="*/ 2147483646 h 2704"/>
              <a:gd name="T84" fmla="*/ 2147483646 w 2640"/>
              <a:gd name="T85" fmla="*/ 2147483646 h 2704"/>
              <a:gd name="T86" fmla="*/ 2147483646 w 2640"/>
              <a:gd name="T87" fmla="*/ 2147483646 h 2704"/>
              <a:gd name="T88" fmla="*/ 2147483646 w 2640"/>
              <a:gd name="T89" fmla="*/ 2147483646 h 2704"/>
              <a:gd name="T90" fmla="*/ 2147483646 w 2640"/>
              <a:gd name="T91" fmla="*/ 2147483646 h 2704"/>
              <a:gd name="T92" fmla="*/ 2147483646 w 2640"/>
              <a:gd name="T93" fmla="*/ 2147483646 h 2704"/>
              <a:gd name="T94" fmla="*/ 2147483646 w 2640"/>
              <a:gd name="T95" fmla="*/ 2147483646 h 2704"/>
              <a:gd name="T96" fmla="*/ 2147483646 w 2640"/>
              <a:gd name="T97" fmla="*/ 2147483646 h 2704"/>
              <a:gd name="T98" fmla="*/ 2147483646 w 2640"/>
              <a:gd name="T99" fmla="*/ 2147483646 h 2704"/>
              <a:gd name="T100" fmla="*/ 2147483646 w 2640"/>
              <a:gd name="T101" fmla="*/ 2147483646 h 2704"/>
              <a:gd name="T102" fmla="*/ 2147483646 w 2640"/>
              <a:gd name="T103" fmla="*/ 2147483646 h 2704"/>
              <a:gd name="T104" fmla="*/ 2147483646 w 2640"/>
              <a:gd name="T105" fmla="*/ 0 h 2704"/>
              <a:gd name="T106" fmla="*/ 2147483646 w 2640"/>
              <a:gd name="T107" fmla="*/ 0 h 2704"/>
              <a:gd name="T108" fmla="*/ 2147483646 w 2640"/>
              <a:gd name="T109" fmla="*/ 2147483646 h 2704"/>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2640"/>
              <a:gd name="T166" fmla="*/ 0 h 2704"/>
              <a:gd name="T167" fmla="*/ 2640 w 2640"/>
              <a:gd name="T168" fmla="*/ 2704 h 2704"/>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2640" h="2704">
                <a:moveTo>
                  <a:pt x="0" y="12"/>
                </a:moveTo>
                <a:lnTo>
                  <a:pt x="0" y="2703"/>
                </a:lnTo>
                <a:lnTo>
                  <a:pt x="2639" y="2703"/>
                </a:lnTo>
                <a:lnTo>
                  <a:pt x="2639" y="2608"/>
                </a:lnTo>
                <a:lnTo>
                  <a:pt x="2613" y="2620"/>
                </a:lnTo>
                <a:lnTo>
                  <a:pt x="2600" y="2626"/>
                </a:lnTo>
                <a:lnTo>
                  <a:pt x="2568" y="2632"/>
                </a:lnTo>
                <a:lnTo>
                  <a:pt x="2529" y="2626"/>
                </a:lnTo>
                <a:lnTo>
                  <a:pt x="2503" y="2620"/>
                </a:lnTo>
                <a:lnTo>
                  <a:pt x="2465" y="2608"/>
                </a:lnTo>
                <a:lnTo>
                  <a:pt x="2452" y="2597"/>
                </a:lnTo>
                <a:lnTo>
                  <a:pt x="2433" y="2579"/>
                </a:lnTo>
                <a:lnTo>
                  <a:pt x="2413" y="2567"/>
                </a:lnTo>
                <a:lnTo>
                  <a:pt x="2387" y="2561"/>
                </a:lnTo>
                <a:lnTo>
                  <a:pt x="2316" y="2549"/>
                </a:lnTo>
                <a:lnTo>
                  <a:pt x="2239" y="2543"/>
                </a:lnTo>
                <a:lnTo>
                  <a:pt x="2220" y="2526"/>
                </a:lnTo>
                <a:lnTo>
                  <a:pt x="2213" y="2514"/>
                </a:lnTo>
                <a:lnTo>
                  <a:pt x="2207" y="2514"/>
                </a:lnTo>
                <a:lnTo>
                  <a:pt x="2200" y="2514"/>
                </a:lnTo>
                <a:lnTo>
                  <a:pt x="2187" y="2508"/>
                </a:lnTo>
                <a:lnTo>
                  <a:pt x="2174" y="2508"/>
                </a:lnTo>
                <a:lnTo>
                  <a:pt x="2142" y="2496"/>
                </a:lnTo>
                <a:lnTo>
                  <a:pt x="2110" y="2478"/>
                </a:lnTo>
                <a:lnTo>
                  <a:pt x="2078" y="2460"/>
                </a:lnTo>
                <a:lnTo>
                  <a:pt x="2065" y="2449"/>
                </a:lnTo>
                <a:lnTo>
                  <a:pt x="2045" y="2431"/>
                </a:lnTo>
                <a:lnTo>
                  <a:pt x="2007" y="2419"/>
                </a:lnTo>
                <a:lnTo>
                  <a:pt x="1961" y="2413"/>
                </a:lnTo>
                <a:lnTo>
                  <a:pt x="1884" y="2389"/>
                </a:lnTo>
                <a:lnTo>
                  <a:pt x="1800" y="2366"/>
                </a:lnTo>
                <a:lnTo>
                  <a:pt x="1774" y="2342"/>
                </a:lnTo>
                <a:lnTo>
                  <a:pt x="1768" y="2330"/>
                </a:lnTo>
                <a:lnTo>
                  <a:pt x="1768" y="2336"/>
                </a:lnTo>
                <a:lnTo>
                  <a:pt x="1768" y="2342"/>
                </a:lnTo>
                <a:lnTo>
                  <a:pt x="1755" y="2336"/>
                </a:lnTo>
                <a:lnTo>
                  <a:pt x="1723" y="2319"/>
                </a:lnTo>
                <a:lnTo>
                  <a:pt x="1703" y="2301"/>
                </a:lnTo>
                <a:lnTo>
                  <a:pt x="1684" y="2283"/>
                </a:lnTo>
                <a:lnTo>
                  <a:pt x="1658" y="2271"/>
                </a:lnTo>
                <a:lnTo>
                  <a:pt x="1626" y="2265"/>
                </a:lnTo>
                <a:lnTo>
                  <a:pt x="1600" y="2259"/>
                </a:lnTo>
                <a:lnTo>
                  <a:pt x="1594" y="2253"/>
                </a:lnTo>
                <a:lnTo>
                  <a:pt x="1587" y="2253"/>
                </a:lnTo>
                <a:lnTo>
                  <a:pt x="1516" y="2182"/>
                </a:lnTo>
                <a:lnTo>
                  <a:pt x="1439" y="2123"/>
                </a:lnTo>
                <a:lnTo>
                  <a:pt x="1355" y="2064"/>
                </a:lnTo>
                <a:lnTo>
                  <a:pt x="1265" y="2023"/>
                </a:lnTo>
                <a:lnTo>
                  <a:pt x="1252" y="2005"/>
                </a:lnTo>
                <a:lnTo>
                  <a:pt x="1232" y="1993"/>
                </a:lnTo>
                <a:lnTo>
                  <a:pt x="1206" y="1981"/>
                </a:lnTo>
                <a:lnTo>
                  <a:pt x="1174" y="1970"/>
                </a:lnTo>
                <a:lnTo>
                  <a:pt x="1148" y="1964"/>
                </a:lnTo>
                <a:lnTo>
                  <a:pt x="1135" y="1958"/>
                </a:lnTo>
                <a:lnTo>
                  <a:pt x="1084" y="1899"/>
                </a:lnTo>
                <a:lnTo>
                  <a:pt x="1026" y="1845"/>
                </a:lnTo>
                <a:lnTo>
                  <a:pt x="890" y="1751"/>
                </a:lnTo>
                <a:lnTo>
                  <a:pt x="871" y="1733"/>
                </a:lnTo>
                <a:lnTo>
                  <a:pt x="845" y="1715"/>
                </a:lnTo>
                <a:lnTo>
                  <a:pt x="813" y="1697"/>
                </a:lnTo>
                <a:lnTo>
                  <a:pt x="800" y="1692"/>
                </a:lnTo>
                <a:lnTo>
                  <a:pt x="793" y="1686"/>
                </a:lnTo>
                <a:lnTo>
                  <a:pt x="774" y="1650"/>
                </a:lnTo>
                <a:lnTo>
                  <a:pt x="761" y="1626"/>
                </a:lnTo>
                <a:lnTo>
                  <a:pt x="748" y="1609"/>
                </a:lnTo>
                <a:lnTo>
                  <a:pt x="742" y="1597"/>
                </a:lnTo>
                <a:lnTo>
                  <a:pt x="729" y="1585"/>
                </a:lnTo>
                <a:lnTo>
                  <a:pt x="710" y="1579"/>
                </a:lnTo>
                <a:lnTo>
                  <a:pt x="684" y="1567"/>
                </a:lnTo>
                <a:lnTo>
                  <a:pt x="658" y="1538"/>
                </a:lnTo>
                <a:lnTo>
                  <a:pt x="645" y="1508"/>
                </a:lnTo>
                <a:lnTo>
                  <a:pt x="626" y="1473"/>
                </a:lnTo>
                <a:lnTo>
                  <a:pt x="600" y="1437"/>
                </a:lnTo>
                <a:lnTo>
                  <a:pt x="581" y="1419"/>
                </a:lnTo>
                <a:lnTo>
                  <a:pt x="561" y="1396"/>
                </a:lnTo>
                <a:lnTo>
                  <a:pt x="542" y="1378"/>
                </a:lnTo>
                <a:lnTo>
                  <a:pt x="535" y="1372"/>
                </a:lnTo>
                <a:lnTo>
                  <a:pt x="522" y="1331"/>
                </a:lnTo>
                <a:lnTo>
                  <a:pt x="516" y="1307"/>
                </a:lnTo>
                <a:lnTo>
                  <a:pt x="510" y="1289"/>
                </a:lnTo>
                <a:lnTo>
                  <a:pt x="503" y="1277"/>
                </a:lnTo>
                <a:lnTo>
                  <a:pt x="497" y="1266"/>
                </a:lnTo>
                <a:lnTo>
                  <a:pt x="484" y="1248"/>
                </a:lnTo>
                <a:lnTo>
                  <a:pt x="464" y="1224"/>
                </a:lnTo>
                <a:lnTo>
                  <a:pt x="439" y="1183"/>
                </a:lnTo>
                <a:lnTo>
                  <a:pt x="432" y="1159"/>
                </a:lnTo>
                <a:lnTo>
                  <a:pt x="426" y="1135"/>
                </a:lnTo>
                <a:lnTo>
                  <a:pt x="419" y="1106"/>
                </a:lnTo>
                <a:lnTo>
                  <a:pt x="406" y="1082"/>
                </a:lnTo>
                <a:lnTo>
                  <a:pt x="393" y="1070"/>
                </a:lnTo>
                <a:lnTo>
                  <a:pt x="374" y="1053"/>
                </a:lnTo>
                <a:lnTo>
                  <a:pt x="277" y="680"/>
                </a:lnTo>
                <a:lnTo>
                  <a:pt x="245" y="455"/>
                </a:lnTo>
                <a:lnTo>
                  <a:pt x="213" y="225"/>
                </a:lnTo>
                <a:lnTo>
                  <a:pt x="206" y="159"/>
                </a:lnTo>
                <a:lnTo>
                  <a:pt x="206" y="118"/>
                </a:lnTo>
                <a:lnTo>
                  <a:pt x="206" y="88"/>
                </a:lnTo>
                <a:lnTo>
                  <a:pt x="213" y="65"/>
                </a:lnTo>
                <a:lnTo>
                  <a:pt x="206" y="53"/>
                </a:lnTo>
                <a:lnTo>
                  <a:pt x="200" y="47"/>
                </a:lnTo>
                <a:lnTo>
                  <a:pt x="180" y="41"/>
                </a:lnTo>
                <a:lnTo>
                  <a:pt x="148" y="29"/>
                </a:lnTo>
                <a:lnTo>
                  <a:pt x="129" y="12"/>
                </a:lnTo>
                <a:lnTo>
                  <a:pt x="110" y="0"/>
                </a:lnTo>
                <a:lnTo>
                  <a:pt x="97" y="0"/>
                </a:lnTo>
                <a:lnTo>
                  <a:pt x="84" y="0"/>
                </a:lnTo>
                <a:lnTo>
                  <a:pt x="51" y="6"/>
                </a:lnTo>
                <a:lnTo>
                  <a:pt x="26" y="12"/>
                </a:lnTo>
                <a:lnTo>
                  <a:pt x="0" y="12"/>
                </a:lnTo>
              </a:path>
            </a:pathLst>
          </a:custGeom>
          <a:solidFill>
            <a:srgbClr val="C0C0C0"/>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US"/>
          </a:p>
        </p:txBody>
      </p:sp>
      <p:sp>
        <p:nvSpPr>
          <p:cNvPr id="110597" name="Freeform 5"/>
          <p:cNvSpPr>
            <a:spLocks/>
          </p:cNvSpPr>
          <p:nvPr/>
        </p:nvSpPr>
        <p:spPr bwMode="auto">
          <a:xfrm>
            <a:off x="2519363" y="1600200"/>
            <a:ext cx="3960812" cy="4117975"/>
          </a:xfrm>
          <a:custGeom>
            <a:avLst/>
            <a:gdLst>
              <a:gd name="T0" fmla="*/ 0 w 2495"/>
              <a:gd name="T1" fmla="*/ 0 h 2594"/>
              <a:gd name="T2" fmla="*/ 2147483646 w 2495"/>
              <a:gd name="T3" fmla="*/ 2147483646 h 2594"/>
              <a:gd name="T4" fmla="*/ 2147483646 w 2495"/>
              <a:gd name="T5" fmla="*/ 2147483646 h 2594"/>
              <a:gd name="T6" fmla="*/ 2147483646 w 2495"/>
              <a:gd name="T7" fmla="*/ 2147483646 h 2594"/>
              <a:gd name="T8" fmla="*/ 2147483646 w 2495"/>
              <a:gd name="T9" fmla="*/ 2147483646 h 2594"/>
              <a:gd name="T10" fmla="*/ 2147483646 w 2495"/>
              <a:gd name="T11" fmla="*/ 2147483646 h 2594"/>
              <a:gd name="T12" fmla="*/ 2147483646 w 2495"/>
              <a:gd name="T13" fmla="*/ 2147483646 h 2594"/>
              <a:gd name="T14" fmla="*/ 2147483646 w 2495"/>
              <a:gd name="T15" fmla="*/ 2147483646 h 2594"/>
              <a:gd name="T16" fmla="*/ 2147483646 w 2495"/>
              <a:gd name="T17" fmla="*/ 2147483646 h 2594"/>
              <a:gd name="T18" fmla="*/ 2147483646 w 2495"/>
              <a:gd name="T19" fmla="*/ 2147483646 h 2594"/>
              <a:gd name="T20" fmla="*/ 2147483646 w 2495"/>
              <a:gd name="T21" fmla="*/ 2147483646 h 2594"/>
              <a:gd name="T22" fmla="*/ 2147483646 w 2495"/>
              <a:gd name="T23" fmla="*/ 2147483646 h 2594"/>
              <a:gd name="T24" fmla="*/ 2147483646 w 2495"/>
              <a:gd name="T25" fmla="*/ 2147483646 h 2594"/>
              <a:gd name="T26" fmla="*/ 2147483646 w 2495"/>
              <a:gd name="T27" fmla="*/ 2147483646 h 2594"/>
              <a:gd name="T28" fmla="*/ 2147483646 w 2495"/>
              <a:gd name="T29" fmla="*/ 2147483646 h 2594"/>
              <a:gd name="T30" fmla="*/ 2147483646 w 2495"/>
              <a:gd name="T31" fmla="*/ 2147483646 h 2594"/>
              <a:gd name="T32" fmla="*/ 2147483646 w 2495"/>
              <a:gd name="T33" fmla="*/ 2147483646 h 2594"/>
              <a:gd name="T34" fmla="*/ 2147483646 w 2495"/>
              <a:gd name="T35" fmla="*/ 2147483646 h 2594"/>
              <a:gd name="T36" fmla="*/ 2147483646 w 2495"/>
              <a:gd name="T37" fmla="*/ 2147483646 h 2594"/>
              <a:gd name="T38" fmla="*/ 2147483646 w 2495"/>
              <a:gd name="T39" fmla="*/ 2147483646 h 2594"/>
              <a:gd name="T40" fmla="*/ 2147483646 w 2495"/>
              <a:gd name="T41" fmla="*/ 2147483646 h 2594"/>
              <a:gd name="T42" fmla="*/ 2147483646 w 2495"/>
              <a:gd name="T43" fmla="*/ 2147483646 h 2594"/>
              <a:gd name="T44" fmla="*/ 2147483646 w 2495"/>
              <a:gd name="T45" fmla="*/ 2147483646 h 2594"/>
              <a:gd name="T46" fmla="*/ 2147483646 w 2495"/>
              <a:gd name="T47" fmla="*/ 2147483646 h 2594"/>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2495"/>
              <a:gd name="T73" fmla="*/ 0 h 2594"/>
              <a:gd name="T74" fmla="*/ 2495 w 2495"/>
              <a:gd name="T75" fmla="*/ 2594 h 2594"/>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2495" h="2594">
                <a:moveTo>
                  <a:pt x="0" y="0"/>
                </a:moveTo>
                <a:lnTo>
                  <a:pt x="45" y="375"/>
                </a:lnTo>
                <a:lnTo>
                  <a:pt x="72" y="559"/>
                </a:lnTo>
                <a:lnTo>
                  <a:pt x="111" y="738"/>
                </a:lnTo>
                <a:lnTo>
                  <a:pt x="156" y="916"/>
                </a:lnTo>
                <a:lnTo>
                  <a:pt x="215" y="1083"/>
                </a:lnTo>
                <a:lnTo>
                  <a:pt x="287" y="1245"/>
                </a:lnTo>
                <a:lnTo>
                  <a:pt x="378" y="1395"/>
                </a:lnTo>
                <a:lnTo>
                  <a:pt x="437" y="1469"/>
                </a:lnTo>
                <a:lnTo>
                  <a:pt x="496" y="1539"/>
                </a:lnTo>
                <a:lnTo>
                  <a:pt x="640" y="1683"/>
                </a:lnTo>
                <a:lnTo>
                  <a:pt x="803" y="1815"/>
                </a:lnTo>
                <a:lnTo>
                  <a:pt x="979" y="1942"/>
                </a:lnTo>
                <a:lnTo>
                  <a:pt x="1155" y="2063"/>
                </a:lnTo>
                <a:lnTo>
                  <a:pt x="1325" y="2172"/>
                </a:lnTo>
                <a:lnTo>
                  <a:pt x="1488" y="2270"/>
                </a:lnTo>
                <a:lnTo>
                  <a:pt x="1632" y="2351"/>
                </a:lnTo>
                <a:lnTo>
                  <a:pt x="1756" y="2420"/>
                </a:lnTo>
                <a:lnTo>
                  <a:pt x="1880" y="2472"/>
                </a:lnTo>
                <a:lnTo>
                  <a:pt x="1991" y="2512"/>
                </a:lnTo>
                <a:lnTo>
                  <a:pt x="2096" y="2541"/>
                </a:lnTo>
                <a:lnTo>
                  <a:pt x="2200" y="2558"/>
                </a:lnTo>
                <a:lnTo>
                  <a:pt x="2298" y="2576"/>
                </a:lnTo>
                <a:lnTo>
                  <a:pt x="2494" y="2593"/>
                </a:lnTo>
              </a:path>
            </a:pathLst>
          </a:custGeom>
          <a:noFill/>
          <a:ln w="50800" cap="rnd">
            <a:solidFill>
              <a:srgbClr val="0099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10598" name="Rectangle 6"/>
          <p:cNvSpPr>
            <a:spLocks noGrp="1" noChangeArrowheads="1"/>
          </p:cNvSpPr>
          <p:nvPr>
            <p:ph type="title"/>
          </p:nvPr>
        </p:nvSpPr>
        <p:spPr>
          <a:xfrm>
            <a:off x="762000" y="76200"/>
            <a:ext cx="7772400" cy="1162050"/>
          </a:xfrm>
          <a:noFill/>
        </p:spPr>
        <p:txBody>
          <a:bodyPr anchor="b"/>
          <a:lstStyle/>
          <a:p>
            <a:r>
              <a:rPr lang="en-US" altLang="en-US" smtClean="0"/>
              <a:t>A Preference Map</a:t>
            </a:r>
          </a:p>
        </p:txBody>
      </p:sp>
      <p:sp>
        <p:nvSpPr>
          <p:cNvPr id="110599" name="Line 7"/>
          <p:cNvSpPr>
            <a:spLocks noChangeShapeType="1"/>
          </p:cNvSpPr>
          <p:nvPr/>
        </p:nvSpPr>
        <p:spPr bwMode="auto">
          <a:xfrm>
            <a:off x="2211388" y="5867400"/>
            <a:ext cx="4875212" cy="0"/>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10600" name="Rectangle 8"/>
          <p:cNvSpPr>
            <a:spLocks noChangeArrowheads="1"/>
          </p:cNvSpPr>
          <p:nvPr/>
        </p:nvSpPr>
        <p:spPr bwMode="auto">
          <a:xfrm>
            <a:off x="1905000" y="5849938"/>
            <a:ext cx="5486400"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0           </a:t>
            </a:r>
            <a:r>
              <a:rPr lang="en-US" altLang="en-US" sz="2400">
                <a:solidFill>
                  <a:srgbClr val="FF3300"/>
                </a:solidFill>
              </a:rPr>
              <a:t>2</a:t>
            </a:r>
            <a:r>
              <a:rPr lang="en-US" altLang="en-US" sz="2400"/>
              <a:t>         4         6         8         10</a:t>
            </a:r>
          </a:p>
        </p:txBody>
      </p:sp>
      <p:sp>
        <p:nvSpPr>
          <p:cNvPr id="110601" name="Rectangle 9"/>
          <p:cNvSpPr>
            <a:spLocks noChangeArrowheads="1"/>
          </p:cNvSpPr>
          <p:nvPr/>
        </p:nvSpPr>
        <p:spPr bwMode="auto">
          <a:xfrm rot="-5400000">
            <a:off x="-1587" y="2905125"/>
            <a:ext cx="29845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000"/>
              <a:t>Soda (six-packs per month)</a:t>
            </a:r>
          </a:p>
        </p:txBody>
      </p:sp>
      <p:sp>
        <p:nvSpPr>
          <p:cNvPr id="110602" name="Line 10"/>
          <p:cNvSpPr>
            <a:spLocks noChangeShapeType="1"/>
          </p:cNvSpPr>
          <p:nvPr/>
        </p:nvSpPr>
        <p:spPr bwMode="auto">
          <a:xfrm flipV="1">
            <a:off x="2209800" y="1525588"/>
            <a:ext cx="0" cy="4341812"/>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10603" name="Rectangle 11"/>
          <p:cNvSpPr>
            <a:spLocks noChangeArrowheads="1"/>
          </p:cNvSpPr>
          <p:nvPr/>
        </p:nvSpPr>
        <p:spPr bwMode="auto">
          <a:xfrm>
            <a:off x="1828800" y="49530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2</a:t>
            </a:r>
          </a:p>
        </p:txBody>
      </p:sp>
      <p:sp>
        <p:nvSpPr>
          <p:cNvPr id="110604" name="Rectangle 12"/>
          <p:cNvSpPr>
            <a:spLocks noChangeArrowheads="1"/>
          </p:cNvSpPr>
          <p:nvPr/>
        </p:nvSpPr>
        <p:spPr bwMode="auto">
          <a:xfrm>
            <a:off x="1828800" y="42672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4</a:t>
            </a:r>
          </a:p>
        </p:txBody>
      </p:sp>
      <p:sp>
        <p:nvSpPr>
          <p:cNvPr id="110605" name="Rectangle 13"/>
          <p:cNvSpPr>
            <a:spLocks noChangeArrowheads="1"/>
          </p:cNvSpPr>
          <p:nvPr/>
        </p:nvSpPr>
        <p:spPr bwMode="auto">
          <a:xfrm>
            <a:off x="1828800" y="35814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solidFill>
                  <a:srgbClr val="FF3300"/>
                </a:solidFill>
              </a:rPr>
              <a:t>6</a:t>
            </a:r>
          </a:p>
        </p:txBody>
      </p:sp>
      <p:sp>
        <p:nvSpPr>
          <p:cNvPr id="110606" name="Rectangle 14"/>
          <p:cNvSpPr>
            <a:spLocks noChangeArrowheads="1"/>
          </p:cNvSpPr>
          <p:nvPr/>
        </p:nvSpPr>
        <p:spPr bwMode="auto">
          <a:xfrm>
            <a:off x="1828800" y="28956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8</a:t>
            </a:r>
          </a:p>
        </p:txBody>
      </p:sp>
      <p:sp>
        <p:nvSpPr>
          <p:cNvPr id="110607" name="Rectangle 15"/>
          <p:cNvSpPr>
            <a:spLocks noChangeArrowheads="1"/>
          </p:cNvSpPr>
          <p:nvPr/>
        </p:nvSpPr>
        <p:spPr bwMode="auto">
          <a:xfrm>
            <a:off x="1676400" y="2209800"/>
            <a:ext cx="488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10</a:t>
            </a:r>
          </a:p>
        </p:txBody>
      </p:sp>
      <p:sp>
        <p:nvSpPr>
          <p:cNvPr id="110608" name="Rectangle 16"/>
          <p:cNvSpPr>
            <a:spLocks noChangeArrowheads="1"/>
          </p:cNvSpPr>
          <p:nvPr/>
        </p:nvSpPr>
        <p:spPr bwMode="auto">
          <a:xfrm>
            <a:off x="5165725" y="6172200"/>
            <a:ext cx="22161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000"/>
              <a:t>Movies (per month)</a:t>
            </a:r>
          </a:p>
        </p:txBody>
      </p:sp>
      <p:sp>
        <p:nvSpPr>
          <p:cNvPr id="110609" name="Oval 17"/>
          <p:cNvSpPr>
            <a:spLocks noChangeArrowheads="1"/>
          </p:cNvSpPr>
          <p:nvPr/>
        </p:nvSpPr>
        <p:spPr bwMode="auto">
          <a:xfrm>
            <a:off x="5029200" y="5257800"/>
            <a:ext cx="155575" cy="155575"/>
          </a:xfrm>
          <a:prstGeom prst="ellipse">
            <a:avLst/>
          </a:prstGeom>
          <a:solidFill>
            <a:srgbClr val="000000"/>
          </a:solidFill>
          <a:ln w="12700">
            <a:solidFill>
              <a:schemeClr val="tx1"/>
            </a:solidFill>
            <a:round/>
            <a:headEnd/>
            <a:tailEnd/>
          </a:ln>
        </p:spPr>
        <p:txBody>
          <a:bodyPr wrap="none" anchor="ct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eaLnBrk="1" hangingPunct="1">
              <a:spcBef>
                <a:spcPct val="0"/>
              </a:spcBef>
              <a:buSzTx/>
              <a:buFontTx/>
              <a:buNone/>
            </a:pPr>
            <a:endParaRPr lang="en-US" altLang="en-US" sz="2000"/>
          </a:p>
        </p:txBody>
      </p:sp>
      <p:sp>
        <p:nvSpPr>
          <p:cNvPr id="110610" name="Rectangle 18"/>
          <p:cNvSpPr>
            <a:spLocks noChangeArrowheads="1"/>
          </p:cNvSpPr>
          <p:nvPr/>
        </p:nvSpPr>
        <p:spPr bwMode="auto">
          <a:xfrm>
            <a:off x="5181600" y="49530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b="1" i="1"/>
              <a:t>g</a:t>
            </a:r>
          </a:p>
        </p:txBody>
      </p:sp>
      <p:sp>
        <p:nvSpPr>
          <p:cNvPr id="110611" name="Oval 19"/>
          <p:cNvSpPr>
            <a:spLocks noChangeArrowheads="1"/>
          </p:cNvSpPr>
          <p:nvPr/>
        </p:nvSpPr>
        <p:spPr bwMode="auto">
          <a:xfrm>
            <a:off x="3048000" y="3733800"/>
            <a:ext cx="155575" cy="155575"/>
          </a:xfrm>
          <a:prstGeom prst="ellipse">
            <a:avLst/>
          </a:prstGeom>
          <a:solidFill>
            <a:srgbClr val="FF0000"/>
          </a:solidFill>
          <a:ln w="12700">
            <a:solidFill>
              <a:schemeClr val="tx1"/>
            </a:solidFill>
            <a:round/>
            <a:headEnd/>
            <a:tailEnd/>
          </a:ln>
        </p:spPr>
        <p:txBody>
          <a:bodyPr wrap="none" anchor="ct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eaLnBrk="1" hangingPunct="1">
              <a:spcBef>
                <a:spcPct val="0"/>
              </a:spcBef>
              <a:buSzTx/>
              <a:buFontTx/>
              <a:buNone/>
            </a:pPr>
            <a:endParaRPr lang="en-US" altLang="en-US" sz="2000"/>
          </a:p>
        </p:txBody>
      </p:sp>
      <p:sp>
        <p:nvSpPr>
          <p:cNvPr id="110612" name="Line 20"/>
          <p:cNvSpPr>
            <a:spLocks noChangeShapeType="1"/>
          </p:cNvSpPr>
          <p:nvPr/>
        </p:nvSpPr>
        <p:spPr bwMode="auto">
          <a:xfrm flipH="1">
            <a:off x="2211388" y="3810000"/>
            <a:ext cx="836612" cy="0"/>
          </a:xfrm>
          <a:prstGeom prst="line">
            <a:avLst/>
          </a:prstGeom>
          <a:noFill/>
          <a:ln w="25400">
            <a:solidFill>
              <a:srgbClr val="FF3300"/>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10613" name="Line 21"/>
          <p:cNvSpPr>
            <a:spLocks noChangeShapeType="1"/>
          </p:cNvSpPr>
          <p:nvPr/>
        </p:nvSpPr>
        <p:spPr bwMode="auto">
          <a:xfrm>
            <a:off x="3124200" y="3887788"/>
            <a:ext cx="0" cy="1979612"/>
          </a:xfrm>
          <a:prstGeom prst="line">
            <a:avLst/>
          </a:prstGeom>
          <a:noFill/>
          <a:ln w="25400">
            <a:solidFill>
              <a:srgbClr val="FF3300"/>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10614" name="Oval 22"/>
          <p:cNvSpPr>
            <a:spLocks noChangeArrowheads="1"/>
          </p:cNvSpPr>
          <p:nvPr/>
        </p:nvSpPr>
        <p:spPr bwMode="auto">
          <a:xfrm rot="60000">
            <a:off x="5943600" y="5715000"/>
            <a:ext cx="457200" cy="76200"/>
          </a:xfrm>
          <a:prstGeom prst="ellipse">
            <a:avLst/>
          </a:prstGeom>
          <a:solidFill>
            <a:srgbClr val="B2B2B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eaLnBrk="1" hangingPunct="1">
              <a:spcBef>
                <a:spcPct val="0"/>
              </a:spcBef>
              <a:buSzTx/>
              <a:buFontTx/>
              <a:buNone/>
            </a:pPr>
            <a:endParaRPr lang="en-US" altLang="en-US" sz="2000"/>
          </a:p>
        </p:txBody>
      </p:sp>
      <p:sp>
        <p:nvSpPr>
          <p:cNvPr id="110615" name="Rectangle 23"/>
          <p:cNvSpPr>
            <a:spLocks noChangeArrowheads="1"/>
          </p:cNvSpPr>
          <p:nvPr/>
        </p:nvSpPr>
        <p:spPr bwMode="auto">
          <a:xfrm>
            <a:off x="3124200" y="3352800"/>
            <a:ext cx="3190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b="1" i="1"/>
              <a:t>c</a:t>
            </a:r>
          </a:p>
        </p:txBody>
      </p:sp>
      <p:sp>
        <p:nvSpPr>
          <p:cNvPr id="110616" name="Rectangle 25"/>
          <p:cNvSpPr>
            <a:spLocks noChangeArrowheads="1"/>
          </p:cNvSpPr>
          <p:nvPr/>
        </p:nvSpPr>
        <p:spPr bwMode="auto">
          <a:xfrm>
            <a:off x="4098925" y="3443288"/>
            <a:ext cx="12414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000" b="1"/>
              <a:t>Preferred</a:t>
            </a:r>
          </a:p>
        </p:txBody>
      </p:sp>
      <p:sp>
        <p:nvSpPr>
          <p:cNvPr id="110617" name="Rectangle 26"/>
          <p:cNvSpPr>
            <a:spLocks noChangeArrowheads="1"/>
          </p:cNvSpPr>
          <p:nvPr/>
        </p:nvSpPr>
        <p:spPr bwMode="auto">
          <a:xfrm>
            <a:off x="3200400" y="4876800"/>
            <a:ext cx="1241425"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000" b="1"/>
              <a:t>Not</a:t>
            </a:r>
          </a:p>
          <a:p>
            <a:pPr>
              <a:spcBef>
                <a:spcPct val="0"/>
              </a:spcBef>
              <a:buSzTx/>
              <a:buFontTx/>
              <a:buNone/>
            </a:pPr>
            <a:r>
              <a:rPr lang="en-US" altLang="en-US" sz="2000" b="1"/>
              <a:t>Preferred</a:t>
            </a:r>
          </a:p>
        </p:txBody>
      </p:sp>
      <p:sp>
        <p:nvSpPr>
          <p:cNvPr id="110618" name="Rectangle 27"/>
          <p:cNvSpPr>
            <a:spLocks noChangeArrowheads="1"/>
          </p:cNvSpPr>
          <p:nvPr/>
        </p:nvSpPr>
        <p:spPr bwMode="auto">
          <a:xfrm>
            <a:off x="6553200" y="3276600"/>
            <a:ext cx="2193925" cy="835025"/>
          </a:xfrm>
          <a:prstGeom prst="rect">
            <a:avLst/>
          </a:prstGeom>
          <a:solidFill>
            <a:srgbClr val="FFCCCC"/>
          </a:solidFill>
          <a:ln w="12700">
            <a:solidFill>
              <a:schemeClr val="tx1"/>
            </a:solidFill>
            <a:miter lim="800000"/>
            <a:headEnd/>
            <a:tailEnd/>
          </a:ln>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An indifference </a:t>
            </a:r>
          </a:p>
          <a:p>
            <a:pPr>
              <a:spcBef>
                <a:spcPct val="0"/>
              </a:spcBef>
              <a:buSzTx/>
              <a:buFontTx/>
              <a:buNone/>
            </a:pPr>
            <a:r>
              <a:rPr lang="en-US" altLang="en-US" sz="2400"/>
              <a:t>curve</a:t>
            </a:r>
          </a:p>
        </p:txBody>
      </p:sp>
    </p:spTree>
  </p:cSld>
  <p:clrMapOvr>
    <a:masterClrMapping/>
  </p:clrMapOvr>
  <p:transition spd="slow">
    <p:wipe dir="r"/>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ChangeArrowheads="1"/>
          </p:cNvSpPr>
          <p:nvPr>
            <p:ph type="title"/>
          </p:nvPr>
        </p:nvSpPr>
        <p:spPr>
          <a:noFill/>
        </p:spPr>
        <p:txBody>
          <a:bodyPr anchor="b"/>
          <a:lstStyle/>
          <a:p>
            <a:r>
              <a:rPr lang="en-US" altLang="en-US" smtClean="0"/>
              <a:t>A Preference Map</a:t>
            </a:r>
          </a:p>
        </p:txBody>
      </p:sp>
      <p:sp>
        <p:nvSpPr>
          <p:cNvPr id="112643" name="Rectangle 3"/>
          <p:cNvSpPr>
            <a:spLocks noGrp="1" noChangeArrowheads="1"/>
          </p:cNvSpPr>
          <p:nvPr>
            <p:ph type="body" idx="1"/>
          </p:nvPr>
        </p:nvSpPr>
        <p:spPr>
          <a:noFill/>
        </p:spPr>
        <p:txBody>
          <a:bodyPr/>
          <a:lstStyle/>
          <a:p>
            <a:pPr>
              <a:spcBef>
                <a:spcPct val="0"/>
              </a:spcBef>
            </a:pPr>
            <a:r>
              <a:rPr lang="en-US" altLang="en-US" smtClean="0"/>
              <a:t>A </a:t>
            </a:r>
            <a:r>
              <a:rPr lang="en-US" altLang="en-US" smtClean="0">
                <a:solidFill>
                  <a:srgbClr val="FF3300"/>
                </a:solidFill>
              </a:rPr>
              <a:t>preference map</a:t>
            </a:r>
            <a:r>
              <a:rPr lang="en-US" altLang="en-US" smtClean="0"/>
              <a:t> is a series of indifference curves.</a:t>
            </a:r>
          </a:p>
          <a:p>
            <a:pPr>
              <a:spcBef>
                <a:spcPct val="70000"/>
              </a:spcBef>
            </a:pPr>
            <a:r>
              <a:rPr lang="en-US" altLang="en-US" smtClean="0"/>
              <a:t>A </a:t>
            </a:r>
            <a:r>
              <a:rPr lang="en-US" altLang="en-US" smtClean="0">
                <a:solidFill>
                  <a:srgbClr val="FF3300"/>
                </a:solidFill>
              </a:rPr>
              <a:t>preference map</a:t>
            </a:r>
            <a:r>
              <a:rPr lang="en-US" altLang="en-US" smtClean="0"/>
              <a:t> consists of an infinite number of indifference curves; each one slopes downward, and none of them intersects.</a:t>
            </a:r>
          </a:p>
        </p:txBody>
      </p:sp>
    </p:spTree>
  </p:cSld>
  <p:clrMapOvr>
    <a:masterClrMapping/>
  </p:clrMapOvr>
  <p:transition spd="med">
    <p:zoom dir="in"/>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Line 3"/>
          <p:cNvSpPr>
            <a:spLocks noChangeShapeType="1"/>
          </p:cNvSpPr>
          <p:nvPr/>
        </p:nvSpPr>
        <p:spPr bwMode="auto">
          <a:xfrm>
            <a:off x="2211388" y="5867400"/>
            <a:ext cx="4875212" cy="0"/>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14691" name="Rectangle 4"/>
          <p:cNvSpPr>
            <a:spLocks noChangeArrowheads="1"/>
          </p:cNvSpPr>
          <p:nvPr/>
        </p:nvSpPr>
        <p:spPr bwMode="auto">
          <a:xfrm>
            <a:off x="1905000" y="5849938"/>
            <a:ext cx="5486400"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0           2         4         6         8         10</a:t>
            </a:r>
          </a:p>
        </p:txBody>
      </p:sp>
      <p:sp>
        <p:nvSpPr>
          <p:cNvPr id="114692" name="Rectangle 5"/>
          <p:cNvSpPr>
            <a:spLocks noChangeArrowheads="1"/>
          </p:cNvSpPr>
          <p:nvPr/>
        </p:nvSpPr>
        <p:spPr bwMode="auto">
          <a:xfrm rot="-5400000">
            <a:off x="-1587" y="2905125"/>
            <a:ext cx="29845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000"/>
              <a:t>Soda (six-packs per month)</a:t>
            </a:r>
          </a:p>
        </p:txBody>
      </p:sp>
      <p:sp>
        <p:nvSpPr>
          <p:cNvPr id="114693" name="Rectangle 6"/>
          <p:cNvSpPr>
            <a:spLocks noChangeArrowheads="1"/>
          </p:cNvSpPr>
          <p:nvPr/>
        </p:nvSpPr>
        <p:spPr bwMode="auto">
          <a:xfrm>
            <a:off x="1828800" y="49530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2</a:t>
            </a:r>
          </a:p>
        </p:txBody>
      </p:sp>
      <p:sp>
        <p:nvSpPr>
          <p:cNvPr id="114694" name="Rectangle 7"/>
          <p:cNvSpPr>
            <a:spLocks noChangeArrowheads="1"/>
          </p:cNvSpPr>
          <p:nvPr/>
        </p:nvSpPr>
        <p:spPr bwMode="auto">
          <a:xfrm>
            <a:off x="1828800" y="42672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4</a:t>
            </a:r>
          </a:p>
        </p:txBody>
      </p:sp>
      <p:sp>
        <p:nvSpPr>
          <p:cNvPr id="114695" name="Rectangle 8"/>
          <p:cNvSpPr>
            <a:spLocks noChangeArrowheads="1"/>
          </p:cNvSpPr>
          <p:nvPr/>
        </p:nvSpPr>
        <p:spPr bwMode="auto">
          <a:xfrm>
            <a:off x="1828800" y="35814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6</a:t>
            </a:r>
          </a:p>
        </p:txBody>
      </p:sp>
      <p:sp>
        <p:nvSpPr>
          <p:cNvPr id="114696" name="Rectangle 9"/>
          <p:cNvSpPr>
            <a:spLocks noChangeArrowheads="1"/>
          </p:cNvSpPr>
          <p:nvPr/>
        </p:nvSpPr>
        <p:spPr bwMode="auto">
          <a:xfrm>
            <a:off x="1828800" y="28956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8</a:t>
            </a:r>
          </a:p>
        </p:txBody>
      </p:sp>
      <p:sp>
        <p:nvSpPr>
          <p:cNvPr id="114697" name="Rectangle 10"/>
          <p:cNvSpPr>
            <a:spLocks noChangeArrowheads="1"/>
          </p:cNvSpPr>
          <p:nvPr/>
        </p:nvSpPr>
        <p:spPr bwMode="auto">
          <a:xfrm>
            <a:off x="1676400" y="2209800"/>
            <a:ext cx="488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10</a:t>
            </a:r>
          </a:p>
        </p:txBody>
      </p:sp>
      <p:sp>
        <p:nvSpPr>
          <p:cNvPr id="114698" name="Rectangle 11"/>
          <p:cNvSpPr>
            <a:spLocks noChangeArrowheads="1"/>
          </p:cNvSpPr>
          <p:nvPr/>
        </p:nvSpPr>
        <p:spPr bwMode="auto">
          <a:xfrm>
            <a:off x="5165725" y="6172200"/>
            <a:ext cx="22161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000"/>
              <a:t>Movies (per month)</a:t>
            </a:r>
          </a:p>
        </p:txBody>
      </p:sp>
      <p:sp>
        <p:nvSpPr>
          <p:cNvPr id="114699" name="Oval 12"/>
          <p:cNvSpPr>
            <a:spLocks noChangeArrowheads="1"/>
          </p:cNvSpPr>
          <p:nvPr/>
        </p:nvSpPr>
        <p:spPr bwMode="auto">
          <a:xfrm>
            <a:off x="5029200" y="5257800"/>
            <a:ext cx="155575" cy="155575"/>
          </a:xfrm>
          <a:prstGeom prst="ellipse">
            <a:avLst/>
          </a:prstGeom>
          <a:solidFill>
            <a:srgbClr val="000000"/>
          </a:solidFill>
          <a:ln w="12700">
            <a:solidFill>
              <a:schemeClr val="tx1"/>
            </a:solidFill>
            <a:round/>
            <a:headEnd/>
            <a:tailEnd/>
          </a:ln>
        </p:spPr>
        <p:txBody>
          <a:bodyPr wrap="none" anchor="ct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eaLnBrk="1" hangingPunct="1">
              <a:spcBef>
                <a:spcPct val="0"/>
              </a:spcBef>
              <a:buSzTx/>
              <a:buFontTx/>
              <a:buNone/>
            </a:pPr>
            <a:endParaRPr lang="en-US" altLang="en-US" sz="2000"/>
          </a:p>
        </p:txBody>
      </p:sp>
      <p:sp>
        <p:nvSpPr>
          <p:cNvPr id="114700" name="Rectangle 13"/>
          <p:cNvSpPr>
            <a:spLocks noChangeArrowheads="1"/>
          </p:cNvSpPr>
          <p:nvPr/>
        </p:nvSpPr>
        <p:spPr bwMode="auto">
          <a:xfrm>
            <a:off x="5181600" y="49530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b="1" i="1"/>
              <a:t>g</a:t>
            </a:r>
          </a:p>
        </p:txBody>
      </p:sp>
      <p:sp>
        <p:nvSpPr>
          <p:cNvPr id="114701" name="Oval 14"/>
          <p:cNvSpPr>
            <a:spLocks noChangeArrowheads="1"/>
          </p:cNvSpPr>
          <p:nvPr/>
        </p:nvSpPr>
        <p:spPr bwMode="auto">
          <a:xfrm>
            <a:off x="3048000" y="3733800"/>
            <a:ext cx="155575" cy="155575"/>
          </a:xfrm>
          <a:prstGeom prst="ellipse">
            <a:avLst/>
          </a:prstGeom>
          <a:solidFill>
            <a:srgbClr val="000000"/>
          </a:solidFill>
          <a:ln w="12700">
            <a:solidFill>
              <a:schemeClr val="tx1"/>
            </a:solidFill>
            <a:round/>
            <a:headEnd/>
            <a:tailEnd/>
          </a:ln>
        </p:spPr>
        <p:txBody>
          <a:bodyPr wrap="none" anchor="ct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eaLnBrk="1" hangingPunct="1">
              <a:spcBef>
                <a:spcPct val="0"/>
              </a:spcBef>
              <a:buSzTx/>
              <a:buFontTx/>
              <a:buNone/>
            </a:pPr>
            <a:endParaRPr lang="en-US" altLang="en-US" sz="2000"/>
          </a:p>
        </p:txBody>
      </p:sp>
      <p:sp>
        <p:nvSpPr>
          <p:cNvPr id="114702" name="Rectangle 15"/>
          <p:cNvSpPr>
            <a:spLocks noChangeArrowheads="1"/>
          </p:cNvSpPr>
          <p:nvPr/>
        </p:nvSpPr>
        <p:spPr bwMode="auto">
          <a:xfrm>
            <a:off x="3124200" y="3352800"/>
            <a:ext cx="3190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b="1" i="1"/>
              <a:t>c</a:t>
            </a:r>
          </a:p>
        </p:txBody>
      </p:sp>
      <p:sp>
        <p:nvSpPr>
          <p:cNvPr id="114703" name="Line 16"/>
          <p:cNvSpPr>
            <a:spLocks noChangeShapeType="1"/>
          </p:cNvSpPr>
          <p:nvPr/>
        </p:nvSpPr>
        <p:spPr bwMode="auto">
          <a:xfrm flipV="1">
            <a:off x="2209800" y="1525588"/>
            <a:ext cx="0" cy="4341812"/>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14704" name="Rectangle 17"/>
          <p:cNvSpPr>
            <a:spLocks noGrp="1" noChangeArrowheads="1"/>
          </p:cNvSpPr>
          <p:nvPr>
            <p:ph type="title"/>
          </p:nvPr>
        </p:nvSpPr>
        <p:spPr>
          <a:xfrm>
            <a:off x="762000" y="76200"/>
            <a:ext cx="7772400" cy="1162050"/>
          </a:xfrm>
          <a:noFill/>
        </p:spPr>
        <p:txBody>
          <a:bodyPr anchor="b"/>
          <a:lstStyle/>
          <a:p>
            <a:r>
              <a:rPr lang="en-US" altLang="en-US" smtClean="0"/>
              <a:t>A Preference Map</a:t>
            </a:r>
          </a:p>
        </p:txBody>
      </p:sp>
      <p:sp>
        <p:nvSpPr>
          <p:cNvPr id="114705" name="Oval 22"/>
          <p:cNvSpPr>
            <a:spLocks noChangeArrowheads="1"/>
          </p:cNvSpPr>
          <p:nvPr/>
        </p:nvSpPr>
        <p:spPr bwMode="auto">
          <a:xfrm>
            <a:off x="4264025" y="4038600"/>
            <a:ext cx="155575" cy="155575"/>
          </a:xfrm>
          <a:prstGeom prst="ellipse">
            <a:avLst/>
          </a:prstGeom>
          <a:solidFill>
            <a:srgbClr val="000000"/>
          </a:solidFill>
          <a:ln w="12700">
            <a:solidFill>
              <a:schemeClr val="tx1"/>
            </a:solidFill>
            <a:round/>
            <a:headEnd/>
            <a:tailEnd/>
          </a:ln>
        </p:spPr>
        <p:txBody>
          <a:bodyPr wrap="none" anchor="ct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eaLnBrk="1" hangingPunct="1">
              <a:spcBef>
                <a:spcPct val="0"/>
              </a:spcBef>
              <a:buSzTx/>
              <a:buFontTx/>
              <a:buNone/>
            </a:pPr>
            <a:endParaRPr lang="en-US" altLang="en-US" sz="2000"/>
          </a:p>
        </p:txBody>
      </p:sp>
      <p:sp>
        <p:nvSpPr>
          <p:cNvPr id="114706" name="Rectangle 23"/>
          <p:cNvSpPr>
            <a:spLocks noChangeArrowheads="1"/>
          </p:cNvSpPr>
          <p:nvPr/>
        </p:nvSpPr>
        <p:spPr bwMode="auto">
          <a:xfrm>
            <a:off x="4419600" y="3657600"/>
            <a:ext cx="2682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b="1" i="1"/>
              <a:t>j</a:t>
            </a:r>
          </a:p>
        </p:txBody>
      </p:sp>
    </p:spTree>
  </p:cSld>
  <p:clrMapOvr>
    <a:masterClrMapping/>
  </p:clrMapOvr>
  <p:transition spd="slow">
    <p:checker dir="vert"/>
  </p:transition>
</p:sld>
</file>

<file path=ppt/slides/slide5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16738" name="Freeform 2"/>
          <p:cNvSpPr>
            <a:spLocks/>
          </p:cNvSpPr>
          <p:nvPr/>
        </p:nvSpPr>
        <p:spPr bwMode="auto">
          <a:xfrm>
            <a:off x="2590800" y="2282825"/>
            <a:ext cx="4270375" cy="3359150"/>
          </a:xfrm>
          <a:custGeom>
            <a:avLst/>
            <a:gdLst>
              <a:gd name="T0" fmla="*/ 0 w 2690"/>
              <a:gd name="T1" fmla="*/ 0 h 2116"/>
              <a:gd name="T2" fmla="*/ 2147483646 w 2690"/>
              <a:gd name="T3" fmla="*/ 2147483646 h 2116"/>
              <a:gd name="T4" fmla="*/ 2147483646 w 2690"/>
              <a:gd name="T5" fmla="*/ 2147483646 h 2116"/>
              <a:gd name="T6" fmla="*/ 2147483646 w 2690"/>
              <a:gd name="T7" fmla="*/ 2147483646 h 2116"/>
              <a:gd name="T8" fmla="*/ 2147483646 w 2690"/>
              <a:gd name="T9" fmla="*/ 2147483646 h 2116"/>
              <a:gd name="T10" fmla="*/ 2147483646 w 2690"/>
              <a:gd name="T11" fmla="*/ 2147483646 h 2116"/>
              <a:gd name="T12" fmla="*/ 2147483646 w 2690"/>
              <a:gd name="T13" fmla="*/ 2147483646 h 2116"/>
              <a:gd name="T14" fmla="*/ 2147483646 w 2690"/>
              <a:gd name="T15" fmla="*/ 2147483646 h 2116"/>
              <a:gd name="T16" fmla="*/ 2147483646 w 2690"/>
              <a:gd name="T17" fmla="*/ 2147483646 h 2116"/>
              <a:gd name="T18" fmla="*/ 2147483646 w 2690"/>
              <a:gd name="T19" fmla="*/ 2147483646 h 2116"/>
              <a:gd name="T20" fmla="*/ 2147483646 w 2690"/>
              <a:gd name="T21" fmla="*/ 2147483646 h 2116"/>
              <a:gd name="T22" fmla="*/ 2147483646 w 2690"/>
              <a:gd name="T23" fmla="*/ 2147483646 h 2116"/>
              <a:gd name="T24" fmla="*/ 2147483646 w 2690"/>
              <a:gd name="T25" fmla="*/ 2147483646 h 2116"/>
              <a:gd name="T26" fmla="*/ 2147483646 w 2690"/>
              <a:gd name="T27" fmla="*/ 2147483646 h 2116"/>
              <a:gd name="T28" fmla="*/ 2147483646 w 2690"/>
              <a:gd name="T29" fmla="*/ 2147483646 h 2116"/>
              <a:gd name="T30" fmla="*/ 2147483646 w 2690"/>
              <a:gd name="T31" fmla="*/ 2147483646 h 2116"/>
              <a:gd name="T32" fmla="*/ 2147483646 w 2690"/>
              <a:gd name="T33" fmla="*/ 2147483646 h 2116"/>
              <a:gd name="T34" fmla="*/ 2147483646 w 2690"/>
              <a:gd name="T35" fmla="*/ 2147483646 h 2116"/>
              <a:gd name="T36" fmla="*/ 2147483646 w 2690"/>
              <a:gd name="T37" fmla="*/ 2147483646 h 2116"/>
              <a:gd name="T38" fmla="*/ 2147483646 w 2690"/>
              <a:gd name="T39" fmla="*/ 2147483646 h 2116"/>
              <a:gd name="T40" fmla="*/ 2147483646 w 2690"/>
              <a:gd name="T41" fmla="*/ 2147483646 h 2116"/>
              <a:gd name="T42" fmla="*/ 2147483646 w 2690"/>
              <a:gd name="T43" fmla="*/ 2147483646 h 2116"/>
              <a:gd name="T44" fmla="*/ 2147483646 w 2690"/>
              <a:gd name="T45" fmla="*/ 2147483646 h 2116"/>
              <a:gd name="T46" fmla="*/ 2147483646 w 2690"/>
              <a:gd name="T47" fmla="*/ 2147483646 h 211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2690"/>
              <a:gd name="T73" fmla="*/ 0 h 2116"/>
              <a:gd name="T74" fmla="*/ 2690 w 2690"/>
              <a:gd name="T75" fmla="*/ 2116 h 211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2690" h="2116">
                <a:moveTo>
                  <a:pt x="0" y="0"/>
                </a:moveTo>
                <a:lnTo>
                  <a:pt x="55" y="228"/>
                </a:lnTo>
                <a:lnTo>
                  <a:pt x="117" y="449"/>
                </a:lnTo>
                <a:lnTo>
                  <a:pt x="193" y="665"/>
                </a:lnTo>
                <a:lnTo>
                  <a:pt x="290" y="864"/>
                </a:lnTo>
                <a:lnTo>
                  <a:pt x="408" y="1052"/>
                </a:lnTo>
                <a:lnTo>
                  <a:pt x="539" y="1228"/>
                </a:lnTo>
                <a:lnTo>
                  <a:pt x="684" y="1387"/>
                </a:lnTo>
                <a:lnTo>
                  <a:pt x="774" y="1467"/>
                </a:lnTo>
                <a:lnTo>
                  <a:pt x="864" y="1541"/>
                </a:lnTo>
                <a:lnTo>
                  <a:pt x="968" y="1609"/>
                </a:lnTo>
                <a:lnTo>
                  <a:pt x="1078" y="1683"/>
                </a:lnTo>
                <a:lnTo>
                  <a:pt x="1203" y="1751"/>
                </a:lnTo>
                <a:lnTo>
                  <a:pt x="1327" y="1814"/>
                </a:lnTo>
                <a:lnTo>
                  <a:pt x="1451" y="1876"/>
                </a:lnTo>
                <a:lnTo>
                  <a:pt x="1583" y="1927"/>
                </a:lnTo>
                <a:lnTo>
                  <a:pt x="1707" y="1979"/>
                </a:lnTo>
                <a:lnTo>
                  <a:pt x="1825" y="2018"/>
                </a:lnTo>
                <a:lnTo>
                  <a:pt x="1935" y="2052"/>
                </a:lnTo>
                <a:lnTo>
                  <a:pt x="2046" y="2075"/>
                </a:lnTo>
                <a:lnTo>
                  <a:pt x="2157" y="2092"/>
                </a:lnTo>
                <a:lnTo>
                  <a:pt x="2267" y="2104"/>
                </a:lnTo>
                <a:lnTo>
                  <a:pt x="2475" y="2115"/>
                </a:lnTo>
                <a:lnTo>
                  <a:pt x="2689" y="2115"/>
                </a:lnTo>
              </a:path>
            </a:pathLst>
          </a:custGeom>
          <a:noFill/>
          <a:ln w="50800" cap="rnd">
            <a:solidFill>
              <a:srgbClr val="0099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16739" name="Line 3"/>
          <p:cNvSpPr>
            <a:spLocks noChangeShapeType="1"/>
          </p:cNvSpPr>
          <p:nvPr/>
        </p:nvSpPr>
        <p:spPr bwMode="auto">
          <a:xfrm>
            <a:off x="2211388" y="5867400"/>
            <a:ext cx="4875212" cy="0"/>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16740" name="Rectangle 4"/>
          <p:cNvSpPr>
            <a:spLocks noChangeArrowheads="1"/>
          </p:cNvSpPr>
          <p:nvPr/>
        </p:nvSpPr>
        <p:spPr bwMode="auto">
          <a:xfrm>
            <a:off x="1905000" y="5849938"/>
            <a:ext cx="5486400"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0           2         4         6         8         10</a:t>
            </a:r>
          </a:p>
        </p:txBody>
      </p:sp>
      <p:sp>
        <p:nvSpPr>
          <p:cNvPr id="116741" name="Rectangle 5"/>
          <p:cNvSpPr>
            <a:spLocks noChangeArrowheads="1"/>
          </p:cNvSpPr>
          <p:nvPr/>
        </p:nvSpPr>
        <p:spPr bwMode="auto">
          <a:xfrm rot="-5400000">
            <a:off x="-1587" y="2905125"/>
            <a:ext cx="29845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000"/>
              <a:t>Soda (six-packs per month)</a:t>
            </a:r>
          </a:p>
        </p:txBody>
      </p:sp>
      <p:sp>
        <p:nvSpPr>
          <p:cNvPr id="116742" name="Rectangle 6"/>
          <p:cNvSpPr>
            <a:spLocks noChangeArrowheads="1"/>
          </p:cNvSpPr>
          <p:nvPr/>
        </p:nvSpPr>
        <p:spPr bwMode="auto">
          <a:xfrm>
            <a:off x="1828800" y="49530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2</a:t>
            </a:r>
          </a:p>
        </p:txBody>
      </p:sp>
      <p:sp>
        <p:nvSpPr>
          <p:cNvPr id="116743" name="Rectangle 7"/>
          <p:cNvSpPr>
            <a:spLocks noChangeArrowheads="1"/>
          </p:cNvSpPr>
          <p:nvPr/>
        </p:nvSpPr>
        <p:spPr bwMode="auto">
          <a:xfrm>
            <a:off x="1828800" y="42672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4</a:t>
            </a:r>
          </a:p>
        </p:txBody>
      </p:sp>
      <p:sp>
        <p:nvSpPr>
          <p:cNvPr id="116744" name="Rectangle 8"/>
          <p:cNvSpPr>
            <a:spLocks noChangeArrowheads="1"/>
          </p:cNvSpPr>
          <p:nvPr/>
        </p:nvSpPr>
        <p:spPr bwMode="auto">
          <a:xfrm>
            <a:off x="1828800" y="35814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6</a:t>
            </a:r>
          </a:p>
        </p:txBody>
      </p:sp>
      <p:sp>
        <p:nvSpPr>
          <p:cNvPr id="116745" name="Rectangle 9"/>
          <p:cNvSpPr>
            <a:spLocks noChangeArrowheads="1"/>
          </p:cNvSpPr>
          <p:nvPr/>
        </p:nvSpPr>
        <p:spPr bwMode="auto">
          <a:xfrm>
            <a:off x="1828800" y="28956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8</a:t>
            </a:r>
          </a:p>
        </p:txBody>
      </p:sp>
      <p:sp>
        <p:nvSpPr>
          <p:cNvPr id="116746" name="Rectangle 10"/>
          <p:cNvSpPr>
            <a:spLocks noChangeArrowheads="1"/>
          </p:cNvSpPr>
          <p:nvPr/>
        </p:nvSpPr>
        <p:spPr bwMode="auto">
          <a:xfrm>
            <a:off x="1676400" y="2209800"/>
            <a:ext cx="488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10</a:t>
            </a:r>
          </a:p>
        </p:txBody>
      </p:sp>
      <p:sp>
        <p:nvSpPr>
          <p:cNvPr id="116747" name="Rectangle 11"/>
          <p:cNvSpPr>
            <a:spLocks noChangeArrowheads="1"/>
          </p:cNvSpPr>
          <p:nvPr/>
        </p:nvSpPr>
        <p:spPr bwMode="auto">
          <a:xfrm>
            <a:off x="5165725" y="6172200"/>
            <a:ext cx="22161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000"/>
              <a:t>Movies (per month)</a:t>
            </a:r>
          </a:p>
        </p:txBody>
      </p:sp>
      <p:sp>
        <p:nvSpPr>
          <p:cNvPr id="116748" name="Oval 12"/>
          <p:cNvSpPr>
            <a:spLocks noChangeArrowheads="1"/>
          </p:cNvSpPr>
          <p:nvPr/>
        </p:nvSpPr>
        <p:spPr bwMode="auto">
          <a:xfrm>
            <a:off x="5029200" y="5257800"/>
            <a:ext cx="155575" cy="155575"/>
          </a:xfrm>
          <a:prstGeom prst="ellipse">
            <a:avLst/>
          </a:prstGeom>
          <a:solidFill>
            <a:srgbClr val="000000"/>
          </a:solidFill>
          <a:ln w="12700">
            <a:solidFill>
              <a:schemeClr val="tx1"/>
            </a:solidFill>
            <a:round/>
            <a:headEnd/>
            <a:tailEnd/>
          </a:ln>
        </p:spPr>
        <p:txBody>
          <a:bodyPr wrap="none" anchor="ct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eaLnBrk="1" hangingPunct="1">
              <a:spcBef>
                <a:spcPct val="0"/>
              </a:spcBef>
              <a:buSzTx/>
              <a:buFontTx/>
              <a:buNone/>
            </a:pPr>
            <a:endParaRPr lang="en-US" altLang="en-US" sz="2000"/>
          </a:p>
        </p:txBody>
      </p:sp>
      <p:sp>
        <p:nvSpPr>
          <p:cNvPr id="116749" name="Rectangle 13"/>
          <p:cNvSpPr>
            <a:spLocks noChangeArrowheads="1"/>
          </p:cNvSpPr>
          <p:nvPr/>
        </p:nvSpPr>
        <p:spPr bwMode="auto">
          <a:xfrm>
            <a:off x="5181600" y="49530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b="1" i="1"/>
              <a:t>g</a:t>
            </a:r>
          </a:p>
        </p:txBody>
      </p:sp>
      <p:sp>
        <p:nvSpPr>
          <p:cNvPr id="116750" name="Oval 14"/>
          <p:cNvSpPr>
            <a:spLocks noChangeArrowheads="1"/>
          </p:cNvSpPr>
          <p:nvPr/>
        </p:nvSpPr>
        <p:spPr bwMode="auto">
          <a:xfrm>
            <a:off x="3048000" y="3733800"/>
            <a:ext cx="155575" cy="155575"/>
          </a:xfrm>
          <a:prstGeom prst="ellipse">
            <a:avLst/>
          </a:prstGeom>
          <a:solidFill>
            <a:srgbClr val="000000"/>
          </a:solidFill>
          <a:ln w="12700">
            <a:solidFill>
              <a:schemeClr val="tx1"/>
            </a:solidFill>
            <a:round/>
            <a:headEnd/>
            <a:tailEnd/>
          </a:ln>
        </p:spPr>
        <p:txBody>
          <a:bodyPr wrap="none" anchor="ct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eaLnBrk="1" hangingPunct="1">
              <a:spcBef>
                <a:spcPct val="0"/>
              </a:spcBef>
              <a:buSzTx/>
              <a:buFontTx/>
              <a:buNone/>
            </a:pPr>
            <a:endParaRPr lang="en-US" altLang="en-US" sz="2000"/>
          </a:p>
        </p:txBody>
      </p:sp>
      <p:sp>
        <p:nvSpPr>
          <p:cNvPr id="116751" name="Rectangle 15"/>
          <p:cNvSpPr>
            <a:spLocks noChangeArrowheads="1"/>
          </p:cNvSpPr>
          <p:nvPr/>
        </p:nvSpPr>
        <p:spPr bwMode="auto">
          <a:xfrm>
            <a:off x="3124200" y="3352800"/>
            <a:ext cx="3190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b="1" i="1"/>
              <a:t>c</a:t>
            </a:r>
          </a:p>
        </p:txBody>
      </p:sp>
      <p:sp>
        <p:nvSpPr>
          <p:cNvPr id="116752" name="Line 16"/>
          <p:cNvSpPr>
            <a:spLocks noChangeShapeType="1"/>
          </p:cNvSpPr>
          <p:nvPr/>
        </p:nvSpPr>
        <p:spPr bwMode="auto">
          <a:xfrm flipV="1">
            <a:off x="2209800" y="1525588"/>
            <a:ext cx="0" cy="4341812"/>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16753" name="Rectangle 17"/>
          <p:cNvSpPr>
            <a:spLocks noGrp="1" noChangeArrowheads="1"/>
          </p:cNvSpPr>
          <p:nvPr>
            <p:ph type="title"/>
          </p:nvPr>
        </p:nvSpPr>
        <p:spPr>
          <a:xfrm>
            <a:off x="762000" y="76200"/>
            <a:ext cx="7772400" cy="1162050"/>
          </a:xfrm>
          <a:noFill/>
        </p:spPr>
        <p:txBody>
          <a:bodyPr anchor="b"/>
          <a:lstStyle/>
          <a:p>
            <a:r>
              <a:rPr lang="en-US" altLang="en-US" smtClean="0"/>
              <a:t>A Preference Map</a:t>
            </a:r>
          </a:p>
        </p:txBody>
      </p:sp>
      <p:sp>
        <p:nvSpPr>
          <p:cNvPr id="116754" name="Freeform 18"/>
          <p:cNvSpPr>
            <a:spLocks/>
          </p:cNvSpPr>
          <p:nvPr/>
        </p:nvSpPr>
        <p:spPr bwMode="auto">
          <a:xfrm>
            <a:off x="2286000" y="2436813"/>
            <a:ext cx="4270375" cy="3357562"/>
          </a:xfrm>
          <a:custGeom>
            <a:avLst/>
            <a:gdLst>
              <a:gd name="T0" fmla="*/ 0 w 2690"/>
              <a:gd name="T1" fmla="*/ 0 h 2115"/>
              <a:gd name="T2" fmla="*/ 2147483646 w 2690"/>
              <a:gd name="T3" fmla="*/ 2147483646 h 2115"/>
              <a:gd name="T4" fmla="*/ 2147483646 w 2690"/>
              <a:gd name="T5" fmla="*/ 2147483646 h 2115"/>
              <a:gd name="T6" fmla="*/ 2147483646 w 2690"/>
              <a:gd name="T7" fmla="*/ 2147483646 h 2115"/>
              <a:gd name="T8" fmla="*/ 2147483646 w 2690"/>
              <a:gd name="T9" fmla="*/ 2147483646 h 2115"/>
              <a:gd name="T10" fmla="*/ 2147483646 w 2690"/>
              <a:gd name="T11" fmla="*/ 2147483646 h 2115"/>
              <a:gd name="T12" fmla="*/ 2147483646 w 2690"/>
              <a:gd name="T13" fmla="*/ 2147483646 h 2115"/>
              <a:gd name="T14" fmla="*/ 2147483646 w 2690"/>
              <a:gd name="T15" fmla="*/ 2147483646 h 2115"/>
              <a:gd name="T16" fmla="*/ 2147483646 w 2690"/>
              <a:gd name="T17" fmla="*/ 2147483646 h 2115"/>
              <a:gd name="T18" fmla="*/ 2147483646 w 2690"/>
              <a:gd name="T19" fmla="*/ 2147483646 h 2115"/>
              <a:gd name="T20" fmla="*/ 2147483646 w 2690"/>
              <a:gd name="T21" fmla="*/ 2147483646 h 2115"/>
              <a:gd name="T22" fmla="*/ 2147483646 w 2690"/>
              <a:gd name="T23" fmla="*/ 2147483646 h 2115"/>
              <a:gd name="T24" fmla="*/ 2147483646 w 2690"/>
              <a:gd name="T25" fmla="*/ 2147483646 h 2115"/>
              <a:gd name="T26" fmla="*/ 2147483646 w 2690"/>
              <a:gd name="T27" fmla="*/ 2147483646 h 2115"/>
              <a:gd name="T28" fmla="*/ 2147483646 w 2690"/>
              <a:gd name="T29" fmla="*/ 2147483646 h 2115"/>
              <a:gd name="T30" fmla="*/ 2147483646 w 2690"/>
              <a:gd name="T31" fmla="*/ 2147483646 h 2115"/>
              <a:gd name="T32" fmla="*/ 2147483646 w 2690"/>
              <a:gd name="T33" fmla="*/ 2147483646 h 2115"/>
              <a:gd name="T34" fmla="*/ 2147483646 w 2690"/>
              <a:gd name="T35" fmla="*/ 2147483646 h 2115"/>
              <a:gd name="T36" fmla="*/ 2147483646 w 2690"/>
              <a:gd name="T37" fmla="*/ 2147483646 h 2115"/>
              <a:gd name="T38" fmla="*/ 2147483646 w 2690"/>
              <a:gd name="T39" fmla="*/ 2147483646 h 2115"/>
              <a:gd name="T40" fmla="*/ 2147483646 w 2690"/>
              <a:gd name="T41" fmla="*/ 2147483646 h 2115"/>
              <a:gd name="T42" fmla="*/ 2147483646 w 2690"/>
              <a:gd name="T43" fmla="*/ 2147483646 h 2115"/>
              <a:gd name="T44" fmla="*/ 2147483646 w 2690"/>
              <a:gd name="T45" fmla="*/ 2147483646 h 2115"/>
              <a:gd name="T46" fmla="*/ 2147483646 w 2690"/>
              <a:gd name="T47" fmla="*/ 2147483646 h 2115"/>
              <a:gd name="T48" fmla="*/ 2147483646 w 2690"/>
              <a:gd name="T49" fmla="*/ 2147483646 h 2115"/>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2690"/>
              <a:gd name="T76" fmla="*/ 0 h 2115"/>
              <a:gd name="T77" fmla="*/ 2690 w 2690"/>
              <a:gd name="T78" fmla="*/ 2115 h 2115"/>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2690" h="2115">
                <a:moveTo>
                  <a:pt x="0" y="0"/>
                </a:moveTo>
                <a:lnTo>
                  <a:pt x="53" y="228"/>
                </a:lnTo>
                <a:lnTo>
                  <a:pt x="119" y="450"/>
                </a:lnTo>
                <a:lnTo>
                  <a:pt x="192" y="666"/>
                </a:lnTo>
                <a:lnTo>
                  <a:pt x="238" y="765"/>
                </a:lnTo>
                <a:lnTo>
                  <a:pt x="291" y="865"/>
                </a:lnTo>
                <a:lnTo>
                  <a:pt x="403" y="1051"/>
                </a:lnTo>
                <a:lnTo>
                  <a:pt x="535" y="1227"/>
                </a:lnTo>
                <a:lnTo>
                  <a:pt x="687" y="1384"/>
                </a:lnTo>
                <a:lnTo>
                  <a:pt x="773" y="1460"/>
                </a:lnTo>
                <a:lnTo>
                  <a:pt x="866" y="1536"/>
                </a:lnTo>
                <a:lnTo>
                  <a:pt x="971" y="1606"/>
                </a:lnTo>
                <a:lnTo>
                  <a:pt x="1084" y="1682"/>
                </a:lnTo>
                <a:lnTo>
                  <a:pt x="1203" y="1746"/>
                </a:lnTo>
                <a:lnTo>
                  <a:pt x="1328" y="1810"/>
                </a:lnTo>
                <a:lnTo>
                  <a:pt x="1454" y="1875"/>
                </a:lnTo>
                <a:lnTo>
                  <a:pt x="1579" y="1927"/>
                </a:lnTo>
                <a:lnTo>
                  <a:pt x="1705" y="1974"/>
                </a:lnTo>
                <a:lnTo>
                  <a:pt x="1824" y="2015"/>
                </a:lnTo>
                <a:lnTo>
                  <a:pt x="1936" y="2050"/>
                </a:lnTo>
                <a:lnTo>
                  <a:pt x="2048" y="2073"/>
                </a:lnTo>
                <a:lnTo>
                  <a:pt x="2154" y="2091"/>
                </a:lnTo>
                <a:lnTo>
                  <a:pt x="2266" y="2102"/>
                </a:lnTo>
                <a:lnTo>
                  <a:pt x="2478" y="2114"/>
                </a:lnTo>
                <a:lnTo>
                  <a:pt x="2689" y="2114"/>
                </a:lnTo>
              </a:path>
            </a:pathLst>
          </a:custGeom>
          <a:noFill/>
          <a:ln w="50800" cap="rnd">
            <a:solidFill>
              <a:srgbClr val="0099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16755" name="Freeform 19"/>
          <p:cNvSpPr>
            <a:spLocks/>
          </p:cNvSpPr>
          <p:nvPr/>
        </p:nvSpPr>
        <p:spPr bwMode="auto">
          <a:xfrm>
            <a:off x="3043238" y="1749425"/>
            <a:ext cx="4275137" cy="3359150"/>
          </a:xfrm>
          <a:custGeom>
            <a:avLst/>
            <a:gdLst>
              <a:gd name="T0" fmla="*/ 0 w 2693"/>
              <a:gd name="T1" fmla="*/ 0 h 2116"/>
              <a:gd name="T2" fmla="*/ 2147483646 w 2693"/>
              <a:gd name="T3" fmla="*/ 2147483646 h 2116"/>
              <a:gd name="T4" fmla="*/ 2147483646 w 2693"/>
              <a:gd name="T5" fmla="*/ 2147483646 h 2116"/>
              <a:gd name="T6" fmla="*/ 2147483646 w 2693"/>
              <a:gd name="T7" fmla="*/ 2147483646 h 2116"/>
              <a:gd name="T8" fmla="*/ 2147483646 w 2693"/>
              <a:gd name="T9" fmla="*/ 2147483646 h 2116"/>
              <a:gd name="T10" fmla="*/ 2147483646 w 2693"/>
              <a:gd name="T11" fmla="*/ 2147483646 h 2116"/>
              <a:gd name="T12" fmla="*/ 2147483646 w 2693"/>
              <a:gd name="T13" fmla="*/ 2147483646 h 2116"/>
              <a:gd name="T14" fmla="*/ 2147483646 w 2693"/>
              <a:gd name="T15" fmla="*/ 2147483646 h 2116"/>
              <a:gd name="T16" fmla="*/ 2147483646 w 2693"/>
              <a:gd name="T17" fmla="*/ 2147483646 h 2116"/>
              <a:gd name="T18" fmla="*/ 2147483646 w 2693"/>
              <a:gd name="T19" fmla="*/ 2147483646 h 2116"/>
              <a:gd name="T20" fmla="*/ 2147483646 w 2693"/>
              <a:gd name="T21" fmla="*/ 2147483646 h 2116"/>
              <a:gd name="T22" fmla="*/ 2147483646 w 2693"/>
              <a:gd name="T23" fmla="*/ 2147483646 h 2116"/>
              <a:gd name="T24" fmla="*/ 2147483646 w 2693"/>
              <a:gd name="T25" fmla="*/ 2147483646 h 2116"/>
              <a:gd name="T26" fmla="*/ 2147483646 w 2693"/>
              <a:gd name="T27" fmla="*/ 2147483646 h 2116"/>
              <a:gd name="T28" fmla="*/ 2147483646 w 2693"/>
              <a:gd name="T29" fmla="*/ 2147483646 h 2116"/>
              <a:gd name="T30" fmla="*/ 2147483646 w 2693"/>
              <a:gd name="T31" fmla="*/ 2147483646 h 2116"/>
              <a:gd name="T32" fmla="*/ 2147483646 w 2693"/>
              <a:gd name="T33" fmla="*/ 2147483646 h 2116"/>
              <a:gd name="T34" fmla="*/ 2147483646 w 2693"/>
              <a:gd name="T35" fmla="*/ 2147483646 h 2116"/>
              <a:gd name="T36" fmla="*/ 2147483646 w 2693"/>
              <a:gd name="T37" fmla="*/ 2147483646 h 2116"/>
              <a:gd name="T38" fmla="*/ 2147483646 w 2693"/>
              <a:gd name="T39" fmla="*/ 2147483646 h 2116"/>
              <a:gd name="T40" fmla="*/ 2147483646 w 2693"/>
              <a:gd name="T41" fmla="*/ 2147483646 h 2116"/>
              <a:gd name="T42" fmla="*/ 2147483646 w 2693"/>
              <a:gd name="T43" fmla="*/ 2147483646 h 2116"/>
              <a:gd name="T44" fmla="*/ 2147483646 w 2693"/>
              <a:gd name="T45" fmla="*/ 2147483646 h 2116"/>
              <a:gd name="T46" fmla="*/ 2147483646 w 2693"/>
              <a:gd name="T47" fmla="*/ 2147483646 h 211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2693"/>
              <a:gd name="T73" fmla="*/ 0 h 2116"/>
              <a:gd name="T74" fmla="*/ 2693 w 2693"/>
              <a:gd name="T75" fmla="*/ 2116 h 211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2693" h="2116">
                <a:moveTo>
                  <a:pt x="0" y="0"/>
                </a:moveTo>
                <a:lnTo>
                  <a:pt x="59" y="231"/>
                </a:lnTo>
                <a:lnTo>
                  <a:pt x="118" y="452"/>
                </a:lnTo>
                <a:lnTo>
                  <a:pt x="192" y="669"/>
                </a:lnTo>
                <a:lnTo>
                  <a:pt x="288" y="864"/>
                </a:lnTo>
                <a:lnTo>
                  <a:pt x="406" y="1050"/>
                </a:lnTo>
                <a:lnTo>
                  <a:pt x="539" y="1225"/>
                </a:lnTo>
                <a:lnTo>
                  <a:pt x="694" y="1389"/>
                </a:lnTo>
                <a:lnTo>
                  <a:pt x="775" y="1466"/>
                </a:lnTo>
                <a:lnTo>
                  <a:pt x="871" y="1539"/>
                </a:lnTo>
                <a:lnTo>
                  <a:pt x="974" y="1611"/>
                </a:lnTo>
                <a:lnTo>
                  <a:pt x="1084" y="1683"/>
                </a:lnTo>
                <a:lnTo>
                  <a:pt x="1202" y="1750"/>
                </a:lnTo>
                <a:lnTo>
                  <a:pt x="1328" y="1816"/>
                </a:lnTo>
                <a:lnTo>
                  <a:pt x="1453" y="1873"/>
                </a:lnTo>
                <a:lnTo>
                  <a:pt x="1586" y="1930"/>
                </a:lnTo>
                <a:lnTo>
                  <a:pt x="1711" y="1976"/>
                </a:lnTo>
                <a:lnTo>
                  <a:pt x="1829" y="2017"/>
                </a:lnTo>
                <a:lnTo>
                  <a:pt x="1940" y="2048"/>
                </a:lnTo>
                <a:lnTo>
                  <a:pt x="2050" y="2074"/>
                </a:lnTo>
                <a:lnTo>
                  <a:pt x="2161" y="2089"/>
                </a:lnTo>
                <a:lnTo>
                  <a:pt x="2272" y="2105"/>
                </a:lnTo>
                <a:lnTo>
                  <a:pt x="2478" y="2115"/>
                </a:lnTo>
                <a:lnTo>
                  <a:pt x="2692" y="2115"/>
                </a:lnTo>
              </a:path>
            </a:pathLst>
          </a:custGeom>
          <a:noFill/>
          <a:ln w="50800" cap="rnd">
            <a:solidFill>
              <a:srgbClr val="0099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16756" name="Oval 22"/>
          <p:cNvSpPr>
            <a:spLocks noChangeArrowheads="1"/>
          </p:cNvSpPr>
          <p:nvPr/>
        </p:nvSpPr>
        <p:spPr bwMode="auto">
          <a:xfrm>
            <a:off x="4264025" y="4038600"/>
            <a:ext cx="155575" cy="155575"/>
          </a:xfrm>
          <a:prstGeom prst="ellipse">
            <a:avLst/>
          </a:prstGeom>
          <a:solidFill>
            <a:srgbClr val="000000"/>
          </a:solidFill>
          <a:ln w="12700">
            <a:solidFill>
              <a:schemeClr val="tx1"/>
            </a:solidFill>
            <a:round/>
            <a:headEnd/>
            <a:tailEnd/>
          </a:ln>
        </p:spPr>
        <p:txBody>
          <a:bodyPr wrap="none" anchor="ct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eaLnBrk="1" hangingPunct="1">
              <a:spcBef>
                <a:spcPct val="0"/>
              </a:spcBef>
              <a:buSzTx/>
              <a:buFontTx/>
              <a:buNone/>
            </a:pPr>
            <a:endParaRPr lang="en-US" altLang="en-US" sz="2000"/>
          </a:p>
        </p:txBody>
      </p:sp>
      <p:sp>
        <p:nvSpPr>
          <p:cNvPr id="116757" name="Rectangle 23"/>
          <p:cNvSpPr>
            <a:spLocks noChangeArrowheads="1"/>
          </p:cNvSpPr>
          <p:nvPr/>
        </p:nvSpPr>
        <p:spPr bwMode="auto">
          <a:xfrm>
            <a:off x="4419600" y="3657600"/>
            <a:ext cx="2682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b="1" i="1"/>
              <a:t>j</a:t>
            </a:r>
          </a:p>
        </p:txBody>
      </p:sp>
      <p:sp>
        <p:nvSpPr>
          <p:cNvPr id="116758" name="Rectangle 24"/>
          <p:cNvSpPr>
            <a:spLocks noChangeArrowheads="1"/>
          </p:cNvSpPr>
          <p:nvPr/>
        </p:nvSpPr>
        <p:spPr bwMode="auto">
          <a:xfrm>
            <a:off x="6477000" y="5181600"/>
            <a:ext cx="3651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000" b="1"/>
              <a:t>I</a:t>
            </a:r>
            <a:r>
              <a:rPr lang="en-US" altLang="en-US" sz="2000" b="1" baseline="-25000"/>
              <a:t>1</a:t>
            </a:r>
          </a:p>
        </p:txBody>
      </p:sp>
      <p:sp>
        <p:nvSpPr>
          <p:cNvPr id="116759" name="Rectangle 25"/>
          <p:cNvSpPr>
            <a:spLocks noChangeArrowheads="1"/>
          </p:cNvSpPr>
          <p:nvPr/>
        </p:nvSpPr>
        <p:spPr bwMode="auto">
          <a:xfrm>
            <a:off x="6477000" y="4800600"/>
            <a:ext cx="3651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000" b="1"/>
              <a:t>I</a:t>
            </a:r>
            <a:r>
              <a:rPr lang="en-US" altLang="en-US" sz="2000" b="1" baseline="-25000"/>
              <a:t>2</a:t>
            </a:r>
          </a:p>
        </p:txBody>
      </p:sp>
      <p:sp>
        <p:nvSpPr>
          <p:cNvPr id="116760" name="Rectangle 26"/>
          <p:cNvSpPr>
            <a:spLocks noChangeArrowheads="1"/>
          </p:cNvSpPr>
          <p:nvPr/>
        </p:nvSpPr>
        <p:spPr bwMode="auto">
          <a:xfrm>
            <a:off x="6553200" y="5486400"/>
            <a:ext cx="3651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000" b="1"/>
              <a:t>I</a:t>
            </a:r>
            <a:r>
              <a:rPr lang="en-US" altLang="en-US" sz="2000" b="1" baseline="-25000"/>
              <a:t>0</a:t>
            </a:r>
          </a:p>
        </p:txBody>
      </p:sp>
    </p:spTree>
  </p:cSld>
  <p:clrMapOvr>
    <a:masterClrMapping/>
  </p:clrMapOvr>
  <p:transition spd="slow">
    <p:checker dir="vert"/>
  </p:transition>
</p:sld>
</file>

<file path=ppt/slides/slide5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18786" name="Rectangle 2"/>
          <p:cNvSpPr>
            <a:spLocks noGrp="1" noChangeArrowheads="1"/>
          </p:cNvSpPr>
          <p:nvPr>
            <p:ph type="title"/>
          </p:nvPr>
        </p:nvSpPr>
        <p:spPr>
          <a:noFill/>
        </p:spPr>
        <p:txBody>
          <a:bodyPr anchor="b"/>
          <a:lstStyle/>
          <a:p>
            <a:r>
              <a:rPr lang="en-US" altLang="en-US" smtClean="0"/>
              <a:t>Learning Objectives</a:t>
            </a:r>
          </a:p>
        </p:txBody>
      </p:sp>
      <p:sp>
        <p:nvSpPr>
          <p:cNvPr id="118787" name="Rectangle 3"/>
          <p:cNvSpPr>
            <a:spLocks noGrp="1" noChangeArrowheads="1"/>
          </p:cNvSpPr>
          <p:nvPr>
            <p:ph type="body" idx="1"/>
          </p:nvPr>
        </p:nvSpPr>
        <p:spPr>
          <a:noFill/>
        </p:spPr>
        <p:txBody>
          <a:bodyPr/>
          <a:lstStyle/>
          <a:p>
            <a:pPr>
              <a:spcBef>
                <a:spcPct val="60000"/>
              </a:spcBef>
            </a:pPr>
            <a:r>
              <a:rPr lang="en-US" altLang="en-US" smtClean="0">
                <a:solidFill>
                  <a:srgbClr val="B2B2B2"/>
                </a:solidFill>
              </a:rPr>
              <a:t>Calculate and graph a household’s budget line</a:t>
            </a:r>
          </a:p>
          <a:p>
            <a:pPr>
              <a:spcBef>
                <a:spcPct val="60000"/>
              </a:spcBef>
            </a:pPr>
            <a:r>
              <a:rPr lang="en-US" altLang="en-US" smtClean="0">
                <a:solidFill>
                  <a:srgbClr val="B2B2B2"/>
                </a:solidFill>
              </a:rPr>
              <a:t>Work out how the budget line changes when prices or income changes</a:t>
            </a:r>
          </a:p>
          <a:p>
            <a:pPr>
              <a:spcBef>
                <a:spcPct val="60000"/>
              </a:spcBef>
            </a:pPr>
            <a:r>
              <a:rPr lang="en-US" altLang="en-US" smtClean="0">
                <a:solidFill>
                  <a:srgbClr val="B2B2B2"/>
                </a:solidFill>
              </a:rPr>
              <a:t>Make a map of preferences by using indifference curves</a:t>
            </a:r>
          </a:p>
          <a:p>
            <a:pPr>
              <a:spcBef>
                <a:spcPct val="60000"/>
              </a:spcBef>
            </a:pPr>
            <a:r>
              <a:rPr lang="en-US" altLang="en-US" smtClean="0"/>
              <a:t>Explain the choices that households make</a:t>
            </a:r>
          </a:p>
        </p:txBody>
      </p:sp>
    </p:spTree>
  </p:cSld>
  <p:clrMapOvr>
    <a:masterClrMapping/>
  </p:clrMapOvr>
  <p:transition spd="med">
    <p:split orient="vert" dir="in"/>
  </p:transition>
</p:sld>
</file>

<file path=ppt/slides/slide5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0834" name="Rectangle 2"/>
          <p:cNvSpPr>
            <a:spLocks noGrp="1" noChangeArrowheads="1"/>
          </p:cNvSpPr>
          <p:nvPr>
            <p:ph type="title"/>
          </p:nvPr>
        </p:nvSpPr>
        <p:spPr>
          <a:noFill/>
        </p:spPr>
        <p:txBody>
          <a:bodyPr anchor="b"/>
          <a:lstStyle/>
          <a:p>
            <a:r>
              <a:rPr lang="en-US" altLang="en-US" smtClean="0"/>
              <a:t>Marginal Rate of Substitution</a:t>
            </a:r>
          </a:p>
        </p:txBody>
      </p:sp>
      <p:sp>
        <p:nvSpPr>
          <p:cNvPr id="415747" name="Rectangle 3"/>
          <p:cNvSpPr>
            <a:spLocks noGrp="1" noChangeArrowheads="1"/>
          </p:cNvSpPr>
          <p:nvPr>
            <p:ph type="body" idx="1"/>
          </p:nvPr>
        </p:nvSpPr>
        <p:spPr>
          <a:noFill/>
        </p:spPr>
        <p:txBody>
          <a:bodyPr/>
          <a:lstStyle/>
          <a:p>
            <a:pPr>
              <a:spcBef>
                <a:spcPct val="70000"/>
              </a:spcBef>
              <a:spcAft>
                <a:spcPct val="100000"/>
              </a:spcAft>
            </a:pPr>
            <a:r>
              <a:rPr lang="en-US" altLang="en-US" smtClean="0"/>
              <a:t>The </a:t>
            </a:r>
            <a:r>
              <a:rPr lang="en-US" altLang="en-US" smtClean="0">
                <a:solidFill>
                  <a:srgbClr val="FF3300"/>
                </a:solidFill>
              </a:rPr>
              <a:t>marginal rate of substitution (MRS)</a:t>
            </a:r>
            <a:r>
              <a:rPr lang="en-US" altLang="en-US" smtClean="0"/>
              <a:t> is the rate at which a person will give up one good in order to get more of another good and at the same time remain indifferent.</a:t>
            </a:r>
          </a:p>
        </p:txBody>
      </p:sp>
    </p:spTree>
  </p:cSld>
  <p:clrMapOvr>
    <a:masterClrMapping/>
  </p:clrMapOvr>
  <p:transition spd="med">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15747">
                                            <p:txEl>
                                              <p:pRg st="0" end="0"/>
                                            </p:txEl>
                                          </p:spTgt>
                                        </p:tgtEl>
                                        <p:attrNameLst>
                                          <p:attrName>style.visibility</p:attrName>
                                        </p:attrNameLst>
                                      </p:cBhvr>
                                      <p:to>
                                        <p:strVal val="visible"/>
                                      </p:to>
                                    </p:set>
                                    <p:animEffect transition="in" filter="wipe(left)">
                                      <p:cBhvr>
                                        <p:cTn id="7" dur="500"/>
                                        <p:tgtEl>
                                          <p:spTgt spid="41574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5747"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noFill/>
        </p:spPr>
        <p:txBody>
          <a:bodyPr lIns="90488" tIns="44450" rIns="90488" bIns="44450"/>
          <a:lstStyle/>
          <a:p>
            <a:r>
              <a:rPr lang="en-US" altLang="en-US" smtClean="0"/>
              <a:t>Methodology</a:t>
            </a:r>
          </a:p>
        </p:txBody>
      </p:sp>
      <p:sp>
        <p:nvSpPr>
          <p:cNvPr id="14339" name="Rectangle 3"/>
          <p:cNvSpPr>
            <a:spLocks noGrp="1" noChangeArrowheads="1"/>
          </p:cNvSpPr>
          <p:nvPr>
            <p:ph type="body" idx="1"/>
          </p:nvPr>
        </p:nvSpPr>
        <p:spPr>
          <a:noFill/>
        </p:spPr>
        <p:txBody>
          <a:bodyPr lIns="90488" tIns="44450" rIns="90488" bIns="44450"/>
          <a:lstStyle/>
          <a:p>
            <a:pPr>
              <a:spcBef>
                <a:spcPct val="70000"/>
              </a:spcBef>
            </a:pPr>
            <a:r>
              <a:rPr lang="en-US" altLang="en-US" smtClean="0"/>
              <a:t>Models are abstract, yield predictions</a:t>
            </a:r>
          </a:p>
          <a:p>
            <a:pPr lvl="1">
              <a:spcBef>
                <a:spcPct val="70000"/>
              </a:spcBef>
            </a:pPr>
            <a:r>
              <a:rPr lang="en-US" altLang="en-US" smtClean="0"/>
              <a:t>simplify reality</a:t>
            </a:r>
          </a:p>
          <a:p>
            <a:pPr lvl="1">
              <a:spcBef>
                <a:spcPct val="70000"/>
              </a:spcBef>
            </a:pPr>
            <a:r>
              <a:rPr lang="en-US" altLang="en-US" smtClean="0"/>
              <a:t>verbal</a:t>
            </a:r>
          </a:p>
          <a:p>
            <a:pPr lvl="1">
              <a:spcBef>
                <a:spcPct val="70000"/>
              </a:spcBef>
            </a:pPr>
            <a:r>
              <a:rPr lang="en-US" altLang="en-US" smtClean="0"/>
              <a:t>mathematical</a:t>
            </a:r>
          </a:p>
          <a:p>
            <a:pPr lvl="2">
              <a:spcBef>
                <a:spcPct val="70000"/>
              </a:spcBef>
            </a:pPr>
            <a:r>
              <a:rPr lang="en-US" altLang="en-US" smtClean="0"/>
              <a:t>geometric</a:t>
            </a:r>
          </a:p>
          <a:p>
            <a:pPr lvl="2">
              <a:spcBef>
                <a:spcPct val="70000"/>
              </a:spcBef>
            </a:pPr>
            <a:r>
              <a:rPr lang="en-US" altLang="en-US" smtClean="0"/>
              <a:t>algebraic</a:t>
            </a:r>
          </a:p>
        </p:txBody>
      </p:sp>
    </p:spTree>
  </p:cSld>
  <p:clrMapOvr>
    <a:masterClrMapping/>
  </p:clrMapOvr>
  <p:transition spd="med">
    <p:pull dir="rd"/>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22882" name="Rectangle 2"/>
          <p:cNvSpPr>
            <a:spLocks noGrp="1" noChangeArrowheads="1"/>
          </p:cNvSpPr>
          <p:nvPr>
            <p:ph type="title"/>
          </p:nvPr>
        </p:nvSpPr>
        <p:spPr>
          <a:noFill/>
        </p:spPr>
        <p:txBody>
          <a:bodyPr anchor="b"/>
          <a:lstStyle/>
          <a:p>
            <a:r>
              <a:rPr lang="en-US" altLang="en-US" smtClean="0"/>
              <a:t>Marginal Rate of Substitution</a:t>
            </a:r>
          </a:p>
        </p:txBody>
      </p:sp>
      <p:sp>
        <p:nvSpPr>
          <p:cNvPr id="122883" name="Rectangle 3"/>
          <p:cNvSpPr>
            <a:spLocks noGrp="1" noChangeArrowheads="1"/>
          </p:cNvSpPr>
          <p:nvPr>
            <p:ph type="body" idx="1"/>
          </p:nvPr>
        </p:nvSpPr>
        <p:spPr>
          <a:noFill/>
        </p:spPr>
        <p:txBody>
          <a:bodyPr/>
          <a:lstStyle/>
          <a:p>
            <a:pPr>
              <a:spcBef>
                <a:spcPct val="70000"/>
              </a:spcBef>
              <a:spcAft>
                <a:spcPct val="60000"/>
              </a:spcAft>
            </a:pPr>
            <a:r>
              <a:rPr lang="en-US" altLang="en-US" smtClean="0"/>
              <a:t>The </a:t>
            </a:r>
            <a:r>
              <a:rPr lang="en-US" altLang="en-US" smtClean="0">
                <a:solidFill>
                  <a:srgbClr val="FF3300"/>
                </a:solidFill>
              </a:rPr>
              <a:t>marginal rate of substitution (MRS)</a:t>
            </a:r>
            <a:r>
              <a:rPr lang="en-US" altLang="en-US" smtClean="0"/>
              <a:t> is measured by the slope of an indifference curve.</a:t>
            </a:r>
          </a:p>
          <a:p>
            <a:pPr lvl="1">
              <a:spcBef>
                <a:spcPct val="35000"/>
              </a:spcBef>
              <a:spcAft>
                <a:spcPct val="60000"/>
              </a:spcAft>
            </a:pPr>
            <a:r>
              <a:rPr lang="en-US" altLang="en-US" smtClean="0"/>
              <a:t>Steep indifference curves have a high MRS.</a:t>
            </a:r>
          </a:p>
          <a:p>
            <a:pPr lvl="1">
              <a:spcBef>
                <a:spcPct val="35000"/>
              </a:spcBef>
              <a:spcAft>
                <a:spcPct val="60000"/>
              </a:spcAft>
            </a:pPr>
            <a:r>
              <a:rPr lang="en-US" altLang="en-US" smtClean="0"/>
              <a:t>Flat indifference curves have a low MRS.</a:t>
            </a:r>
          </a:p>
        </p:txBody>
      </p:sp>
    </p:spTree>
  </p:cSld>
  <p:clrMapOvr>
    <a:masterClrMapping/>
  </p:clrMapOvr>
  <p:transition spd="med">
    <p:wipe dir="r"/>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Freeform 2"/>
          <p:cNvSpPr>
            <a:spLocks/>
          </p:cNvSpPr>
          <p:nvPr/>
        </p:nvSpPr>
        <p:spPr bwMode="auto">
          <a:xfrm>
            <a:off x="2590800" y="2286000"/>
            <a:ext cx="4270375" cy="3432175"/>
          </a:xfrm>
          <a:custGeom>
            <a:avLst/>
            <a:gdLst>
              <a:gd name="T0" fmla="*/ 0 w 2690"/>
              <a:gd name="T1" fmla="*/ 0 h 2162"/>
              <a:gd name="T2" fmla="*/ 2147483646 w 2690"/>
              <a:gd name="T3" fmla="*/ 2147483646 h 2162"/>
              <a:gd name="T4" fmla="*/ 2147483646 w 2690"/>
              <a:gd name="T5" fmla="*/ 2147483646 h 2162"/>
              <a:gd name="T6" fmla="*/ 2147483646 w 2690"/>
              <a:gd name="T7" fmla="*/ 2147483646 h 2162"/>
              <a:gd name="T8" fmla="*/ 2147483646 w 2690"/>
              <a:gd name="T9" fmla="*/ 2147483646 h 2162"/>
              <a:gd name="T10" fmla="*/ 2147483646 w 2690"/>
              <a:gd name="T11" fmla="*/ 2147483646 h 2162"/>
              <a:gd name="T12" fmla="*/ 2147483646 w 2690"/>
              <a:gd name="T13" fmla="*/ 2147483646 h 2162"/>
              <a:gd name="T14" fmla="*/ 2147483646 w 2690"/>
              <a:gd name="T15" fmla="*/ 2147483646 h 2162"/>
              <a:gd name="T16" fmla="*/ 2147483646 w 2690"/>
              <a:gd name="T17" fmla="*/ 2147483646 h 2162"/>
              <a:gd name="T18" fmla="*/ 2147483646 w 2690"/>
              <a:gd name="T19" fmla="*/ 2147483646 h 2162"/>
              <a:gd name="T20" fmla="*/ 2147483646 w 2690"/>
              <a:gd name="T21" fmla="*/ 2147483646 h 2162"/>
              <a:gd name="T22" fmla="*/ 2147483646 w 2690"/>
              <a:gd name="T23" fmla="*/ 2147483646 h 2162"/>
              <a:gd name="T24" fmla="*/ 2147483646 w 2690"/>
              <a:gd name="T25" fmla="*/ 2147483646 h 2162"/>
              <a:gd name="T26" fmla="*/ 2147483646 w 2690"/>
              <a:gd name="T27" fmla="*/ 2147483646 h 2162"/>
              <a:gd name="T28" fmla="*/ 2147483646 w 2690"/>
              <a:gd name="T29" fmla="*/ 2147483646 h 2162"/>
              <a:gd name="T30" fmla="*/ 2147483646 w 2690"/>
              <a:gd name="T31" fmla="*/ 2147483646 h 2162"/>
              <a:gd name="T32" fmla="*/ 2147483646 w 2690"/>
              <a:gd name="T33" fmla="*/ 2147483646 h 2162"/>
              <a:gd name="T34" fmla="*/ 2147483646 w 2690"/>
              <a:gd name="T35" fmla="*/ 2147483646 h 2162"/>
              <a:gd name="T36" fmla="*/ 2147483646 w 2690"/>
              <a:gd name="T37" fmla="*/ 2147483646 h 2162"/>
              <a:gd name="T38" fmla="*/ 2147483646 w 2690"/>
              <a:gd name="T39" fmla="*/ 2147483646 h 2162"/>
              <a:gd name="T40" fmla="*/ 2147483646 w 2690"/>
              <a:gd name="T41" fmla="*/ 2147483646 h 2162"/>
              <a:gd name="T42" fmla="*/ 2147483646 w 2690"/>
              <a:gd name="T43" fmla="*/ 2147483646 h 2162"/>
              <a:gd name="T44" fmla="*/ 2147483646 w 2690"/>
              <a:gd name="T45" fmla="*/ 2147483646 h 2162"/>
              <a:gd name="T46" fmla="*/ 2147483646 w 2690"/>
              <a:gd name="T47" fmla="*/ 2147483646 h 2162"/>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2690"/>
              <a:gd name="T73" fmla="*/ 0 h 2162"/>
              <a:gd name="T74" fmla="*/ 2690 w 2690"/>
              <a:gd name="T75" fmla="*/ 2162 h 2162"/>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2690" h="2162">
                <a:moveTo>
                  <a:pt x="0" y="0"/>
                </a:moveTo>
                <a:lnTo>
                  <a:pt x="55" y="231"/>
                </a:lnTo>
                <a:lnTo>
                  <a:pt x="117" y="461"/>
                </a:lnTo>
                <a:lnTo>
                  <a:pt x="193" y="680"/>
                </a:lnTo>
                <a:lnTo>
                  <a:pt x="290" y="882"/>
                </a:lnTo>
                <a:lnTo>
                  <a:pt x="408" y="1072"/>
                </a:lnTo>
                <a:lnTo>
                  <a:pt x="539" y="1256"/>
                </a:lnTo>
                <a:lnTo>
                  <a:pt x="684" y="1418"/>
                </a:lnTo>
                <a:lnTo>
                  <a:pt x="774" y="1498"/>
                </a:lnTo>
                <a:lnTo>
                  <a:pt x="864" y="1573"/>
                </a:lnTo>
                <a:lnTo>
                  <a:pt x="968" y="1648"/>
                </a:lnTo>
                <a:lnTo>
                  <a:pt x="1078" y="1717"/>
                </a:lnTo>
                <a:lnTo>
                  <a:pt x="1203" y="1786"/>
                </a:lnTo>
                <a:lnTo>
                  <a:pt x="1327" y="1856"/>
                </a:lnTo>
                <a:lnTo>
                  <a:pt x="1451" y="1919"/>
                </a:lnTo>
                <a:lnTo>
                  <a:pt x="1583" y="1971"/>
                </a:lnTo>
                <a:lnTo>
                  <a:pt x="1707" y="2023"/>
                </a:lnTo>
                <a:lnTo>
                  <a:pt x="1825" y="2063"/>
                </a:lnTo>
                <a:lnTo>
                  <a:pt x="1935" y="2098"/>
                </a:lnTo>
                <a:lnTo>
                  <a:pt x="2046" y="2121"/>
                </a:lnTo>
                <a:lnTo>
                  <a:pt x="2157" y="2138"/>
                </a:lnTo>
                <a:lnTo>
                  <a:pt x="2267" y="2149"/>
                </a:lnTo>
                <a:lnTo>
                  <a:pt x="2475" y="2161"/>
                </a:lnTo>
                <a:lnTo>
                  <a:pt x="2689" y="2161"/>
                </a:lnTo>
              </a:path>
            </a:pathLst>
          </a:custGeom>
          <a:noFill/>
          <a:ln w="25400" cap="rnd">
            <a:solidFill>
              <a:srgbClr val="0099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24931" name="Line 3"/>
          <p:cNvSpPr>
            <a:spLocks noChangeShapeType="1"/>
          </p:cNvSpPr>
          <p:nvPr/>
        </p:nvSpPr>
        <p:spPr bwMode="auto">
          <a:xfrm>
            <a:off x="2211388" y="5867400"/>
            <a:ext cx="4875212" cy="0"/>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24932" name="Rectangle 4"/>
          <p:cNvSpPr>
            <a:spLocks noChangeArrowheads="1"/>
          </p:cNvSpPr>
          <p:nvPr/>
        </p:nvSpPr>
        <p:spPr bwMode="auto">
          <a:xfrm>
            <a:off x="1905000" y="5849938"/>
            <a:ext cx="5486400"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0           2         4         6         8         10</a:t>
            </a:r>
          </a:p>
        </p:txBody>
      </p:sp>
      <p:sp>
        <p:nvSpPr>
          <p:cNvPr id="124933" name="Rectangle 5"/>
          <p:cNvSpPr>
            <a:spLocks noChangeArrowheads="1"/>
          </p:cNvSpPr>
          <p:nvPr/>
        </p:nvSpPr>
        <p:spPr bwMode="auto">
          <a:xfrm rot="-5400000">
            <a:off x="-1587" y="2905125"/>
            <a:ext cx="29845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000"/>
              <a:t>Soda (six-packs per month)</a:t>
            </a:r>
          </a:p>
        </p:txBody>
      </p:sp>
      <p:sp>
        <p:nvSpPr>
          <p:cNvPr id="124934" name="Rectangle 6"/>
          <p:cNvSpPr>
            <a:spLocks noChangeArrowheads="1"/>
          </p:cNvSpPr>
          <p:nvPr/>
        </p:nvSpPr>
        <p:spPr bwMode="auto">
          <a:xfrm>
            <a:off x="1828800" y="49530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2</a:t>
            </a:r>
          </a:p>
        </p:txBody>
      </p:sp>
      <p:sp>
        <p:nvSpPr>
          <p:cNvPr id="124935" name="Rectangle 7"/>
          <p:cNvSpPr>
            <a:spLocks noChangeArrowheads="1"/>
          </p:cNvSpPr>
          <p:nvPr/>
        </p:nvSpPr>
        <p:spPr bwMode="auto">
          <a:xfrm>
            <a:off x="1828800" y="42672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4</a:t>
            </a:r>
          </a:p>
        </p:txBody>
      </p:sp>
      <p:sp>
        <p:nvSpPr>
          <p:cNvPr id="124936" name="Rectangle 8"/>
          <p:cNvSpPr>
            <a:spLocks noChangeArrowheads="1"/>
          </p:cNvSpPr>
          <p:nvPr/>
        </p:nvSpPr>
        <p:spPr bwMode="auto">
          <a:xfrm>
            <a:off x="1828800" y="35814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6</a:t>
            </a:r>
          </a:p>
        </p:txBody>
      </p:sp>
      <p:sp>
        <p:nvSpPr>
          <p:cNvPr id="124937" name="Rectangle 9"/>
          <p:cNvSpPr>
            <a:spLocks noChangeArrowheads="1"/>
          </p:cNvSpPr>
          <p:nvPr/>
        </p:nvSpPr>
        <p:spPr bwMode="auto">
          <a:xfrm>
            <a:off x="1828800" y="28956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8</a:t>
            </a:r>
          </a:p>
        </p:txBody>
      </p:sp>
      <p:sp>
        <p:nvSpPr>
          <p:cNvPr id="124938" name="Rectangle 10"/>
          <p:cNvSpPr>
            <a:spLocks noChangeArrowheads="1"/>
          </p:cNvSpPr>
          <p:nvPr/>
        </p:nvSpPr>
        <p:spPr bwMode="auto">
          <a:xfrm>
            <a:off x="1676400" y="2209800"/>
            <a:ext cx="488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10</a:t>
            </a:r>
          </a:p>
        </p:txBody>
      </p:sp>
      <p:sp>
        <p:nvSpPr>
          <p:cNvPr id="124939" name="Rectangle 11"/>
          <p:cNvSpPr>
            <a:spLocks noChangeArrowheads="1"/>
          </p:cNvSpPr>
          <p:nvPr/>
        </p:nvSpPr>
        <p:spPr bwMode="auto">
          <a:xfrm>
            <a:off x="5165725" y="6172200"/>
            <a:ext cx="22161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000"/>
              <a:t>Movies (per month)</a:t>
            </a:r>
          </a:p>
        </p:txBody>
      </p:sp>
      <p:sp>
        <p:nvSpPr>
          <p:cNvPr id="124940" name="Oval 12"/>
          <p:cNvSpPr>
            <a:spLocks noChangeArrowheads="1"/>
          </p:cNvSpPr>
          <p:nvPr/>
        </p:nvSpPr>
        <p:spPr bwMode="auto">
          <a:xfrm>
            <a:off x="5029200" y="5334000"/>
            <a:ext cx="155575" cy="155575"/>
          </a:xfrm>
          <a:prstGeom prst="ellipse">
            <a:avLst/>
          </a:prstGeom>
          <a:solidFill>
            <a:srgbClr val="000000"/>
          </a:solidFill>
          <a:ln w="12700">
            <a:solidFill>
              <a:schemeClr val="tx1"/>
            </a:solidFill>
            <a:round/>
            <a:headEnd/>
            <a:tailEnd/>
          </a:ln>
        </p:spPr>
        <p:txBody>
          <a:bodyPr wrap="none" anchor="ct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eaLnBrk="1" hangingPunct="1">
              <a:spcBef>
                <a:spcPct val="0"/>
              </a:spcBef>
              <a:buSzTx/>
              <a:buFontTx/>
              <a:buNone/>
            </a:pPr>
            <a:endParaRPr lang="en-US" altLang="en-US" sz="2000"/>
          </a:p>
        </p:txBody>
      </p:sp>
      <p:sp>
        <p:nvSpPr>
          <p:cNvPr id="124941" name="Rectangle 13"/>
          <p:cNvSpPr>
            <a:spLocks noChangeArrowheads="1"/>
          </p:cNvSpPr>
          <p:nvPr/>
        </p:nvSpPr>
        <p:spPr bwMode="auto">
          <a:xfrm>
            <a:off x="5181600" y="49530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b="1" i="1"/>
              <a:t>g</a:t>
            </a:r>
          </a:p>
        </p:txBody>
      </p:sp>
      <p:sp>
        <p:nvSpPr>
          <p:cNvPr id="124942" name="Oval 14"/>
          <p:cNvSpPr>
            <a:spLocks noChangeArrowheads="1"/>
          </p:cNvSpPr>
          <p:nvPr/>
        </p:nvSpPr>
        <p:spPr bwMode="auto">
          <a:xfrm>
            <a:off x="3048000" y="3733800"/>
            <a:ext cx="155575" cy="155575"/>
          </a:xfrm>
          <a:prstGeom prst="ellipse">
            <a:avLst/>
          </a:prstGeom>
          <a:solidFill>
            <a:srgbClr val="000000"/>
          </a:solidFill>
          <a:ln w="12700">
            <a:solidFill>
              <a:schemeClr val="tx1"/>
            </a:solidFill>
            <a:round/>
            <a:headEnd/>
            <a:tailEnd/>
          </a:ln>
        </p:spPr>
        <p:txBody>
          <a:bodyPr wrap="none" anchor="ct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eaLnBrk="1" hangingPunct="1">
              <a:spcBef>
                <a:spcPct val="0"/>
              </a:spcBef>
              <a:buSzTx/>
              <a:buFontTx/>
              <a:buNone/>
            </a:pPr>
            <a:endParaRPr lang="en-US" altLang="en-US" sz="2000"/>
          </a:p>
        </p:txBody>
      </p:sp>
      <p:sp>
        <p:nvSpPr>
          <p:cNvPr id="124943" name="Rectangle 15"/>
          <p:cNvSpPr>
            <a:spLocks noChangeArrowheads="1"/>
          </p:cNvSpPr>
          <p:nvPr/>
        </p:nvSpPr>
        <p:spPr bwMode="auto">
          <a:xfrm>
            <a:off x="3200400" y="3581400"/>
            <a:ext cx="3190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b="1" i="1"/>
              <a:t>c</a:t>
            </a:r>
          </a:p>
        </p:txBody>
      </p:sp>
      <p:sp>
        <p:nvSpPr>
          <p:cNvPr id="124944" name="Line 16"/>
          <p:cNvSpPr>
            <a:spLocks noChangeShapeType="1"/>
          </p:cNvSpPr>
          <p:nvPr/>
        </p:nvSpPr>
        <p:spPr bwMode="auto">
          <a:xfrm flipV="1">
            <a:off x="2209800" y="1525588"/>
            <a:ext cx="0" cy="4341812"/>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24945" name="Rectangle 17"/>
          <p:cNvSpPr>
            <a:spLocks noGrp="1" noChangeArrowheads="1"/>
          </p:cNvSpPr>
          <p:nvPr>
            <p:ph type="title"/>
          </p:nvPr>
        </p:nvSpPr>
        <p:spPr>
          <a:xfrm>
            <a:off x="762000" y="76200"/>
            <a:ext cx="7772400" cy="1162050"/>
          </a:xfrm>
          <a:noFill/>
        </p:spPr>
        <p:txBody>
          <a:bodyPr anchor="b"/>
          <a:lstStyle/>
          <a:p>
            <a:r>
              <a:rPr lang="en-US" altLang="en-US" smtClean="0"/>
              <a:t>Marginal Rate of Substitution</a:t>
            </a:r>
          </a:p>
        </p:txBody>
      </p:sp>
      <p:sp>
        <p:nvSpPr>
          <p:cNvPr id="124946" name="Rectangle 20"/>
          <p:cNvSpPr>
            <a:spLocks noChangeArrowheads="1"/>
          </p:cNvSpPr>
          <p:nvPr/>
        </p:nvSpPr>
        <p:spPr bwMode="auto">
          <a:xfrm>
            <a:off x="6477000" y="5334000"/>
            <a:ext cx="3651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000" b="1"/>
              <a:t>I</a:t>
            </a:r>
            <a:r>
              <a:rPr lang="en-US" altLang="en-US" sz="2000" b="1" baseline="-25000"/>
              <a:t>1</a:t>
            </a:r>
          </a:p>
        </p:txBody>
      </p:sp>
    </p:spTree>
  </p:cSld>
  <p:clrMapOvr>
    <a:masterClrMapping/>
  </p:clrMapOvr>
  <p:transition spd="slow">
    <p:checker dir="vert"/>
  </p:transition>
</p:sld>
</file>

<file path=ppt/slides/slide6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26978" name="Freeform 2"/>
          <p:cNvSpPr>
            <a:spLocks/>
          </p:cNvSpPr>
          <p:nvPr/>
        </p:nvSpPr>
        <p:spPr bwMode="auto">
          <a:xfrm>
            <a:off x="2590800" y="2286000"/>
            <a:ext cx="4270375" cy="3432175"/>
          </a:xfrm>
          <a:custGeom>
            <a:avLst/>
            <a:gdLst>
              <a:gd name="T0" fmla="*/ 0 w 2690"/>
              <a:gd name="T1" fmla="*/ 0 h 2162"/>
              <a:gd name="T2" fmla="*/ 2147483646 w 2690"/>
              <a:gd name="T3" fmla="*/ 2147483646 h 2162"/>
              <a:gd name="T4" fmla="*/ 2147483646 w 2690"/>
              <a:gd name="T5" fmla="*/ 2147483646 h 2162"/>
              <a:gd name="T6" fmla="*/ 2147483646 w 2690"/>
              <a:gd name="T7" fmla="*/ 2147483646 h 2162"/>
              <a:gd name="T8" fmla="*/ 2147483646 w 2690"/>
              <a:gd name="T9" fmla="*/ 2147483646 h 2162"/>
              <a:gd name="T10" fmla="*/ 2147483646 w 2690"/>
              <a:gd name="T11" fmla="*/ 2147483646 h 2162"/>
              <a:gd name="T12" fmla="*/ 2147483646 w 2690"/>
              <a:gd name="T13" fmla="*/ 2147483646 h 2162"/>
              <a:gd name="T14" fmla="*/ 2147483646 w 2690"/>
              <a:gd name="T15" fmla="*/ 2147483646 h 2162"/>
              <a:gd name="T16" fmla="*/ 2147483646 w 2690"/>
              <a:gd name="T17" fmla="*/ 2147483646 h 2162"/>
              <a:gd name="T18" fmla="*/ 2147483646 w 2690"/>
              <a:gd name="T19" fmla="*/ 2147483646 h 2162"/>
              <a:gd name="T20" fmla="*/ 2147483646 w 2690"/>
              <a:gd name="T21" fmla="*/ 2147483646 h 2162"/>
              <a:gd name="T22" fmla="*/ 2147483646 w 2690"/>
              <a:gd name="T23" fmla="*/ 2147483646 h 2162"/>
              <a:gd name="T24" fmla="*/ 2147483646 w 2690"/>
              <a:gd name="T25" fmla="*/ 2147483646 h 2162"/>
              <a:gd name="T26" fmla="*/ 2147483646 w 2690"/>
              <a:gd name="T27" fmla="*/ 2147483646 h 2162"/>
              <a:gd name="T28" fmla="*/ 2147483646 w 2690"/>
              <a:gd name="T29" fmla="*/ 2147483646 h 2162"/>
              <a:gd name="T30" fmla="*/ 2147483646 w 2690"/>
              <a:gd name="T31" fmla="*/ 2147483646 h 2162"/>
              <a:gd name="T32" fmla="*/ 2147483646 w 2690"/>
              <a:gd name="T33" fmla="*/ 2147483646 h 2162"/>
              <a:gd name="T34" fmla="*/ 2147483646 w 2690"/>
              <a:gd name="T35" fmla="*/ 2147483646 h 2162"/>
              <a:gd name="T36" fmla="*/ 2147483646 w 2690"/>
              <a:gd name="T37" fmla="*/ 2147483646 h 2162"/>
              <a:gd name="T38" fmla="*/ 2147483646 w 2690"/>
              <a:gd name="T39" fmla="*/ 2147483646 h 2162"/>
              <a:gd name="T40" fmla="*/ 2147483646 w 2690"/>
              <a:gd name="T41" fmla="*/ 2147483646 h 2162"/>
              <a:gd name="T42" fmla="*/ 2147483646 w 2690"/>
              <a:gd name="T43" fmla="*/ 2147483646 h 2162"/>
              <a:gd name="T44" fmla="*/ 2147483646 w 2690"/>
              <a:gd name="T45" fmla="*/ 2147483646 h 2162"/>
              <a:gd name="T46" fmla="*/ 2147483646 w 2690"/>
              <a:gd name="T47" fmla="*/ 2147483646 h 2162"/>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2690"/>
              <a:gd name="T73" fmla="*/ 0 h 2162"/>
              <a:gd name="T74" fmla="*/ 2690 w 2690"/>
              <a:gd name="T75" fmla="*/ 2162 h 2162"/>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2690" h="2162">
                <a:moveTo>
                  <a:pt x="0" y="0"/>
                </a:moveTo>
                <a:lnTo>
                  <a:pt x="55" y="231"/>
                </a:lnTo>
                <a:lnTo>
                  <a:pt x="117" y="461"/>
                </a:lnTo>
                <a:lnTo>
                  <a:pt x="193" y="680"/>
                </a:lnTo>
                <a:lnTo>
                  <a:pt x="290" y="882"/>
                </a:lnTo>
                <a:lnTo>
                  <a:pt x="408" y="1072"/>
                </a:lnTo>
                <a:lnTo>
                  <a:pt x="539" y="1256"/>
                </a:lnTo>
                <a:lnTo>
                  <a:pt x="684" y="1418"/>
                </a:lnTo>
                <a:lnTo>
                  <a:pt x="774" y="1498"/>
                </a:lnTo>
                <a:lnTo>
                  <a:pt x="864" y="1573"/>
                </a:lnTo>
                <a:lnTo>
                  <a:pt x="968" y="1648"/>
                </a:lnTo>
                <a:lnTo>
                  <a:pt x="1078" y="1717"/>
                </a:lnTo>
                <a:lnTo>
                  <a:pt x="1203" y="1786"/>
                </a:lnTo>
                <a:lnTo>
                  <a:pt x="1327" y="1856"/>
                </a:lnTo>
                <a:lnTo>
                  <a:pt x="1451" y="1919"/>
                </a:lnTo>
                <a:lnTo>
                  <a:pt x="1583" y="1971"/>
                </a:lnTo>
                <a:lnTo>
                  <a:pt x="1707" y="2023"/>
                </a:lnTo>
                <a:lnTo>
                  <a:pt x="1825" y="2063"/>
                </a:lnTo>
                <a:lnTo>
                  <a:pt x="1935" y="2098"/>
                </a:lnTo>
                <a:lnTo>
                  <a:pt x="2046" y="2121"/>
                </a:lnTo>
                <a:lnTo>
                  <a:pt x="2157" y="2138"/>
                </a:lnTo>
                <a:lnTo>
                  <a:pt x="2267" y="2149"/>
                </a:lnTo>
                <a:lnTo>
                  <a:pt x="2475" y="2161"/>
                </a:lnTo>
                <a:lnTo>
                  <a:pt x="2689" y="2161"/>
                </a:lnTo>
              </a:path>
            </a:pathLst>
          </a:custGeom>
          <a:noFill/>
          <a:ln w="25400" cap="rnd">
            <a:solidFill>
              <a:srgbClr val="0099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26979" name="Line 3"/>
          <p:cNvSpPr>
            <a:spLocks noChangeShapeType="1"/>
          </p:cNvSpPr>
          <p:nvPr/>
        </p:nvSpPr>
        <p:spPr bwMode="auto">
          <a:xfrm>
            <a:off x="2211388" y="2439988"/>
            <a:ext cx="2132012" cy="3427412"/>
          </a:xfrm>
          <a:prstGeom prst="line">
            <a:avLst/>
          </a:prstGeom>
          <a:noFill/>
          <a:ln w="25400">
            <a:solidFill>
              <a:srgbClr val="FF33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26980" name="Line 4"/>
          <p:cNvSpPr>
            <a:spLocks noChangeShapeType="1"/>
          </p:cNvSpPr>
          <p:nvPr/>
        </p:nvSpPr>
        <p:spPr bwMode="auto">
          <a:xfrm>
            <a:off x="2211388" y="5867400"/>
            <a:ext cx="4875212" cy="0"/>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26981" name="Rectangle 5"/>
          <p:cNvSpPr>
            <a:spLocks noChangeArrowheads="1"/>
          </p:cNvSpPr>
          <p:nvPr/>
        </p:nvSpPr>
        <p:spPr bwMode="auto">
          <a:xfrm>
            <a:off x="1905000" y="5849938"/>
            <a:ext cx="5486400"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0           2         4         6         8         10</a:t>
            </a:r>
          </a:p>
        </p:txBody>
      </p:sp>
      <p:sp>
        <p:nvSpPr>
          <p:cNvPr id="126982" name="Rectangle 6"/>
          <p:cNvSpPr>
            <a:spLocks noChangeArrowheads="1"/>
          </p:cNvSpPr>
          <p:nvPr/>
        </p:nvSpPr>
        <p:spPr bwMode="auto">
          <a:xfrm rot="-5400000">
            <a:off x="-1587" y="2905125"/>
            <a:ext cx="29845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000"/>
              <a:t>Soda (six-packs per month)</a:t>
            </a:r>
          </a:p>
        </p:txBody>
      </p:sp>
      <p:sp>
        <p:nvSpPr>
          <p:cNvPr id="126983" name="Rectangle 7"/>
          <p:cNvSpPr>
            <a:spLocks noChangeArrowheads="1"/>
          </p:cNvSpPr>
          <p:nvPr/>
        </p:nvSpPr>
        <p:spPr bwMode="auto">
          <a:xfrm>
            <a:off x="1828800" y="49530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2</a:t>
            </a:r>
          </a:p>
        </p:txBody>
      </p:sp>
      <p:sp>
        <p:nvSpPr>
          <p:cNvPr id="126984" name="Rectangle 8"/>
          <p:cNvSpPr>
            <a:spLocks noChangeArrowheads="1"/>
          </p:cNvSpPr>
          <p:nvPr/>
        </p:nvSpPr>
        <p:spPr bwMode="auto">
          <a:xfrm>
            <a:off x="1828800" y="42672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4</a:t>
            </a:r>
          </a:p>
        </p:txBody>
      </p:sp>
      <p:sp>
        <p:nvSpPr>
          <p:cNvPr id="126985" name="Rectangle 9"/>
          <p:cNvSpPr>
            <a:spLocks noChangeArrowheads="1"/>
          </p:cNvSpPr>
          <p:nvPr/>
        </p:nvSpPr>
        <p:spPr bwMode="auto">
          <a:xfrm>
            <a:off x="1828800" y="35814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6</a:t>
            </a:r>
          </a:p>
        </p:txBody>
      </p:sp>
      <p:sp>
        <p:nvSpPr>
          <p:cNvPr id="126986" name="Rectangle 10"/>
          <p:cNvSpPr>
            <a:spLocks noChangeArrowheads="1"/>
          </p:cNvSpPr>
          <p:nvPr/>
        </p:nvSpPr>
        <p:spPr bwMode="auto">
          <a:xfrm>
            <a:off x="1828800" y="28956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8</a:t>
            </a:r>
          </a:p>
        </p:txBody>
      </p:sp>
      <p:sp>
        <p:nvSpPr>
          <p:cNvPr id="126987" name="Rectangle 11"/>
          <p:cNvSpPr>
            <a:spLocks noChangeArrowheads="1"/>
          </p:cNvSpPr>
          <p:nvPr/>
        </p:nvSpPr>
        <p:spPr bwMode="auto">
          <a:xfrm>
            <a:off x="1676400" y="2209800"/>
            <a:ext cx="488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10</a:t>
            </a:r>
          </a:p>
        </p:txBody>
      </p:sp>
      <p:sp>
        <p:nvSpPr>
          <p:cNvPr id="126988" name="Rectangle 12"/>
          <p:cNvSpPr>
            <a:spLocks noChangeArrowheads="1"/>
          </p:cNvSpPr>
          <p:nvPr/>
        </p:nvSpPr>
        <p:spPr bwMode="auto">
          <a:xfrm>
            <a:off x="5165725" y="6172200"/>
            <a:ext cx="22161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000"/>
              <a:t>Movies (per month)</a:t>
            </a:r>
          </a:p>
        </p:txBody>
      </p:sp>
      <p:sp>
        <p:nvSpPr>
          <p:cNvPr id="126989" name="Oval 13"/>
          <p:cNvSpPr>
            <a:spLocks noChangeArrowheads="1"/>
          </p:cNvSpPr>
          <p:nvPr/>
        </p:nvSpPr>
        <p:spPr bwMode="auto">
          <a:xfrm>
            <a:off x="5029200" y="5334000"/>
            <a:ext cx="155575" cy="155575"/>
          </a:xfrm>
          <a:prstGeom prst="ellipse">
            <a:avLst/>
          </a:prstGeom>
          <a:solidFill>
            <a:srgbClr val="000000"/>
          </a:solidFill>
          <a:ln w="12700">
            <a:solidFill>
              <a:schemeClr val="tx1"/>
            </a:solidFill>
            <a:round/>
            <a:headEnd/>
            <a:tailEnd/>
          </a:ln>
        </p:spPr>
        <p:txBody>
          <a:bodyPr wrap="none" anchor="ct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eaLnBrk="1" hangingPunct="1">
              <a:spcBef>
                <a:spcPct val="0"/>
              </a:spcBef>
              <a:buSzTx/>
              <a:buFontTx/>
              <a:buNone/>
            </a:pPr>
            <a:endParaRPr lang="en-US" altLang="en-US" sz="2000"/>
          </a:p>
        </p:txBody>
      </p:sp>
      <p:sp>
        <p:nvSpPr>
          <p:cNvPr id="126990" name="Rectangle 14"/>
          <p:cNvSpPr>
            <a:spLocks noChangeArrowheads="1"/>
          </p:cNvSpPr>
          <p:nvPr/>
        </p:nvSpPr>
        <p:spPr bwMode="auto">
          <a:xfrm>
            <a:off x="5181600" y="49530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b="1" i="1"/>
              <a:t>g</a:t>
            </a:r>
          </a:p>
        </p:txBody>
      </p:sp>
      <p:sp>
        <p:nvSpPr>
          <p:cNvPr id="126991" name="Oval 15"/>
          <p:cNvSpPr>
            <a:spLocks noChangeArrowheads="1"/>
          </p:cNvSpPr>
          <p:nvPr/>
        </p:nvSpPr>
        <p:spPr bwMode="auto">
          <a:xfrm>
            <a:off x="3048000" y="3733800"/>
            <a:ext cx="155575" cy="155575"/>
          </a:xfrm>
          <a:prstGeom prst="ellipse">
            <a:avLst/>
          </a:prstGeom>
          <a:solidFill>
            <a:srgbClr val="000000"/>
          </a:solidFill>
          <a:ln w="12700">
            <a:solidFill>
              <a:schemeClr val="tx1"/>
            </a:solidFill>
            <a:round/>
            <a:headEnd/>
            <a:tailEnd/>
          </a:ln>
        </p:spPr>
        <p:txBody>
          <a:bodyPr wrap="none" anchor="ct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eaLnBrk="1" hangingPunct="1">
              <a:spcBef>
                <a:spcPct val="0"/>
              </a:spcBef>
              <a:buSzTx/>
              <a:buFontTx/>
              <a:buNone/>
            </a:pPr>
            <a:endParaRPr lang="en-US" altLang="en-US" sz="2000"/>
          </a:p>
        </p:txBody>
      </p:sp>
      <p:sp>
        <p:nvSpPr>
          <p:cNvPr id="126992" name="Rectangle 16"/>
          <p:cNvSpPr>
            <a:spLocks noChangeArrowheads="1"/>
          </p:cNvSpPr>
          <p:nvPr/>
        </p:nvSpPr>
        <p:spPr bwMode="auto">
          <a:xfrm>
            <a:off x="3200400" y="3581400"/>
            <a:ext cx="3190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b="1" i="1"/>
              <a:t>c</a:t>
            </a:r>
          </a:p>
        </p:txBody>
      </p:sp>
      <p:sp>
        <p:nvSpPr>
          <p:cNvPr id="126993" name="Line 17"/>
          <p:cNvSpPr>
            <a:spLocks noChangeShapeType="1"/>
          </p:cNvSpPr>
          <p:nvPr/>
        </p:nvSpPr>
        <p:spPr bwMode="auto">
          <a:xfrm flipV="1">
            <a:off x="2209800" y="1525588"/>
            <a:ext cx="0" cy="4341812"/>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26994" name="Rectangle 18"/>
          <p:cNvSpPr>
            <a:spLocks noGrp="1" noChangeArrowheads="1"/>
          </p:cNvSpPr>
          <p:nvPr>
            <p:ph type="title"/>
          </p:nvPr>
        </p:nvSpPr>
        <p:spPr>
          <a:xfrm>
            <a:off x="762000" y="76200"/>
            <a:ext cx="7772400" cy="1162050"/>
          </a:xfrm>
          <a:noFill/>
        </p:spPr>
        <p:txBody>
          <a:bodyPr anchor="b"/>
          <a:lstStyle/>
          <a:p>
            <a:r>
              <a:rPr lang="en-US" altLang="en-US" smtClean="0"/>
              <a:t>Marginal Rate of Substitution</a:t>
            </a:r>
          </a:p>
        </p:txBody>
      </p:sp>
      <p:sp>
        <p:nvSpPr>
          <p:cNvPr id="126995" name="Rectangle 21"/>
          <p:cNvSpPr>
            <a:spLocks noChangeArrowheads="1"/>
          </p:cNvSpPr>
          <p:nvPr/>
        </p:nvSpPr>
        <p:spPr bwMode="auto">
          <a:xfrm>
            <a:off x="6477000" y="5334000"/>
            <a:ext cx="3651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000" b="1"/>
              <a:t>I</a:t>
            </a:r>
            <a:r>
              <a:rPr lang="en-US" altLang="en-US" sz="2000" b="1" baseline="-25000"/>
              <a:t>1</a:t>
            </a:r>
          </a:p>
        </p:txBody>
      </p:sp>
      <p:sp>
        <p:nvSpPr>
          <p:cNvPr id="126996" name="Rectangle 22"/>
          <p:cNvSpPr>
            <a:spLocks noChangeArrowheads="1"/>
          </p:cNvSpPr>
          <p:nvPr/>
        </p:nvSpPr>
        <p:spPr bwMode="auto">
          <a:xfrm>
            <a:off x="3489325" y="3214688"/>
            <a:ext cx="1160463" cy="409575"/>
          </a:xfrm>
          <a:prstGeom prst="rect">
            <a:avLst/>
          </a:prstGeom>
          <a:solidFill>
            <a:srgbClr val="FFCC99"/>
          </a:solidFill>
          <a:ln w="12700">
            <a:solidFill>
              <a:schemeClr val="tx1"/>
            </a:solidFill>
            <a:miter lim="800000"/>
            <a:headEnd/>
            <a:tailEnd/>
          </a:ln>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000" b="1"/>
              <a:t>MRS = 2</a:t>
            </a:r>
          </a:p>
        </p:txBody>
      </p:sp>
      <p:sp>
        <p:nvSpPr>
          <p:cNvPr id="126997" name="Line 23"/>
          <p:cNvSpPr>
            <a:spLocks noChangeShapeType="1"/>
          </p:cNvSpPr>
          <p:nvPr/>
        </p:nvSpPr>
        <p:spPr bwMode="auto">
          <a:xfrm flipH="1">
            <a:off x="3201988" y="3506788"/>
            <a:ext cx="303212" cy="227012"/>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Ovr>
    <a:masterClrMapping/>
  </p:clrMapOvr>
  <p:transition spd="slow">
    <p:wipe dir="r"/>
  </p:transition>
</p:sld>
</file>

<file path=ppt/slides/slide6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29026" name="Line 2"/>
          <p:cNvSpPr>
            <a:spLocks noChangeShapeType="1"/>
          </p:cNvSpPr>
          <p:nvPr/>
        </p:nvSpPr>
        <p:spPr bwMode="auto">
          <a:xfrm flipH="1" flipV="1">
            <a:off x="2211388" y="4268788"/>
            <a:ext cx="3884612" cy="1598612"/>
          </a:xfrm>
          <a:prstGeom prst="line">
            <a:avLst/>
          </a:prstGeom>
          <a:noFill/>
          <a:ln w="25400">
            <a:solidFill>
              <a:srgbClr val="FF33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29027" name="Line 3"/>
          <p:cNvSpPr>
            <a:spLocks noChangeShapeType="1"/>
          </p:cNvSpPr>
          <p:nvPr/>
        </p:nvSpPr>
        <p:spPr bwMode="auto">
          <a:xfrm>
            <a:off x="2211388" y="2439988"/>
            <a:ext cx="2132012" cy="3427412"/>
          </a:xfrm>
          <a:prstGeom prst="line">
            <a:avLst/>
          </a:prstGeom>
          <a:noFill/>
          <a:ln w="25400">
            <a:solidFill>
              <a:srgbClr val="FF33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29028" name="Freeform 4"/>
          <p:cNvSpPr>
            <a:spLocks/>
          </p:cNvSpPr>
          <p:nvPr/>
        </p:nvSpPr>
        <p:spPr bwMode="auto">
          <a:xfrm>
            <a:off x="2590800" y="2286000"/>
            <a:ext cx="4270375" cy="3432175"/>
          </a:xfrm>
          <a:custGeom>
            <a:avLst/>
            <a:gdLst>
              <a:gd name="T0" fmla="*/ 0 w 2690"/>
              <a:gd name="T1" fmla="*/ 0 h 2162"/>
              <a:gd name="T2" fmla="*/ 2147483646 w 2690"/>
              <a:gd name="T3" fmla="*/ 2147483646 h 2162"/>
              <a:gd name="T4" fmla="*/ 2147483646 w 2690"/>
              <a:gd name="T5" fmla="*/ 2147483646 h 2162"/>
              <a:gd name="T6" fmla="*/ 2147483646 w 2690"/>
              <a:gd name="T7" fmla="*/ 2147483646 h 2162"/>
              <a:gd name="T8" fmla="*/ 2147483646 w 2690"/>
              <a:gd name="T9" fmla="*/ 2147483646 h 2162"/>
              <a:gd name="T10" fmla="*/ 2147483646 w 2690"/>
              <a:gd name="T11" fmla="*/ 2147483646 h 2162"/>
              <a:gd name="T12" fmla="*/ 2147483646 w 2690"/>
              <a:gd name="T13" fmla="*/ 2147483646 h 2162"/>
              <a:gd name="T14" fmla="*/ 2147483646 w 2690"/>
              <a:gd name="T15" fmla="*/ 2147483646 h 2162"/>
              <a:gd name="T16" fmla="*/ 2147483646 w 2690"/>
              <a:gd name="T17" fmla="*/ 2147483646 h 2162"/>
              <a:gd name="T18" fmla="*/ 2147483646 w 2690"/>
              <a:gd name="T19" fmla="*/ 2147483646 h 2162"/>
              <a:gd name="T20" fmla="*/ 2147483646 w 2690"/>
              <a:gd name="T21" fmla="*/ 2147483646 h 2162"/>
              <a:gd name="T22" fmla="*/ 2147483646 w 2690"/>
              <a:gd name="T23" fmla="*/ 2147483646 h 2162"/>
              <a:gd name="T24" fmla="*/ 2147483646 w 2690"/>
              <a:gd name="T25" fmla="*/ 2147483646 h 2162"/>
              <a:gd name="T26" fmla="*/ 2147483646 w 2690"/>
              <a:gd name="T27" fmla="*/ 2147483646 h 2162"/>
              <a:gd name="T28" fmla="*/ 2147483646 w 2690"/>
              <a:gd name="T29" fmla="*/ 2147483646 h 2162"/>
              <a:gd name="T30" fmla="*/ 2147483646 w 2690"/>
              <a:gd name="T31" fmla="*/ 2147483646 h 2162"/>
              <a:gd name="T32" fmla="*/ 2147483646 w 2690"/>
              <a:gd name="T33" fmla="*/ 2147483646 h 2162"/>
              <a:gd name="T34" fmla="*/ 2147483646 w 2690"/>
              <a:gd name="T35" fmla="*/ 2147483646 h 2162"/>
              <a:gd name="T36" fmla="*/ 2147483646 w 2690"/>
              <a:gd name="T37" fmla="*/ 2147483646 h 2162"/>
              <a:gd name="T38" fmla="*/ 2147483646 w 2690"/>
              <a:gd name="T39" fmla="*/ 2147483646 h 2162"/>
              <a:gd name="T40" fmla="*/ 2147483646 w 2690"/>
              <a:gd name="T41" fmla="*/ 2147483646 h 2162"/>
              <a:gd name="T42" fmla="*/ 2147483646 w 2690"/>
              <a:gd name="T43" fmla="*/ 2147483646 h 2162"/>
              <a:gd name="T44" fmla="*/ 2147483646 w 2690"/>
              <a:gd name="T45" fmla="*/ 2147483646 h 2162"/>
              <a:gd name="T46" fmla="*/ 2147483646 w 2690"/>
              <a:gd name="T47" fmla="*/ 2147483646 h 2162"/>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2690"/>
              <a:gd name="T73" fmla="*/ 0 h 2162"/>
              <a:gd name="T74" fmla="*/ 2690 w 2690"/>
              <a:gd name="T75" fmla="*/ 2162 h 2162"/>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2690" h="2162">
                <a:moveTo>
                  <a:pt x="0" y="0"/>
                </a:moveTo>
                <a:lnTo>
                  <a:pt x="55" y="231"/>
                </a:lnTo>
                <a:lnTo>
                  <a:pt x="117" y="461"/>
                </a:lnTo>
                <a:lnTo>
                  <a:pt x="193" y="680"/>
                </a:lnTo>
                <a:lnTo>
                  <a:pt x="290" y="882"/>
                </a:lnTo>
                <a:lnTo>
                  <a:pt x="408" y="1072"/>
                </a:lnTo>
                <a:lnTo>
                  <a:pt x="539" y="1256"/>
                </a:lnTo>
                <a:lnTo>
                  <a:pt x="684" y="1418"/>
                </a:lnTo>
                <a:lnTo>
                  <a:pt x="774" y="1498"/>
                </a:lnTo>
                <a:lnTo>
                  <a:pt x="864" y="1573"/>
                </a:lnTo>
                <a:lnTo>
                  <a:pt x="968" y="1648"/>
                </a:lnTo>
                <a:lnTo>
                  <a:pt x="1078" y="1717"/>
                </a:lnTo>
                <a:lnTo>
                  <a:pt x="1203" y="1786"/>
                </a:lnTo>
                <a:lnTo>
                  <a:pt x="1327" y="1856"/>
                </a:lnTo>
                <a:lnTo>
                  <a:pt x="1451" y="1919"/>
                </a:lnTo>
                <a:lnTo>
                  <a:pt x="1583" y="1971"/>
                </a:lnTo>
                <a:lnTo>
                  <a:pt x="1707" y="2023"/>
                </a:lnTo>
                <a:lnTo>
                  <a:pt x="1825" y="2063"/>
                </a:lnTo>
                <a:lnTo>
                  <a:pt x="1935" y="2098"/>
                </a:lnTo>
                <a:lnTo>
                  <a:pt x="2046" y="2121"/>
                </a:lnTo>
                <a:lnTo>
                  <a:pt x="2157" y="2138"/>
                </a:lnTo>
                <a:lnTo>
                  <a:pt x="2267" y="2149"/>
                </a:lnTo>
                <a:lnTo>
                  <a:pt x="2475" y="2161"/>
                </a:lnTo>
                <a:lnTo>
                  <a:pt x="2689" y="2161"/>
                </a:lnTo>
              </a:path>
            </a:pathLst>
          </a:custGeom>
          <a:noFill/>
          <a:ln w="25400" cap="rnd">
            <a:solidFill>
              <a:srgbClr val="0099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29029" name="Line 5"/>
          <p:cNvSpPr>
            <a:spLocks noChangeShapeType="1"/>
          </p:cNvSpPr>
          <p:nvPr/>
        </p:nvSpPr>
        <p:spPr bwMode="auto">
          <a:xfrm>
            <a:off x="2211388" y="5867400"/>
            <a:ext cx="4875212" cy="0"/>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29030" name="Rectangle 6"/>
          <p:cNvSpPr>
            <a:spLocks noChangeArrowheads="1"/>
          </p:cNvSpPr>
          <p:nvPr/>
        </p:nvSpPr>
        <p:spPr bwMode="auto">
          <a:xfrm>
            <a:off x="1905000" y="5849938"/>
            <a:ext cx="5486400"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0           2         4         6         8         10</a:t>
            </a:r>
          </a:p>
        </p:txBody>
      </p:sp>
      <p:sp>
        <p:nvSpPr>
          <p:cNvPr id="129031" name="Rectangle 7"/>
          <p:cNvSpPr>
            <a:spLocks noChangeArrowheads="1"/>
          </p:cNvSpPr>
          <p:nvPr/>
        </p:nvSpPr>
        <p:spPr bwMode="auto">
          <a:xfrm rot="-5400000">
            <a:off x="-1587" y="2905125"/>
            <a:ext cx="29845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000"/>
              <a:t>Soda (six-packs per month)</a:t>
            </a:r>
          </a:p>
        </p:txBody>
      </p:sp>
      <p:sp>
        <p:nvSpPr>
          <p:cNvPr id="129032" name="Rectangle 8"/>
          <p:cNvSpPr>
            <a:spLocks noChangeArrowheads="1"/>
          </p:cNvSpPr>
          <p:nvPr/>
        </p:nvSpPr>
        <p:spPr bwMode="auto">
          <a:xfrm>
            <a:off x="1828800" y="49530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2</a:t>
            </a:r>
          </a:p>
        </p:txBody>
      </p:sp>
      <p:sp>
        <p:nvSpPr>
          <p:cNvPr id="129033" name="Rectangle 9"/>
          <p:cNvSpPr>
            <a:spLocks noChangeArrowheads="1"/>
          </p:cNvSpPr>
          <p:nvPr/>
        </p:nvSpPr>
        <p:spPr bwMode="auto">
          <a:xfrm>
            <a:off x="1828800" y="42672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4</a:t>
            </a:r>
          </a:p>
        </p:txBody>
      </p:sp>
      <p:sp>
        <p:nvSpPr>
          <p:cNvPr id="129034" name="Rectangle 10"/>
          <p:cNvSpPr>
            <a:spLocks noChangeArrowheads="1"/>
          </p:cNvSpPr>
          <p:nvPr/>
        </p:nvSpPr>
        <p:spPr bwMode="auto">
          <a:xfrm>
            <a:off x="1828800" y="35814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6</a:t>
            </a:r>
          </a:p>
        </p:txBody>
      </p:sp>
      <p:sp>
        <p:nvSpPr>
          <p:cNvPr id="129035" name="Rectangle 11"/>
          <p:cNvSpPr>
            <a:spLocks noChangeArrowheads="1"/>
          </p:cNvSpPr>
          <p:nvPr/>
        </p:nvSpPr>
        <p:spPr bwMode="auto">
          <a:xfrm>
            <a:off x="1828800" y="28956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8</a:t>
            </a:r>
          </a:p>
        </p:txBody>
      </p:sp>
      <p:sp>
        <p:nvSpPr>
          <p:cNvPr id="129036" name="Rectangle 12"/>
          <p:cNvSpPr>
            <a:spLocks noChangeArrowheads="1"/>
          </p:cNvSpPr>
          <p:nvPr/>
        </p:nvSpPr>
        <p:spPr bwMode="auto">
          <a:xfrm>
            <a:off x="1676400" y="2209800"/>
            <a:ext cx="488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10</a:t>
            </a:r>
          </a:p>
        </p:txBody>
      </p:sp>
      <p:sp>
        <p:nvSpPr>
          <p:cNvPr id="129037" name="Rectangle 13"/>
          <p:cNvSpPr>
            <a:spLocks noChangeArrowheads="1"/>
          </p:cNvSpPr>
          <p:nvPr/>
        </p:nvSpPr>
        <p:spPr bwMode="auto">
          <a:xfrm>
            <a:off x="5165725" y="6172200"/>
            <a:ext cx="22161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000"/>
              <a:t>Movies (per month)</a:t>
            </a:r>
          </a:p>
        </p:txBody>
      </p:sp>
      <p:sp>
        <p:nvSpPr>
          <p:cNvPr id="129038" name="Rectangle 14"/>
          <p:cNvSpPr>
            <a:spLocks noChangeArrowheads="1"/>
          </p:cNvSpPr>
          <p:nvPr/>
        </p:nvSpPr>
        <p:spPr bwMode="auto">
          <a:xfrm>
            <a:off x="5181600" y="49530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b="1" i="1"/>
              <a:t>g</a:t>
            </a:r>
          </a:p>
        </p:txBody>
      </p:sp>
      <p:sp>
        <p:nvSpPr>
          <p:cNvPr id="129039" name="Oval 15"/>
          <p:cNvSpPr>
            <a:spLocks noChangeArrowheads="1"/>
          </p:cNvSpPr>
          <p:nvPr/>
        </p:nvSpPr>
        <p:spPr bwMode="auto">
          <a:xfrm>
            <a:off x="3048000" y="3733800"/>
            <a:ext cx="155575" cy="155575"/>
          </a:xfrm>
          <a:prstGeom prst="ellipse">
            <a:avLst/>
          </a:prstGeom>
          <a:solidFill>
            <a:srgbClr val="000000"/>
          </a:solidFill>
          <a:ln w="12700">
            <a:solidFill>
              <a:schemeClr val="tx1"/>
            </a:solidFill>
            <a:round/>
            <a:headEnd/>
            <a:tailEnd/>
          </a:ln>
        </p:spPr>
        <p:txBody>
          <a:bodyPr wrap="none" anchor="ct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eaLnBrk="1" hangingPunct="1">
              <a:spcBef>
                <a:spcPct val="0"/>
              </a:spcBef>
              <a:buSzTx/>
              <a:buFontTx/>
              <a:buNone/>
            </a:pPr>
            <a:endParaRPr lang="en-US" altLang="en-US" sz="2000"/>
          </a:p>
        </p:txBody>
      </p:sp>
      <p:sp>
        <p:nvSpPr>
          <p:cNvPr id="129040" name="Rectangle 16"/>
          <p:cNvSpPr>
            <a:spLocks noChangeArrowheads="1"/>
          </p:cNvSpPr>
          <p:nvPr/>
        </p:nvSpPr>
        <p:spPr bwMode="auto">
          <a:xfrm>
            <a:off x="3200400" y="3581400"/>
            <a:ext cx="3190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b="1" i="1"/>
              <a:t>c</a:t>
            </a:r>
          </a:p>
        </p:txBody>
      </p:sp>
      <p:sp>
        <p:nvSpPr>
          <p:cNvPr id="129041" name="Line 17"/>
          <p:cNvSpPr>
            <a:spLocks noChangeShapeType="1"/>
          </p:cNvSpPr>
          <p:nvPr/>
        </p:nvSpPr>
        <p:spPr bwMode="auto">
          <a:xfrm flipV="1">
            <a:off x="2209800" y="1525588"/>
            <a:ext cx="0" cy="4341812"/>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29042" name="Rectangle 18"/>
          <p:cNvSpPr>
            <a:spLocks noGrp="1" noChangeArrowheads="1"/>
          </p:cNvSpPr>
          <p:nvPr>
            <p:ph type="title"/>
          </p:nvPr>
        </p:nvSpPr>
        <p:spPr>
          <a:xfrm>
            <a:off x="762000" y="76200"/>
            <a:ext cx="7772400" cy="1162050"/>
          </a:xfrm>
          <a:noFill/>
        </p:spPr>
        <p:txBody>
          <a:bodyPr anchor="b"/>
          <a:lstStyle/>
          <a:p>
            <a:r>
              <a:rPr lang="en-US" altLang="en-US" smtClean="0"/>
              <a:t>Marginal Rate of Substitution</a:t>
            </a:r>
          </a:p>
        </p:txBody>
      </p:sp>
      <p:sp>
        <p:nvSpPr>
          <p:cNvPr id="129043" name="Rectangle 21"/>
          <p:cNvSpPr>
            <a:spLocks noChangeArrowheads="1"/>
          </p:cNvSpPr>
          <p:nvPr/>
        </p:nvSpPr>
        <p:spPr bwMode="auto">
          <a:xfrm>
            <a:off x="6477000" y="5334000"/>
            <a:ext cx="3651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000" b="1"/>
              <a:t>I</a:t>
            </a:r>
            <a:r>
              <a:rPr lang="en-US" altLang="en-US" sz="2000" b="1" baseline="-25000"/>
              <a:t>1</a:t>
            </a:r>
          </a:p>
        </p:txBody>
      </p:sp>
      <p:sp>
        <p:nvSpPr>
          <p:cNvPr id="129044" name="Rectangle 22"/>
          <p:cNvSpPr>
            <a:spLocks noChangeArrowheads="1"/>
          </p:cNvSpPr>
          <p:nvPr/>
        </p:nvSpPr>
        <p:spPr bwMode="auto">
          <a:xfrm>
            <a:off x="3489325" y="3214688"/>
            <a:ext cx="1160463" cy="409575"/>
          </a:xfrm>
          <a:prstGeom prst="rect">
            <a:avLst/>
          </a:prstGeom>
          <a:solidFill>
            <a:srgbClr val="FFCC99"/>
          </a:solidFill>
          <a:ln w="12700">
            <a:solidFill>
              <a:schemeClr val="tx1"/>
            </a:solidFill>
            <a:miter lim="800000"/>
            <a:headEnd/>
            <a:tailEnd/>
          </a:ln>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000" b="1"/>
              <a:t>MRS = 2</a:t>
            </a:r>
          </a:p>
        </p:txBody>
      </p:sp>
      <p:sp>
        <p:nvSpPr>
          <p:cNvPr id="129045" name="Line 23"/>
          <p:cNvSpPr>
            <a:spLocks noChangeShapeType="1"/>
          </p:cNvSpPr>
          <p:nvPr/>
        </p:nvSpPr>
        <p:spPr bwMode="auto">
          <a:xfrm flipH="1">
            <a:off x="3201988" y="3506788"/>
            <a:ext cx="303212" cy="227012"/>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29046" name="Oval 24"/>
          <p:cNvSpPr>
            <a:spLocks noChangeArrowheads="1"/>
          </p:cNvSpPr>
          <p:nvPr/>
        </p:nvSpPr>
        <p:spPr bwMode="auto">
          <a:xfrm>
            <a:off x="5029200" y="5334000"/>
            <a:ext cx="155575" cy="155575"/>
          </a:xfrm>
          <a:prstGeom prst="ellipse">
            <a:avLst/>
          </a:prstGeom>
          <a:solidFill>
            <a:srgbClr val="000000"/>
          </a:solidFill>
          <a:ln w="12700">
            <a:solidFill>
              <a:schemeClr val="tx1"/>
            </a:solidFill>
            <a:round/>
            <a:headEnd/>
            <a:tailEnd/>
          </a:ln>
        </p:spPr>
        <p:txBody>
          <a:bodyPr wrap="none" anchor="ct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eaLnBrk="1" hangingPunct="1">
              <a:spcBef>
                <a:spcPct val="0"/>
              </a:spcBef>
              <a:buSzTx/>
              <a:buFontTx/>
              <a:buNone/>
            </a:pPr>
            <a:endParaRPr lang="en-US" altLang="en-US" sz="2000"/>
          </a:p>
        </p:txBody>
      </p:sp>
      <p:sp>
        <p:nvSpPr>
          <p:cNvPr id="129047" name="Rectangle 25"/>
          <p:cNvSpPr>
            <a:spLocks noChangeArrowheads="1"/>
          </p:cNvSpPr>
          <p:nvPr/>
        </p:nvSpPr>
        <p:spPr bwMode="auto">
          <a:xfrm>
            <a:off x="5181600" y="4419600"/>
            <a:ext cx="1357313" cy="409575"/>
          </a:xfrm>
          <a:prstGeom prst="rect">
            <a:avLst/>
          </a:prstGeom>
          <a:solidFill>
            <a:srgbClr val="FFCC99"/>
          </a:solidFill>
          <a:ln w="12700">
            <a:solidFill>
              <a:schemeClr val="tx1"/>
            </a:solidFill>
            <a:miter lim="800000"/>
            <a:headEnd/>
            <a:tailEnd/>
          </a:ln>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000" b="1"/>
              <a:t>MRS = 1/2</a:t>
            </a:r>
          </a:p>
        </p:txBody>
      </p:sp>
      <p:sp>
        <p:nvSpPr>
          <p:cNvPr id="129048" name="Line 26"/>
          <p:cNvSpPr>
            <a:spLocks noChangeShapeType="1"/>
          </p:cNvSpPr>
          <p:nvPr/>
        </p:nvSpPr>
        <p:spPr bwMode="auto">
          <a:xfrm flipH="1">
            <a:off x="5106988" y="4802188"/>
            <a:ext cx="303212" cy="531812"/>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Ovr>
    <a:masterClrMapping/>
  </p:clrMapOvr>
  <p:transition spd="slow">
    <p:wipe dir="r"/>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noChangeArrowheads="1"/>
          </p:cNvSpPr>
          <p:nvPr>
            <p:ph type="title"/>
          </p:nvPr>
        </p:nvSpPr>
        <p:spPr>
          <a:noFill/>
        </p:spPr>
        <p:txBody>
          <a:bodyPr anchor="b"/>
          <a:lstStyle/>
          <a:p>
            <a:r>
              <a:rPr lang="en-US" altLang="en-US" smtClean="0"/>
              <a:t>Marginal Rate of Substitution</a:t>
            </a:r>
          </a:p>
        </p:txBody>
      </p:sp>
      <p:sp>
        <p:nvSpPr>
          <p:cNvPr id="131075" name="Rectangle 3"/>
          <p:cNvSpPr>
            <a:spLocks noGrp="1" noChangeArrowheads="1"/>
          </p:cNvSpPr>
          <p:nvPr>
            <p:ph type="body" idx="1"/>
          </p:nvPr>
        </p:nvSpPr>
        <p:spPr>
          <a:noFill/>
        </p:spPr>
        <p:txBody>
          <a:bodyPr/>
          <a:lstStyle/>
          <a:p>
            <a:pPr>
              <a:spcBef>
                <a:spcPct val="70000"/>
              </a:spcBef>
              <a:spcAft>
                <a:spcPct val="80000"/>
              </a:spcAft>
            </a:pPr>
            <a:r>
              <a:rPr lang="en-US" altLang="en-US" smtClean="0">
                <a:solidFill>
                  <a:srgbClr val="FF3300"/>
                </a:solidFill>
              </a:rPr>
              <a:t>Notice</a:t>
            </a:r>
            <a:r>
              <a:rPr lang="en-US" altLang="en-US" smtClean="0"/>
              <a:t>: As the consumption of movies increases, the MRS decreases.</a:t>
            </a:r>
          </a:p>
          <a:p>
            <a:pPr lvl="1">
              <a:spcBef>
                <a:spcPct val="35000"/>
              </a:spcBef>
              <a:spcAft>
                <a:spcPct val="80000"/>
              </a:spcAft>
            </a:pPr>
            <a:r>
              <a:rPr lang="en-US" altLang="en-US" smtClean="0"/>
              <a:t>This is referred to as the </a:t>
            </a:r>
            <a:r>
              <a:rPr lang="en-US" altLang="en-US" smtClean="0">
                <a:solidFill>
                  <a:srgbClr val="FF3300"/>
                </a:solidFill>
              </a:rPr>
              <a:t>diminishing marginal rate of substitution.</a:t>
            </a:r>
          </a:p>
        </p:txBody>
      </p:sp>
    </p:spTree>
  </p:cSld>
  <p:clrMapOvr>
    <a:masterClrMapping/>
  </p:clrMapOvr>
  <p:transition spd="med">
    <p:zoom dir="in"/>
  </p:transition>
</p:sld>
</file>

<file path=ppt/slides/slide6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33122" name="Rectangle 2"/>
          <p:cNvSpPr>
            <a:spLocks noGrp="1" noChangeArrowheads="1"/>
          </p:cNvSpPr>
          <p:nvPr>
            <p:ph type="title"/>
          </p:nvPr>
        </p:nvSpPr>
        <p:spPr>
          <a:noFill/>
        </p:spPr>
        <p:txBody>
          <a:bodyPr anchor="b"/>
          <a:lstStyle/>
          <a:p>
            <a:r>
              <a:rPr lang="en-US" altLang="en-US" smtClean="0"/>
              <a:t>The Degree of Substitutability</a:t>
            </a:r>
          </a:p>
        </p:txBody>
      </p:sp>
      <p:sp>
        <p:nvSpPr>
          <p:cNvPr id="133123" name="Rectangle 3"/>
          <p:cNvSpPr>
            <a:spLocks noGrp="1" noChangeArrowheads="1"/>
          </p:cNvSpPr>
          <p:nvPr>
            <p:ph type="body" idx="1"/>
          </p:nvPr>
        </p:nvSpPr>
        <p:spPr>
          <a:noFill/>
        </p:spPr>
        <p:txBody>
          <a:bodyPr/>
          <a:lstStyle/>
          <a:p>
            <a:pPr>
              <a:spcBef>
                <a:spcPct val="70000"/>
              </a:spcBef>
            </a:pPr>
            <a:r>
              <a:rPr lang="en-US" altLang="en-US" smtClean="0"/>
              <a:t>The shape of the indifference curves reveals the degree of substitutability between two goods.</a:t>
            </a:r>
          </a:p>
        </p:txBody>
      </p:sp>
    </p:spTree>
  </p:cSld>
  <p:clrMapOvr>
    <a:masterClrMapping/>
  </p:clrMapOvr>
  <p:transition spd="med">
    <p:wipe dir="r"/>
  </p:transition>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Line 3"/>
          <p:cNvSpPr>
            <a:spLocks noChangeShapeType="1"/>
          </p:cNvSpPr>
          <p:nvPr/>
        </p:nvSpPr>
        <p:spPr bwMode="auto">
          <a:xfrm>
            <a:off x="2211388" y="5791200"/>
            <a:ext cx="4875212" cy="0"/>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5171" name="Rectangle 4"/>
          <p:cNvSpPr>
            <a:spLocks noChangeArrowheads="1"/>
          </p:cNvSpPr>
          <p:nvPr/>
        </p:nvSpPr>
        <p:spPr bwMode="auto">
          <a:xfrm>
            <a:off x="1905000" y="5773738"/>
            <a:ext cx="5486400"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0           2         4         6         8         10</a:t>
            </a:r>
          </a:p>
        </p:txBody>
      </p:sp>
      <p:sp>
        <p:nvSpPr>
          <p:cNvPr id="135172" name="Rectangle 5"/>
          <p:cNvSpPr>
            <a:spLocks noChangeArrowheads="1"/>
          </p:cNvSpPr>
          <p:nvPr/>
        </p:nvSpPr>
        <p:spPr bwMode="auto">
          <a:xfrm rot="-5400000">
            <a:off x="851695" y="1904206"/>
            <a:ext cx="1433512"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000" b="1"/>
              <a:t>Soda (cans)</a:t>
            </a:r>
          </a:p>
        </p:txBody>
      </p:sp>
      <p:sp>
        <p:nvSpPr>
          <p:cNvPr id="135173" name="Rectangle 6"/>
          <p:cNvSpPr>
            <a:spLocks noChangeArrowheads="1"/>
          </p:cNvSpPr>
          <p:nvPr/>
        </p:nvSpPr>
        <p:spPr bwMode="auto">
          <a:xfrm>
            <a:off x="1828800" y="48768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2</a:t>
            </a:r>
          </a:p>
        </p:txBody>
      </p:sp>
      <p:sp>
        <p:nvSpPr>
          <p:cNvPr id="135174" name="Rectangle 7"/>
          <p:cNvSpPr>
            <a:spLocks noChangeArrowheads="1"/>
          </p:cNvSpPr>
          <p:nvPr/>
        </p:nvSpPr>
        <p:spPr bwMode="auto">
          <a:xfrm>
            <a:off x="1828800" y="41910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4</a:t>
            </a:r>
          </a:p>
        </p:txBody>
      </p:sp>
      <p:sp>
        <p:nvSpPr>
          <p:cNvPr id="135175" name="Rectangle 8"/>
          <p:cNvSpPr>
            <a:spLocks noChangeArrowheads="1"/>
          </p:cNvSpPr>
          <p:nvPr/>
        </p:nvSpPr>
        <p:spPr bwMode="auto">
          <a:xfrm>
            <a:off x="1828800" y="35052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6</a:t>
            </a:r>
          </a:p>
        </p:txBody>
      </p:sp>
      <p:sp>
        <p:nvSpPr>
          <p:cNvPr id="135176" name="Rectangle 9"/>
          <p:cNvSpPr>
            <a:spLocks noChangeArrowheads="1"/>
          </p:cNvSpPr>
          <p:nvPr/>
        </p:nvSpPr>
        <p:spPr bwMode="auto">
          <a:xfrm>
            <a:off x="1828800" y="28194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8</a:t>
            </a:r>
          </a:p>
        </p:txBody>
      </p:sp>
      <p:sp>
        <p:nvSpPr>
          <p:cNvPr id="135177" name="Rectangle 10"/>
          <p:cNvSpPr>
            <a:spLocks noChangeArrowheads="1"/>
          </p:cNvSpPr>
          <p:nvPr/>
        </p:nvSpPr>
        <p:spPr bwMode="auto">
          <a:xfrm>
            <a:off x="1676400" y="2133600"/>
            <a:ext cx="488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10</a:t>
            </a:r>
          </a:p>
        </p:txBody>
      </p:sp>
      <p:sp>
        <p:nvSpPr>
          <p:cNvPr id="135178" name="Rectangle 11"/>
          <p:cNvSpPr>
            <a:spLocks noChangeArrowheads="1"/>
          </p:cNvSpPr>
          <p:nvPr/>
        </p:nvSpPr>
        <p:spPr bwMode="auto">
          <a:xfrm>
            <a:off x="6477000" y="6232525"/>
            <a:ext cx="102393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000" b="1"/>
              <a:t>Movies</a:t>
            </a:r>
            <a:r>
              <a:rPr lang="en-US" altLang="en-US" sz="2000"/>
              <a:t> </a:t>
            </a:r>
          </a:p>
        </p:txBody>
      </p:sp>
      <p:sp>
        <p:nvSpPr>
          <p:cNvPr id="135179" name="Line 12"/>
          <p:cNvSpPr>
            <a:spLocks noChangeShapeType="1"/>
          </p:cNvSpPr>
          <p:nvPr/>
        </p:nvSpPr>
        <p:spPr bwMode="auto">
          <a:xfrm flipV="1">
            <a:off x="2209800" y="1449388"/>
            <a:ext cx="0" cy="4341812"/>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5180" name="Rectangle 13"/>
          <p:cNvSpPr>
            <a:spLocks noGrp="1" noChangeArrowheads="1"/>
          </p:cNvSpPr>
          <p:nvPr>
            <p:ph type="title"/>
          </p:nvPr>
        </p:nvSpPr>
        <p:spPr>
          <a:xfrm>
            <a:off x="762000" y="0"/>
            <a:ext cx="7772400" cy="1162050"/>
          </a:xfrm>
          <a:noFill/>
        </p:spPr>
        <p:txBody>
          <a:bodyPr anchor="b"/>
          <a:lstStyle/>
          <a:p>
            <a:r>
              <a:rPr lang="en-US" altLang="en-US" smtClean="0"/>
              <a:t>Degree of Substitutability</a:t>
            </a:r>
          </a:p>
        </p:txBody>
      </p:sp>
      <p:sp>
        <p:nvSpPr>
          <p:cNvPr id="135181" name="Rectangle 19"/>
          <p:cNvSpPr>
            <a:spLocks noChangeArrowheads="1"/>
          </p:cNvSpPr>
          <p:nvPr/>
        </p:nvSpPr>
        <p:spPr bwMode="auto">
          <a:xfrm>
            <a:off x="4551363" y="2376488"/>
            <a:ext cx="1227137" cy="714375"/>
          </a:xfrm>
          <a:prstGeom prst="rect">
            <a:avLst/>
          </a:prstGeom>
          <a:solidFill>
            <a:srgbClr val="FFCC99"/>
          </a:solidFill>
          <a:ln w="12700">
            <a:solidFill>
              <a:schemeClr val="tx1"/>
            </a:solidFill>
            <a:miter lim="800000"/>
            <a:headEnd/>
            <a:tailEnd/>
          </a:ln>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000" b="1"/>
              <a:t>Ordinary</a:t>
            </a:r>
          </a:p>
          <a:p>
            <a:pPr>
              <a:spcBef>
                <a:spcPct val="0"/>
              </a:spcBef>
              <a:buSzTx/>
              <a:buFontTx/>
              <a:buNone/>
            </a:pPr>
            <a:r>
              <a:rPr lang="en-US" altLang="en-US" sz="2000" b="1"/>
              <a:t>Goods</a:t>
            </a:r>
          </a:p>
        </p:txBody>
      </p:sp>
    </p:spTree>
  </p:cSld>
  <p:clrMapOvr>
    <a:masterClrMapping/>
  </p:clrMapOvr>
  <p:transition spd="slow">
    <p:checker dir="vert"/>
  </p:transition>
</p:sld>
</file>

<file path=ppt/slides/slide6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37218" name="Freeform 2"/>
          <p:cNvSpPr>
            <a:spLocks/>
          </p:cNvSpPr>
          <p:nvPr/>
        </p:nvSpPr>
        <p:spPr bwMode="auto">
          <a:xfrm>
            <a:off x="2590800" y="1903413"/>
            <a:ext cx="4270375" cy="3433762"/>
          </a:xfrm>
          <a:custGeom>
            <a:avLst/>
            <a:gdLst>
              <a:gd name="T0" fmla="*/ 0 w 2690"/>
              <a:gd name="T1" fmla="*/ 0 h 2163"/>
              <a:gd name="T2" fmla="*/ 2147483646 w 2690"/>
              <a:gd name="T3" fmla="*/ 2147483646 h 2163"/>
              <a:gd name="T4" fmla="*/ 2147483646 w 2690"/>
              <a:gd name="T5" fmla="*/ 2147483646 h 2163"/>
              <a:gd name="T6" fmla="*/ 2147483646 w 2690"/>
              <a:gd name="T7" fmla="*/ 2147483646 h 2163"/>
              <a:gd name="T8" fmla="*/ 2147483646 w 2690"/>
              <a:gd name="T9" fmla="*/ 2147483646 h 2163"/>
              <a:gd name="T10" fmla="*/ 2147483646 w 2690"/>
              <a:gd name="T11" fmla="*/ 2147483646 h 2163"/>
              <a:gd name="T12" fmla="*/ 2147483646 w 2690"/>
              <a:gd name="T13" fmla="*/ 2147483646 h 2163"/>
              <a:gd name="T14" fmla="*/ 2147483646 w 2690"/>
              <a:gd name="T15" fmla="*/ 2147483646 h 2163"/>
              <a:gd name="T16" fmla="*/ 2147483646 w 2690"/>
              <a:gd name="T17" fmla="*/ 2147483646 h 2163"/>
              <a:gd name="T18" fmla="*/ 2147483646 w 2690"/>
              <a:gd name="T19" fmla="*/ 2147483646 h 2163"/>
              <a:gd name="T20" fmla="*/ 2147483646 w 2690"/>
              <a:gd name="T21" fmla="*/ 2147483646 h 2163"/>
              <a:gd name="T22" fmla="*/ 2147483646 w 2690"/>
              <a:gd name="T23" fmla="*/ 2147483646 h 2163"/>
              <a:gd name="T24" fmla="*/ 2147483646 w 2690"/>
              <a:gd name="T25" fmla="*/ 2147483646 h 2163"/>
              <a:gd name="T26" fmla="*/ 2147483646 w 2690"/>
              <a:gd name="T27" fmla="*/ 2147483646 h 2163"/>
              <a:gd name="T28" fmla="*/ 2147483646 w 2690"/>
              <a:gd name="T29" fmla="*/ 2147483646 h 2163"/>
              <a:gd name="T30" fmla="*/ 2147483646 w 2690"/>
              <a:gd name="T31" fmla="*/ 2147483646 h 2163"/>
              <a:gd name="T32" fmla="*/ 2147483646 w 2690"/>
              <a:gd name="T33" fmla="*/ 2147483646 h 2163"/>
              <a:gd name="T34" fmla="*/ 2147483646 w 2690"/>
              <a:gd name="T35" fmla="*/ 2147483646 h 2163"/>
              <a:gd name="T36" fmla="*/ 2147483646 w 2690"/>
              <a:gd name="T37" fmla="*/ 2147483646 h 2163"/>
              <a:gd name="T38" fmla="*/ 2147483646 w 2690"/>
              <a:gd name="T39" fmla="*/ 2147483646 h 2163"/>
              <a:gd name="T40" fmla="*/ 2147483646 w 2690"/>
              <a:gd name="T41" fmla="*/ 2147483646 h 2163"/>
              <a:gd name="T42" fmla="*/ 2147483646 w 2690"/>
              <a:gd name="T43" fmla="*/ 2147483646 h 2163"/>
              <a:gd name="T44" fmla="*/ 2147483646 w 2690"/>
              <a:gd name="T45" fmla="*/ 2147483646 h 2163"/>
              <a:gd name="T46" fmla="*/ 2147483646 w 2690"/>
              <a:gd name="T47" fmla="*/ 2147483646 h 2163"/>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2690"/>
              <a:gd name="T73" fmla="*/ 0 h 2163"/>
              <a:gd name="T74" fmla="*/ 2690 w 2690"/>
              <a:gd name="T75" fmla="*/ 2163 h 2163"/>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2690" h="2163">
                <a:moveTo>
                  <a:pt x="0" y="0"/>
                </a:moveTo>
                <a:lnTo>
                  <a:pt x="55" y="231"/>
                </a:lnTo>
                <a:lnTo>
                  <a:pt x="117" y="463"/>
                </a:lnTo>
                <a:lnTo>
                  <a:pt x="193" y="683"/>
                </a:lnTo>
                <a:lnTo>
                  <a:pt x="290" y="888"/>
                </a:lnTo>
                <a:lnTo>
                  <a:pt x="408" y="1076"/>
                </a:lnTo>
                <a:lnTo>
                  <a:pt x="539" y="1253"/>
                </a:lnTo>
                <a:lnTo>
                  <a:pt x="684" y="1420"/>
                </a:lnTo>
                <a:lnTo>
                  <a:pt x="774" y="1495"/>
                </a:lnTo>
                <a:lnTo>
                  <a:pt x="864" y="1570"/>
                </a:lnTo>
                <a:lnTo>
                  <a:pt x="968" y="1646"/>
                </a:lnTo>
                <a:lnTo>
                  <a:pt x="1078" y="1716"/>
                </a:lnTo>
                <a:lnTo>
                  <a:pt x="1203" y="1786"/>
                </a:lnTo>
                <a:lnTo>
                  <a:pt x="1327" y="1855"/>
                </a:lnTo>
                <a:lnTo>
                  <a:pt x="1451" y="1915"/>
                </a:lnTo>
                <a:lnTo>
                  <a:pt x="1583" y="1974"/>
                </a:lnTo>
                <a:lnTo>
                  <a:pt x="1707" y="2022"/>
                </a:lnTo>
                <a:lnTo>
                  <a:pt x="1825" y="2065"/>
                </a:lnTo>
                <a:lnTo>
                  <a:pt x="1935" y="2097"/>
                </a:lnTo>
                <a:lnTo>
                  <a:pt x="2046" y="2119"/>
                </a:lnTo>
                <a:lnTo>
                  <a:pt x="2157" y="2140"/>
                </a:lnTo>
                <a:lnTo>
                  <a:pt x="2267" y="2151"/>
                </a:lnTo>
                <a:lnTo>
                  <a:pt x="2475" y="2162"/>
                </a:lnTo>
                <a:lnTo>
                  <a:pt x="2689" y="2162"/>
                </a:lnTo>
              </a:path>
            </a:pathLst>
          </a:custGeom>
          <a:noFill/>
          <a:ln w="50800" cap="rnd">
            <a:solidFill>
              <a:srgbClr val="0099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37219" name="Line 3"/>
          <p:cNvSpPr>
            <a:spLocks noChangeShapeType="1"/>
          </p:cNvSpPr>
          <p:nvPr/>
        </p:nvSpPr>
        <p:spPr bwMode="auto">
          <a:xfrm>
            <a:off x="2211388" y="5791200"/>
            <a:ext cx="4875212" cy="0"/>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7220" name="Rectangle 4"/>
          <p:cNvSpPr>
            <a:spLocks noChangeArrowheads="1"/>
          </p:cNvSpPr>
          <p:nvPr/>
        </p:nvSpPr>
        <p:spPr bwMode="auto">
          <a:xfrm>
            <a:off x="1905000" y="5773738"/>
            <a:ext cx="5486400"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0           2         4         6         8         10</a:t>
            </a:r>
          </a:p>
        </p:txBody>
      </p:sp>
      <p:sp>
        <p:nvSpPr>
          <p:cNvPr id="137221" name="Rectangle 5"/>
          <p:cNvSpPr>
            <a:spLocks noChangeArrowheads="1"/>
          </p:cNvSpPr>
          <p:nvPr/>
        </p:nvSpPr>
        <p:spPr bwMode="auto">
          <a:xfrm rot="-5400000">
            <a:off x="851695" y="1904206"/>
            <a:ext cx="1433512"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000" b="1"/>
              <a:t>Soda (cans)</a:t>
            </a:r>
          </a:p>
        </p:txBody>
      </p:sp>
      <p:sp>
        <p:nvSpPr>
          <p:cNvPr id="137222" name="Rectangle 6"/>
          <p:cNvSpPr>
            <a:spLocks noChangeArrowheads="1"/>
          </p:cNvSpPr>
          <p:nvPr/>
        </p:nvSpPr>
        <p:spPr bwMode="auto">
          <a:xfrm>
            <a:off x="1828800" y="48768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2</a:t>
            </a:r>
          </a:p>
        </p:txBody>
      </p:sp>
      <p:sp>
        <p:nvSpPr>
          <p:cNvPr id="137223" name="Rectangle 7"/>
          <p:cNvSpPr>
            <a:spLocks noChangeArrowheads="1"/>
          </p:cNvSpPr>
          <p:nvPr/>
        </p:nvSpPr>
        <p:spPr bwMode="auto">
          <a:xfrm>
            <a:off x="1828800" y="41910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4</a:t>
            </a:r>
          </a:p>
        </p:txBody>
      </p:sp>
      <p:sp>
        <p:nvSpPr>
          <p:cNvPr id="137224" name="Rectangle 8"/>
          <p:cNvSpPr>
            <a:spLocks noChangeArrowheads="1"/>
          </p:cNvSpPr>
          <p:nvPr/>
        </p:nvSpPr>
        <p:spPr bwMode="auto">
          <a:xfrm>
            <a:off x="1828800" y="35052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6</a:t>
            </a:r>
          </a:p>
        </p:txBody>
      </p:sp>
      <p:sp>
        <p:nvSpPr>
          <p:cNvPr id="137225" name="Rectangle 9"/>
          <p:cNvSpPr>
            <a:spLocks noChangeArrowheads="1"/>
          </p:cNvSpPr>
          <p:nvPr/>
        </p:nvSpPr>
        <p:spPr bwMode="auto">
          <a:xfrm>
            <a:off x="1828800" y="28194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8</a:t>
            </a:r>
          </a:p>
        </p:txBody>
      </p:sp>
      <p:sp>
        <p:nvSpPr>
          <p:cNvPr id="137226" name="Rectangle 10"/>
          <p:cNvSpPr>
            <a:spLocks noChangeArrowheads="1"/>
          </p:cNvSpPr>
          <p:nvPr/>
        </p:nvSpPr>
        <p:spPr bwMode="auto">
          <a:xfrm>
            <a:off x="1676400" y="2133600"/>
            <a:ext cx="488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10</a:t>
            </a:r>
          </a:p>
        </p:txBody>
      </p:sp>
      <p:sp>
        <p:nvSpPr>
          <p:cNvPr id="137227" name="Rectangle 11"/>
          <p:cNvSpPr>
            <a:spLocks noChangeArrowheads="1"/>
          </p:cNvSpPr>
          <p:nvPr/>
        </p:nvSpPr>
        <p:spPr bwMode="auto">
          <a:xfrm>
            <a:off x="6477000" y="6232525"/>
            <a:ext cx="102393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000" b="1"/>
              <a:t>Movies</a:t>
            </a:r>
            <a:r>
              <a:rPr lang="en-US" altLang="en-US" sz="2000"/>
              <a:t> </a:t>
            </a:r>
          </a:p>
        </p:txBody>
      </p:sp>
      <p:sp>
        <p:nvSpPr>
          <p:cNvPr id="137228" name="Line 12"/>
          <p:cNvSpPr>
            <a:spLocks noChangeShapeType="1"/>
          </p:cNvSpPr>
          <p:nvPr/>
        </p:nvSpPr>
        <p:spPr bwMode="auto">
          <a:xfrm flipV="1">
            <a:off x="2209800" y="1449388"/>
            <a:ext cx="0" cy="4341812"/>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7229" name="Rectangle 13"/>
          <p:cNvSpPr>
            <a:spLocks noGrp="1" noChangeArrowheads="1"/>
          </p:cNvSpPr>
          <p:nvPr>
            <p:ph type="title"/>
          </p:nvPr>
        </p:nvSpPr>
        <p:spPr>
          <a:xfrm>
            <a:off x="762000" y="0"/>
            <a:ext cx="7772400" cy="1162050"/>
          </a:xfrm>
          <a:noFill/>
        </p:spPr>
        <p:txBody>
          <a:bodyPr anchor="b"/>
          <a:lstStyle/>
          <a:p>
            <a:r>
              <a:rPr lang="en-US" altLang="en-US" smtClean="0"/>
              <a:t>Degree of Substitutability</a:t>
            </a:r>
          </a:p>
        </p:txBody>
      </p:sp>
      <p:sp>
        <p:nvSpPr>
          <p:cNvPr id="137230" name="Rectangle 14"/>
          <p:cNvSpPr>
            <a:spLocks noChangeArrowheads="1"/>
          </p:cNvSpPr>
          <p:nvPr/>
        </p:nvSpPr>
        <p:spPr bwMode="auto">
          <a:xfrm>
            <a:off x="2286000" y="1447800"/>
            <a:ext cx="1447800" cy="9906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eaLnBrk="1" hangingPunct="1">
              <a:spcBef>
                <a:spcPct val="0"/>
              </a:spcBef>
              <a:buSzTx/>
              <a:buFontTx/>
              <a:buNone/>
            </a:pPr>
            <a:endParaRPr lang="en-US" altLang="en-US" sz="2000"/>
          </a:p>
        </p:txBody>
      </p:sp>
      <p:sp>
        <p:nvSpPr>
          <p:cNvPr id="137231" name="Rectangle 15"/>
          <p:cNvSpPr>
            <a:spLocks noChangeArrowheads="1"/>
          </p:cNvSpPr>
          <p:nvPr/>
        </p:nvSpPr>
        <p:spPr bwMode="auto">
          <a:xfrm>
            <a:off x="6880225" y="4724400"/>
            <a:ext cx="184150" cy="4572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nchor="ctr">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lgn="ctr" eaLnBrk="1" hangingPunct="1">
              <a:spcBef>
                <a:spcPct val="0"/>
              </a:spcBef>
              <a:buSzTx/>
              <a:buFontTx/>
              <a:buNone/>
            </a:pPr>
            <a:endParaRPr lang="en-US" altLang="en-US" sz="2400">
              <a:latin typeface="Arial" panose="020B0604020202020204" pitchFamily="34" charset="0"/>
            </a:endParaRPr>
          </a:p>
        </p:txBody>
      </p:sp>
      <p:sp>
        <p:nvSpPr>
          <p:cNvPr id="137232" name="Freeform 16"/>
          <p:cNvSpPr>
            <a:spLocks/>
          </p:cNvSpPr>
          <p:nvPr/>
        </p:nvSpPr>
        <p:spPr bwMode="auto">
          <a:xfrm>
            <a:off x="3122613" y="1374775"/>
            <a:ext cx="4271962" cy="3429000"/>
          </a:xfrm>
          <a:custGeom>
            <a:avLst/>
            <a:gdLst>
              <a:gd name="T0" fmla="*/ 0 w 2691"/>
              <a:gd name="T1" fmla="*/ 0 h 2160"/>
              <a:gd name="T2" fmla="*/ 2147483646 w 2691"/>
              <a:gd name="T3" fmla="*/ 2147483646 h 2160"/>
              <a:gd name="T4" fmla="*/ 2147483646 w 2691"/>
              <a:gd name="T5" fmla="*/ 2147483646 h 2160"/>
              <a:gd name="T6" fmla="*/ 2147483646 w 2691"/>
              <a:gd name="T7" fmla="*/ 2147483646 h 2160"/>
              <a:gd name="T8" fmla="*/ 2147483646 w 2691"/>
              <a:gd name="T9" fmla="*/ 2147483646 h 2160"/>
              <a:gd name="T10" fmla="*/ 2147483646 w 2691"/>
              <a:gd name="T11" fmla="*/ 2147483646 h 2160"/>
              <a:gd name="T12" fmla="*/ 2147483646 w 2691"/>
              <a:gd name="T13" fmla="*/ 2147483646 h 2160"/>
              <a:gd name="T14" fmla="*/ 2147483646 w 2691"/>
              <a:gd name="T15" fmla="*/ 2147483646 h 2160"/>
              <a:gd name="T16" fmla="*/ 2147483646 w 2691"/>
              <a:gd name="T17" fmla="*/ 2147483646 h 2160"/>
              <a:gd name="T18" fmla="*/ 2147483646 w 2691"/>
              <a:gd name="T19" fmla="*/ 2147483646 h 2160"/>
              <a:gd name="T20" fmla="*/ 2147483646 w 2691"/>
              <a:gd name="T21" fmla="*/ 2147483646 h 2160"/>
              <a:gd name="T22" fmla="*/ 2147483646 w 2691"/>
              <a:gd name="T23" fmla="*/ 2147483646 h 2160"/>
              <a:gd name="T24" fmla="*/ 2147483646 w 2691"/>
              <a:gd name="T25" fmla="*/ 2147483646 h 2160"/>
              <a:gd name="T26" fmla="*/ 2147483646 w 2691"/>
              <a:gd name="T27" fmla="*/ 2147483646 h 2160"/>
              <a:gd name="T28" fmla="*/ 2147483646 w 2691"/>
              <a:gd name="T29" fmla="*/ 2147483646 h 2160"/>
              <a:gd name="T30" fmla="*/ 2147483646 w 2691"/>
              <a:gd name="T31" fmla="*/ 2147483646 h 2160"/>
              <a:gd name="T32" fmla="*/ 2147483646 w 2691"/>
              <a:gd name="T33" fmla="*/ 2147483646 h 2160"/>
              <a:gd name="T34" fmla="*/ 2147483646 w 2691"/>
              <a:gd name="T35" fmla="*/ 2147483646 h 2160"/>
              <a:gd name="T36" fmla="*/ 2147483646 w 2691"/>
              <a:gd name="T37" fmla="*/ 2147483646 h 2160"/>
              <a:gd name="T38" fmla="*/ 2147483646 w 2691"/>
              <a:gd name="T39" fmla="*/ 2147483646 h 2160"/>
              <a:gd name="T40" fmla="*/ 2147483646 w 2691"/>
              <a:gd name="T41" fmla="*/ 2147483646 h 2160"/>
              <a:gd name="T42" fmla="*/ 2147483646 w 2691"/>
              <a:gd name="T43" fmla="*/ 2147483646 h 2160"/>
              <a:gd name="T44" fmla="*/ 2147483646 w 2691"/>
              <a:gd name="T45" fmla="*/ 2147483646 h 2160"/>
              <a:gd name="T46" fmla="*/ 2147483646 w 2691"/>
              <a:gd name="T47" fmla="*/ 2147483646 h 2160"/>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2691"/>
              <a:gd name="T73" fmla="*/ 0 h 2160"/>
              <a:gd name="T74" fmla="*/ 2691 w 2691"/>
              <a:gd name="T75" fmla="*/ 2160 h 2160"/>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2691" h="2160">
                <a:moveTo>
                  <a:pt x="0" y="0"/>
                </a:moveTo>
                <a:lnTo>
                  <a:pt x="60" y="233"/>
                </a:lnTo>
                <a:lnTo>
                  <a:pt x="119" y="460"/>
                </a:lnTo>
                <a:lnTo>
                  <a:pt x="194" y="678"/>
                </a:lnTo>
                <a:lnTo>
                  <a:pt x="239" y="780"/>
                </a:lnTo>
                <a:lnTo>
                  <a:pt x="291" y="881"/>
                </a:lnTo>
                <a:lnTo>
                  <a:pt x="402" y="1070"/>
                </a:lnTo>
                <a:lnTo>
                  <a:pt x="537" y="1249"/>
                </a:lnTo>
                <a:lnTo>
                  <a:pt x="686" y="1418"/>
                </a:lnTo>
                <a:lnTo>
                  <a:pt x="864" y="1569"/>
                </a:lnTo>
                <a:lnTo>
                  <a:pt x="969" y="1641"/>
                </a:lnTo>
                <a:lnTo>
                  <a:pt x="1081" y="1714"/>
                </a:lnTo>
                <a:lnTo>
                  <a:pt x="1200" y="1786"/>
                </a:lnTo>
                <a:lnTo>
                  <a:pt x="1326" y="1854"/>
                </a:lnTo>
                <a:lnTo>
                  <a:pt x="1453" y="1912"/>
                </a:lnTo>
                <a:lnTo>
                  <a:pt x="1580" y="1970"/>
                </a:lnTo>
                <a:lnTo>
                  <a:pt x="1706" y="2019"/>
                </a:lnTo>
                <a:lnTo>
                  <a:pt x="1826" y="2062"/>
                </a:lnTo>
                <a:lnTo>
                  <a:pt x="1937" y="2096"/>
                </a:lnTo>
                <a:lnTo>
                  <a:pt x="2049" y="2120"/>
                </a:lnTo>
                <a:lnTo>
                  <a:pt x="2161" y="2135"/>
                </a:lnTo>
                <a:lnTo>
                  <a:pt x="2265" y="2149"/>
                </a:lnTo>
                <a:lnTo>
                  <a:pt x="2481" y="2159"/>
                </a:lnTo>
                <a:lnTo>
                  <a:pt x="2690" y="2159"/>
                </a:lnTo>
              </a:path>
            </a:pathLst>
          </a:custGeom>
          <a:noFill/>
          <a:ln w="50800" cap="rnd">
            <a:solidFill>
              <a:srgbClr val="0099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37233" name="Rectangle 17"/>
          <p:cNvSpPr>
            <a:spLocks noChangeArrowheads="1"/>
          </p:cNvSpPr>
          <p:nvPr/>
        </p:nvSpPr>
        <p:spPr bwMode="auto">
          <a:xfrm>
            <a:off x="2514600" y="1371600"/>
            <a:ext cx="990600" cy="10668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eaLnBrk="1" hangingPunct="1">
              <a:spcBef>
                <a:spcPct val="0"/>
              </a:spcBef>
              <a:buSzTx/>
              <a:buFontTx/>
              <a:buNone/>
            </a:pPr>
            <a:endParaRPr lang="en-US" altLang="en-US" sz="2000"/>
          </a:p>
        </p:txBody>
      </p:sp>
      <p:sp>
        <p:nvSpPr>
          <p:cNvPr id="137234" name="Rectangle 18"/>
          <p:cNvSpPr>
            <a:spLocks noChangeArrowheads="1"/>
          </p:cNvSpPr>
          <p:nvPr/>
        </p:nvSpPr>
        <p:spPr bwMode="auto">
          <a:xfrm>
            <a:off x="6477000" y="4724400"/>
            <a:ext cx="990600" cy="8382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eaLnBrk="1" hangingPunct="1">
              <a:spcBef>
                <a:spcPct val="0"/>
              </a:spcBef>
              <a:buSzTx/>
              <a:buFontTx/>
              <a:buNone/>
            </a:pPr>
            <a:endParaRPr lang="en-US" altLang="en-US" sz="2000"/>
          </a:p>
        </p:txBody>
      </p:sp>
      <p:sp>
        <p:nvSpPr>
          <p:cNvPr id="137235" name="Rectangle 19"/>
          <p:cNvSpPr>
            <a:spLocks noChangeArrowheads="1"/>
          </p:cNvSpPr>
          <p:nvPr/>
        </p:nvSpPr>
        <p:spPr bwMode="auto">
          <a:xfrm>
            <a:off x="4551363" y="2376488"/>
            <a:ext cx="1227137" cy="714375"/>
          </a:xfrm>
          <a:prstGeom prst="rect">
            <a:avLst/>
          </a:prstGeom>
          <a:solidFill>
            <a:srgbClr val="FFCC99"/>
          </a:solidFill>
          <a:ln w="12700">
            <a:solidFill>
              <a:schemeClr val="tx1"/>
            </a:solidFill>
            <a:miter lim="800000"/>
            <a:headEnd/>
            <a:tailEnd/>
          </a:ln>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000" b="1"/>
              <a:t>Ordinary</a:t>
            </a:r>
          </a:p>
          <a:p>
            <a:pPr>
              <a:spcBef>
                <a:spcPct val="0"/>
              </a:spcBef>
              <a:buSzTx/>
              <a:buFontTx/>
              <a:buNone/>
            </a:pPr>
            <a:r>
              <a:rPr lang="en-US" altLang="en-US" sz="2000" b="1"/>
              <a:t>Goods</a:t>
            </a:r>
          </a:p>
        </p:txBody>
      </p:sp>
    </p:spTree>
  </p:cSld>
  <p:clrMapOvr>
    <a:masterClrMapping/>
  </p:clrMapOvr>
  <p:transition spd="slow">
    <p:checker dir="vert"/>
  </p:transition>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Line 4"/>
          <p:cNvSpPr>
            <a:spLocks noChangeShapeType="1"/>
          </p:cNvSpPr>
          <p:nvPr/>
        </p:nvSpPr>
        <p:spPr bwMode="auto">
          <a:xfrm>
            <a:off x="2211388" y="5791200"/>
            <a:ext cx="4875212" cy="0"/>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9267" name="Rectangle 5"/>
          <p:cNvSpPr>
            <a:spLocks noChangeArrowheads="1"/>
          </p:cNvSpPr>
          <p:nvPr/>
        </p:nvSpPr>
        <p:spPr bwMode="auto">
          <a:xfrm>
            <a:off x="1905000" y="5773738"/>
            <a:ext cx="5486400"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0           2         4         6         8         10</a:t>
            </a:r>
          </a:p>
        </p:txBody>
      </p:sp>
      <p:sp>
        <p:nvSpPr>
          <p:cNvPr id="139268" name="Rectangle 6"/>
          <p:cNvSpPr>
            <a:spLocks noChangeArrowheads="1"/>
          </p:cNvSpPr>
          <p:nvPr/>
        </p:nvSpPr>
        <p:spPr bwMode="auto">
          <a:xfrm rot="-5400000">
            <a:off x="-381793" y="2926556"/>
            <a:ext cx="3886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1800" b="1"/>
              <a:t>Marker pens at the local supermarket</a:t>
            </a:r>
          </a:p>
        </p:txBody>
      </p:sp>
      <p:sp>
        <p:nvSpPr>
          <p:cNvPr id="139269" name="Rectangle 7"/>
          <p:cNvSpPr>
            <a:spLocks noChangeArrowheads="1"/>
          </p:cNvSpPr>
          <p:nvPr/>
        </p:nvSpPr>
        <p:spPr bwMode="auto">
          <a:xfrm>
            <a:off x="1828800" y="48768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2</a:t>
            </a:r>
          </a:p>
        </p:txBody>
      </p:sp>
      <p:sp>
        <p:nvSpPr>
          <p:cNvPr id="139270" name="Rectangle 8"/>
          <p:cNvSpPr>
            <a:spLocks noChangeArrowheads="1"/>
          </p:cNvSpPr>
          <p:nvPr/>
        </p:nvSpPr>
        <p:spPr bwMode="auto">
          <a:xfrm>
            <a:off x="1828800" y="41910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4</a:t>
            </a:r>
          </a:p>
        </p:txBody>
      </p:sp>
      <p:sp>
        <p:nvSpPr>
          <p:cNvPr id="139271" name="Rectangle 9"/>
          <p:cNvSpPr>
            <a:spLocks noChangeArrowheads="1"/>
          </p:cNvSpPr>
          <p:nvPr/>
        </p:nvSpPr>
        <p:spPr bwMode="auto">
          <a:xfrm>
            <a:off x="1828800" y="35052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6</a:t>
            </a:r>
          </a:p>
        </p:txBody>
      </p:sp>
      <p:sp>
        <p:nvSpPr>
          <p:cNvPr id="139272" name="Rectangle 10"/>
          <p:cNvSpPr>
            <a:spLocks noChangeArrowheads="1"/>
          </p:cNvSpPr>
          <p:nvPr/>
        </p:nvSpPr>
        <p:spPr bwMode="auto">
          <a:xfrm>
            <a:off x="1828800" y="28194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8</a:t>
            </a:r>
          </a:p>
        </p:txBody>
      </p:sp>
      <p:sp>
        <p:nvSpPr>
          <p:cNvPr id="139273" name="Rectangle 11"/>
          <p:cNvSpPr>
            <a:spLocks noChangeArrowheads="1"/>
          </p:cNvSpPr>
          <p:nvPr/>
        </p:nvSpPr>
        <p:spPr bwMode="auto">
          <a:xfrm>
            <a:off x="1676400" y="2133600"/>
            <a:ext cx="488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10</a:t>
            </a:r>
          </a:p>
        </p:txBody>
      </p:sp>
      <p:sp>
        <p:nvSpPr>
          <p:cNvPr id="139274" name="Line 12"/>
          <p:cNvSpPr>
            <a:spLocks noChangeShapeType="1"/>
          </p:cNvSpPr>
          <p:nvPr/>
        </p:nvSpPr>
        <p:spPr bwMode="auto">
          <a:xfrm flipV="1">
            <a:off x="2209800" y="1449388"/>
            <a:ext cx="0" cy="4341812"/>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9275" name="Rectangle 13"/>
          <p:cNvSpPr>
            <a:spLocks noGrp="1" noChangeArrowheads="1"/>
          </p:cNvSpPr>
          <p:nvPr>
            <p:ph type="title"/>
          </p:nvPr>
        </p:nvSpPr>
        <p:spPr>
          <a:xfrm>
            <a:off x="762000" y="0"/>
            <a:ext cx="7772400" cy="1162050"/>
          </a:xfrm>
          <a:noFill/>
        </p:spPr>
        <p:txBody>
          <a:bodyPr anchor="b"/>
          <a:lstStyle/>
          <a:p>
            <a:r>
              <a:rPr lang="en-US" altLang="en-US" smtClean="0"/>
              <a:t>Degree of Substitutability</a:t>
            </a:r>
          </a:p>
        </p:txBody>
      </p:sp>
      <p:sp>
        <p:nvSpPr>
          <p:cNvPr id="139276" name="Rectangle 16"/>
          <p:cNvSpPr>
            <a:spLocks noChangeArrowheads="1"/>
          </p:cNvSpPr>
          <p:nvPr/>
        </p:nvSpPr>
        <p:spPr bwMode="auto">
          <a:xfrm>
            <a:off x="4551363" y="2376488"/>
            <a:ext cx="1354137" cy="714375"/>
          </a:xfrm>
          <a:prstGeom prst="rect">
            <a:avLst/>
          </a:prstGeom>
          <a:solidFill>
            <a:srgbClr val="FFCC99"/>
          </a:solidFill>
          <a:ln w="12700">
            <a:solidFill>
              <a:schemeClr val="tx1"/>
            </a:solidFill>
            <a:miter lim="800000"/>
            <a:headEnd/>
            <a:tailEnd/>
          </a:ln>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000" b="1"/>
              <a:t>Perfect</a:t>
            </a:r>
          </a:p>
          <a:p>
            <a:pPr>
              <a:spcBef>
                <a:spcPct val="0"/>
              </a:spcBef>
              <a:buSzTx/>
              <a:buFontTx/>
              <a:buNone/>
            </a:pPr>
            <a:r>
              <a:rPr lang="en-US" altLang="en-US" sz="2000" b="1"/>
              <a:t>substitutes</a:t>
            </a:r>
          </a:p>
        </p:txBody>
      </p:sp>
      <p:sp>
        <p:nvSpPr>
          <p:cNvPr id="139277" name="Rectangle 17"/>
          <p:cNvSpPr>
            <a:spLocks noChangeArrowheads="1"/>
          </p:cNvSpPr>
          <p:nvPr/>
        </p:nvSpPr>
        <p:spPr bwMode="auto">
          <a:xfrm>
            <a:off x="2971800" y="6172200"/>
            <a:ext cx="39433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1800" b="1"/>
              <a:t>Marker pens  at the campus bookstore</a:t>
            </a:r>
          </a:p>
        </p:txBody>
      </p:sp>
    </p:spTree>
  </p:cSld>
  <p:clrMapOvr>
    <a:masterClrMapping/>
  </p:clrMapOvr>
  <p:transition spd="slow">
    <p:checker dir="vert"/>
  </p:transition>
</p:sld>
</file>

<file path=ppt/slides/slide6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41314" name="Line 2"/>
          <p:cNvSpPr>
            <a:spLocks noChangeShapeType="1"/>
          </p:cNvSpPr>
          <p:nvPr/>
        </p:nvSpPr>
        <p:spPr bwMode="auto">
          <a:xfrm>
            <a:off x="2211388" y="3735388"/>
            <a:ext cx="2513012" cy="2055812"/>
          </a:xfrm>
          <a:prstGeom prst="line">
            <a:avLst/>
          </a:prstGeom>
          <a:noFill/>
          <a:ln w="50800">
            <a:solidFill>
              <a:srgbClr val="0099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1315" name="Line 3"/>
          <p:cNvSpPr>
            <a:spLocks noChangeShapeType="1"/>
          </p:cNvSpPr>
          <p:nvPr/>
        </p:nvSpPr>
        <p:spPr bwMode="auto">
          <a:xfrm>
            <a:off x="2211388" y="3125788"/>
            <a:ext cx="3275012" cy="2665412"/>
          </a:xfrm>
          <a:prstGeom prst="line">
            <a:avLst/>
          </a:prstGeom>
          <a:noFill/>
          <a:ln w="50800">
            <a:solidFill>
              <a:srgbClr val="0099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1316" name="Line 4"/>
          <p:cNvSpPr>
            <a:spLocks noChangeShapeType="1"/>
          </p:cNvSpPr>
          <p:nvPr/>
        </p:nvSpPr>
        <p:spPr bwMode="auto">
          <a:xfrm>
            <a:off x="2211388" y="5791200"/>
            <a:ext cx="4875212" cy="0"/>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1317" name="Rectangle 5"/>
          <p:cNvSpPr>
            <a:spLocks noChangeArrowheads="1"/>
          </p:cNvSpPr>
          <p:nvPr/>
        </p:nvSpPr>
        <p:spPr bwMode="auto">
          <a:xfrm>
            <a:off x="1905000" y="5773738"/>
            <a:ext cx="5486400"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0           2         4         6         8         10</a:t>
            </a:r>
          </a:p>
        </p:txBody>
      </p:sp>
      <p:sp>
        <p:nvSpPr>
          <p:cNvPr id="141318" name="Rectangle 6"/>
          <p:cNvSpPr>
            <a:spLocks noChangeArrowheads="1"/>
          </p:cNvSpPr>
          <p:nvPr/>
        </p:nvSpPr>
        <p:spPr bwMode="auto">
          <a:xfrm rot="-5400000">
            <a:off x="-381793" y="2926556"/>
            <a:ext cx="3886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1800" b="1"/>
              <a:t>Marker pens at the local supermarket</a:t>
            </a:r>
          </a:p>
        </p:txBody>
      </p:sp>
      <p:sp>
        <p:nvSpPr>
          <p:cNvPr id="141319" name="Rectangle 7"/>
          <p:cNvSpPr>
            <a:spLocks noChangeArrowheads="1"/>
          </p:cNvSpPr>
          <p:nvPr/>
        </p:nvSpPr>
        <p:spPr bwMode="auto">
          <a:xfrm>
            <a:off x="1828800" y="48768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2</a:t>
            </a:r>
          </a:p>
        </p:txBody>
      </p:sp>
      <p:sp>
        <p:nvSpPr>
          <p:cNvPr id="141320" name="Rectangle 8"/>
          <p:cNvSpPr>
            <a:spLocks noChangeArrowheads="1"/>
          </p:cNvSpPr>
          <p:nvPr/>
        </p:nvSpPr>
        <p:spPr bwMode="auto">
          <a:xfrm>
            <a:off x="1828800" y="41910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4</a:t>
            </a:r>
          </a:p>
        </p:txBody>
      </p:sp>
      <p:sp>
        <p:nvSpPr>
          <p:cNvPr id="141321" name="Rectangle 9"/>
          <p:cNvSpPr>
            <a:spLocks noChangeArrowheads="1"/>
          </p:cNvSpPr>
          <p:nvPr/>
        </p:nvSpPr>
        <p:spPr bwMode="auto">
          <a:xfrm>
            <a:off x="1828800" y="35052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6</a:t>
            </a:r>
          </a:p>
        </p:txBody>
      </p:sp>
      <p:sp>
        <p:nvSpPr>
          <p:cNvPr id="141322" name="Rectangle 10"/>
          <p:cNvSpPr>
            <a:spLocks noChangeArrowheads="1"/>
          </p:cNvSpPr>
          <p:nvPr/>
        </p:nvSpPr>
        <p:spPr bwMode="auto">
          <a:xfrm>
            <a:off x="1828800" y="28194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8</a:t>
            </a:r>
          </a:p>
        </p:txBody>
      </p:sp>
      <p:sp>
        <p:nvSpPr>
          <p:cNvPr id="141323" name="Rectangle 11"/>
          <p:cNvSpPr>
            <a:spLocks noChangeArrowheads="1"/>
          </p:cNvSpPr>
          <p:nvPr/>
        </p:nvSpPr>
        <p:spPr bwMode="auto">
          <a:xfrm>
            <a:off x="1676400" y="2133600"/>
            <a:ext cx="488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10</a:t>
            </a:r>
          </a:p>
        </p:txBody>
      </p:sp>
      <p:sp>
        <p:nvSpPr>
          <p:cNvPr id="141324" name="Line 12"/>
          <p:cNvSpPr>
            <a:spLocks noChangeShapeType="1"/>
          </p:cNvSpPr>
          <p:nvPr/>
        </p:nvSpPr>
        <p:spPr bwMode="auto">
          <a:xfrm flipV="1">
            <a:off x="2209800" y="1449388"/>
            <a:ext cx="0" cy="4341812"/>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1325" name="Rectangle 13"/>
          <p:cNvSpPr>
            <a:spLocks noGrp="1" noChangeArrowheads="1"/>
          </p:cNvSpPr>
          <p:nvPr>
            <p:ph type="title"/>
          </p:nvPr>
        </p:nvSpPr>
        <p:spPr>
          <a:xfrm>
            <a:off x="762000" y="0"/>
            <a:ext cx="7772400" cy="1162050"/>
          </a:xfrm>
          <a:noFill/>
        </p:spPr>
        <p:txBody>
          <a:bodyPr anchor="b"/>
          <a:lstStyle/>
          <a:p>
            <a:r>
              <a:rPr lang="en-US" altLang="en-US" smtClean="0"/>
              <a:t>Degree of Substitutability</a:t>
            </a:r>
          </a:p>
        </p:txBody>
      </p:sp>
      <p:sp>
        <p:nvSpPr>
          <p:cNvPr id="141326" name="Rectangle 16"/>
          <p:cNvSpPr>
            <a:spLocks noChangeArrowheads="1"/>
          </p:cNvSpPr>
          <p:nvPr/>
        </p:nvSpPr>
        <p:spPr bwMode="auto">
          <a:xfrm>
            <a:off x="4551363" y="2376488"/>
            <a:ext cx="1354137" cy="714375"/>
          </a:xfrm>
          <a:prstGeom prst="rect">
            <a:avLst/>
          </a:prstGeom>
          <a:solidFill>
            <a:srgbClr val="FFCC99"/>
          </a:solidFill>
          <a:ln w="12700">
            <a:solidFill>
              <a:schemeClr val="tx1"/>
            </a:solidFill>
            <a:miter lim="800000"/>
            <a:headEnd/>
            <a:tailEnd/>
          </a:ln>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000" b="1"/>
              <a:t>Perfect</a:t>
            </a:r>
          </a:p>
          <a:p>
            <a:pPr>
              <a:spcBef>
                <a:spcPct val="0"/>
              </a:spcBef>
              <a:buSzTx/>
              <a:buFontTx/>
              <a:buNone/>
            </a:pPr>
            <a:r>
              <a:rPr lang="en-US" altLang="en-US" sz="2000" b="1"/>
              <a:t>substitutes</a:t>
            </a:r>
          </a:p>
        </p:txBody>
      </p:sp>
      <p:sp>
        <p:nvSpPr>
          <p:cNvPr id="141327" name="Rectangle 17"/>
          <p:cNvSpPr>
            <a:spLocks noChangeArrowheads="1"/>
          </p:cNvSpPr>
          <p:nvPr/>
        </p:nvSpPr>
        <p:spPr bwMode="auto">
          <a:xfrm>
            <a:off x="2971800" y="6172200"/>
            <a:ext cx="39433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1800" b="1"/>
              <a:t>Marker pens  at the campus bookstore</a:t>
            </a:r>
          </a:p>
        </p:txBody>
      </p:sp>
    </p:spTree>
  </p:cSld>
  <p:clrMapOvr>
    <a:masterClrMapping/>
  </p:clrMapOvr>
  <p:transition spd="slow">
    <p:checker dir="vert"/>
  </p:transition>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6386" name="Rectangle 1026"/>
          <p:cNvSpPr>
            <a:spLocks noGrp="1" noChangeArrowheads="1"/>
          </p:cNvSpPr>
          <p:nvPr>
            <p:ph type="title"/>
          </p:nvPr>
        </p:nvSpPr>
        <p:spPr>
          <a:noFill/>
        </p:spPr>
        <p:txBody>
          <a:bodyPr lIns="90488" tIns="44450" rIns="90488" bIns="44450"/>
          <a:lstStyle/>
          <a:p>
            <a:r>
              <a:rPr lang="en-US" altLang="en-US" smtClean="0"/>
              <a:t>Methodology</a:t>
            </a:r>
          </a:p>
        </p:txBody>
      </p:sp>
      <p:sp>
        <p:nvSpPr>
          <p:cNvPr id="16387" name="Rectangle 1027"/>
          <p:cNvSpPr>
            <a:spLocks noGrp="1" noChangeArrowheads="1"/>
          </p:cNvSpPr>
          <p:nvPr>
            <p:ph type="body" idx="1"/>
          </p:nvPr>
        </p:nvSpPr>
        <p:spPr>
          <a:noFill/>
        </p:spPr>
        <p:txBody>
          <a:bodyPr lIns="90488" tIns="44450" rIns="90488" bIns="44450"/>
          <a:lstStyle/>
          <a:p>
            <a:pPr>
              <a:spcBef>
                <a:spcPct val="70000"/>
              </a:spcBef>
            </a:pPr>
            <a:r>
              <a:rPr lang="en-US" altLang="en-US" smtClean="0"/>
              <a:t>Our model is</a:t>
            </a:r>
          </a:p>
          <a:p>
            <a:pPr lvl="1">
              <a:spcBef>
                <a:spcPct val="70000"/>
              </a:spcBef>
            </a:pPr>
            <a:r>
              <a:rPr lang="en-US" altLang="en-US" smtClean="0"/>
              <a:t>geometric</a:t>
            </a:r>
          </a:p>
          <a:p>
            <a:pPr lvl="1">
              <a:spcBef>
                <a:spcPct val="70000"/>
              </a:spcBef>
            </a:pPr>
            <a:r>
              <a:rPr lang="en-US" altLang="en-US" smtClean="0"/>
              <a:t>general equilibrium</a:t>
            </a:r>
          </a:p>
        </p:txBody>
      </p:sp>
    </p:spTree>
  </p:cSld>
  <p:clrMapOvr>
    <a:masterClrMapping/>
  </p:clrMapOvr>
  <p:transition spd="med">
    <p:pull dir="rd"/>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Line 2"/>
          <p:cNvSpPr>
            <a:spLocks noChangeShapeType="1"/>
          </p:cNvSpPr>
          <p:nvPr/>
        </p:nvSpPr>
        <p:spPr bwMode="auto">
          <a:xfrm>
            <a:off x="2211388" y="5791200"/>
            <a:ext cx="4875212" cy="0"/>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363" name="Rectangle 3"/>
          <p:cNvSpPr>
            <a:spLocks noChangeArrowheads="1"/>
          </p:cNvSpPr>
          <p:nvPr/>
        </p:nvSpPr>
        <p:spPr bwMode="auto">
          <a:xfrm>
            <a:off x="1905000" y="5773738"/>
            <a:ext cx="5486400"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0           1         2         3         4         5</a:t>
            </a:r>
          </a:p>
        </p:txBody>
      </p:sp>
      <p:sp>
        <p:nvSpPr>
          <p:cNvPr id="143364" name="Rectangle 4"/>
          <p:cNvSpPr>
            <a:spLocks noChangeArrowheads="1"/>
          </p:cNvSpPr>
          <p:nvPr/>
        </p:nvSpPr>
        <p:spPr bwMode="auto">
          <a:xfrm rot="-5400000">
            <a:off x="699294" y="2194719"/>
            <a:ext cx="20129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1800" b="1"/>
              <a:t>Left running shoes</a:t>
            </a:r>
          </a:p>
        </p:txBody>
      </p:sp>
      <p:sp>
        <p:nvSpPr>
          <p:cNvPr id="143365" name="Rectangle 5"/>
          <p:cNvSpPr>
            <a:spLocks noChangeArrowheads="1"/>
          </p:cNvSpPr>
          <p:nvPr/>
        </p:nvSpPr>
        <p:spPr bwMode="auto">
          <a:xfrm>
            <a:off x="1828800" y="48768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1</a:t>
            </a:r>
          </a:p>
        </p:txBody>
      </p:sp>
      <p:sp>
        <p:nvSpPr>
          <p:cNvPr id="143366" name="Rectangle 6"/>
          <p:cNvSpPr>
            <a:spLocks noChangeArrowheads="1"/>
          </p:cNvSpPr>
          <p:nvPr/>
        </p:nvSpPr>
        <p:spPr bwMode="auto">
          <a:xfrm>
            <a:off x="1828800" y="41910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2</a:t>
            </a:r>
          </a:p>
        </p:txBody>
      </p:sp>
      <p:sp>
        <p:nvSpPr>
          <p:cNvPr id="143367" name="Rectangle 7"/>
          <p:cNvSpPr>
            <a:spLocks noChangeArrowheads="1"/>
          </p:cNvSpPr>
          <p:nvPr/>
        </p:nvSpPr>
        <p:spPr bwMode="auto">
          <a:xfrm>
            <a:off x="1828800" y="35052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3</a:t>
            </a:r>
          </a:p>
        </p:txBody>
      </p:sp>
      <p:sp>
        <p:nvSpPr>
          <p:cNvPr id="143368" name="Rectangle 8"/>
          <p:cNvSpPr>
            <a:spLocks noChangeArrowheads="1"/>
          </p:cNvSpPr>
          <p:nvPr/>
        </p:nvSpPr>
        <p:spPr bwMode="auto">
          <a:xfrm>
            <a:off x="1828800" y="28194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4</a:t>
            </a:r>
          </a:p>
        </p:txBody>
      </p:sp>
      <p:sp>
        <p:nvSpPr>
          <p:cNvPr id="143369" name="Rectangle 9"/>
          <p:cNvSpPr>
            <a:spLocks noChangeArrowheads="1"/>
          </p:cNvSpPr>
          <p:nvPr/>
        </p:nvSpPr>
        <p:spPr bwMode="auto">
          <a:xfrm>
            <a:off x="1828800" y="21336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5</a:t>
            </a:r>
          </a:p>
        </p:txBody>
      </p:sp>
      <p:sp>
        <p:nvSpPr>
          <p:cNvPr id="143370" name="Line 10"/>
          <p:cNvSpPr>
            <a:spLocks noChangeShapeType="1"/>
          </p:cNvSpPr>
          <p:nvPr/>
        </p:nvSpPr>
        <p:spPr bwMode="auto">
          <a:xfrm flipV="1">
            <a:off x="2209800" y="1449388"/>
            <a:ext cx="0" cy="4341812"/>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371" name="Rectangle 11"/>
          <p:cNvSpPr>
            <a:spLocks noGrp="1" noChangeArrowheads="1"/>
          </p:cNvSpPr>
          <p:nvPr>
            <p:ph type="title"/>
          </p:nvPr>
        </p:nvSpPr>
        <p:spPr>
          <a:xfrm>
            <a:off x="762000" y="0"/>
            <a:ext cx="7772400" cy="1162050"/>
          </a:xfrm>
          <a:noFill/>
        </p:spPr>
        <p:txBody>
          <a:bodyPr anchor="b"/>
          <a:lstStyle/>
          <a:p>
            <a:r>
              <a:rPr lang="en-US" altLang="en-US" smtClean="0"/>
              <a:t>Degree of Substitutability</a:t>
            </a:r>
          </a:p>
        </p:txBody>
      </p:sp>
      <p:sp>
        <p:nvSpPr>
          <p:cNvPr id="143372" name="Rectangle 14"/>
          <p:cNvSpPr>
            <a:spLocks noChangeArrowheads="1"/>
          </p:cNvSpPr>
          <p:nvPr/>
        </p:nvSpPr>
        <p:spPr bwMode="auto">
          <a:xfrm>
            <a:off x="4551363" y="2376488"/>
            <a:ext cx="1622425" cy="714375"/>
          </a:xfrm>
          <a:prstGeom prst="rect">
            <a:avLst/>
          </a:prstGeom>
          <a:solidFill>
            <a:srgbClr val="FFCC99"/>
          </a:solidFill>
          <a:ln w="12700">
            <a:solidFill>
              <a:schemeClr val="tx1"/>
            </a:solidFill>
            <a:miter lim="800000"/>
            <a:headEnd/>
            <a:tailEnd/>
          </a:ln>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000" b="1"/>
              <a:t>Perfect</a:t>
            </a:r>
          </a:p>
          <a:p>
            <a:pPr>
              <a:spcBef>
                <a:spcPct val="0"/>
              </a:spcBef>
              <a:buSzTx/>
              <a:buFontTx/>
              <a:buNone/>
            </a:pPr>
            <a:r>
              <a:rPr lang="en-US" altLang="en-US" sz="2000" b="1"/>
              <a:t>complements</a:t>
            </a:r>
          </a:p>
        </p:txBody>
      </p:sp>
      <p:sp>
        <p:nvSpPr>
          <p:cNvPr id="143373" name="Rectangle 15"/>
          <p:cNvSpPr>
            <a:spLocks noChangeArrowheads="1"/>
          </p:cNvSpPr>
          <p:nvPr/>
        </p:nvSpPr>
        <p:spPr bwMode="auto">
          <a:xfrm>
            <a:off x="5410200" y="6110288"/>
            <a:ext cx="21526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1800" b="1"/>
              <a:t>Right running shoes</a:t>
            </a:r>
          </a:p>
        </p:txBody>
      </p:sp>
    </p:spTree>
  </p:cSld>
  <p:clrMapOvr>
    <a:masterClrMapping/>
  </p:clrMapOvr>
  <p:transition spd="slow">
    <p:checker dir="vert"/>
  </p:transition>
</p:sld>
</file>

<file path=ppt/slides/slide7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45410" name="Line 2"/>
          <p:cNvSpPr>
            <a:spLocks noChangeShapeType="1"/>
          </p:cNvSpPr>
          <p:nvPr/>
        </p:nvSpPr>
        <p:spPr bwMode="auto">
          <a:xfrm>
            <a:off x="2211388" y="5791200"/>
            <a:ext cx="4875212" cy="0"/>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5411" name="Rectangle 3"/>
          <p:cNvSpPr>
            <a:spLocks noChangeArrowheads="1"/>
          </p:cNvSpPr>
          <p:nvPr/>
        </p:nvSpPr>
        <p:spPr bwMode="auto">
          <a:xfrm>
            <a:off x="1905000" y="5773738"/>
            <a:ext cx="5486400"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0           1         2         3         4         5</a:t>
            </a:r>
          </a:p>
        </p:txBody>
      </p:sp>
      <p:sp>
        <p:nvSpPr>
          <p:cNvPr id="145412" name="Rectangle 4"/>
          <p:cNvSpPr>
            <a:spLocks noChangeArrowheads="1"/>
          </p:cNvSpPr>
          <p:nvPr/>
        </p:nvSpPr>
        <p:spPr bwMode="auto">
          <a:xfrm rot="-5400000">
            <a:off x="699294" y="2194719"/>
            <a:ext cx="20129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1800" b="1"/>
              <a:t>Left running shoes</a:t>
            </a:r>
          </a:p>
        </p:txBody>
      </p:sp>
      <p:sp>
        <p:nvSpPr>
          <p:cNvPr id="145413" name="Rectangle 5"/>
          <p:cNvSpPr>
            <a:spLocks noChangeArrowheads="1"/>
          </p:cNvSpPr>
          <p:nvPr/>
        </p:nvSpPr>
        <p:spPr bwMode="auto">
          <a:xfrm>
            <a:off x="1828800" y="48768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1</a:t>
            </a:r>
          </a:p>
        </p:txBody>
      </p:sp>
      <p:sp>
        <p:nvSpPr>
          <p:cNvPr id="145414" name="Rectangle 6"/>
          <p:cNvSpPr>
            <a:spLocks noChangeArrowheads="1"/>
          </p:cNvSpPr>
          <p:nvPr/>
        </p:nvSpPr>
        <p:spPr bwMode="auto">
          <a:xfrm>
            <a:off x="1828800" y="41910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2</a:t>
            </a:r>
          </a:p>
        </p:txBody>
      </p:sp>
      <p:sp>
        <p:nvSpPr>
          <p:cNvPr id="145415" name="Rectangle 7"/>
          <p:cNvSpPr>
            <a:spLocks noChangeArrowheads="1"/>
          </p:cNvSpPr>
          <p:nvPr/>
        </p:nvSpPr>
        <p:spPr bwMode="auto">
          <a:xfrm>
            <a:off x="1828800" y="35052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3</a:t>
            </a:r>
          </a:p>
        </p:txBody>
      </p:sp>
      <p:sp>
        <p:nvSpPr>
          <p:cNvPr id="145416" name="Rectangle 8"/>
          <p:cNvSpPr>
            <a:spLocks noChangeArrowheads="1"/>
          </p:cNvSpPr>
          <p:nvPr/>
        </p:nvSpPr>
        <p:spPr bwMode="auto">
          <a:xfrm>
            <a:off x="1828800" y="28194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4</a:t>
            </a:r>
          </a:p>
        </p:txBody>
      </p:sp>
      <p:sp>
        <p:nvSpPr>
          <p:cNvPr id="145417" name="Rectangle 9"/>
          <p:cNvSpPr>
            <a:spLocks noChangeArrowheads="1"/>
          </p:cNvSpPr>
          <p:nvPr/>
        </p:nvSpPr>
        <p:spPr bwMode="auto">
          <a:xfrm>
            <a:off x="1828800" y="21336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5</a:t>
            </a:r>
          </a:p>
        </p:txBody>
      </p:sp>
      <p:sp>
        <p:nvSpPr>
          <p:cNvPr id="145418" name="Line 10"/>
          <p:cNvSpPr>
            <a:spLocks noChangeShapeType="1"/>
          </p:cNvSpPr>
          <p:nvPr/>
        </p:nvSpPr>
        <p:spPr bwMode="auto">
          <a:xfrm flipV="1">
            <a:off x="2209800" y="1449388"/>
            <a:ext cx="0" cy="4341812"/>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5419" name="Rectangle 11"/>
          <p:cNvSpPr>
            <a:spLocks noGrp="1" noChangeArrowheads="1"/>
          </p:cNvSpPr>
          <p:nvPr>
            <p:ph type="title"/>
          </p:nvPr>
        </p:nvSpPr>
        <p:spPr>
          <a:xfrm>
            <a:off x="762000" y="0"/>
            <a:ext cx="7772400" cy="1162050"/>
          </a:xfrm>
          <a:noFill/>
        </p:spPr>
        <p:txBody>
          <a:bodyPr anchor="b"/>
          <a:lstStyle/>
          <a:p>
            <a:r>
              <a:rPr lang="en-US" altLang="en-US" smtClean="0"/>
              <a:t>Degree of Substitutability</a:t>
            </a:r>
          </a:p>
        </p:txBody>
      </p:sp>
      <p:sp>
        <p:nvSpPr>
          <p:cNvPr id="145420" name="Rectangle 14"/>
          <p:cNvSpPr>
            <a:spLocks noChangeArrowheads="1"/>
          </p:cNvSpPr>
          <p:nvPr/>
        </p:nvSpPr>
        <p:spPr bwMode="auto">
          <a:xfrm>
            <a:off x="4551363" y="2376488"/>
            <a:ext cx="1622425" cy="714375"/>
          </a:xfrm>
          <a:prstGeom prst="rect">
            <a:avLst/>
          </a:prstGeom>
          <a:solidFill>
            <a:srgbClr val="FFCC99"/>
          </a:solidFill>
          <a:ln w="12700">
            <a:solidFill>
              <a:schemeClr val="tx1"/>
            </a:solidFill>
            <a:miter lim="800000"/>
            <a:headEnd/>
            <a:tailEnd/>
          </a:ln>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000" b="1"/>
              <a:t>Perfect</a:t>
            </a:r>
          </a:p>
          <a:p>
            <a:pPr>
              <a:spcBef>
                <a:spcPct val="0"/>
              </a:spcBef>
              <a:buSzTx/>
              <a:buFontTx/>
              <a:buNone/>
            </a:pPr>
            <a:r>
              <a:rPr lang="en-US" altLang="en-US" sz="2000" b="1"/>
              <a:t>complements</a:t>
            </a:r>
          </a:p>
        </p:txBody>
      </p:sp>
      <p:sp>
        <p:nvSpPr>
          <p:cNvPr id="145421" name="Rectangle 15"/>
          <p:cNvSpPr>
            <a:spLocks noChangeArrowheads="1"/>
          </p:cNvSpPr>
          <p:nvPr/>
        </p:nvSpPr>
        <p:spPr bwMode="auto">
          <a:xfrm>
            <a:off x="5410200" y="6110288"/>
            <a:ext cx="21526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1800" b="1"/>
              <a:t>Right running shoes</a:t>
            </a:r>
          </a:p>
        </p:txBody>
      </p:sp>
      <p:sp>
        <p:nvSpPr>
          <p:cNvPr id="145422" name="Line 16"/>
          <p:cNvSpPr>
            <a:spLocks noChangeShapeType="1"/>
          </p:cNvSpPr>
          <p:nvPr/>
        </p:nvSpPr>
        <p:spPr bwMode="auto">
          <a:xfrm>
            <a:off x="3048000" y="2363788"/>
            <a:ext cx="0" cy="2665412"/>
          </a:xfrm>
          <a:prstGeom prst="line">
            <a:avLst/>
          </a:prstGeom>
          <a:noFill/>
          <a:ln w="50800">
            <a:solidFill>
              <a:srgbClr val="0099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5423" name="Line 17"/>
          <p:cNvSpPr>
            <a:spLocks noChangeShapeType="1"/>
          </p:cNvSpPr>
          <p:nvPr/>
        </p:nvSpPr>
        <p:spPr bwMode="auto">
          <a:xfrm>
            <a:off x="3886200" y="2363788"/>
            <a:ext cx="0" cy="2055812"/>
          </a:xfrm>
          <a:prstGeom prst="line">
            <a:avLst/>
          </a:prstGeom>
          <a:noFill/>
          <a:ln w="50800">
            <a:solidFill>
              <a:srgbClr val="0099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5424" name="Line 18"/>
          <p:cNvSpPr>
            <a:spLocks noChangeShapeType="1"/>
          </p:cNvSpPr>
          <p:nvPr/>
        </p:nvSpPr>
        <p:spPr bwMode="auto">
          <a:xfrm>
            <a:off x="3049588" y="5029200"/>
            <a:ext cx="2665412" cy="0"/>
          </a:xfrm>
          <a:prstGeom prst="line">
            <a:avLst/>
          </a:prstGeom>
          <a:noFill/>
          <a:ln w="50800">
            <a:solidFill>
              <a:srgbClr val="0099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5425" name="Line 19"/>
          <p:cNvSpPr>
            <a:spLocks noChangeShapeType="1"/>
          </p:cNvSpPr>
          <p:nvPr/>
        </p:nvSpPr>
        <p:spPr bwMode="auto">
          <a:xfrm>
            <a:off x="3887788" y="4419600"/>
            <a:ext cx="2055812" cy="0"/>
          </a:xfrm>
          <a:prstGeom prst="line">
            <a:avLst/>
          </a:prstGeom>
          <a:noFill/>
          <a:ln w="50800">
            <a:solidFill>
              <a:srgbClr val="0099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Ovr>
    <a:masterClrMapping/>
  </p:clrMapOvr>
  <p:transition spd="slow">
    <p:checker dir="vert"/>
  </p:transition>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p:cNvSpPr>
            <a:spLocks noGrp="1" noChangeArrowheads="1"/>
          </p:cNvSpPr>
          <p:nvPr>
            <p:ph type="title"/>
          </p:nvPr>
        </p:nvSpPr>
        <p:spPr>
          <a:noFill/>
        </p:spPr>
        <p:txBody>
          <a:bodyPr anchor="b"/>
          <a:lstStyle/>
          <a:p>
            <a:r>
              <a:rPr lang="en-US" altLang="en-US" smtClean="0"/>
              <a:t>Predicting Consumer Behavior</a:t>
            </a:r>
          </a:p>
        </p:txBody>
      </p:sp>
      <p:sp>
        <p:nvSpPr>
          <p:cNvPr id="147459" name="Rectangle 3"/>
          <p:cNvSpPr>
            <a:spLocks noGrp="1" noChangeArrowheads="1"/>
          </p:cNvSpPr>
          <p:nvPr>
            <p:ph type="body" idx="1"/>
          </p:nvPr>
        </p:nvSpPr>
        <p:spPr>
          <a:noFill/>
        </p:spPr>
        <p:txBody>
          <a:bodyPr/>
          <a:lstStyle/>
          <a:p>
            <a:pPr>
              <a:spcBef>
                <a:spcPct val="70000"/>
              </a:spcBef>
              <a:spcAft>
                <a:spcPct val="50000"/>
              </a:spcAft>
            </a:pPr>
            <a:r>
              <a:rPr lang="en-US" altLang="en-US" smtClean="0"/>
              <a:t>Individuals maximize their utility given their income budget line when they:</a:t>
            </a:r>
          </a:p>
        </p:txBody>
      </p:sp>
    </p:spTree>
  </p:cSld>
  <p:clrMapOvr>
    <a:masterClrMapping/>
  </p:clrMapOvr>
  <p:transition spd="med">
    <p:zoom dir="in"/>
  </p:transition>
</p:sld>
</file>

<file path=ppt/slides/slide7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49506" name="Rectangle 2"/>
          <p:cNvSpPr>
            <a:spLocks noGrp="1" noChangeArrowheads="1"/>
          </p:cNvSpPr>
          <p:nvPr>
            <p:ph type="title"/>
          </p:nvPr>
        </p:nvSpPr>
        <p:spPr>
          <a:noFill/>
        </p:spPr>
        <p:txBody>
          <a:bodyPr anchor="b"/>
          <a:lstStyle/>
          <a:p>
            <a:r>
              <a:rPr lang="en-US" altLang="en-US" smtClean="0"/>
              <a:t>Predicting Consumer Behavior</a:t>
            </a:r>
          </a:p>
        </p:txBody>
      </p:sp>
      <p:sp>
        <p:nvSpPr>
          <p:cNvPr id="149507" name="Rectangle 3"/>
          <p:cNvSpPr>
            <a:spLocks noGrp="1" noChangeArrowheads="1"/>
          </p:cNvSpPr>
          <p:nvPr>
            <p:ph type="body" idx="1"/>
          </p:nvPr>
        </p:nvSpPr>
        <p:spPr>
          <a:noFill/>
        </p:spPr>
        <p:txBody>
          <a:bodyPr/>
          <a:lstStyle/>
          <a:p>
            <a:pPr>
              <a:spcBef>
                <a:spcPct val="70000"/>
              </a:spcBef>
              <a:spcAft>
                <a:spcPct val="50000"/>
              </a:spcAft>
            </a:pPr>
            <a:r>
              <a:rPr lang="en-US" altLang="en-US" smtClean="0"/>
              <a:t>Individuals maximize their utility given their income budget line when they:</a:t>
            </a:r>
          </a:p>
          <a:p>
            <a:pPr lvl="1">
              <a:spcBef>
                <a:spcPct val="35000"/>
              </a:spcBef>
              <a:spcAft>
                <a:spcPct val="50000"/>
              </a:spcAft>
            </a:pPr>
            <a:r>
              <a:rPr lang="en-US" altLang="en-US" smtClean="0"/>
              <a:t>Are on their their highest attainable indifference curve</a:t>
            </a:r>
          </a:p>
          <a:p>
            <a:pPr lvl="1">
              <a:spcBef>
                <a:spcPct val="35000"/>
              </a:spcBef>
              <a:spcAft>
                <a:spcPct val="50000"/>
              </a:spcAft>
            </a:pPr>
            <a:r>
              <a:rPr lang="en-US" altLang="en-US" smtClean="0"/>
              <a:t>Have a marginal rate of substitution between the two goods equal to their relative price.</a:t>
            </a:r>
          </a:p>
        </p:txBody>
      </p:sp>
    </p:spTree>
  </p:cSld>
  <p:clrMapOvr>
    <a:masterClrMapping/>
  </p:clrMapOvr>
  <p:transition spd="med">
    <p:zoom dir="in"/>
  </p:transition>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Line 4"/>
          <p:cNvSpPr>
            <a:spLocks noChangeShapeType="1"/>
          </p:cNvSpPr>
          <p:nvPr/>
        </p:nvSpPr>
        <p:spPr bwMode="auto">
          <a:xfrm>
            <a:off x="2211388" y="5867400"/>
            <a:ext cx="4875212" cy="0"/>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51555" name="Rectangle 5"/>
          <p:cNvSpPr>
            <a:spLocks noChangeArrowheads="1"/>
          </p:cNvSpPr>
          <p:nvPr/>
        </p:nvSpPr>
        <p:spPr bwMode="auto">
          <a:xfrm>
            <a:off x="1905000" y="5849938"/>
            <a:ext cx="5486400"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0           2         4         6         8         10</a:t>
            </a:r>
          </a:p>
        </p:txBody>
      </p:sp>
      <p:sp>
        <p:nvSpPr>
          <p:cNvPr id="151556" name="Rectangle 6"/>
          <p:cNvSpPr>
            <a:spLocks noChangeArrowheads="1"/>
          </p:cNvSpPr>
          <p:nvPr/>
        </p:nvSpPr>
        <p:spPr bwMode="auto">
          <a:xfrm rot="-5400000">
            <a:off x="-1587" y="2905125"/>
            <a:ext cx="29845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000"/>
              <a:t>Soda (six-packs per month)</a:t>
            </a:r>
          </a:p>
        </p:txBody>
      </p:sp>
      <p:sp>
        <p:nvSpPr>
          <p:cNvPr id="151557" name="Rectangle 7"/>
          <p:cNvSpPr>
            <a:spLocks noChangeArrowheads="1"/>
          </p:cNvSpPr>
          <p:nvPr/>
        </p:nvSpPr>
        <p:spPr bwMode="auto">
          <a:xfrm>
            <a:off x="1828800" y="49530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2</a:t>
            </a:r>
          </a:p>
        </p:txBody>
      </p:sp>
      <p:sp>
        <p:nvSpPr>
          <p:cNvPr id="151558" name="Rectangle 8"/>
          <p:cNvSpPr>
            <a:spLocks noChangeArrowheads="1"/>
          </p:cNvSpPr>
          <p:nvPr/>
        </p:nvSpPr>
        <p:spPr bwMode="auto">
          <a:xfrm>
            <a:off x="1828800" y="42672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4</a:t>
            </a:r>
          </a:p>
        </p:txBody>
      </p:sp>
      <p:sp>
        <p:nvSpPr>
          <p:cNvPr id="151559" name="Rectangle 9"/>
          <p:cNvSpPr>
            <a:spLocks noChangeArrowheads="1"/>
          </p:cNvSpPr>
          <p:nvPr/>
        </p:nvSpPr>
        <p:spPr bwMode="auto">
          <a:xfrm>
            <a:off x="1828800" y="35814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6</a:t>
            </a:r>
          </a:p>
        </p:txBody>
      </p:sp>
      <p:sp>
        <p:nvSpPr>
          <p:cNvPr id="151560" name="Rectangle 10"/>
          <p:cNvSpPr>
            <a:spLocks noChangeArrowheads="1"/>
          </p:cNvSpPr>
          <p:nvPr/>
        </p:nvSpPr>
        <p:spPr bwMode="auto">
          <a:xfrm>
            <a:off x="1828800" y="28956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8</a:t>
            </a:r>
          </a:p>
        </p:txBody>
      </p:sp>
      <p:sp>
        <p:nvSpPr>
          <p:cNvPr id="151561" name="Rectangle 11"/>
          <p:cNvSpPr>
            <a:spLocks noChangeArrowheads="1"/>
          </p:cNvSpPr>
          <p:nvPr/>
        </p:nvSpPr>
        <p:spPr bwMode="auto">
          <a:xfrm>
            <a:off x="1676400" y="2209800"/>
            <a:ext cx="488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10</a:t>
            </a:r>
          </a:p>
        </p:txBody>
      </p:sp>
      <p:sp>
        <p:nvSpPr>
          <p:cNvPr id="151562" name="Rectangle 12"/>
          <p:cNvSpPr>
            <a:spLocks noChangeArrowheads="1"/>
          </p:cNvSpPr>
          <p:nvPr/>
        </p:nvSpPr>
        <p:spPr bwMode="auto">
          <a:xfrm>
            <a:off x="5165725" y="6172200"/>
            <a:ext cx="22161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000"/>
              <a:t>Movies (per month)</a:t>
            </a:r>
          </a:p>
        </p:txBody>
      </p:sp>
      <p:sp>
        <p:nvSpPr>
          <p:cNvPr id="151563" name="Line 15"/>
          <p:cNvSpPr>
            <a:spLocks noChangeShapeType="1"/>
          </p:cNvSpPr>
          <p:nvPr/>
        </p:nvSpPr>
        <p:spPr bwMode="auto">
          <a:xfrm flipV="1">
            <a:off x="2209800" y="1525588"/>
            <a:ext cx="0" cy="4341812"/>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51564" name="Rectangle 16"/>
          <p:cNvSpPr>
            <a:spLocks noGrp="1" noChangeArrowheads="1"/>
          </p:cNvSpPr>
          <p:nvPr>
            <p:ph type="title"/>
          </p:nvPr>
        </p:nvSpPr>
        <p:spPr>
          <a:xfrm>
            <a:off x="762000" y="76200"/>
            <a:ext cx="7772400" cy="1162050"/>
          </a:xfrm>
          <a:noFill/>
        </p:spPr>
        <p:txBody>
          <a:bodyPr anchor="b"/>
          <a:lstStyle/>
          <a:p>
            <a:r>
              <a:rPr lang="en-US" altLang="en-US" smtClean="0"/>
              <a:t>The Best Affordable Point</a:t>
            </a:r>
          </a:p>
        </p:txBody>
      </p:sp>
    </p:spTree>
  </p:cSld>
  <p:clrMapOvr>
    <a:masterClrMapping/>
  </p:clrMapOvr>
  <p:transition spd="slow">
    <p:checker dir="vert"/>
  </p:transition>
</p:sld>
</file>

<file path=ppt/slides/slide7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53602" name="Line 2"/>
          <p:cNvSpPr>
            <a:spLocks noChangeShapeType="1"/>
          </p:cNvSpPr>
          <p:nvPr/>
        </p:nvSpPr>
        <p:spPr bwMode="auto">
          <a:xfrm>
            <a:off x="2211388" y="2439988"/>
            <a:ext cx="2132012" cy="3427412"/>
          </a:xfrm>
          <a:prstGeom prst="line">
            <a:avLst/>
          </a:prstGeom>
          <a:noFill/>
          <a:ln w="25400">
            <a:solidFill>
              <a:srgbClr val="FFCC99"/>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53603" name="Freeform 3"/>
          <p:cNvSpPr>
            <a:spLocks/>
          </p:cNvSpPr>
          <p:nvPr/>
        </p:nvSpPr>
        <p:spPr bwMode="auto">
          <a:xfrm>
            <a:off x="2590800" y="2282825"/>
            <a:ext cx="4270375" cy="3359150"/>
          </a:xfrm>
          <a:custGeom>
            <a:avLst/>
            <a:gdLst>
              <a:gd name="T0" fmla="*/ 0 w 2690"/>
              <a:gd name="T1" fmla="*/ 0 h 2116"/>
              <a:gd name="T2" fmla="*/ 2147483646 w 2690"/>
              <a:gd name="T3" fmla="*/ 2147483646 h 2116"/>
              <a:gd name="T4" fmla="*/ 2147483646 w 2690"/>
              <a:gd name="T5" fmla="*/ 2147483646 h 2116"/>
              <a:gd name="T6" fmla="*/ 2147483646 w 2690"/>
              <a:gd name="T7" fmla="*/ 2147483646 h 2116"/>
              <a:gd name="T8" fmla="*/ 2147483646 w 2690"/>
              <a:gd name="T9" fmla="*/ 2147483646 h 2116"/>
              <a:gd name="T10" fmla="*/ 2147483646 w 2690"/>
              <a:gd name="T11" fmla="*/ 2147483646 h 2116"/>
              <a:gd name="T12" fmla="*/ 2147483646 w 2690"/>
              <a:gd name="T13" fmla="*/ 2147483646 h 2116"/>
              <a:gd name="T14" fmla="*/ 2147483646 w 2690"/>
              <a:gd name="T15" fmla="*/ 2147483646 h 2116"/>
              <a:gd name="T16" fmla="*/ 2147483646 w 2690"/>
              <a:gd name="T17" fmla="*/ 2147483646 h 2116"/>
              <a:gd name="T18" fmla="*/ 2147483646 w 2690"/>
              <a:gd name="T19" fmla="*/ 2147483646 h 2116"/>
              <a:gd name="T20" fmla="*/ 2147483646 w 2690"/>
              <a:gd name="T21" fmla="*/ 2147483646 h 2116"/>
              <a:gd name="T22" fmla="*/ 2147483646 w 2690"/>
              <a:gd name="T23" fmla="*/ 2147483646 h 2116"/>
              <a:gd name="T24" fmla="*/ 2147483646 w 2690"/>
              <a:gd name="T25" fmla="*/ 2147483646 h 2116"/>
              <a:gd name="T26" fmla="*/ 2147483646 w 2690"/>
              <a:gd name="T27" fmla="*/ 2147483646 h 2116"/>
              <a:gd name="T28" fmla="*/ 2147483646 w 2690"/>
              <a:gd name="T29" fmla="*/ 2147483646 h 2116"/>
              <a:gd name="T30" fmla="*/ 2147483646 w 2690"/>
              <a:gd name="T31" fmla="*/ 2147483646 h 2116"/>
              <a:gd name="T32" fmla="*/ 2147483646 w 2690"/>
              <a:gd name="T33" fmla="*/ 2147483646 h 2116"/>
              <a:gd name="T34" fmla="*/ 2147483646 w 2690"/>
              <a:gd name="T35" fmla="*/ 2147483646 h 2116"/>
              <a:gd name="T36" fmla="*/ 2147483646 w 2690"/>
              <a:gd name="T37" fmla="*/ 2147483646 h 2116"/>
              <a:gd name="T38" fmla="*/ 2147483646 w 2690"/>
              <a:gd name="T39" fmla="*/ 2147483646 h 2116"/>
              <a:gd name="T40" fmla="*/ 2147483646 w 2690"/>
              <a:gd name="T41" fmla="*/ 2147483646 h 2116"/>
              <a:gd name="T42" fmla="*/ 2147483646 w 2690"/>
              <a:gd name="T43" fmla="*/ 2147483646 h 2116"/>
              <a:gd name="T44" fmla="*/ 2147483646 w 2690"/>
              <a:gd name="T45" fmla="*/ 2147483646 h 2116"/>
              <a:gd name="T46" fmla="*/ 2147483646 w 2690"/>
              <a:gd name="T47" fmla="*/ 2147483646 h 211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2690"/>
              <a:gd name="T73" fmla="*/ 0 h 2116"/>
              <a:gd name="T74" fmla="*/ 2690 w 2690"/>
              <a:gd name="T75" fmla="*/ 2116 h 211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2690" h="2116">
                <a:moveTo>
                  <a:pt x="0" y="0"/>
                </a:moveTo>
                <a:lnTo>
                  <a:pt x="55" y="228"/>
                </a:lnTo>
                <a:lnTo>
                  <a:pt x="117" y="449"/>
                </a:lnTo>
                <a:lnTo>
                  <a:pt x="193" y="665"/>
                </a:lnTo>
                <a:lnTo>
                  <a:pt x="290" y="864"/>
                </a:lnTo>
                <a:lnTo>
                  <a:pt x="408" y="1052"/>
                </a:lnTo>
                <a:lnTo>
                  <a:pt x="539" y="1228"/>
                </a:lnTo>
                <a:lnTo>
                  <a:pt x="684" y="1387"/>
                </a:lnTo>
                <a:lnTo>
                  <a:pt x="774" y="1467"/>
                </a:lnTo>
                <a:lnTo>
                  <a:pt x="864" y="1541"/>
                </a:lnTo>
                <a:lnTo>
                  <a:pt x="968" y="1609"/>
                </a:lnTo>
                <a:lnTo>
                  <a:pt x="1078" y="1683"/>
                </a:lnTo>
                <a:lnTo>
                  <a:pt x="1203" y="1751"/>
                </a:lnTo>
                <a:lnTo>
                  <a:pt x="1327" y="1814"/>
                </a:lnTo>
                <a:lnTo>
                  <a:pt x="1451" y="1876"/>
                </a:lnTo>
                <a:lnTo>
                  <a:pt x="1583" y="1927"/>
                </a:lnTo>
                <a:lnTo>
                  <a:pt x="1707" y="1979"/>
                </a:lnTo>
                <a:lnTo>
                  <a:pt x="1825" y="2018"/>
                </a:lnTo>
                <a:lnTo>
                  <a:pt x="1935" y="2052"/>
                </a:lnTo>
                <a:lnTo>
                  <a:pt x="2046" y="2075"/>
                </a:lnTo>
                <a:lnTo>
                  <a:pt x="2157" y="2092"/>
                </a:lnTo>
                <a:lnTo>
                  <a:pt x="2267" y="2104"/>
                </a:lnTo>
                <a:lnTo>
                  <a:pt x="2475" y="2115"/>
                </a:lnTo>
                <a:lnTo>
                  <a:pt x="2689" y="2115"/>
                </a:lnTo>
              </a:path>
            </a:pathLst>
          </a:custGeom>
          <a:noFill/>
          <a:ln w="50800" cap="rnd">
            <a:solidFill>
              <a:srgbClr val="0099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53604" name="Line 4"/>
          <p:cNvSpPr>
            <a:spLocks noChangeShapeType="1"/>
          </p:cNvSpPr>
          <p:nvPr/>
        </p:nvSpPr>
        <p:spPr bwMode="auto">
          <a:xfrm>
            <a:off x="2211388" y="5867400"/>
            <a:ext cx="4875212" cy="0"/>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53605" name="Rectangle 5"/>
          <p:cNvSpPr>
            <a:spLocks noChangeArrowheads="1"/>
          </p:cNvSpPr>
          <p:nvPr/>
        </p:nvSpPr>
        <p:spPr bwMode="auto">
          <a:xfrm>
            <a:off x="1905000" y="5849938"/>
            <a:ext cx="5486400"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0           2         4         6         8         10</a:t>
            </a:r>
          </a:p>
        </p:txBody>
      </p:sp>
      <p:sp>
        <p:nvSpPr>
          <p:cNvPr id="153606" name="Rectangle 6"/>
          <p:cNvSpPr>
            <a:spLocks noChangeArrowheads="1"/>
          </p:cNvSpPr>
          <p:nvPr/>
        </p:nvSpPr>
        <p:spPr bwMode="auto">
          <a:xfrm rot="-5400000">
            <a:off x="-1587" y="2905125"/>
            <a:ext cx="29845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000"/>
              <a:t>Soda (six-packs per month)</a:t>
            </a:r>
          </a:p>
        </p:txBody>
      </p:sp>
      <p:sp>
        <p:nvSpPr>
          <p:cNvPr id="153607" name="Rectangle 7"/>
          <p:cNvSpPr>
            <a:spLocks noChangeArrowheads="1"/>
          </p:cNvSpPr>
          <p:nvPr/>
        </p:nvSpPr>
        <p:spPr bwMode="auto">
          <a:xfrm>
            <a:off x="1828800" y="49530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2</a:t>
            </a:r>
          </a:p>
        </p:txBody>
      </p:sp>
      <p:sp>
        <p:nvSpPr>
          <p:cNvPr id="153608" name="Rectangle 8"/>
          <p:cNvSpPr>
            <a:spLocks noChangeArrowheads="1"/>
          </p:cNvSpPr>
          <p:nvPr/>
        </p:nvSpPr>
        <p:spPr bwMode="auto">
          <a:xfrm>
            <a:off x="1828800" y="42672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4</a:t>
            </a:r>
          </a:p>
        </p:txBody>
      </p:sp>
      <p:sp>
        <p:nvSpPr>
          <p:cNvPr id="153609" name="Rectangle 9"/>
          <p:cNvSpPr>
            <a:spLocks noChangeArrowheads="1"/>
          </p:cNvSpPr>
          <p:nvPr/>
        </p:nvSpPr>
        <p:spPr bwMode="auto">
          <a:xfrm>
            <a:off x="1828800" y="35814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6</a:t>
            </a:r>
          </a:p>
        </p:txBody>
      </p:sp>
      <p:sp>
        <p:nvSpPr>
          <p:cNvPr id="153610" name="Rectangle 10"/>
          <p:cNvSpPr>
            <a:spLocks noChangeArrowheads="1"/>
          </p:cNvSpPr>
          <p:nvPr/>
        </p:nvSpPr>
        <p:spPr bwMode="auto">
          <a:xfrm>
            <a:off x="1828800" y="28956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8</a:t>
            </a:r>
          </a:p>
        </p:txBody>
      </p:sp>
      <p:sp>
        <p:nvSpPr>
          <p:cNvPr id="153611" name="Rectangle 11"/>
          <p:cNvSpPr>
            <a:spLocks noChangeArrowheads="1"/>
          </p:cNvSpPr>
          <p:nvPr/>
        </p:nvSpPr>
        <p:spPr bwMode="auto">
          <a:xfrm>
            <a:off x="1676400" y="2209800"/>
            <a:ext cx="488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10</a:t>
            </a:r>
          </a:p>
        </p:txBody>
      </p:sp>
      <p:sp>
        <p:nvSpPr>
          <p:cNvPr id="153612" name="Rectangle 12"/>
          <p:cNvSpPr>
            <a:spLocks noChangeArrowheads="1"/>
          </p:cNvSpPr>
          <p:nvPr/>
        </p:nvSpPr>
        <p:spPr bwMode="auto">
          <a:xfrm>
            <a:off x="5165725" y="6172200"/>
            <a:ext cx="22161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000"/>
              <a:t>Movies (per month)</a:t>
            </a:r>
          </a:p>
        </p:txBody>
      </p:sp>
      <p:sp>
        <p:nvSpPr>
          <p:cNvPr id="153613" name="Rectangle 13"/>
          <p:cNvSpPr>
            <a:spLocks noChangeArrowheads="1"/>
          </p:cNvSpPr>
          <p:nvPr/>
        </p:nvSpPr>
        <p:spPr bwMode="auto">
          <a:xfrm>
            <a:off x="3429000" y="4876800"/>
            <a:ext cx="3540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b="1" i="1"/>
              <a:t>h</a:t>
            </a:r>
          </a:p>
        </p:txBody>
      </p:sp>
      <p:sp>
        <p:nvSpPr>
          <p:cNvPr id="153614" name="Oval 14"/>
          <p:cNvSpPr>
            <a:spLocks noChangeArrowheads="1"/>
          </p:cNvSpPr>
          <p:nvPr/>
        </p:nvSpPr>
        <p:spPr bwMode="auto">
          <a:xfrm>
            <a:off x="3048000" y="3733800"/>
            <a:ext cx="155575" cy="155575"/>
          </a:xfrm>
          <a:prstGeom prst="ellipse">
            <a:avLst/>
          </a:prstGeom>
          <a:solidFill>
            <a:srgbClr val="000000"/>
          </a:solidFill>
          <a:ln w="12700">
            <a:solidFill>
              <a:schemeClr val="tx1"/>
            </a:solidFill>
            <a:round/>
            <a:headEnd/>
            <a:tailEnd/>
          </a:ln>
        </p:spPr>
        <p:txBody>
          <a:bodyPr wrap="none" anchor="ct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eaLnBrk="1" hangingPunct="1">
              <a:spcBef>
                <a:spcPct val="0"/>
              </a:spcBef>
              <a:buSzTx/>
              <a:buFontTx/>
              <a:buNone/>
            </a:pPr>
            <a:endParaRPr lang="en-US" altLang="en-US" sz="2000"/>
          </a:p>
        </p:txBody>
      </p:sp>
      <p:sp>
        <p:nvSpPr>
          <p:cNvPr id="153615" name="Line 15"/>
          <p:cNvSpPr>
            <a:spLocks noChangeShapeType="1"/>
          </p:cNvSpPr>
          <p:nvPr/>
        </p:nvSpPr>
        <p:spPr bwMode="auto">
          <a:xfrm flipV="1">
            <a:off x="2209800" y="1525588"/>
            <a:ext cx="0" cy="4341812"/>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53616" name="Rectangle 16"/>
          <p:cNvSpPr>
            <a:spLocks noGrp="1" noChangeArrowheads="1"/>
          </p:cNvSpPr>
          <p:nvPr>
            <p:ph type="title"/>
          </p:nvPr>
        </p:nvSpPr>
        <p:spPr>
          <a:xfrm>
            <a:off x="762000" y="76200"/>
            <a:ext cx="7772400" cy="1162050"/>
          </a:xfrm>
          <a:noFill/>
        </p:spPr>
        <p:txBody>
          <a:bodyPr anchor="b"/>
          <a:lstStyle/>
          <a:p>
            <a:r>
              <a:rPr lang="en-US" altLang="en-US" smtClean="0"/>
              <a:t>The Best Affordable Point</a:t>
            </a:r>
          </a:p>
        </p:txBody>
      </p:sp>
      <p:sp>
        <p:nvSpPr>
          <p:cNvPr id="153617" name="Freeform 17"/>
          <p:cNvSpPr>
            <a:spLocks/>
          </p:cNvSpPr>
          <p:nvPr/>
        </p:nvSpPr>
        <p:spPr bwMode="auto">
          <a:xfrm>
            <a:off x="2286000" y="2436813"/>
            <a:ext cx="4270375" cy="3357562"/>
          </a:xfrm>
          <a:custGeom>
            <a:avLst/>
            <a:gdLst>
              <a:gd name="T0" fmla="*/ 0 w 2690"/>
              <a:gd name="T1" fmla="*/ 0 h 2115"/>
              <a:gd name="T2" fmla="*/ 2147483646 w 2690"/>
              <a:gd name="T3" fmla="*/ 2147483646 h 2115"/>
              <a:gd name="T4" fmla="*/ 2147483646 w 2690"/>
              <a:gd name="T5" fmla="*/ 2147483646 h 2115"/>
              <a:gd name="T6" fmla="*/ 2147483646 w 2690"/>
              <a:gd name="T7" fmla="*/ 2147483646 h 2115"/>
              <a:gd name="T8" fmla="*/ 2147483646 w 2690"/>
              <a:gd name="T9" fmla="*/ 2147483646 h 2115"/>
              <a:gd name="T10" fmla="*/ 2147483646 w 2690"/>
              <a:gd name="T11" fmla="*/ 2147483646 h 2115"/>
              <a:gd name="T12" fmla="*/ 2147483646 w 2690"/>
              <a:gd name="T13" fmla="*/ 2147483646 h 2115"/>
              <a:gd name="T14" fmla="*/ 2147483646 w 2690"/>
              <a:gd name="T15" fmla="*/ 2147483646 h 2115"/>
              <a:gd name="T16" fmla="*/ 2147483646 w 2690"/>
              <a:gd name="T17" fmla="*/ 2147483646 h 2115"/>
              <a:gd name="T18" fmla="*/ 2147483646 w 2690"/>
              <a:gd name="T19" fmla="*/ 2147483646 h 2115"/>
              <a:gd name="T20" fmla="*/ 2147483646 w 2690"/>
              <a:gd name="T21" fmla="*/ 2147483646 h 2115"/>
              <a:gd name="T22" fmla="*/ 2147483646 w 2690"/>
              <a:gd name="T23" fmla="*/ 2147483646 h 2115"/>
              <a:gd name="T24" fmla="*/ 2147483646 w 2690"/>
              <a:gd name="T25" fmla="*/ 2147483646 h 2115"/>
              <a:gd name="T26" fmla="*/ 2147483646 w 2690"/>
              <a:gd name="T27" fmla="*/ 2147483646 h 2115"/>
              <a:gd name="T28" fmla="*/ 2147483646 w 2690"/>
              <a:gd name="T29" fmla="*/ 2147483646 h 2115"/>
              <a:gd name="T30" fmla="*/ 2147483646 w 2690"/>
              <a:gd name="T31" fmla="*/ 2147483646 h 2115"/>
              <a:gd name="T32" fmla="*/ 2147483646 w 2690"/>
              <a:gd name="T33" fmla="*/ 2147483646 h 2115"/>
              <a:gd name="T34" fmla="*/ 2147483646 w 2690"/>
              <a:gd name="T35" fmla="*/ 2147483646 h 2115"/>
              <a:gd name="T36" fmla="*/ 2147483646 w 2690"/>
              <a:gd name="T37" fmla="*/ 2147483646 h 2115"/>
              <a:gd name="T38" fmla="*/ 2147483646 w 2690"/>
              <a:gd name="T39" fmla="*/ 2147483646 h 2115"/>
              <a:gd name="T40" fmla="*/ 2147483646 w 2690"/>
              <a:gd name="T41" fmla="*/ 2147483646 h 2115"/>
              <a:gd name="T42" fmla="*/ 2147483646 w 2690"/>
              <a:gd name="T43" fmla="*/ 2147483646 h 2115"/>
              <a:gd name="T44" fmla="*/ 2147483646 w 2690"/>
              <a:gd name="T45" fmla="*/ 2147483646 h 2115"/>
              <a:gd name="T46" fmla="*/ 2147483646 w 2690"/>
              <a:gd name="T47" fmla="*/ 2147483646 h 2115"/>
              <a:gd name="T48" fmla="*/ 2147483646 w 2690"/>
              <a:gd name="T49" fmla="*/ 2147483646 h 2115"/>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2690"/>
              <a:gd name="T76" fmla="*/ 0 h 2115"/>
              <a:gd name="T77" fmla="*/ 2690 w 2690"/>
              <a:gd name="T78" fmla="*/ 2115 h 2115"/>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2690" h="2115">
                <a:moveTo>
                  <a:pt x="0" y="0"/>
                </a:moveTo>
                <a:lnTo>
                  <a:pt x="53" y="228"/>
                </a:lnTo>
                <a:lnTo>
                  <a:pt x="119" y="450"/>
                </a:lnTo>
                <a:lnTo>
                  <a:pt x="192" y="666"/>
                </a:lnTo>
                <a:lnTo>
                  <a:pt x="238" y="765"/>
                </a:lnTo>
                <a:lnTo>
                  <a:pt x="291" y="865"/>
                </a:lnTo>
                <a:lnTo>
                  <a:pt x="403" y="1051"/>
                </a:lnTo>
                <a:lnTo>
                  <a:pt x="535" y="1227"/>
                </a:lnTo>
                <a:lnTo>
                  <a:pt x="687" y="1384"/>
                </a:lnTo>
                <a:lnTo>
                  <a:pt x="773" y="1460"/>
                </a:lnTo>
                <a:lnTo>
                  <a:pt x="866" y="1536"/>
                </a:lnTo>
                <a:lnTo>
                  <a:pt x="971" y="1606"/>
                </a:lnTo>
                <a:lnTo>
                  <a:pt x="1084" y="1682"/>
                </a:lnTo>
                <a:lnTo>
                  <a:pt x="1203" y="1746"/>
                </a:lnTo>
                <a:lnTo>
                  <a:pt x="1328" y="1810"/>
                </a:lnTo>
                <a:lnTo>
                  <a:pt x="1454" y="1875"/>
                </a:lnTo>
                <a:lnTo>
                  <a:pt x="1579" y="1927"/>
                </a:lnTo>
                <a:lnTo>
                  <a:pt x="1705" y="1974"/>
                </a:lnTo>
                <a:lnTo>
                  <a:pt x="1824" y="2015"/>
                </a:lnTo>
                <a:lnTo>
                  <a:pt x="1936" y="2050"/>
                </a:lnTo>
                <a:lnTo>
                  <a:pt x="2048" y="2073"/>
                </a:lnTo>
                <a:lnTo>
                  <a:pt x="2154" y="2091"/>
                </a:lnTo>
                <a:lnTo>
                  <a:pt x="2266" y="2102"/>
                </a:lnTo>
                <a:lnTo>
                  <a:pt x="2478" y="2114"/>
                </a:lnTo>
                <a:lnTo>
                  <a:pt x="2689" y="2114"/>
                </a:lnTo>
              </a:path>
            </a:pathLst>
          </a:custGeom>
          <a:noFill/>
          <a:ln w="50800" cap="rnd">
            <a:solidFill>
              <a:srgbClr val="0099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53618" name="Freeform 18"/>
          <p:cNvSpPr>
            <a:spLocks/>
          </p:cNvSpPr>
          <p:nvPr/>
        </p:nvSpPr>
        <p:spPr bwMode="auto">
          <a:xfrm>
            <a:off x="3043238" y="1749425"/>
            <a:ext cx="4275137" cy="3359150"/>
          </a:xfrm>
          <a:custGeom>
            <a:avLst/>
            <a:gdLst>
              <a:gd name="T0" fmla="*/ 0 w 2693"/>
              <a:gd name="T1" fmla="*/ 0 h 2116"/>
              <a:gd name="T2" fmla="*/ 2147483646 w 2693"/>
              <a:gd name="T3" fmla="*/ 2147483646 h 2116"/>
              <a:gd name="T4" fmla="*/ 2147483646 w 2693"/>
              <a:gd name="T5" fmla="*/ 2147483646 h 2116"/>
              <a:gd name="T6" fmla="*/ 2147483646 w 2693"/>
              <a:gd name="T7" fmla="*/ 2147483646 h 2116"/>
              <a:gd name="T8" fmla="*/ 2147483646 w 2693"/>
              <a:gd name="T9" fmla="*/ 2147483646 h 2116"/>
              <a:gd name="T10" fmla="*/ 2147483646 w 2693"/>
              <a:gd name="T11" fmla="*/ 2147483646 h 2116"/>
              <a:gd name="T12" fmla="*/ 2147483646 w 2693"/>
              <a:gd name="T13" fmla="*/ 2147483646 h 2116"/>
              <a:gd name="T14" fmla="*/ 2147483646 w 2693"/>
              <a:gd name="T15" fmla="*/ 2147483646 h 2116"/>
              <a:gd name="T16" fmla="*/ 2147483646 w 2693"/>
              <a:gd name="T17" fmla="*/ 2147483646 h 2116"/>
              <a:gd name="T18" fmla="*/ 2147483646 w 2693"/>
              <a:gd name="T19" fmla="*/ 2147483646 h 2116"/>
              <a:gd name="T20" fmla="*/ 2147483646 w 2693"/>
              <a:gd name="T21" fmla="*/ 2147483646 h 2116"/>
              <a:gd name="T22" fmla="*/ 2147483646 w 2693"/>
              <a:gd name="T23" fmla="*/ 2147483646 h 2116"/>
              <a:gd name="T24" fmla="*/ 2147483646 w 2693"/>
              <a:gd name="T25" fmla="*/ 2147483646 h 2116"/>
              <a:gd name="T26" fmla="*/ 2147483646 w 2693"/>
              <a:gd name="T27" fmla="*/ 2147483646 h 2116"/>
              <a:gd name="T28" fmla="*/ 2147483646 w 2693"/>
              <a:gd name="T29" fmla="*/ 2147483646 h 2116"/>
              <a:gd name="T30" fmla="*/ 2147483646 w 2693"/>
              <a:gd name="T31" fmla="*/ 2147483646 h 2116"/>
              <a:gd name="T32" fmla="*/ 2147483646 w 2693"/>
              <a:gd name="T33" fmla="*/ 2147483646 h 2116"/>
              <a:gd name="T34" fmla="*/ 2147483646 w 2693"/>
              <a:gd name="T35" fmla="*/ 2147483646 h 2116"/>
              <a:gd name="T36" fmla="*/ 2147483646 w 2693"/>
              <a:gd name="T37" fmla="*/ 2147483646 h 2116"/>
              <a:gd name="T38" fmla="*/ 2147483646 w 2693"/>
              <a:gd name="T39" fmla="*/ 2147483646 h 2116"/>
              <a:gd name="T40" fmla="*/ 2147483646 w 2693"/>
              <a:gd name="T41" fmla="*/ 2147483646 h 2116"/>
              <a:gd name="T42" fmla="*/ 2147483646 w 2693"/>
              <a:gd name="T43" fmla="*/ 2147483646 h 2116"/>
              <a:gd name="T44" fmla="*/ 2147483646 w 2693"/>
              <a:gd name="T45" fmla="*/ 2147483646 h 2116"/>
              <a:gd name="T46" fmla="*/ 2147483646 w 2693"/>
              <a:gd name="T47" fmla="*/ 2147483646 h 211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2693"/>
              <a:gd name="T73" fmla="*/ 0 h 2116"/>
              <a:gd name="T74" fmla="*/ 2693 w 2693"/>
              <a:gd name="T75" fmla="*/ 2116 h 211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2693" h="2116">
                <a:moveTo>
                  <a:pt x="0" y="0"/>
                </a:moveTo>
                <a:lnTo>
                  <a:pt x="59" y="231"/>
                </a:lnTo>
                <a:lnTo>
                  <a:pt x="118" y="452"/>
                </a:lnTo>
                <a:lnTo>
                  <a:pt x="192" y="669"/>
                </a:lnTo>
                <a:lnTo>
                  <a:pt x="288" y="864"/>
                </a:lnTo>
                <a:lnTo>
                  <a:pt x="406" y="1050"/>
                </a:lnTo>
                <a:lnTo>
                  <a:pt x="539" y="1225"/>
                </a:lnTo>
                <a:lnTo>
                  <a:pt x="694" y="1389"/>
                </a:lnTo>
                <a:lnTo>
                  <a:pt x="775" y="1466"/>
                </a:lnTo>
                <a:lnTo>
                  <a:pt x="871" y="1539"/>
                </a:lnTo>
                <a:lnTo>
                  <a:pt x="974" y="1611"/>
                </a:lnTo>
                <a:lnTo>
                  <a:pt x="1084" y="1683"/>
                </a:lnTo>
                <a:lnTo>
                  <a:pt x="1202" y="1750"/>
                </a:lnTo>
                <a:lnTo>
                  <a:pt x="1328" y="1816"/>
                </a:lnTo>
                <a:lnTo>
                  <a:pt x="1453" y="1873"/>
                </a:lnTo>
                <a:lnTo>
                  <a:pt x="1586" y="1930"/>
                </a:lnTo>
                <a:lnTo>
                  <a:pt x="1711" y="1976"/>
                </a:lnTo>
                <a:lnTo>
                  <a:pt x="1829" y="2017"/>
                </a:lnTo>
                <a:lnTo>
                  <a:pt x="1940" y="2048"/>
                </a:lnTo>
                <a:lnTo>
                  <a:pt x="2050" y="2074"/>
                </a:lnTo>
                <a:lnTo>
                  <a:pt x="2161" y="2089"/>
                </a:lnTo>
                <a:lnTo>
                  <a:pt x="2272" y="2105"/>
                </a:lnTo>
                <a:lnTo>
                  <a:pt x="2478" y="2115"/>
                </a:lnTo>
                <a:lnTo>
                  <a:pt x="2692" y="2115"/>
                </a:lnTo>
              </a:path>
            </a:pathLst>
          </a:custGeom>
          <a:noFill/>
          <a:ln w="50800" cap="rnd">
            <a:solidFill>
              <a:srgbClr val="0099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53619" name="Rectangle 19"/>
          <p:cNvSpPr>
            <a:spLocks noChangeArrowheads="1"/>
          </p:cNvSpPr>
          <p:nvPr/>
        </p:nvSpPr>
        <p:spPr bwMode="auto">
          <a:xfrm>
            <a:off x="2286000" y="1524000"/>
            <a:ext cx="1447800" cy="9906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eaLnBrk="1" hangingPunct="1">
              <a:spcBef>
                <a:spcPct val="0"/>
              </a:spcBef>
              <a:buSzTx/>
              <a:buFontTx/>
              <a:buNone/>
            </a:pPr>
            <a:endParaRPr lang="en-US" altLang="en-US" sz="2000"/>
          </a:p>
        </p:txBody>
      </p:sp>
      <p:sp>
        <p:nvSpPr>
          <p:cNvPr id="153620" name="Rectangle 20"/>
          <p:cNvSpPr>
            <a:spLocks noChangeArrowheads="1"/>
          </p:cNvSpPr>
          <p:nvPr/>
        </p:nvSpPr>
        <p:spPr bwMode="auto">
          <a:xfrm>
            <a:off x="6553200" y="4800600"/>
            <a:ext cx="184150" cy="4572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nchor="ctr">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lgn="ctr" eaLnBrk="1" hangingPunct="1">
              <a:spcBef>
                <a:spcPct val="0"/>
              </a:spcBef>
              <a:buSzTx/>
              <a:buFontTx/>
              <a:buNone/>
            </a:pPr>
            <a:endParaRPr lang="en-US" altLang="en-US" sz="2400">
              <a:latin typeface="Arial" panose="020B0604020202020204" pitchFamily="34" charset="0"/>
            </a:endParaRPr>
          </a:p>
        </p:txBody>
      </p:sp>
      <p:sp>
        <p:nvSpPr>
          <p:cNvPr id="153621" name="Rectangle 21"/>
          <p:cNvSpPr>
            <a:spLocks noChangeArrowheads="1"/>
          </p:cNvSpPr>
          <p:nvPr/>
        </p:nvSpPr>
        <p:spPr bwMode="auto">
          <a:xfrm>
            <a:off x="2286000" y="2209800"/>
            <a:ext cx="2857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b="1" i="1"/>
              <a:t>f</a:t>
            </a:r>
          </a:p>
        </p:txBody>
      </p:sp>
      <p:sp>
        <p:nvSpPr>
          <p:cNvPr id="153622" name="Rectangle 22"/>
          <p:cNvSpPr>
            <a:spLocks noChangeArrowheads="1"/>
          </p:cNvSpPr>
          <p:nvPr/>
        </p:nvSpPr>
        <p:spPr bwMode="auto">
          <a:xfrm>
            <a:off x="6477000" y="5181600"/>
            <a:ext cx="3651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000" b="1"/>
              <a:t>I</a:t>
            </a:r>
            <a:r>
              <a:rPr lang="en-US" altLang="en-US" sz="2000" b="1" baseline="-25000"/>
              <a:t>1</a:t>
            </a:r>
          </a:p>
        </p:txBody>
      </p:sp>
      <p:sp>
        <p:nvSpPr>
          <p:cNvPr id="153623" name="Rectangle 23"/>
          <p:cNvSpPr>
            <a:spLocks noChangeArrowheads="1"/>
          </p:cNvSpPr>
          <p:nvPr/>
        </p:nvSpPr>
        <p:spPr bwMode="auto">
          <a:xfrm>
            <a:off x="6477000" y="4800600"/>
            <a:ext cx="3651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000" b="1"/>
              <a:t>I</a:t>
            </a:r>
            <a:r>
              <a:rPr lang="en-US" altLang="en-US" sz="2000" b="1" baseline="-25000"/>
              <a:t>2</a:t>
            </a:r>
          </a:p>
        </p:txBody>
      </p:sp>
      <p:sp>
        <p:nvSpPr>
          <p:cNvPr id="153624" name="Rectangle 24"/>
          <p:cNvSpPr>
            <a:spLocks noChangeArrowheads="1"/>
          </p:cNvSpPr>
          <p:nvPr/>
        </p:nvSpPr>
        <p:spPr bwMode="auto">
          <a:xfrm>
            <a:off x="6553200" y="5486400"/>
            <a:ext cx="3651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000" b="1"/>
              <a:t>I</a:t>
            </a:r>
            <a:r>
              <a:rPr lang="en-US" altLang="en-US" sz="2000" b="1" baseline="-25000"/>
              <a:t>0</a:t>
            </a:r>
          </a:p>
        </p:txBody>
      </p:sp>
      <p:sp>
        <p:nvSpPr>
          <p:cNvPr id="153625" name="Oval 25"/>
          <p:cNvSpPr>
            <a:spLocks noChangeArrowheads="1"/>
          </p:cNvSpPr>
          <p:nvPr/>
        </p:nvSpPr>
        <p:spPr bwMode="auto">
          <a:xfrm>
            <a:off x="2286000" y="2590800"/>
            <a:ext cx="155575" cy="155575"/>
          </a:xfrm>
          <a:prstGeom prst="ellipse">
            <a:avLst/>
          </a:prstGeom>
          <a:solidFill>
            <a:srgbClr val="000000"/>
          </a:solidFill>
          <a:ln w="12700">
            <a:solidFill>
              <a:schemeClr val="tx1"/>
            </a:solidFill>
            <a:round/>
            <a:headEnd/>
            <a:tailEnd/>
          </a:ln>
        </p:spPr>
        <p:txBody>
          <a:bodyPr wrap="none" anchor="ct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eaLnBrk="1" hangingPunct="1">
              <a:spcBef>
                <a:spcPct val="0"/>
              </a:spcBef>
              <a:buSzTx/>
              <a:buFontTx/>
              <a:buNone/>
            </a:pPr>
            <a:endParaRPr lang="en-US" altLang="en-US" sz="2000"/>
          </a:p>
        </p:txBody>
      </p:sp>
      <p:sp>
        <p:nvSpPr>
          <p:cNvPr id="153626" name="Rectangle 26"/>
          <p:cNvSpPr>
            <a:spLocks noChangeArrowheads="1"/>
          </p:cNvSpPr>
          <p:nvPr/>
        </p:nvSpPr>
        <p:spPr bwMode="auto">
          <a:xfrm>
            <a:off x="3124200" y="3352800"/>
            <a:ext cx="3190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b="1" i="1"/>
              <a:t>c</a:t>
            </a:r>
          </a:p>
        </p:txBody>
      </p:sp>
      <p:sp>
        <p:nvSpPr>
          <p:cNvPr id="153627" name="Oval 27"/>
          <p:cNvSpPr>
            <a:spLocks noChangeArrowheads="1"/>
          </p:cNvSpPr>
          <p:nvPr/>
        </p:nvSpPr>
        <p:spPr bwMode="auto">
          <a:xfrm>
            <a:off x="3657600" y="4876800"/>
            <a:ext cx="155575" cy="155575"/>
          </a:xfrm>
          <a:prstGeom prst="ellipse">
            <a:avLst/>
          </a:prstGeom>
          <a:solidFill>
            <a:srgbClr val="000000"/>
          </a:solidFill>
          <a:ln w="12700">
            <a:solidFill>
              <a:schemeClr val="tx1"/>
            </a:solidFill>
            <a:round/>
            <a:headEnd/>
            <a:tailEnd/>
          </a:ln>
        </p:spPr>
        <p:txBody>
          <a:bodyPr wrap="none" anchor="ct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eaLnBrk="1" hangingPunct="1">
              <a:spcBef>
                <a:spcPct val="0"/>
              </a:spcBef>
              <a:buSzTx/>
              <a:buFontTx/>
              <a:buNone/>
            </a:pPr>
            <a:endParaRPr lang="en-US" altLang="en-US" sz="2000"/>
          </a:p>
        </p:txBody>
      </p:sp>
      <p:sp>
        <p:nvSpPr>
          <p:cNvPr id="153628" name="Rectangle 28"/>
          <p:cNvSpPr>
            <a:spLocks noChangeArrowheads="1"/>
          </p:cNvSpPr>
          <p:nvPr/>
        </p:nvSpPr>
        <p:spPr bwMode="auto">
          <a:xfrm>
            <a:off x="4419600" y="2438400"/>
            <a:ext cx="1325563" cy="1019175"/>
          </a:xfrm>
          <a:prstGeom prst="rect">
            <a:avLst/>
          </a:prstGeom>
          <a:solidFill>
            <a:srgbClr val="FFCC99"/>
          </a:solidFill>
          <a:ln w="12700">
            <a:solidFill>
              <a:srgbClr val="000000"/>
            </a:solidFill>
            <a:miter lim="800000"/>
            <a:headEnd/>
            <a:tailEnd/>
          </a:ln>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000" b="1"/>
              <a:t>Best</a:t>
            </a:r>
          </a:p>
          <a:p>
            <a:pPr>
              <a:spcBef>
                <a:spcPct val="0"/>
              </a:spcBef>
              <a:buSzTx/>
              <a:buFontTx/>
              <a:buNone/>
            </a:pPr>
            <a:r>
              <a:rPr lang="en-US" altLang="en-US" sz="2000" b="1"/>
              <a:t>affordable</a:t>
            </a:r>
          </a:p>
          <a:p>
            <a:pPr>
              <a:spcBef>
                <a:spcPct val="0"/>
              </a:spcBef>
              <a:buSzTx/>
              <a:buFontTx/>
              <a:buNone/>
            </a:pPr>
            <a:r>
              <a:rPr lang="en-US" altLang="en-US" sz="2000" b="1"/>
              <a:t>point</a:t>
            </a:r>
          </a:p>
        </p:txBody>
      </p:sp>
      <p:sp>
        <p:nvSpPr>
          <p:cNvPr id="153629" name="Line 29"/>
          <p:cNvSpPr>
            <a:spLocks noChangeShapeType="1"/>
          </p:cNvSpPr>
          <p:nvPr/>
        </p:nvSpPr>
        <p:spPr bwMode="auto">
          <a:xfrm flipH="1">
            <a:off x="3201988" y="3201988"/>
            <a:ext cx="1217612" cy="531812"/>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53630" name="Line 30"/>
          <p:cNvSpPr>
            <a:spLocks noChangeShapeType="1"/>
          </p:cNvSpPr>
          <p:nvPr/>
        </p:nvSpPr>
        <p:spPr bwMode="auto">
          <a:xfrm>
            <a:off x="2211388" y="3810000"/>
            <a:ext cx="912812" cy="0"/>
          </a:xfrm>
          <a:prstGeom prst="line">
            <a:avLst/>
          </a:prstGeom>
          <a:noFill/>
          <a:ln w="25400">
            <a:solidFill>
              <a:srgbClr val="000000"/>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53631" name="Line 31"/>
          <p:cNvSpPr>
            <a:spLocks noChangeShapeType="1"/>
          </p:cNvSpPr>
          <p:nvPr/>
        </p:nvSpPr>
        <p:spPr bwMode="auto">
          <a:xfrm>
            <a:off x="3124200" y="3811588"/>
            <a:ext cx="0" cy="2055812"/>
          </a:xfrm>
          <a:prstGeom prst="line">
            <a:avLst/>
          </a:prstGeom>
          <a:noFill/>
          <a:ln w="25400">
            <a:solidFill>
              <a:srgbClr val="000000"/>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53632" name="Oval 32"/>
          <p:cNvSpPr>
            <a:spLocks noChangeArrowheads="1"/>
          </p:cNvSpPr>
          <p:nvPr/>
        </p:nvSpPr>
        <p:spPr bwMode="auto">
          <a:xfrm>
            <a:off x="3048000" y="4343400"/>
            <a:ext cx="155575" cy="155575"/>
          </a:xfrm>
          <a:prstGeom prst="ellipse">
            <a:avLst/>
          </a:prstGeom>
          <a:solidFill>
            <a:srgbClr val="000000"/>
          </a:solidFill>
          <a:ln w="12700">
            <a:solidFill>
              <a:schemeClr val="tx1"/>
            </a:solidFill>
            <a:round/>
            <a:headEnd/>
            <a:tailEnd/>
          </a:ln>
        </p:spPr>
        <p:txBody>
          <a:bodyPr wrap="none" anchor="ct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eaLnBrk="1" hangingPunct="1">
              <a:spcBef>
                <a:spcPct val="0"/>
              </a:spcBef>
              <a:buSzTx/>
              <a:buFontTx/>
              <a:buNone/>
            </a:pPr>
            <a:endParaRPr lang="en-US" altLang="en-US" sz="2000"/>
          </a:p>
        </p:txBody>
      </p:sp>
      <p:sp>
        <p:nvSpPr>
          <p:cNvPr id="153633" name="Rectangle 33"/>
          <p:cNvSpPr>
            <a:spLocks noChangeArrowheads="1"/>
          </p:cNvSpPr>
          <p:nvPr/>
        </p:nvSpPr>
        <p:spPr bwMode="auto">
          <a:xfrm>
            <a:off x="2743200" y="4419600"/>
            <a:ext cx="2682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b="1" i="1"/>
              <a:t>i</a:t>
            </a:r>
          </a:p>
        </p:txBody>
      </p:sp>
    </p:spTree>
  </p:cSld>
  <p:clrMapOvr>
    <a:masterClrMapping/>
  </p:clrMapOvr>
  <p:transition spd="slow">
    <p:checker dir="vert"/>
  </p:transition>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2"/>
          <p:cNvSpPr>
            <a:spLocks noGrp="1" noChangeArrowheads="1"/>
          </p:cNvSpPr>
          <p:nvPr>
            <p:ph type="title"/>
          </p:nvPr>
        </p:nvSpPr>
        <p:spPr>
          <a:noFill/>
        </p:spPr>
        <p:txBody>
          <a:bodyPr lIns="90488" tIns="44450" rIns="90488" bIns="44450"/>
          <a:lstStyle/>
          <a:p>
            <a:r>
              <a:rPr lang="en-US" altLang="en-US" smtClean="0"/>
              <a:t>Assumption #7</a:t>
            </a:r>
          </a:p>
        </p:txBody>
      </p:sp>
      <p:sp>
        <p:nvSpPr>
          <p:cNvPr id="155651" name="Rectangle 3"/>
          <p:cNvSpPr>
            <a:spLocks noGrp="1" noChangeArrowheads="1"/>
          </p:cNvSpPr>
          <p:nvPr>
            <p:ph type="body" idx="1"/>
          </p:nvPr>
        </p:nvSpPr>
        <p:spPr>
          <a:noFill/>
        </p:spPr>
        <p:txBody>
          <a:bodyPr lIns="90488" tIns="44450" rIns="90488" bIns="44450"/>
          <a:lstStyle/>
          <a:p>
            <a:pPr>
              <a:spcBef>
                <a:spcPct val="70000"/>
              </a:spcBef>
            </a:pPr>
            <a:r>
              <a:rPr lang="en-US" altLang="en-US" smtClean="0"/>
              <a:t>Community preferences in consumption can be represented by a consistent set of community indifference curves.</a:t>
            </a:r>
          </a:p>
          <a:p>
            <a:pPr lvl="1">
              <a:lnSpc>
                <a:spcPct val="50000"/>
              </a:lnSpc>
              <a:spcBef>
                <a:spcPct val="70000"/>
              </a:spcBef>
            </a:pPr>
            <a:r>
              <a:rPr lang="en-US" altLang="en-US" smtClean="0"/>
              <a:t>Holds under restrictive conditions:</a:t>
            </a:r>
            <a:endParaRPr lang="en-US" altLang="en-US" sz="2400" smtClean="0"/>
          </a:p>
        </p:txBody>
      </p:sp>
    </p:spTree>
  </p:cSld>
  <p:clrMapOvr>
    <a:masterClrMapping/>
  </p:clrMapOvr>
  <p:transition spd="med">
    <p:pull dir="rd"/>
  </p:transition>
</p:sld>
</file>

<file path=ppt/slides/slide7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57698" name="Rectangle 2"/>
          <p:cNvSpPr>
            <a:spLocks noGrp="1" noChangeArrowheads="1"/>
          </p:cNvSpPr>
          <p:nvPr>
            <p:ph type="title"/>
          </p:nvPr>
        </p:nvSpPr>
        <p:spPr>
          <a:noFill/>
        </p:spPr>
        <p:txBody>
          <a:bodyPr lIns="90488" tIns="44450" rIns="90488" bIns="44450"/>
          <a:lstStyle/>
          <a:p>
            <a:r>
              <a:rPr lang="en-US" altLang="en-US" smtClean="0"/>
              <a:t>Assumption #7</a:t>
            </a:r>
          </a:p>
        </p:txBody>
      </p:sp>
      <p:sp>
        <p:nvSpPr>
          <p:cNvPr id="157699" name="Rectangle 3"/>
          <p:cNvSpPr>
            <a:spLocks noGrp="1" noChangeArrowheads="1"/>
          </p:cNvSpPr>
          <p:nvPr>
            <p:ph type="body" idx="1"/>
          </p:nvPr>
        </p:nvSpPr>
        <p:spPr>
          <a:noFill/>
        </p:spPr>
        <p:txBody>
          <a:bodyPr lIns="90488" tIns="44450" rIns="90488" bIns="44450"/>
          <a:lstStyle/>
          <a:p>
            <a:pPr>
              <a:spcBef>
                <a:spcPct val="70000"/>
              </a:spcBef>
            </a:pPr>
            <a:r>
              <a:rPr lang="en-US" altLang="en-US" smtClean="0"/>
              <a:t>Community preferences in consumption can be represented by a consistent set of community indifference curves.</a:t>
            </a:r>
          </a:p>
          <a:p>
            <a:pPr lvl="1">
              <a:lnSpc>
                <a:spcPct val="50000"/>
              </a:lnSpc>
              <a:spcBef>
                <a:spcPct val="70000"/>
              </a:spcBef>
            </a:pPr>
            <a:r>
              <a:rPr lang="en-US" altLang="en-US" smtClean="0"/>
              <a:t>Holds under restrictive conditions:</a:t>
            </a:r>
          </a:p>
          <a:p>
            <a:pPr lvl="2">
              <a:lnSpc>
                <a:spcPct val="50000"/>
              </a:lnSpc>
              <a:spcBef>
                <a:spcPct val="70000"/>
              </a:spcBef>
            </a:pPr>
            <a:r>
              <a:rPr lang="en-US" altLang="en-US" smtClean="0"/>
              <a:t>One-person community</a:t>
            </a:r>
          </a:p>
          <a:p>
            <a:pPr lvl="2">
              <a:lnSpc>
                <a:spcPct val="50000"/>
              </a:lnSpc>
              <a:spcBef>
                <a:spcPct val="70000"/>
              </a:spcBef>
            </a:pPr>
            <a:r>
              <a:rPr lang="en-US" altLang="en-US" smtClean="0"/>
              <a:t>Monarchy or dictatorship</a:t>
            </a:r>
          </a:p>
          <a:p>
            <a:pPr lvl="2">
              <a:lnSpc>
                <a:spcPct val="50000"/>
              </a:lnSpc>
              <a:spcBef>
                <a:spcPct val="70000"/>
              </a:spcBef>
            </a:pPr>
            <a:r>
              <a:rPr lang="en-US" altLang="en-US" smtClean="0"/>
              <a:t>All citizens have identical tastes and incomes</a:t>
            </a:r>
          </a:p>
          <a:p>
            <a:pPr lvl="1">
              <a:lnSpc>
                <a:spcPct val="50000"/>
              </a:lnSpc>
              <a:spcBef>
                <a:spcPct val="70000"/>
              </a:spcBef>
            </a:pPr>
            <a:r>
              <a:rPr lang="en-US" altLang="en-US" smtClean="0">
                <a:solidFill>
                  <a:srgbClr val="FF3300"/>
                </a:solidFill>
              </a:rPr>
              <a:t>Why doesn’t it hold in general?</a:t>
            </a:r>
          </a:p>
        </p:txBody>
      </p:sp>
    </p:spTree>
  </p:cSld>
  <p:clrMapOvr>
    <a:masterClrMapping/>
  </p:clrMapOvr>
  <p:transition spd="med"/>
</p:sld>
</file>

<file path=ppt/slides/slide7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59746" name="Rectangle 2"/>
          <p:cNvSpPr>
            <a:spLocks noGrp="1" noChangeArrowheads="1"/>
          </p:cNvSpPr>
          <p:nvPr>
            <p:ph type="title"/>
          </p:nvPr>
        </p:nvSpPr>
        <p:spPr>
          <a:noFill/>
        </p:spPr>
        <p:txBody>
          <a:bodyPr lIns="90488" tIns="44450" rIns="90488" bIns="44450"/>
          <a:lstStyle/>
          <a:p>
            <a:r>
              <a:rPr lang="en-US" altLang="en-US" smtClean="0"/>
              <a:t>Learning Objectives</a:t>
            </a:r>
          </a:p>
        </p:txBody>
      </p:sp>
      <p:sp>
        <p:nvSpPr>
          <p:cNvPr id="159747" name="Rectangle 3"/>
          <p:cNvSpPr>
            <a:spLocks noGrp="1" noChangeArrowheads="1"/>
          </p:cNvSpPr>
          <p:nvPr>
            <p:ph type="body" idx="1"/>
          </p:nvPr>
        </p:nvSpPr>
        <p:spPr>
          <a:noFill/>
        </p:spPr>
        <p:txBody>
          <a:bodyPr lIns="90488" tIns="44450" rIns="90488" bIns="44450"/>
          <a:lstStyle/>
          <a:p>
            <a:pPr>
              <a:spcBef>
                <a:spcPct val="60000"/>
              </a:spcBef>
            </a:pPr>
            <a:r>
              <a:rPr lang="en-US" altLang="en-US" smtClean="0">
                <a:solidFill>
                  <a:srgbClr val="B2B2B2"/>
                </a:solidFill>
              </a:rPr>
              <a:t>Understand purpose of our model</a:t>
            </a:r>
          </a:p>
          <a:p>
            <a:pPr>
              <a:spcBef>
                <a:spcPct val="60000"/>
              </a:spcBef>
            </a:pPr>
            <a:r>
              <a:rPr lang="en-US" altLang="en-US" smtClean="0">
                <a:solidFill>
                  <a:srgbClr val="B2B2B2"/>
                </a:solidFill>
              </a:rPr>
              <a:t>Familiarize ourselves with the seven assumptions of the Basic Model</a:t>
            </a:r>
          </a:p>
          <a:p>
            <a:pPr>
              <a:spcBef>
                <a:spcPct val="60000"/>
              </a:spcBef>
            </a:pPr>
            <a:r>
              <a:rPr lang="en-US" altLang="en-US" smtClean="0"/>
              <a:t>Solve the Basic Model</a:t>
            </a:r>
          </a:p>
          <a:p>
            <a:pPr>
              <a:spcBef>
                <a:spcPct val="60000"/>
              </a:spcBef>
            </a:pPr>
            <a:r>
              <a:rPr lang="en-US" altLang="en-US" smtClean="0">
                <a:solidFill>
                  <a:srgbClr val="B2B2B2"/>
                </a:solidFill>
              </a:rPr>
              <a:t>Calculate a measure of national welfare</a:t>
            </a:r>
          </a:p>
          <a:p>
            <a:pPr>
              <a:spcBef>
                <a:spcPct val="60000"/>
              </a:spcBef>
            </a:pPr>
            <a:r>
              <a:rPr lang="en-US" altLang="en-US" smtClean="0">
                <a:solidFill>
                  <a:srgbClr val="B2B2B2"/>
                </a:solidFill>
              </a:rPr>
              <a:t>Derive National Supply &amp; Demand</a:t>
            </a:r>
          </a:p>
        </p:txBody>
      </p:sp>
    </p:spTree>
  </p:cSld>
  <p:clrMapOvr>
    <a:masterClrMapping/>
  </p:clrMapOvr>
  <p:transition spd="med">
    <p:split orient="vert" dir="in"/>
  </p:transition>
</p:sld>
</file>

<file path=ppt/slides/slide7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61794" name="Rectangle 2"/>
          <p:cNvSpPr>
            <a:spLocks noGrp="1" noChangeArrowheads="1"/>
          </p:cNvSpPr>
          <p:nvPr>
            <p:ph type="title"/>
          </p:nvPr>
        </p:nvSpPr>
        <p:spPr>
          <a:noFill/>
        </p:spPr>
        <p:txBody>
          <a:bodyPr lIns="90488" tIns="44450" rIns="90488" bIns="44450"/>
          <a:lstStyle/>
          <a:p>
            <a:r>
              <a:rPr lang="en-US" altLang="en-US" smtClean="0"/>
              <a:t>General Equilibrium</a:t>
            </a:r>
          </a:p>
        </p:txBody>
      </p:sp>
      <p:sp>
        <p:nvSpPr>
          <p:cNvPr id="161795" name="Rectangle 3"/>
          <p:cNvSpPr>
            <a:spLocks noGrp="1" noChangeArrowheads="1"/>
          </p:cNvSpPr>
          <p:nvPr>
            <p:ph type="body" idx="1"/>
          </p:nvPr>
        </p:nvSpPr>
        <p:spPr>
          <a:noFill/>
        </p:spPr>
        <p:txBody>
          <a:bodyPr lIns="90488" tIns="44450" rIns="90488" bIns="44450"/>
          <a:lstStyle/>
          <a:p>
            <a:pPr>
              <a:spcBef>
                <a:spcPct val="70000"/>
              </a:spcBef>
            </a:pPr>
            <a:r>
              <a:rPr lang="en-US" altLang="en-US" dirty="0" smtClean="0">
                <a:solidFill>
                  <a:srgbClr val="FF3300"/>
                </a:solidFill>
              </a:rPr>
              <a:t>Solution given constant opportunity cost shown in Figure 2.5, page 34.</a:t>
            </a:r>
          </a:p>
          <a:p>
            <a:pPr>
              <a:spcBef>
                <a:spcPct val="70000"/>
              </a:spcBef>
            </a:pPr>
            <a:r>
              <a:rPr lang="en-US" altLang="en-US" dirty="0" smtClean="0">
                <a:solidFill>
                  <a:srgbClr val="FF3300"/>
                </a:solidFill>
              </a:rPr>
              <a:t>Solution given increasing opportunity cost shown in Figure 2.6, page 35.</a:t>
            </a:r>
          </a:p>
          <a:p>
            <a:pPr>
              <a:spcBef>
                <a:spcPct val="70000"/>
              </a:spcBef>
            </a:pPr>
            <a:endParaRPr lang="en-US" altLang="en-US" dirty="0" smtClean="0">
              <a:solidFill>
                <a:srgbClr val="FF3300"/>
              </a:solidFill>
            </a:endParaRPr>
          </a:p>
        </p:txBody>
      </p:sp>
    </p:spTree>
  </p:cSld>
  <p:clrMapOvr>
    <a:masterClrMapping/>
  </p:clrMapOvr>
  <p:transition spd="med">
    <p:pull dir="rd"/>
  </p:transition>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noFill/>
        </p:spPr>
        <p:txBody>
          <a:bodyPr lIns="90488" tIns="44450" rIns="90488" bIns="44450"/>
          <a:lstStyle/>
          <a:p>
            <a:r>
              <a:rPr lang="en-US" altLang="en-US" smtClean="0"/>
              <a:t>Learning Objectives</a:t>
            </a:r>
          </a:p>
        </p:txBody>
      </p:sp>
      <p:sp>
        <p:nvSpPr>
          <p:cNvPr id="18435" name="Rectangle 3"/>
          <p:cNvSpPr>
            <a:spLocks noGrp="1" noChangeArrowheads="1"/>
          </p:cNvSpPr>
          <p:nvPr>
            <p:ph type="body" idx="1"/>
          </p:nvPr>
        </p:nvSpPr>
        <p:spPr>
          <a:noFill/>
        </p:spPr>
        <p:txBody>
          <a:bodyPr lIns="90488" tIns="44450" rIns="90488" bIns="44450"/>
          <a:lstStyle/>
          <a:p>
            <a:pPr>
              <a:spcBef>
                <a:spcPct val="60000"/>
              </a:spcBef>
            </a:pPr>
            <a:r>
              <a:rPr lang="en-US" altLang="en-US" smtClean="0">
                <a:solidFill>
                  <a:srgbClr val="B2B2B2"/>
                </a:solidFill>
              </a:rPr>
              <a:t>Understand purpose of our model</a:t>
            </a:r>
            <a:endParaRPr lang="en-US" altLang="en-US" smtClean="0"/>
          </a:p>
          <a:p>
            <a:pPr>
              <a:spcBef>
                <a:spcPct val="60000"/>
              </a:spcBef>
            </a:pPr>
            <a:r>
              <a:rPr lang="en-US" altLang="en-US" smtClean="0"/>
              <a:t>Familiarize ourselves with the seven assumptions of the Basic Model</a:t>
            </a:r>
          </a:p>
          <a:p>
            <a:pPr>
              <a:spcBef>
                <a:spcPct val="60000"/>
              </a:spcBef>
            </a:pPr>
            <a:r>
              <a:rPr lang="en-US" altLang="en-US" smtClean="0">
                <a:solidFill>
                  <a:srgbClr val="B2B2B2"/>
                </a:solidFill>
              </a:rPr>
              <a:t>Solve the Basic Model</a:t>
            </a:r>
          </a:p>
          <a:p>
            <a:pPr>
              <a:spcBef>
                <a:spcPct val="60000"/>
              </a:spcBef>
            </a:pPr>
            <a:r>
              <a:rPr lang="en-US" altLang="en-US" smtClean="0">
                <a:solidFill>
                  <a:srgbClr val="B2B2B2"/>
                </a:solidFill>
              </a:rPr>
              <a:t>Calculate a measure of national welfare</a:t>
            </a:r>
          </a:p>
          <a:p>
            <a:pPr>
              <a:spcBef>
                <a:spcPct val="60000"/>
              </a:spcBef>
            </a:pPr>
            <a:r>
              <a:rPr lang="en-US" altLang="en-US" smtClean="0">
                <a:solidFill>
                  <a:srgbClr val="B2B2B2"/>
                </a:solidFill>
              </a:rPr>
              <a:t>Derive National Supply &amp; Demand</a:t>
            </a:r>
          </a:p>
        </p:txBody>
      </p:sp>
    </p:spTree>
  </p:cSld>
  <p:clrMapOvr>
    <a:masterClrMapping/>
  </p:clrMapOvr>
  <p:transition spd="med">
    <p:split orient="vert" dir="in"/>
  </p:transition>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Line 2"/>
          <p:cNvSpPr>
            <a:spLocks noChangeShapeType="1"/>
          </p:cNvSpPr>
          <p:nvPr/>
        </p:nvSpPr>
        <p:spPr bwMode="auto">
          <a:xfrm>
            <a:off x="2209800" y="2439988"/>
            <a:ext cx="2132013" cy="3427412"/>
          </a:xfrm>
          <a:prstGeom prst="line">
            <a:avLst/>
          </a:prstGeom>
          <a:noFill/>
          <a:ln w="38100">
            <a:solidFill>
              <a:schemeClr val="hlink"/>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63843" name="Line 4"/>
          <p:cNvSpPr>
            <a:spLocks noChangeShapeType="1"/>
          </p:cNvSpPr>
          <p:nvPr/>
        </p:nvSpPr>
        <p:spPr bwMode="auto">
          <a:xfrm>
            <a:off x="2211388" y="5867400"/>
            <a:ext cx="4875212" cy="0"/>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63844" name="Rectangle 5"/>
          <p:cNvSpPr>
            <a:spLocks noChangeArrowheads="1"/>
          </p:cNvSpPr>
          <p:nvPr/>
        </p:nvSpPr>
        <p:spPr bwMode="auto">
          <a:xfrm>
            <a:off x="1905000" y="5849938"/>
            <a:ext cx="5486400"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0           2         4         6         8         10</a:t>
            </a:r>
          </a:p>
        </p:txBody>
      </p:sp>
      <p:sp>
        <p:nvSpPr>
          <p:cNvPr id="163845" name="Rectangle 6"/>
          <p:cNvSpPr>
            <a:spLocks noChangeArrowheads="1"/>
          </p:cNvSpPr>
          <p:nvPr/>
        </p:nvSpPr>
        <p:spPr bwMode="auto">
          <a:xfrm>
            <a:off x="1828800" y="49530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2</a:t>
            </a:r>
          </a:p>
        </p:txBody>
      </p:sp>
      <p:sp>
        <p:nvSpPr>
          <p:cNvPr id="163846" name="Rectangle 7"/>
          <p:cNvSpPr>
            <a:spLocks noChangeArrowheads="1"/>
          </p:cNvSpPr>
          <p:nvPr/>
        </p:nvSpPr>
        <p:spPr bwMode="auto">
          <a:xfrm>
            <a:off x="1828800" y="42672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4</a:t>
            </a:r>
          </a:p>
        </p:txBody>
      </p:sp>
      <p:sp>
        <p:nvSpPr>
          <p:cNvPr id="163847" name="Rectangle 8"/>
          <p:cNvSpPr>
            <a:spLocks noChangeArrowheads="1"/>
          </p:cNvSpPr>
          <p:nvPr/>
        </p:nvSpPr>
        <p:spPr bwMode="auto">
          <a:xfrm>
            <a:off x="1828800" y="35814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6</a:t>
            </a:r>
          </a:p>
        </p:txBody>
      </p:sp>
      <p:sp>
        <p:nvSpPr>
          <p:cNvPr id="163848" name="Rectangle 9"/>
          <p:cNvSpPr>
            <a:spLocks noChangeArrowheads="1"/>
          </p:cNvSpPr>
          <p:nvPr/>
        </p:nvSpPr>
        <p:spPr bwMode="auto">
          <a:xfrm>
            <a:off x="1828800" y="28956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8</a:t>
            </a:r>
          </a:p>
        </p:txBody>
      </p:sp>
      <p:sp>
        <p:nvSpPr>
          <p:cNvPr id="163849" name="Rectangle 10"/>
          <p:cNvSpPr>
            <a:spLocks noChangeArrowheads="1"/>
          </p:cNvSpPr>
          <p:nvPr/>
        </p:nvSpPr>
        <p:spPr bwMode="auto">
          <a:xfrm>
            <a:off x="1676400" y="2209800"/>
            <a:ext cx="488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10</a:t>
            </a:r>
          </a:p>
        </p:txBody>
      </p:sp>
      <p:sp>
        <p:nvSpPr>
          <p:cNvPr id="163850" name="Rectangle 11"/>
          <p:cNvSpPr>
            <a:spLocks noChangeArrowheads="1"/>
          </p:cNvSpPr>
          <p:nvPr/>
        </p:nvSpPr>
        <p:spPr bwMode="auto">
          <a:xfrm>
            <a:off x="3733800" y="6338888"/>
            <a:ext cx="45466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1800" b="1"/>
              <a:t>SOYBEANS, S (millions of bushels per year)</a:t>
            </a:r>
          </a:p>
        </p:txBody>
      </p:sp>
      <p:sp>
        <p:nvSpPr>
          <p:cNvPr id="163851" name="Rectangle 12"/>
          <p:cNvSpPr>
            <a:spLocks noChangeArrowheads="1"/>
          </p:cNvSpPr>
          <p:nvPr/>
        </p:nvSpPr>
        <p:spPr bwMode="auto">
          <a:xfrm>
            <a:off x="3429000" y="4876800"/>
            <a:ext cx="3698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b="1" i="1"/>
              <a:t>L</a:t>
            </a:r>
          </a:p>
        </p:txBody>
      </p:sp>
      <p:sp>
        <p:nvSpPr>
          <p:cNvPr id="163852" name="Oval 13"/>
          <p:cNvSpPr>
            <a:spLocks noChangeArrowheads="1"/>
          </p:cNvSpPr>
          <p:nvPr/>
        </p:nvSpPr>
        <p:spPr bwMode="auto">
          <a:xfrm>
            <a:off x="2971800" y="3733800"/>
            <a:ext cx="155575" cy="155575"/>
          </a:xfrm>
          <a:prstGeom prst="ellipse">
            <a:avLst/>
          </a:prstGeom>
          <a:solidFill>
            <a:srgbClr val="000000"/>
          </a:solidFill>
          <a:ln w="12700">
            <a:solidFill>
              <a:schemeClr val="tx1"/>
            </a:solidFill>
            <a:round/>
            <a:headEnd/>
            <a:tailEnd/>
          </a:ln>
        </p:spPr>
        <p:txBody>
          <a:bodyPr wrap="none" anchor="ct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eaLnBrk="1" hangingPunct="1">
              <a:spcBef>
                <a:spcPct val="0"/>
              </a:spcBef>
              <a:buSzTx/>
              <a:buFontTx/>
              <a:buNone/>
            </a:pPr>
            <a:endParaRPr lang="en-US" altLang="en-US" sz="2000"/>
          </a:p>
        </p:txBody>
      </p:sp>
      <p:sp>
        <p:nvSpPr>
          <p:cNvPr id="163853" name="Line 14"/>
          <p:cNvSpPr>
            <a:spLocks noChangeShapeType="1"/>
          </p:cNvSpPr>
          <p:nvPr/>
        </p:nvSpPr>
        <p:spPr bwMode="auto">
          <a:xfrm flipV="1">
            <a:off x="2209800" y="1525588"/>
            <a:ext cx="0" cy="4341812"/>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63854" name="Rectangle 15"/>
          <p:cNvSpPr>
            <a:spLocks noGrp="1" noChangeArrowheads="1"/>
          </p:cNvSpPr>
          <p:nvPr>
            <p:ph type="title"/>
          </p:nvPr>
        </p:nvSpPr>
        <p:spPr>
          <a:xfrm>
            <a:off x="762000" y="76200"/>
            <a:ext cx="7772400" cy="1162050"/>
          </a:xfrm>
          <a:noFill/>
        </p:spPr>
        <p:txBody>
          <a:bodyPr anchor="b"/>
          <a:lstStyle/>
          <a:p>
            <a:r>
              <a:rPr lang="en-US" altLang="en-US" sz="4000" smtClean="0">
                <a:solidFill>
                  <a:srgbClr val="FF3300"/>
                </a:solidFill>
              </a:rPr>
              <a:t>Solution -- constant opportunity cost</a:t>
            </a:r>
            <a:endParaRPr lang="en-US" altLang="en-US" smtClean="0">
              <a:solidFill>
                <a:srgbClr val="FF3300"/>
              </a:solidFill>
            </a:endParaRPr>
          </a:p>
        </p:txBody>
      </p:sp>
      <p:sp>
        <p:nvSpPr>
          <p:cNvPr id="163855" name="Rectangle 19"/>
          <p:cNvSpPr>
            <a:spLocks noChangeArrowheads="1"/>
          </p:cNvSpPr>
          <p:nvPr/>
        </p:nvSpPr>
        <p:spPr bwMode="auto">
          <a:xfrm>
            <a:off x="2286000" y="2209800"/>
            <a:ext cx="4206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b="1" i="1"/>
              <a:t>H</a:t>
            </a:r>
          </a:p>
        </p:txBody>
      </p:sp>
      <p:sp>
        <p:nvSpPr>
          <p:cNvPr id="163856" name="Oval 23"/>
          <p:cNvSpPr>
            <a:spLocks noChangeArrowheads="1"/>
          </p:cNvSpPr>
          <p:nvPr/>
        </p:nvSpPr>
        <p:spPr bwMode="auto">
          <a:xfrm>
            <a:off x="2286000" y="2590800"/>
            <a:ext cx="155575" cy="155575"/>
          </a:xfrm>
          <a:prstGeom prst="ellipse">
            <a:avLst/>
          </a:prstGeom>
          <a:solidFill>
            <a:srgbClr val="000000"/>
          </a:solidFill>
          <a:ln w="12700">
            <a:solidFill>
              <a:schemeClr val="tx1"/>
            </a:solidFill>
            <a:round/>
            <a:headEnd/>
            <a:tailEnd/>
          </a:ln>
        </p:spPr>
        <p:txBody>
          <a:bodyPr wrap="none" anchor="ct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eaLnBrk="1" hangingPunct="1">
              <a:spcBef>
                <a:spcPct val="0"/>
              </a:spcBef>
              <a:buSzTx/>
              <a:buFontTx/>
              <a:buNone/>
            </a:pPr>
            <a:endParaRPr lang="en-US" altLang="en-US" sz="2000"/>
          </a:p>
        </p:txBody>
      </p:sp>
      <p:sp>
        <p:nvSpPr>
          <p:cNvPr id="163857" name="Rectangle 24"/>
          <p:cNvSpPr>
            <a:spLocks noChangeArrowheads="1"/>
          </p:cNvSpPr>
          <p:nvPr/>
        </p:nvSpPr>
        <p:spPr bwMode="auto">
          <a:xfrm>
            <a:off x="3124200" y="3352800"/>
            <a:ext cx="4048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b="1" i="1"/>
              <a:t>G</a:t>
            </a:r>
          </a:p>
        </p:txBody>
      </p:sp>
      <p:sp>
        <p:nvSpPr>
          <p:cNvPr id="163858" name="Oval 25"/>
          <p:cNvSpPr>
            <a:spLocks noChangeArrowheads="1"/>
          </p:cNvSpPr>
          <p:nvPr/>
        </p:nvSpPr>
        <p:spPr bwMode="auto">
          <a:xfrm>
            <a:off x="3657600" y="4876800"/>
            <a:ext cx="155575" cy="155575"/>
          </a:xfrm>
          <a:prstGeom prst="ellipse">
            <a:avLst/>
          </a:prstGeom>
          <a:solidFill>
            <a:srgbClr val="000000"/>
          </a:solidFill>
          <a:ln w="12700">
            <a:solidFill>
              <a:schemeClr val="tx1"/>
            </a:solidFill>
            <a:round/>
            <a:headEnd/>
            <a:tailEnd/>
          </a:ln>
        </p:spPr>
        <p:txBody>
          <a:bodyPr wrap="none" anchor="ct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eaLnBrk="1" hangingPunct="1">
              <a:spcBef>
                <a:spcPct val="0"/>
              </a:spcBef>
              <a:buSzTx/>
              <a:buFontTx/>
              <a:buNone/>
            </a:pPr>
            <a:endParaRPr lang="en-US" altLang="en-US" sz="2000"/>
          </a:p>
        </p:txBody>
      </p:sp>
      <p:sp>
        <p:nvSpPr>
          <p:cNvPr id="163859" name="Line 28"/>
          <p:cNvSpPr>
            <a:spLocks noChangeShapeType="1"/>
          </p:cNvSpPr>
          <p:nvPr/>
        </p:nvSpPr>
        <p:spPr bwMode="auto">
          <a:xfrm>
            <a:off x="2211388" y="3810000"/>
            <a:ext cx="912812" cy="0"/>
          </a:xfrm>
          <a:prstGeom prst="line">
            <a:avLst/>
          </a:prstGeom>
          <a:noFill/>
          <a:ln w="25400">
            <a:solidFill>
              <a:srgbClr val="000000"/>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63860" name="Line 29"/>
          <p:cNvSpPr>
            <a:spLocks noChangeShapeType="1"/>
          </p:cNvSpPr>
          <p:nvPr/>
        </p:nvSpPr>
        <p:spPr bwMode="auto">
          <a:xfrm>
            <a:off x="3048000" y="3811588"/>
            <a:ext cx="0" cy="2055812"/>
          </a:xfrm>
          <a:prstGeom prst="line">
            <a:avLst/>
          </a:prstGeom>
          <a:noFill/>
          <a:ln w="25400">
            <a:solidFill>
              <a:srgbClr val="000000"/>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63861" name="Rectangle 30"/>
          <p:cNvSpPr>
            <a:spLocks noChangeArrowheads="1"/>
          </p:cNvSpPr>
          <p:nvPr/>
        </p:nvSpPr>
        <p:spPr bwMode="auto">
          <a:xfrm rot="-5400000">
            <a:off x="-900906" y="3564732"/>
            <a:ext cx="4179887"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000" b="1"/>
              <a:t>TEXTILES, T </a:t>
            </a:r>
            <a:r>
              <a:rPr lang="en-US" altLang="en-US" sz="1600" b="1"/>
              <a:t>(millions of yards per year)</a:t>
            </a:r>
          </a:p>
        </p:txBody>
      </p:sp>
      <p:sp>
        <p:nvSpPr>
          <p:cNvPr id="163862" name="Text Box 31"/>
          <p:cNvSpPr txBox="1">
            <a:spLocks noChangeArrowheads="1"/>
          </p:cNvSpPr>
          <p:nvPr/>
        </p:nvSpPr>
        <p:spPr bwMode="auto">
          <a:xfrm>
            <a:off x="3429000" y="5334000"/>
            <a:ext cx="6858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eaLnBrk="1" hangingPunct="1">
              <a:spcBef>
                <a:spcPct val="50000"/>
              </a:spcBef>
              <a:buSzTx/>
              <a:buFontTx/>
              <a:buNone/>
            </a:pPr>
            <a:r>
              <a:rPr lang="en-US" altLang="en-US" sz="2000" b="1">
                <a:solidFill>
                  <a:srgbClr val="FF3300"/>
                </a:solidFill>
              </a:rPr>
              <a:t>PPF</a:t>
            </a:r>
            <a:endParaRPr lang="en-US" altLang="en-US" sz="2000"/>
          </a:p>
        </p:txBody>
      </p:sp>
    </p:spTree>
  </p:cSld>
  <p:clrMapOvr>
    <a:masterClrMapping/>
  </p:clrMapOvr>
  <p:transition spd="slow">
    <p:checker dir="vert"/>
  </p:transition>
</p:sld>
</file>

<file path=ppt/slides/slide8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65890" name="Line 2"/>
          <p:cNvSpPr>
            <a:spLocks noChangeShapeType="1"/>
          </p:cNvSpPr>
          <p:nvPr/>
        </p:nvSpPr>
        <p:spPr bwMode="auto">
          <a:xfrm>
            <a:off x="2209800" y="2439988"/>
            <a:ext cx="2132013" cy="3427412"/>
          </a:xfrm>
          <a:prstGeom prst="line">
            <a:avLst/>
          </a:prstGeom>
          <a:noFill/>
          <a:ln w="38100">
            <a:solidFill>
              <a:schemeClr val="hlink"/>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65891" name="Freeform 3"/>
          <p:cNvSpPr>
            <a:spLocks/>
          </p:cNvSpPr>
          <p:nvPr/>
        </p:nvSpPr>
        <p:spPr bwMode="auto">
          <a:xfrm>
            <a:off x="2514600" y="2209800"/>
            <a:ext cx="4270375" cy="3359150"/>
          </a:xfrm>
          <a:custGeom>
            <a:avLst/>
            <a:gdLst>
              <a:gd name="T0" fmla="*/ 0 w 2690"/>
              <a:gd name="T1" fmla="*/ 0 h 2116"/>
              <a:gd name="T2" fmla="*/ 2147483646 w 2690"/>
              <a:gd name="T3" fmla="*/ 2147483646 h 2116"/>
              <a:gd name="T4" fmla="*/ 2147483646 w 2690"/>
              <a:gd name="T5" fmla="*/ 2147483646 h 2116"/>
              <a:gd name="T6" fmla="*/ 2147483646 w 2690"/>
              <a:gd name="T7" fmla="*/ 2147483646 h 2116"/>
              <a:gd name="T8" fmla="*/ 2147483646 w 2690"/>
              <a:gd name="T9" fmla="*/ 2147483646 h 2116"/>
              <a:gd name="T10" fmla="*/ 2147483646 w 2690"/>
              <a:gd name="T11" fmla="*/ 2147483646 h 2116"/>
              <a:gd name="T12" fmla="*/ 2147483646 w 2690"/>
              <a:gd name="T13" fmla="*/ 2147483646 h 2116"/>
              <a:gd name="T14" fmla="*/ 2147483646 w 2690"/>
              <a:gd name="T15" fmla="*/ 2147483646 h 2116"/>
              <a:gd name="T16" fmla="*/ 2147483646 w 2690"/>
              <a:gd name="T17" fmla="*/ 2147483646 h 2116"/>
              <a:gd name="T18" fmla="*/ 2147483646 w 2690"/>
              <a:gd name="T19" fmla="*/ 2147483646 h 2116"/>
              <a:gd name="T20" fmla="*/ 2147483646 w 2690"/>
              <a:gd name="T21" fmla="*/ 2147483646 h 2116"/>
              <a:gd name="T22" fmla="*/ 2147483646 w 2690"/>
              <a:gd name="T23" fmla="*/ 2147483646 h 2116"/>
              <a:gd name="T24" fmla="*/ 2147483646 w 2690"/>
              <a:gd name="T25" fmla="*/ 2147483646 h 2116"/>
              <a:gd name="T26" fmla="*/ 2147483646 w 2690"/>
              <a:gd name="T27" fmla="*/ 2147483646 h 2116"/>
              <a:gd name="T28" fmla="*/ 2147483646 w 2690"/>
              <a:gd name="T29" fmla="*/ 2147483646 h 2116"/>
              <a:gd name="T30" fmla="*/ 2147483646 w 2690"/>
              <a:gd name="T31" fmla="*/ 2147483646 h 2116"/>
              <a:gd name="T32" fmla="*/ 2147483646 w 2690"/>
              <a:gd name="T33" fmla="*/ 2147483646 h 2116"/>
              <a:gd name="T34" fmla="*/ 2147483646 w 2690"/>
              <a:gd name="T35" fmla="*/ 2147483646 h 2116"/>
              <a:gd name="T36" fmla="*/ 2147483646 w 2690"/>
              <a:gd name="T37" fmla="*/ 2147483646 h 2116"/>
              <a:gd name="T38" fmla="*/ 2147483646 w 2690"/>
              <a:gd name="T39" fmla="*/ 2147483646 h 2116"/>
              <a:gd name="T40" fmla="*/ 2147483646 w 2690"/>
              <a:gd name="T41" fmla="*/ 2147483646 h 2116"/>
              <a:gd name="T42" fmla="*/ 2147483646 w 2690"/>
              <a:gd name="T43" fmla="*/ 2147483646 h 2116"/>
              <a:gd name="T44" fmla="*/ 2147483646 w 2690"/>
              <a:gd name="T45" fmla="*/ 2147483646 h 2116"/>
              <a:gd name="T46" fmla="*/ 2147483646 w 2690"/>
              <a:gd name="T47" fmla="*/ 2147483646 h 211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2690"/>
              <a:gd name="T73" fmla="*/ 0 h 2116"/>
              <a:gd name="T74" fmla="*/ 2690 w 2690"/>
              <a:gd name="T75" fmla="*/ 2116 h 211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2690" h="2116">
                <a:moveTo>
                  <a:pt x="0" y="0"/>
                </a:moveTo>
                <a:lnTo>
                  <a:pt x="55" y="228"/>
                </a:lnTo>
                <a:lnTo>
                  <a:pt x="117" y="449"/>
                </a:lnTo>
                <a:lnTo>
                  <a:pt x="193" y="665"/>
                </a:lnTo>
                <a:lnTo>
                  <a:pt x="290" y="864"/>
                </a:lnTo>
                <a:lnTo>
                  <a:pt x="408" y="1052"/>
                </a:lnTo>
                <a:lnTo>
                  <a:pt x="539" y="1228"/>
                </a:lnTo>
                <a:lnTo>
                  <a:pt x="684" y="1387"/>
                </a:lnTo>
                <a:lnTo>
                  <a:pt x="774" y="1467"/>
                </a:lnTo>
                <a:lnTo>
                  <a:pt x="864" y="1541"/>
                </a:lnTo>
                <a:lnTo>
                  <a:pt x="968" y="1609"/>
                </a:lnTo>
                <a:lnTo>
                  <a:pt x="1078" y="1683"/>
                </a:lnTo>
                <a:lnTo>
                  <a:pt x="1203" y="1751"/>
                </a:lnTo>
                <a:lnTo>
                  <a:pt x="1327" y="1814"/>
                </a:lnTo>
                <a:lnTo>
                  <a:pt x="1451" y="1876"/>
                </a:lnTo>
                <a:lnTo>
                  <a:pt x="1583" y="1927"/>
                </a:lnTo>
                <a:lnTo>
                  <a:pt x="1707" y="1979"/>
                </a:lnTo>
                <a:lnTo>
                  <a:pt x="1825" y="2018"/>
                </a:lnTo>
                <a:lnTo>
                  <a:pt x="1935" y="2052"/>
                </a:lnTo>
                <a:lnTo>
                  <a:pt x="2046" y="2075"/>
                </a:lnTo>
                <a:lnTo>
                  <a:pt x="2157" y="2092"/>
                </a:lnTo>
                <a:lnTo>
                  <a:pt x="2267" y="2104"/>
                </a:lnTo>
                <a:lnTo>
                  <a:pt x="2475" y="2115"/>
                </a:lnTo>
                <a:lnTo>
                  <a:pt x="2689" y="2115"/>
                </a:lnTo>
              </a:path>
            </a:pathLst>
          </a:custGeom>
          <a:noFill/>
          <a:ln w="50800" cap="rnd">
            <a:solidFill>
              <a:srgbClr val="0099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65892" name="Line 4"/>
          <p:cNvSpPr>
            <a:spLocks noChangeShapeType="1"/>
          </p:cNvSpPr>
          <p:nvPr/>
        </p:nvSpPr>
        <p:spPr bwMode="auto">
          <a:xfrm>
            <a:off x="2211388" y="5867400"/>
            <a:ext cx="4875212" cy="0"/>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65893" name="Rectangle 5"/>
          <p:cNvSpPr>
            <a:spLocks noChangeArrowheads="1"/>
          </p:cNvSpPr>
          <p:nvPr/>
        </p:nvSpPr>
        <p:spPr bwMode="auto">
          <a:xfrm>
            <a:off x="1905000" y="5849938"/>
            <a:ext cx="5486400"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0           2         4         6         8         10</a:t>
            </a:r>
          </a:p>
        </p:txBody>
      </p:sp>
      <p:sp>
        <p:nvSpPr>
          <p:cNvPr id="165894" name="Rectangle 6"/>
          <p:cNvSpPr>
            <a:spLocks noChangeArrowheads="1"/>
          </p:cNvSpPr>
          <p:nvPr/>
        </p:nvSpPr>
        <p:spPr bwMode="auto">
          <a:xfrm>
            <a:off x="1828800" y="49530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2</a:t>
            </a:r>
          </a:p>
        </p:txBody>
      </p:sp>
      <p:sp>
        <p:nvSpPr>
          <p:cNvPr id="165895" name="Rectangle 7"/>
          <p:cNvSpPr>
            <a:spLocks noChangeArrowheads="1"/>
          </p:cNvSpPr>
          <p:nvPr/>
        </p:nvSpPr>
        <p:spPr bwMode="auto">
          <a:xfrm>
            <a:off x="1828800" y="42672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4</a:t>
            </a:r>
          </a:p>
        </p:txBody>
      </p:sp>
      <p:sp>
        <p:nvSpPr>
          <p:cNvPr id="165896" name="Rectangle 8"/>
          <p:cNvSpPr>
            <a:spLocks noChangeArrowheads="1"/>
          </p:cNvSpPr>
          <p:nvPr/>
        </p:nvSpPr>
        <p:spPr bwMode="auto">
          <a:xfrm>
            <a:off x="1828800" y="35814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6</a:t>
            </a:r>
          </a:p>
        </p:txBody>
      </p:sp>
      <p:sp>
        <p:nvSpPr>
          <p:cNvPr id="165897" name="Rectangle 9"/>
          <p:cNvSpPr>
            <a:spLocks noChangeArrowheads="1"/>
          </p:cNvSpPr>
          <p:nvPr/>
        </p:nvSpPr>
        <p:spPr bwMode="auto">
          <a:xfrm>
            <a:off x="1828800" y="28956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8</a:t>
            </a:r>
          </a:p>
        </p:txBody>
      </p:sp>
      <p:sp>
        <p:nvSpPr>
          <p:cNvPr id="165898" name="Rectangle 10"/>
          <p:cNvSpPr>
            <a:spLocks noChangeArrowheads="1"/>
          </p:cNvSpPr>
          <p:nvPr/>
        </p:nvSpPr>
        <p:spPr bwMode="auto">
          <a:xfrm>
            <a:off x="1676400" y="2209800"/>
            <a:ext cx="488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10</a:t>
            </a:r>
          </a:p>
        </p:txBody>
      </p:sp>
      <p:sp>
        <p:nvSpPr>
          <p:cNvPr id="165899" name="Rectangle 11"/>
          <p:cNvSpPr>
            <a:spLocks noChangeArrowheads="1"/>
          </p:cNvSpPr>
          <p:nvPr/>
        </p:nvSpPr>
        <p:spPr bwMode="auto">
          <a:xfrm>
            <a:off x="3733800" y="6338888"/>
            <a:ext cx="45466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1800" b="1"/>
              <a:t>SOYBEANS, S (millions of bushels per year)</a:t>
            </a:r>
          </a:p>
        </p:txBody>
      </p:sp>
      <p:sp>
        <p:nvSpPr>
          <p:cNvPr id="165900" name="Rectangle 12"/>
          <p:cNvSpPr>
            <a:spLocks noChangeArrowheads="1"/>
          </p:cNvSpPr>
          <p:nvPr/>
        </p:nvSpPr>
        <p:spPr bwMode="auto">
          <a:xfrm>
            <a:off x="3429000" y="4876800"/>
            <a:ext cx="3698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b="1" i="1"/>
              <a:t>L</a:t>
            </a:r>
          </a:p>
        </p:txBody>
      </p:sp>
      <p:sp>
        <p:nvSpPr>
          <p:cNvPr id="165901" name="Oval 13"/>
          <p:cNvSpPr>
            <a:spLocks noChangeArrowheads="1"/>
          </p:cNvSpPr>
          <p:nvPr/>
        </p:nvSpPr>
        <p:spPr bwMode="auto">
          <a:xfrm>
            <a:off x="2971800" y="3733800"/>
            <a:ext cx="155575" cy="155575"/>
          </a:xfrm>
          <a:prstGeom prst="ellipse">
            <a:avLst/>
          </a:prstGeom>
          <a:solidFill>
            <a:srgbClr val="000000"/>
          </a:solidFill>
          <a:ln w="12700">
            <a:solidFill>
              <a:schemeClr val="tx1"/>
            </a:solidFill>
            <a:round/>
            <a:headEnd/>
            <a:tailEnd/>
          </a:ln>
        </p:spPr>
        <p:txBody>
          <a:bodyPr wrap="none" anchor="ct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eaLnBrk="1" hangingPunct="1">
              <a:spcBef>
                <a:spcPct val="0"/>
              </a:spcBef>
              <a:buSzTx/>
              <a:buFontTx/>
              <a:buNone/>
            </a:pPr>
            <a:endParaRPr lang="en-US" altLang="en-US" sz="2000"/>
          </a:p>
        </p:txBody>
      </p:sp>
      <p:sp>
        <p:nvSpPr>
          <p:cNvPr id="165902" name="Line 14"/>
          <p:cNvSpPr>
            <a:spLocks noChangeShapeType="1"/>
          </p:cNvSpPr>
          <p:nvPr/>
        </p:nvSpPr>
        <p:spPr bwMode="auto">
          <a:xfrm flipV="1">
            <a:off x="2209800" y="1525588"/>
            <a:ext cx="0" cy="4341812"/>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65903" name="Rectangle 15"/>
          <p:cNvSpPr>
            <a:spLocks noGrp="1" noChangeArrowheads="1"/>
          </p:cNvSpPr>
          <p:nvPr>
            <p:ph type="title"/>
          </p:nvPr>
        </p:nvSpPr>
        <p:spPr>
          <a:xfrm>
            <a:off x="762000" y="76200"/>
            <a:ext cx="7772400" cy="1162050"/>
          </a:xfrm>
          <a:noFill/>
        </p:spPr>
        <p:txBody>
          <a:bodyPr anchor="b"/>
          <a:lstStyle/>
          <a:p>
            <a:r>
              <a:rPr lang="en-US" altLang="en-US" sz="4000" smtClean="0">
                <a:solidFill>
                  <a:srgbClr val="FF3300"/>
                </a:solidFill>
              </a:rPr>
              <a:t>Solution -- constant opportunity cost</a:t>
            </a:r>
            <a:endParaRPr lang="en-US" altLang="en-US" smtClean="0">
              <a:solidFill>
                <a:srgbClr val="FF3300"/>
              </a:solidFill>
            </a:endParaRPr>
          </a:p>
        </p:txBody>
      </p:sp>
      <p:sp>
        <p:nvSpPr>
          <p:cNvPr id="165904" name="Freeform 16"/>
          <p:cNvSpPr>
            <a:spLocks/>
          </p:cNvSpPr>
          <p:nvPr/>
        </p:nvSpPr>
        <p:spPr bwMode="auto">
          <a:xfrm>
            <a:off x="2286000" y="2436813"/>
            <a:ext cx="4270375" cy="3357562"/>
          </a:xfrm>
          <a:custGeom>
            <a:avLst/>
            <a:gdLst>
              <a:gd name="T0" fmla="*/ 0 w 2690"/>
              <a:gd name="T1" fmla="*/ 0 h 2115"/>
              <a:gd name="T2" fmla="*/ 2147483646 w 2690"/>
              <a:gd name="T3" fmla="*/ 2147483646 h 2115"/>
              <a:gd name="T4" fmla="*/ 2147483646 w 2690"/>
              <a:gd name="T5" fmla="*/ 2147483646 h 2115"/>
              <a:gd name="T6" fmla="*/ 2147483646 w 2690"/>
              <a:gd name="T7" fmla="*/ 2147483646 h 2115"/>
              <a:gd name="T8" fmla="*/ 2147483646 w 2690"/>
              <a:gd name="T9" fmla="*/ 2147483646 h 2115"/>
              <a:gd name="T10" fmla="*/ 2147483646 w 2690"/>
              <a:gd name="T11" fmla="*/ 2147483646 h 2115"/>
              <a:gd name="T12" fmla="*/ 2147483646 w 2690"/>
              <a:gd name="T13" fmla="*/ 2147483646 h 2115"/>
              <a:gd name="T14" fmla="*/ 2147483646 w 2690"/>
              <a:gd name="T15" fmla="*/ 2147483646 h 2115"/>
              <a:gd name="T16" fmla="*/ 2147483646 w 2690"/>
              <a:gd name="T17" fmla="*/ 2147483646 h 2115"/>
              <a:gd name="T18" fmla="*/ 2147483646 w 2690"/>
              <a:gd name="T19" fmla="*/ 2147483646 h 2115"/>
              <a:gd name="T20" fmla="*/ 2147483646 w 2690"/>
              <a:gd name="T21" fmla="*/ 2147483646 h 2115"/>
              <a:gd name="T22" fmla="*/ 2147483646 w 2690"/>
              <a:gd name="T23" fmla="*/ 2147483646 h 2115"/>
              <a:gd name="T24" fmla="*/ 2147483646 w 2690"/>
              <a:gd name="T25" fmla="*/ 2147483646 h 2115"/>
              <a:gd name="T26" fmla="*/ 2147483646 w 2690"/>
              <a:gd name="T27" fmla="*/ 2147483646 h 2115"/>
              <a:gd name="T28" fmla="*/ 2147483646 w 2690"/>
              <a:gd name="T29" fmla="*/ 2147483646 h 2115"/>
              <a:gd name="T30" fmla="*/ 2147483646 w 2690"/>
              <a:gd name="T31" fmla="*/ 2147483646 h 2115"/>
              <a:gd name="T32" fmla="*/ 2147483646 w 2690"/>
              <a:gd name="T33" fmla="*/ 2147483646 h 2115"/>
              <a:gd name="T34" fmla="*/ 2147483646 w 2690"/>
              <a:gd name="T35" fmla="*/ 2147483646 h 2115"/>
              <a:gd name="T36" fmla="*/ 2147483646 w 2690"/>
              <a:gd name="T37" fmla="*/ 2147483646 h 2115"/>
              <a:gd name="T38" fmla="*/ 2147483646 w 2690"/>
              <a:gd name="T39" fmla="*/ 2147483646 h 2115"/>
              <a:gd name="T40" fmla="*/ 2147483646 w 2690"/>
              <a:gd name="T41" fmla="*/ 2147483646 h 2115"/>
              <a:gd name="T42" fmla="*/ 2147483646 w 2690"/>
              <a:gd name="T43" fmla="*/ 2147483646 h 2115"/>
              <a:gd name="T44" fmla="*/ 2147483646 w 2690"/>
              <a:gd name="T45" fmla="*/ 2147483646 h 2115"/>
              <a:gd name="T46" fmla="*/ 2147483646 w 2690"/>
              <a:gd name="T47" fmla="*/ 2147483646 h 2115"/>
              <a:gd name="T48" fmla="*/ 2147483646 w 2690"/>
              <a:gd name="T49" fmla="*/ 2147483646 h 2115"/>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2690"/>
              <a:gd name="T76" fmla="*/ 0 h 2115"/>
              <a:gd name="T77" fmla="*/ 2690 w 2690"/>
              <a:gd name="T78" fmla="*/ 2115 h 2115"/>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2690" h="2115">
                <a:moveTo>
                  <a:pt x="0" y="0"/>
                </a:moveTo>
                <a:lnTo>
                  <a:pt x="53" y="228"/>
                </a:lnTo>
                <a:lnTo>
                  <a:pt x="119" y="450"/>
                </a:lnTo>
                <a:lnTo>
                  <a:pt x="192" y="666"/>
                </a:lnTo>
                <a:lnTo>
                  <a:pt x="238" y="765"/>
                </a:lnTo>
                <a:lnTo>
                  <a:pt x="291" y="865"/>
                </a:lnTo>
                <a:lnTo>
                  <a:pt x="403" y="1051"/>
                </a:lnTo>
                <a:lnTo>
                  <a:pt x="535" y="1227"/>
                </a:lnTo>
                <a:lnTo>
                  <a:pt x="687" y="1384"/>
                </a:lnTo>
                <a:lnTo>
                  <a:pt x="773" y="1460"/>
                </a:lnTo>
                <a:lnTo>
                  <a:pt x="866" y="1536"/>
                </a:lnTo>
                <a:lnTo>
                  <a:pt x="971" y="1606"/>
                </a:lnTo>
                <a:lnTo>
                  <a:pt x="1084" y="1682"/>
                </a:lnTo>
                <a:lnTo>
                  <a:pt x="1203" y="1746"/>
                </a:lnTo>
                <a:lnTo>
                  <a:pt x="1328" y="1810"/>
                </a:lnTo>
                <a:lnTo>
                  <a:pt x="1454" y="1875"/>
                </a:lnTo>
                <a:lnTo>
                  <a:pt x="1579" y="1927"/>
                </a:lnTo>
                <a:lnTo>
                  <a:pt x="1705" y="1974"/>
                </a:lnTo>
                <a:lnTo>
                  <a:pt x="1824" y="2015"/>
                </a:lnTo>
                <a:lnTo>
                  <a:pt x="1936" y="2050"/>
                </a:lnTo>
                <a:lnTo>
                  <a:pt x="2048" y="2073"/>
                </a:lnTo>
                <a:lnTo>
                  <a:pt x="2154" y="2091"/>
                </a:lnTo>
                <a:lnTo>
                  <a:pt x="2266" y="2102"/>
                </a:lnTo>
                <a:lnTo>
                  <a:pt x="2478" y="2114"/>
                </a:lnTo>
                <a:lnTo>
                  <a:pt x="2689" y="2114"/>
                </a:lnTo>
              </a:path>
            </a:pathLst>
          </a:custGeom>
          <a:noFill/>
          <a:ln w="50800" cap="rnd">
            <a:solidFill>
              <a:srgbClr val="0099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65905" name="Freeform 17"/>
          <p:cNvSpPr>
            <a:spLocks/>
          </p:cNvSpPr>
          <p:nvPr/>
        </p:nvSpPr>
        <p:spPr bwMode="auto">
          <a:xfrm>
            <a:off x="3043238" y="1749425"/>
            <a:ext cx="4275137" cy="3359150"/>
          </a:xfrm>
          <a:custGeom>
            <a:avLst/>
            <a:gdLst>
              <a:gd name="T0" fmla="*/ 0 w 2693"/>
              <a:gd name="T1" fmla="*/ 0 h 2116"/>
              <a:gd name="T2" fmla="*/ 2147483646 w 2693"/>
              <a:gd name="T3" fmla="*/ 2147483646 h 2116"/>
              <a:gd name="T4" fmla="*/ 2147483646 w 2693"/>
              <a:gd name="T5" fmla="*/ 2147483646 h 2116"/>
              <a:gd name="T6" fmla="*/ 2147483646 w 2693"/>
              <a:gd name="T7" fmla="*/ 2147483646 h 2116"/>
              <a:gd name="T8" fmla="*/ 2147483646 w 2693"/>
              <a:gd name="T9" fmla="*/ 2147483646 h 2116"/>
              <a:gd name="T10" fmla="*/ 2147483646 w 2693"/>
              <a:gd name="T11" fmla="*/ 2147483646 h 2116"/>
              <a:gd name="T12" fmla="*/ 2147483646 w 2693"/>
              <a:gd name="T13" fmla="*/ 2147483646 h 2116"/>
              <a:gd name="T14" fmla="*/ 2147483646 w 2693"/>
              <a:gd name="T15" fmla="*/ 2147483646 h 2116"/>
              <a:gd name="T16" fmla="*/ 2147483646 w 2693"/>
              <a:gd name="T17" fmla="*/ 2147483646 h 2116"/>
              <a:gd name="T18" fmla="*/ 2147483646 w 2693"/>
              <a:gd name="T19" fmla="*/ 2147483646 h 2116"/>
              <a:gd name="T20" fmla="*/ 2147483646 w 2693"/>
              <a:gd name="T21" fmla="*/ 2147483646 h 2116"/>
              <a:gd name="T22" fmla="*/ 2147483646 w 2693"/>
              <a:gd name="T23" fmla="*/ 2147483646 h 2116"/>
              <a:gd name="T24" fmla="*/ 2147483646 w 2693"/>
              <a:gd name="T25" fmla="*/ 2147483646 h 2116"/>
              <a:gd name="T26" fmla="*/ 2147483646 w 2693"/>
              <a:gd name="T27" fmla="*/ 2147483646 h 2116"/>
              <a:gd name="T28" fmla="*/ 2147483646 w 2693"/>
              <a:gd name="T29" fmla="*/ 2147483646 h 2116"/>
              <a:gd name="T30" fmla="*/ 2147483646 w 2693"/>
              <a:gd name="T31" fmla="*/ 2147483646 h 2116"/>
              <a:gd name="T32" fmla="*/ 2147483646 w 2693"/>
              <a:gd name="T33" fmla="*/ 2147483646 h 2116"/>
              <a:gd name="T34" fmla="*/ 2147483646 w 2693"/>
              <a:gd name="T35" fmla="*/ 2147483646 h 2116"/>
              <a:gd name="T36" fmla="*/ 2147483646 w 2693"/>
              <a:gd name="T37" fmla="*/ 2147483646 h 2116"/>
              <a:gd name="T38" fmla="*/ 2147483646 w 2693"/>
              <a:gd name="T39" fmla="*/ 2147483646 h 2116"/>
              <a:gd name="T40" fmla="*/ 2147483646 w 2693"/>
              <a:gd name="T41" fmla="*/ 2147483646 h 2116"/>
              <a:gd name="T42" fmla="*/ 2147483646 w 2693"/>
              <a:gd name="T43" fmla="*/ 2147483646 h 2116"/>
              <a:gd name="T44" fmla="*/ 2147483646 w 2693"/>
              <a:gd name="T45" fmla="*/ 2147483646 h 2116"/>
              <a:gd name="T46" fmla="*/ 2147483646 w 2693"/>
              <a:gd name="T47" fmla="*/ 2147483646 h 211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2693"/>
              <a:gd name="T73" fmla="*/ 0 h 2116"/>
              <a:gd name="T74" fmla="*/ 2693 w 2693"/>
              <a:gd name="T75" fmla="*/ 2116 h 211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2693" h="2116">
                <a:moveTo>
                  <a:pt x="0" y="0"/>
                </a:moveTo>
                <a:lnTo>
                  <a:pt x="59" y="231"/>
                </a:lnTo>
                <a:lnTo>
                  <a:pt x="118" y="452"/>
                </a:lnTo>
                <a:lnTo>
                  <a:pt x="192" y="669"/>
                </a:lnTo>
                <a:lnTo>
                  <a:pt x="288" y="864"/>
                </a:lnTo>
                <a:lnTo>
                  <a:pt x="406" y="1050"/>
                </a:lnTo>
                <a:lnTo>
                  <a:pt x="539" y="1225"/>
                </a:lnTo>
                <a:lnTo>
                  <a:pt x="694" y="1389"/>
                </a:lnTo>
                <a:lnTo>
                  <a:pt x="775" y="1466"/>
                </a:lnTo>
                <a:lnTo>
                  <a:pt x="871" y="1539"/>
                </a:lnTo>
                <a:lnTo>
                  <a:pt x="974" y="1611"/>
                </a:lnTo>
                <a:lnTo>
                  <a:pt x="1084" y="1683"/>
                </a:lnTo>
                <a:lnTo>
                  <a:pt x="1202" y="1750"/>
                </a:lnTo>
                <a:lnTo>
                  <a:pt x="1328" y="1816"/>
                </a:lnTo>
                <a:lnTo>
                  <a:pt x="1453" y="1873"/>
                </a:lnTo>
                <a:lnTo>
                  <a:pt x="1586" y="1930"/>
                </a:lnTo>
                <a:lnTo>
                  <a:pt x="1711" y="1976"/>
                </a:lnTo>
                <a:lnTo>
                  <a:pt x="1829" y="2017"/>
                </a:lnTo>
                <a:lnTo>
                  <a:pt x="1940" y="2048"/>
                </a:lnTo>
                <a:lnTo>
                  <a:pt x="2050" y="2074"/>
                </a:lnTo>
                <a:lnTo>
                  <a:pt x="2161" y="2089"/>
                </a:lnTo>
                <a:lnTo>
                  <a:pt x="2272" y="2105"/>
                </a:lnTo>
                <a:lnTo>
                  <a:pt x="2478" y="2115"/>
                </a:lnTo>
                <a:lnTo>
                  <a:pt x="2692" y="2115"/>
                </a:lnTo>
              </a:path>
            </a:pathLst>
          </a:custGeom>
          <a:noFill/>
          <a:ln w="50800" cap="rnd">
            <a:solidFill>
              <a:srgbClr val="0099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65906" name="Rectangle 18"/>
          <p:cNvSpPr>
            <a:spLocks noChangeArrowheads="1"/>
          </p:cNvSpPr>
          <p:nvPr/>
        </p:nvSpPr>
        <p:spPr bwMode="auto">
          <a:xfrm>
            <a:off x="2286000" y="1524000"/>
            <a:ext cx="1447800" cy="9906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eaLnBrk="1" hangingPunct="1">
              <a:spcBef>
                <a:spcPct val="0"/>
              </a:spcBef>
              <a:buSzTx/>
              <a:buFontTx/>
              <a:buNone/>
            </a:pPr>
            <a:endParaRPr lang="en-US" altLang="en-US" sz="2000"/>
          </a:p>
        </p:txBody>
      </p:sp>
      <p:sp>
        <p:nvSpPr>
          <p:cNvPr id="165907" name="Rectangle 19"/>
          <p:cNvSpPr>
            <a:spLocks noChangeArrowheads="1"/>
          </p:cNvSpPr>
          <p:nvPr/>
        </p:nvSpPr>
        <p:spPr bwMode="auto">
          <a:xfrm>
            <a:off x="2286000" y="2209800"/>
            <a:ext cx="4206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b="1" i="1"/>
              <a:t>H</a:t>
            </a:r>
          </a:p>
        </p:txBody>
      </p:sp>
      <p:sp>
        <p:nvSpPr>
          <p:cNvPr id="165908" name="Rectangle 20"/>
          <p:cNvSpPr>
            <a:spLocks noChangeArrowheads="1"/>
          </p:cNvSpPr>
          <p:nvPr/>
        </p:nvSpPr>
        <p:spPr bwMode="auto">
          <a:xfrm>
            <a:off x="6553200" y="5257800"/>
            <a:ext cx="7334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000" b="1"/>
              <a:t>CIC</a:t>
            </a:r>
            <a:r>
              <a:rPr lang="en-US" altLang="en-US" sz="2000" b="1" baseline="-25000"/>
              <a:t>1</a:t>
            </a:r>
          </a:p>
        </p:txBody>
      </p:sp>
      <p:sp>
        <p:nvSpPr>
          <p:cNvPr id="165909" name="Rectangle 21"/>
          <p:cNvSpPr>
            <a:spLocks noChangeArrowheads="1"/>
          </p:cNvSpPr>
          <p:nvPr/>
        </p:nvSpPr>
        <p:spPr bwMode="auto">
          <a:xfrm>
            <a:off x="6934200" y="4648200"/>
            <a:ext cx="7334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000" b="1"/>
              <a:t>CIC</a:t>
            </a:r>
            <a:r>
              <a:rPr lang="en-US" altLang="en-US" sz="2000" b="1" baseline="-25000"/>
              <a:t>2</a:t>
            </a:r>
          </a:p>
        </p:txBody>
      </p:sp>
      <p:sp>
        <p:nvSpPr>
          <p:cNvPr id="165910" name="Rectangle 22"/>
          <p:cNvSpPr>
            <a:spLocks noChangeArrowheads="1"/>
          </p:cNvSpPr>
          <p:nvPr/>
        </p:nvSpPr>
        <p:spPr bwMode="auto">
          <a:xfrm>
            <a:off x="6477000" y="5562600"/>
            <a:ext cx="7334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000" b="1"/>
              <a:t>CIC</a:t>
            </a:r>
            <a:r>
              <a:rPr lang="en-US" altLang="en-US" sz="2000" b="1" baseline="-25000"/>
              <a:t>0</a:t>
            </a:r>
          </a:p>
        </p:txBody>
      </p:sp>
      <p:sp>
        <p:nvSpPr>
          <p:cNvPr id="165911" name="Oval 23"/>
          <p:cNvSpPr>
            <a:spLocks noChangeArrowheads="1"/>
          </p:cNvSpPr>
          <p:nvPr/>
        </p:nvSpPr>
        <p:spPr bwMode="auto">
          <a:xfrm>
            <a:off x="2286000" y="2590800"/>
            <a:ext cx="155575" cy="155575"/>
          </a:xfrm>
          <a:prstGeom prst="ellipse">
            <a:avLst/>
          </a:prstGeom>
          <a:solidFill>
            <a:srgbClr val="000000"/>
          </a:solidFill>
          <a:ln w="12700">
            <a:solidFill>
              <a:schemeClr val="tx1"/>
            </a:solidFill>
            <a:round/>
            <a:headEnd/>
            <a:tailEnd/>
          </a:ln>
        </p:spPr>
        <p:txBody>
          <a:bodyPr wrap="none" anchor="ct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eaLnBrk="1" hangingPunct="1">
              <a:spcBef>
                <a:spcPct val="0"/>
              </a:spcBef>
              <a:buSzTx/>
              <a:buFontTx/>
              <a:buNone/>
            </a:pPr>
            <a:endParaRPr lang="en-US" altLang="en-US" sz="2000"/>
          </a:p>
        </p:txBody>
      </p:sp>
      <p:sp>
        <p:nvSpPr>
          <p:cNvPr id="165912" name="Rectangle 24"/>
          <p:cNvSpPr>
            <a:spLocks noChangeArrowheads="1"/>
          </p:cNvSpPr>
          <p:nvPr/>
        </p:nvSpPr>
        <p:spPr bwMode="auto">
          <a:xfrm>
            <a:off x="3124200" y="3352800"/>
            <a:ext cx="4048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b="1" i="1"/>
              <a:t>G</a:t>
            </a:r>
          </a:p>
        </p:txBody>
      </p:sp>
      <p:sp>
        <p:nvSpPr>
          <p:cNvPr id="165913" name="Oval 25"/>
          <p:cNvSpPr>
            <a:spLocks noChangeArrowheads="1"/>
          </p:cNvSpPr>
          <p:nvPr/>
        </p:nvSpPr>
        <p:spPr bwMode="auto">
          <a:xfrm>
            <a:off x="3657600" y="4876800"/>
            <a:ext cx="155575" cy="155575"/>
          </a:xfrm>
          <a:prstGeom prst="ellipse">
            <a:avLst/>
          </a:prstGeom>
          <a:solidFill>
            <a:srgbClr val="000000"/>
          </a:solidFill>
          <a:ln w="12700">
            <a:solidFill>
              <a:schemeClr val="tx1"/>
            </a:solidFill>
            <a:round/>
            <a:headEnd/>
            <a:tailEnd/>
          </a:ln>
        </p:spPr>
        <p:txBody>
          <a:bodyPr wrap="none" anchor="ct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eaLnBrk="1" hangingPunct="1">
              <a:spcBef>
                <a:spcPct val="0"/>
              </a:spcBef>
              <a:buSzTx/>
              <a:buFontTx/>
              <a:buNone/>
            </a:pPr>
            <a:endParaRPr lang="en-US" altLang="en-US" sz="2000"/>
          </a:p>
        </p:txBody>
      </p:sp>
      <p:sp>
        <p:nvSpPr>
          <p:cNvPr id="165914" name="Rectangle 26"/>
          <p:cNvSpPr>
            <a:spLocks noChangeArrowheads="1"/>
          </p:cNvSpPr>
          <p:nvPr/>
        </p:nvSpPr>
        <p:spPr bwMode="auto">
          <a:xfrm>
            <a:off x="4419600" y="2438400"/>
            <a:ext cx="3452813" cy="714375"/>
          </a:xfrm>
          <a:prstGeom prst="rect">
            <a:avLst/>
          </a:prstGeom>
          <a:solidFill>
            <a:srgbClr val="FFCC99"/>
          </a:solidFill>
          <a:ln w="12700">
            <a:solidFill>
              <a:srgbClr val="000000"/>
            </a:solidFill>
            <a:miter lim="800000"/>
            <a:headEnd/>
            <a:tailEnd/>
          </a:ln>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000" b="1"/>
              <a:t>Autarky General Equilibrium</a:t>
            </a:r>
            <a:br>
              <a:rPr lang="en-US" altLang="en-US" sz="2000" b="1"/>
            </a:br>
            <a:r>
              <a:rPr lang="en-US" altLang="en-US" sz="2000" b="1"/>
              <a:t>|slope PPF| = P</a:t>
            </a:r>
            <a:r>
              <a:rPr lang="en-US" altLang="en-US" sz="2000" b="1" baseline="-25000"/>
              <a:t>S</a:t>
            </a:r>
            <a:r>
              <a:rPr lang="en-US" altLang="en-US" sz="2000" b="1"/>
              <a:t>/P</a:t>
            </a:r>
            <a:r>
              <a:rPr lang="en-US" altLang="en-US" sz="2000" b="1" baseline="-25000"/>
              <a:t>T</a:t>
            </a:r>
            <a:endParaRPr lang="en-US" altLang="en-US" sz="2000" b="1"/>
          </a:p>
        </p:txBody>
      </p:sp>
      <p:sp>
        <p:nvSpPr>
          <p:cNvPr id="165915" name="Line 27"/>
          <p:cNvSpPr>
            <a:spLocks noChangeShapeType="1"/>
          </p:cNvSpPr>
          <p:nvPr/>
        </p:nvSpPr>
        <p:spPr bwMode="auto">
          <a:xfrm flipH="1">
            <a:off x="3200400" y="3200400"/>
            <a:ext cx="1217613" cy="531813"/>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65916" name="Line 28"/>
          <p:cNvSpPr>
            <a:spLocks noChangeShapeType="1"/>
          </p:cNvSpPr>
          <p:nvPr/>
        </p:nvSpPr>
        <p:spPr bwMode="auto">
          <a:xfrm>
            <a:off x="2211388" y="3810000"/>
            <a:ext cx="912812" cy="0"/>
          </a:xfrm>
          <a:prstGeom prst="line">
            <a:avLst/>
          </a:prstGeom>
          <a:noFill/>
          <a:ln w="25400">
            <a:solidFill>
              <a:srgbClr val="000000"/>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65917" name="Line 29"/>
          <p:cNvSpPr>
            <a:spLocks noChangeShapeType="1"/>
          </p:cNvSpPr>
          <p:nvPr/>
        </p:nvSpPr>
        <p:spPr bwMode="auto">
          <a:xfrm>
            <a:off x="3048000" y="3811588"/>
            <a:ext cx="0" cy="2055812"/>
          </a:xfrm>
          <a:prstGeom prst="line">
            <a:avLst/>
          </a:prstGeom>
          <a:noFill/>
          <a:ln w="25400">
            <a:solidFill>
              <a:srgbClr val="000000"/>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65918" name="Rectangle 30"/>
          <p:cNvSpPr>
            <a:spLocks noChangeArrowheads="1"/>
          </p:cNvSpPr>
          <p:nvPr/>
        </p:nvSpPr>
        <p:spPr bwMode="auto">
          <a:xfrm rot="-5400000">
            <a:off x="-900906" y="3564732"/>
            <a:ext cx="4179887"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000" b="1"/>
              <a:t>TEXTILES, T </a:t>
            </a:r>
            <a:r>
              <a:rPr lang="en-US" altLang="en-US" sz="1600" b="1"/>
              <a:t>(millions of yards per year)</a:t>
            </a:r>
          </a:p>
        </p:txBody>
      </p:sp>
      <p:sp>
        <p:nvSpPr>
          <p:cNvPr id="165919" name="Text Box 31"/>
          <p:cNvSpPr txBox="1">
            <a:spLocks noChangeArrowheads="1"/>
          </p:cNvSpPr>
          <p:nvPr/>
        </p:nvSpPr>
        <p:spPr bwMode="auto">
          <a:xfrm>
            <a:off x="3429000" y="5334000"/>
            <a:ext cx="6858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eaLnBrk="1" hangingPunct="1">
              <a:spcBef>
                <a:spcPct val="50000"/>
              </a:spcBef>
              <a:buSzTx/>
              <a:buFontTx/>
              <a:buNone/>
            </a:pPr>
            <a:r>
              <a:rPr lang="en-US" altLang="en-US" sz="2000" b="1">
                <a:solidFill>
                  <a:srgbClr val="FF3300"/>
                </a:solidFill>
              </a:rPr>
              <a:t>PPF</a:t>
            </a:r>
            <a:endParaRPr lang="en-US" altLang="en-US" sz="2000"/>
          </a:p>
        </p:txBody>
      </p:sp>
    </p:spTree>
  </p:cSld>
  <p:clrMapOvr>
    <a:masterClrMapping/>
  </p:clrMapOvr>
  <p:transition spd="slow">
    <p:checker dir="vert"/>
  </p:transition>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Line 2"/>
          <p:cNvSpPr>
            <a:spLocks noChangeShapeType="1"/>
          </p:cNvSpPr>
          <p:nvPr/>
        </p:nvSpPr>
        <p:spPr bwMode="auto">
          <a:xfrm>
            <a:off x="2209800" y="2439988"/>
            <a:ext cx="2132013" cy="3427412"/>
          </a:xfrm>
          <a:prstGeom prst="line">
            <a:avLst/>
          </a:prstGeom>
          <a:noFill/>
          <a:ln w="25400">
            <a:solidFill>
              <a:srgbClr val="FFCC99"/>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67939" name="Line 4"/>
          <p:cNvSpPr>
            <a:spLocks noChangeShapeType="1"/>
          </p:cNvSpPr>
          <p:nvPr/>
        </p:nvSpPr>
        <p:spPr bwMode="auto">
          <a:xfrm>
            <a:off x="2211388" y="5867400"/>
            <a:ext cx="4875212" cy="0"/>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67940" name="Rectangle 5"/>
          <p:cNvSpPr>
            <a:spLocks noChangeArrowheads="1"/>
          </p:cNvSpPr>
          <p:nvPr/>
        </p:nvSpPr>
        <p:spPr bwMode="auto">
          <a:xfrm>
            <a:off x="1905000" y="5849938"/>
            <a:ext cx="5486400"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0           2         4         6         8         10</a:t>
            </a:r>
          </a:p>
        </p:txBody>
      </p:sp>
      <p:sp>
        <p:nvSpPr>
          <p:cNvPr id="167941" name="Rectangle 6"/>
          <p:cNvSpPr>
            <a:spLocks noChangeArrowheads="1"/>
          </p:cNvSpPr>
          <p:nvPr/>
        </p:nvSpPr>
        <p:spPr bwMode="auto">
          <a:xfrm>
            <a:off x="1828800" y="49530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2</a:t>
            </a:r>
          </a:p>
        </p:txBody>
      </p:sp>
      <p:sp>
        <p:nvSpPr>
          <p:cNvPr id="167942" name="Rectangle 7"/>
          <p:cNvSpPr>
            <a:spLocks noChangeArrowheads="1"/>
          </p:cNvSpPr>
          <p:nvPr/>
        </p:nvSpPr>
        <p:spPr bwMode="auto">
          <a:xfrm>
            <a:off x="1828800" y="42672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4</a:t>
            </a:r>
          </a:p>
        </p:txBody>
      </p:sp>
      <p:sp>
        <p:nvSpPr>
          <p:cNvPr id="167943" name="Rectangle 8"/>
          <p:cNvSpPr>
            <a:spLocks noChangeArrowheads="1"/>
          </p:cNvSpPr>
          <p:nvPr/>
        </p:nvSpPr>
        <p:spPr bwMode="auto">
          <a:xfrm>
            <a:off x="1828800" y="35814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6</a:t>
            </a:r>
          </a:p>
        </p:txBody>
      </p:sp>
      <p:sp>
        <p:nvSpPr>
          <p:cNvPr id="167944" name="Rectangle 9"/>
          <p:cNvSpPr>
            <a:spLocks noChangeArrowheads="1"/>
          </p:cNvSpPr>
          <p:nvPr/>
        </p:nvSpPr>
        <p:spPr bwMode="auto">
          <a:xfrm>
            <a:off x="1828800" y="28956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8</a:t>
            </a:r>
          </a:p>
        </p:txBody>
      </p:sp>
      <p:sp>
        <p:nvSpPr>
          <p:cNvPr id="167945" name="Rectangle 10"/>
          <p:cNvSpPr>
            <a:spLocks noChangeArrowheads="1"/>
          </p:cNvSpPr>
          <p:nvPr/>
        </p:nvSpPr>
        <p:spPr bwMode="auto">
          <a:xfrm>
            <a:off x="1676400" y="2209800"/>
            <a:ext cx="488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10</a:t>
            </a:r>
          </a:p>
        </p:txBody>
      </p:sp>
      <p:sp>
        <p:nvSpPr>
          <p:cNvPr id="167946" name="Rectangle 11"/>
          <p:cNvSpPr>
            <a:spLocks noChangeArrowheads="1"/>
          </p:cNvSpPr>
          <p:nvPr/>
        </p:nvSpPr>
        <p:spPr bwMode="auto">
          <a:xfrm>
            <a:off x="3733800" y="6338888"/>
            <a:ext cx="45466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1800" b="1"/>
              <a:t>SOYBEANS, S (millions of bushels per year)</a:t>
            </a:r>
          </a:p>
        </p:txBody>
      </p:sp>
      <p:sp>
        <p:nvSpPr>
          <p:cNvPr id="167947" name="Oval 13"/>
          <p:cNvSpPr>
            <a:spLocks noChangeArrowheads="1"/>
          </p:cNvSpPr>
          <p:nvPr/>
        </p:nvSpPr>
        <p:spPr bwMode="auto">
          <a:xfrm>
            <a:off x="2971800" y="3733800"/>
            <a:ext cx="155575" cy="155575"/>
          </a:xfrm>
          <a:prstGeom prst="ellipse">
            <a:avLst/>
          </a:prstGeom>
          <a:solidFill>
            <a:srgbClr val="000000"/>
          </a:solidFill>
          <a:ln w="12700">
            <a:solidFill>
              <a:schemeClr val="tx1"/>
            </a:solidFill>
            <a:round/>
            <a:headEnd/>
            <a:tailEnd/>
          </a:ln>
        </p:spPr>
        <p:txBody>
          <a:bodyPr wrap="none" anchor="ct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eaLnBrk="1" hangingPunct="1">
              <a:spcBef>
                <a:spcPct val="0"/>
              </a:spcBef>
              <a:buSzTx/>
              <a:buFontTx/>
              <a:buNone/>
            </a:pPr>
            <a:endParaRPr lang="en-US" altLang="en-US" sz="2000"/>
          </a:p>
        </p:txBody>
      </p:sp>
      <p:sp>
        <p:nvSpPr>
          <p:cNvPr id="167948" name="Line 14"/>
          <p:cNvSpPr>
            <a:spLocks noChangeShapeType="1"/>
          </p:cNvSpPr>
          <p:nvPr/>
        </p:nvSpPr>
        <p:spPr bwMode="auto">
          <a:xfrm flipV="1">
            <a:off x="2209800" y="1525588"/>
            <a:ext cx="0" cy="4341812"/>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67949" name="Rectangle 15"/>
          <p:cNvSpPr>
            <a:spLocks noGrp="1" noChangeArrowheads="1"/>
          </p:cNvSpPr>
          <p:nvPr>
            <p:ph type="title"/>
          </p:nvPr>
        </p:nvSpPr>
        <p:spPr>
          <a:xfrm>
            <a:off x="762000" y="76200"/>
            <a:ext cx="7772400" cy="1162050"/>
          </a:xfrm>
          <a:noFill/>
        </p:spPr>
        <p:txBody>
          <a:bodyPr anchor="b"/>
          <a:lstStyle/>
          <a:p>
            <a:r>
              <a:rPr lang="en-US" altLang="en-US" sz="4000" smtClean="0">
                <a:solidFill>
                  <a:srgbClr val="FF3300"/>
                </a:solidFill>
              </a:rPr>
              <a:t>Solution -- increasing opp.cost</a:t>
            </a:r>
            <a:endParaRPr lang="en-US" altLang="en-US" smtClean="0">
              <a:solidFill>
                <a:srgbClr val="FF3300"/>
              </a:solidFill>
            </a:endParaRPr>
          </a:p>
        </p:txBody>
      </p:sp>
      <p:sp>
        <p:nvSpPr>
          <p:cNvPr id="167950" name="Rectangle 24"/>
          <p:cNvSpPr>
            <a:spLocks noChangeArrowheads="1"/>
          </p:cNvSpPr>
          <p:nvPr/>
        </p:nvSpPr>
        <p:spPr bwMode="auto">
          <a:xfrm>
            <a:off x="3124200" y="3352800"/>
            <a:ext cx="4048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b="1" i="1"/>
              <a:t>G</a:t>
            </a:r>
          </a:p>
        </p:txBody>
      </p:sp>
      <p:sp>
        <p:nvSpPr>
          <p:cNvPr id="167951" name="Line 28"/>
          <p:cNvSpPr>
            <a:spLocks noChangeShapeType="1"/>
          </p:cNvSpPr>
          <p:nvPr/>
        </p:nvSpPr>
        <p:spPr bwMode="auto">
          <a:xfrm>
            <a:off x="2211388" y="3810000"/>
            <a:ext cx="912812" cy="0"/>
          </a:xfrm>
          <a:prstGeom prst="line">
            <a:avLst/>
          </a:prstGeom>
          <a:noFill/>
          <a:ln w="25400">
            <a:solidFill>
              <a:srgbClr val="000000"/>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67952" name="Line 29"/>
          <p:cNvSpPr>
            <a:spLocks noChangeShapeType="1"/>
          </p:cNvSpPr>
          <p:nvPr/>
        </p:nvSpPr>
        <p:spPr bwMode="auto">
          <a:xfrm>
            <a:off x="3048000" y="3811588"/>
            <a:ext cx="0" cy="2055812"/>
          </a:xfrm>
          <a:prstGeom prst="line">
            <a:avLst/>
          </a:prstGeom>
          <a:noFill/>
          <a:ln w="25400">
            <a:solidFill>
              <a:srgbClr val="000000"/>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67953" name="Rectangle 30"/>
          <p:cNvSpPr>
            <a:spLocks noChangeArrowheads="1"/>
          </p:cNvSpPr>
          <p:nvPr/>
        </p:nvSpPr>
        <p:spPr bwMode="auto">
          <a:xfrm rot="-5400000">
            <a:off x="-900906" y="3564732"/>
            <a:ext cx="4179887"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000" b="1"/>
              <a:t>TEXTILES, T </a:t>
            </a:r>
            <a:r>
              <a:rPr lang="en-US" altLang="en-US" sz="1600" b="1"/>
              <a:t>(millions of yards per year)</a:t>
            </a:r>
          </a:p>
        </p:txBody>
      </p:sp>
      <p:sp>
        <p:nvSpPr>
          <p:cNvPr id="167954" name="Freeform 31"/>
          <p:cNvSpPr>
            <a:spLocks/>
          </p:cNvSpPr>
          <p:nvPr/>
        </p:nvSpPr>
        <p:spPr bwMode="auto">
          <a:xfrm>
            <a:off x="2209800" y="3200400"/>
            <a:ext cx="1371600" cy="2667000"/>
          </a:xfrm>
          <a:custGeom>
            <a:avLst/>
            <a:gdLst>
              <a:gd name="T0" fmla="*/ 0 w 864"/>
              <a:gd name="T1" fmla="*/ 0 h 1680"/>
              <a:gd name="T2" fmla="*/ 2147483646 w 864"/>
              <a:gd name="T3" fmla="*/ 2147483646 h 1680"/>
              <a:gd name="T4" fmla="*/ 2147483646 w 864"/>
              <a:gd name="T5" fmla="*/ 2147483646 h 1680"/>
              <a:gd name="T6" fmla="*/ 2147483646 w 864"/>
              <a:gd name="T7" fmla="*/ 2147483646 h 1680"/>
              <a:gd name="T8" fmla="*/ 2147483646 w 864"/>
              <a:gd name="T9" fmla="*/ 2147483646 h 1680"/>
              <a:gd name="T10" fmla="*/ 0 60000 65536"/>
              <a:gd name="T11" fmla="*/ 0 60000 65536"/>
              <a:gd name="T12" fmla="*/ 0 60000 65536"/>
              <a:gd name="T13" fmla="*/ 0 60000 65536"/>
              <a:gd name="T14" fmla="*/ 0 60000 65536"/>
              <a:gd name="T15" fmla="*/ 0 w 864"/>
              <a:gd name="T16" fmla="*/ 0 h 1680"/>
              <a:gd name="T17" fmla="*/ 864 w 864"/>
              <a:gd name="T18" fmla="*/ 1680 h 1680"/>
            </a:gdLst>
            <a:ahLst/>
            <a:cxnLst>
              <a:cxn ang="T10">
                <a:pos x="T0" y="T1"/>
              </a:cxn>
              <a:cxn ang="T11">
                <a:pos x="T2" y="T3"/>
              </a:cxn>
              <a:cxn ang="T12">
                <a:pos x="T4" y="T5"/>
              </a:cxn>
              <a:cxn ang="T13">
                <a:pos x="T6" y="T7"/>
              </a:cxn>
              <a:cxn ang="T14">
                <a:pos x="T8" y="T9"/>
              </a:cxn>
            </a:cxnLst>
            <a:rect l="T15" t="T16" r="T17" b="T18"/>
            <a:pathLst>
              <a:path w="864" h="1680">
                <a:moveTo>
                  <a:pt x="0" y="0"/>
                </a:moveTo>
                <a:cubicBezTo>
                  <a:pt x="100" y="16"/>
                  <a:pt x="200" y="32"/>
                  <a:pt x="288" y="96"/>
                </a:cubicBezTo>
                <a:cubicBezTo>
                  <a:pt x="376" y="160"/>
                  <a:pt x="448" y="232"/>
                  <a:pt x="528" y="384"/>
                </a:cubicBezTo>
                <a:cubicBezTo>
                  <a:pt x="608" y="536"/>
                  <a:pt x="712" y="792"/>
                  <a:pt x="768" y="1008"/>
                </a:cubicBezTo>
                <a:cubicBezTo>
                  <a:pt x="824" y="1224"/>
                  <a:pt x="848" y="1568"/>
                  <a:pt x="864" y="1680"/>
                </a:cubicBezTo>
              </a:path>
            </a:pathLst>
          </a:custGeom>
          <a:noFill/>
          <a:ln w="38100">
            <a:solidFill>
              <a:schemeClr val="hlink"/>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67955" name="Text Box 32"/>
          <p:cNvSpPr txBox="1">
            <a:spLocks noChangeArrowheads="1"/>
          </p:cNvSpPr>
          <p:nvPr/>
        </p:nvSpPr>
        <p:spPr bwMode="auto">
          <a:xfrm>
            <a:off x="3581400" y="5470525"/>
            <a:ext cx="6858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eaLnBrk="1" hangingPunct="1">
              <a:spcBef>
                <a:spcPct val="50000"/>
              </a:spcBef>
              <a:buSzTx/>
              <a:buFontTx/>
              <a:buNone/>
            </a:pPr>
            <a:r>
              <a:rPr lang="en-US" altLang="en-US" sz="2000" b="1">
                <a:solidFill>
                  <a:srgbClr val="FF3300"/>
                </a:solidFill>
              </a:rPr>
              <a:t>PPF</a:t>
            </a:r>
            <a:endParaRPr lang="en-US" altLang="en-US" sz="2000"/>
          </a:p>
        </p:txBody>
      </p:sp>
    </p:spTree>
  </p:cSld>
  <p:clrMapOvr>
    <a:masterClrMapping/>
  </p:clrMapOvr>
  <p:transition spd="slow">
    <p:checker dir="vert"/>
  </p:transition>
</p:sld>
</file>

<file path=ppt/slides/slide8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69986" name="Freeform 31"/>
          <p:cNvSpPr>
            <a:spLocks/>
          </p:cNvSpPr>
          <p:nvPr/>
        </p:nvSpPr>
        <p:spPr bwMode="auto">
          <a:xfrm>
            <a:off x="2209800" y="3200400"/>
            <a:ext cx="1371600" cy="2667000"/>
          </a:xfrm>
          <a:custGeom>
            <a:avLst/>
            <a:gdLst>
              <a:gd name="T0" fmla="*/ 0 w 864"/>
              <a:gd name="T1" fmla="*/ 0 h 1680"/>
              <a:gd name="T2" fmla="*/ 2147483646 w 864"/>
              <a:gd name="T3" fmla="*/ 2147483646 h 1680"/>
              <a:gd name="T4" fmla="*/ 2147483646 w 864"/>
              <a:gd name="T5" fmla="*/ 2147483646 h 1680"/>
              <a:gd name="T6" fmla="*/ 2147483646 w 864"/>
              <a:gd name="T7" fmla="*/ 2147483646 h 1680"/>
              <a:gd name="T8" fmla="*/ 2147483646 w 864"/>
              <a:gd name="T9" fmla="*/ 2147483646 h 1680"/>
              <a:gd name="T10" fmla="*/ 0 60000 65536"/>
              <a:gd name="T11" fmla="*/ 0 60000 65536"/>
              <a:gd name="T12" fmla="*/ 0 60000 65536"/>
              <a:gd name="T13" fmla="*/ 0 60000 65536"/>
              <a:gd name="T14" fmla="*/ 0 60000 65536"/>
              <a:gd name="T15" fmla="*/ 0 w 864"/>
              <a:gd name="T16" fmla="*/ 0 h 1680"/>
              <a:gd name="T17" fmla="*/ 864 w 864"/>
              <a:gd name="T18" fmla="*/ 1680 h 1680"/>
            </a:gdLst>
            <a:ahLst/>
            <a:cxnLst>
              <a:cxn ang="T10">
                <a:pos x="T0" y="T1"/>
              </a:cxn>
              <a:cxn ang="T11">
                <a:pos x="T2" y="T3"/>
              </a:cxn>
              <a:cxn ang="T12">
                <a:pos x="T4" y="T5"/>
              </a:cxn>
              <a:cxn ang="T13">
                <a:pos x="T6" y="T7"/>
              </a:cxn>
              <a:cxn ang="T14">
                <a:pos x="T8" y="T9"/>
              </a:cxn>
            </a:cxnLst>
            <a:rect l="T15" t="T16" r="T17" b="T18"/>
            <a:pathLst>
              <a:path w="864" h="1680">
                <a:moveTo>
                  <a:pt x="0" y="0"/>
                </a:moveTo>
                <a:cubicBezTo>
                  <a:pt x="100" y="16"/>
                  <a:pt x="200" y="32"/>
                  <a:pt x="288" y="96"/>
                </a:cubicBezTo>
                <a:cubicBezTo>
                  <a:pt x="376" y="160"/>
                  <a:pt x="448" y="232"/>
                  <a:pt x="528" y="384"/>
                </a:cubicBezTo>
                <a:cubicBezTo>
                  <a:pt x="608" y="536"/>
                  <a:pt x="712" y="792"/>
                  <a:pt x="768" y="1008"/>
                </a:cubicBezTo>
                <a:cubicBezTo>
                  <a:pt x="824" y="1224"/>
                  <a:pt x="848" y="1568"/>
                  <a:pt x="864" y="1680"/>
                </a:cubicBezTo>
              </a:path>
            </a:pathLst>
          </a:custGeom>
          <a:noFill/>
          <a:ln w="38100">
            <a:solidFill>
              <a:schemeClr val="hlink"/>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69987" name="Line 2"/>
          <p:cNvSpPr>
            <a:spLocks noChangeShapeType="1"/>
          </p:cNvSpPr>
          <p:nvPr/>
        </p:nvSpPr>
        <p:spPr bwMode="auto">
          <a:xfrm>
            <a:off x="2209800" y="2439988"/>
            <a:ext cx="2132013" cy="3427412"/>
          </a:xfrm>
          <a:prstGeom prst="line">
            <a:avLst/>
          </a:prstGeom>
          <a:noFill/>
          <a:ln w="25400">
            <a:solidFill>
              <a:srgbClr val="FFCC99"/>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69988" name="Freeform 3"/>
          <p:cNvSpPr>
            <a:spLocks/>
          </p:cNvSpPr>
          <p:nvPr/>
        </p:nvSpPr>
        <p:spPr bwMode="auto">
          <a:xfrm>
            <a:off x="2514600" y="2209800"/>
            <a:ext cx="4270375" cy="3359150"/>
          </a:xfrm>
          <a:custGeom>
            <a:avLst/>
            <a:gdLst>
              <a:gd name="T0" fmla="*/ 0 w 2690"/>
              <a:gd name="T1" fmla="*/ 0 h 2116"/>
              <a:gd name="T2" fmla="*/ 2147483646 w 2690"/>
              <a:gd name="T3" fmla="*/ 2147483646 h 2116"/>
              <a:gd name="T4" fmla="*/ 2147483646 w 2690"/>
              <a:gd name="T5" fmla="*/ 2147483646 h 2116"/>
              <a:gd name="T6" fmla="*/ 2147483646 w 2690"/>
              <a:gd name="T7" fmla="*/ 2147483646 h 2116"/>
              <a:gd name="T8" fmla="*/ 2147483646 w 2690"/>
              <a:gd name="T9" fmla="*/ 2147483646 h 2116"/>
              <a:gd name="T10" fmla="*/ 2147483646 w 2690"/>
              <a:gd name="T11" fmla="*/ 2147483646 h 2116"/>
              <a:gd name="T12" fmla="*/ 2147483646 w 2690"/>
              <a:gd name="T13" fmla="*/ 2147483646 h 2116"/>
              <a:gd name="T14" fmla="*/ 2147483646 w 2690"/>
              <a:gd name="T15" fmla="*/ 2147483646 h 2116"/>
              <a:gd name="T16" fmla="*/ 2147483646 w 2690"/>
              <a:gd name="T17" fmla="*/ 2147483646 h 2116"/>
              <a:gd name="T18" fmla="*/ 2147483646 w 2690"/>
              <a:gd name="T19" fmla="*/ 2147483646 h 2116"/>
              <a:gd name="T20" fmla="*/ 2147483646 w 2690"/>
              <a:gd name="T21" fmla="*/ 2147483646 h 2116"/>
              <a:gd name="T22" fmla="*/ 2147483646 w 2690"/>
              <a:gd name="T23" fmla="*/ 2147483646 h 2116"/>
              <a:gd name="T24" fmla="*/ 2147483646 w 2690"/>
              <a:gd name="T25" fmla="*/ 2147483646 h 2116"/>
              <a:gd name="T26" fmla="*/ 2147483646 w 2690"/>
              <a:gd name="T27" fmla="*/ 2147483646 h 2116"/>
              <a:gd name="T28" fmla="*/ 2147483646 w 2690"/>
              <a:gd name="T29" fmla="*/ 2147483646 h 2116"/>
              <a:gd name="T30" fmla="*/ 2147483646 w 2690"/>
              <a:gd name="T31" fmla="*/ 2147483646 h 2116"/>
              <a:gd name="T32" fmla="*/ 2147483646 w 2690"/>
              <a:gd name="T33" fmla="*/ 2147483646 h 2116"/>
              <a:gd name="T34" fmla="*/ 2147483646 w 2690"/>
              <a:gd name="T35" fmla="*/ 2147483646 h 2116"/>
              <a:gd name="T36" fmla="*/ 2147483646 w 2690"/>
              <a:gd name="T37" fmla="*/ 2147483646 h 2116"/>
              <a:gd name="T38" fmla="*/ 2147483646 w 2690"/>
              <a:gd name="T39" fmla="*/ 2147483646 h 2116"/>
              <a:gd name="T40" fmla="*/ 2147483646 w 2690"/>
              <a:gd name="T41" fmla="*/ 2147483646 h 2116"/>
              <a:gd name="T42" fmla="*/ 2147483646 w 2690"/>
              <a:gd name="T43" fmla="*/ 2147483646 h 2116"/>
              <a:gd name="T44" fmla="*/ 2147483646 w 2690"/>
              <a:gd name="T45" fmla="*/ 2147483646 h 2116"/>
              <a:gd name="T46" fmla="*/ 2147483646 w 2690"/>
              <a:gd name="T47" fmla="*/ 2147483646 h 211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2690"/>
              <a:gd name="T73" fmla="*/ 0 h 2116"/>
              <a:gd name="T74" fmla="*/ 2690 w 2690"/>
              <a:gd name="T75" fmla="*/ 2116 h 211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2690" h="2116">
                <a:moveTo>
                  <a:pt x="0" y="0"/>
                </a:moveTo>
                <a:lnTo>
                  <a:pt x="55" y="228"/>
                </a:lnTo>
                <a:lnTo>
                  <a:pt x="117" y="449"/>
                </a:lnTo>
                <a:lnTo>
                  <a:pt x="193" y="665"/>
                </a:lnTo>
                <a:lnTo>
                  <a:pt x="290" y="864"/>
                </a:lnTo>
                <a:lnTo>
                  <a:pt x="408" y="1052"/>
                </a:lnTo>
                <a:lnTo>
                  <a:pt x="539" y="1228"/>
                </a:lnTo>
                <a:lnTo>
                  <a:pt x="684" y="1387"/>
                </a:lnTo>
                <a:lnTo>
                  <a:pt x="774" y="1467"/>
                </a:lnTo>
                <a:lnTo>
                  <a:pt x="864" y="1541"/>
                </a:lnTo>
                <a:lnTo>
                  <a:pt x="968" y="1609"/>
                </a:lnTo>
                <a:lnTo>
                  <a:pt x="1078" y="1683"/>
                </a:lnTo>
                <a:lnTo>
                  <a:pt x="1203" y="1751"/>
                </a:lnTo>
                <a:lnTo>
                  <a:pt x="1327" y="1814"/>
                </a:lnTo>
                <a:lnTo>
                  <a:pt x="1451" y="1876"/>
                </a:lnTo>
                <a:lnTo>
                  <a:pt x="1583" y="1927"/>
                </a:lnTo>
                <a:lnTo>
                  <a:pt x="1707" y="1979"/>
                </a:lnTo>
                <a:lnTo>
                  <a:pt x="1825" y="2018"/>
                </a:lnTo>
                <a:lnTo>
                  <a:pt x="1935" y="2052"/>
                </a:lnTo>
                <a:lnTo>
                  <a:pt x="2046" y="2075"/>
                </a:lnTo>
                <a:lnTo>
                  <a:pt x="2157" y="2092"/>
                </a:lnTo>
                <a:lnTo>
                  <a:pt x="2267" y="2104"/>
                </a:lnTo>
                <a:lnTo>
                  <a:pt x="2475" y="2115"/>
                </a:lnTo>
                <a:lnTo>
                  <a:pt x="2689" y="2115"/>
                </a:lnTo>
              </a:path>
            </a:pathLst>
          </a:custGeom>
          <a:noFill/>
          <a:ln w="50800" cap="rnd">
            <a:solidFill>
              <a:srgbClr val="0099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69989" name="Line 4"/>
          <p:cNvSpPr>
            <a:spLocks noChangeShapeType="1"/>
          </p:cNvSpPr>
          <p:nvPr/>
        </p:nvSpPr>
        <p:spPr bwMode="auto">
          <a:xfrm>
            <a:off x="2211388" y="5867400"/>
            <a:ext cx="4875212" cy="0"/>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69990" name="Rectangle 5"/>
          <p:cNvSpPr>
            <a:spLocks noChangeArrowheads="1"/>
          </p:cNvSpPr>
          <p:nvPr/>
        </p:nvSpPr>
        <p:spPr bwMode="auto">
          <a:xfrm>
            <a:off x="1905000" y="5849938"/>
            <a:ext cx="5486400"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0           2         4         6         8         10</a:t>
            </a:r>
          </a:p>
        </p:txBody>
      </p:sp>
      <p:sp>
        <p:nvSpPr>
          <p:cNvPr id="169991" name="Rectangle 6"/>
          <p:cNvSpPr>
            <a:spLocks noChangeArrowheads="1"/>
          </p:cNvSpPr>
          <p:nvPr/>
        </p:nvSpPr>
        <p:spPr bwMode="auto">
          <a:xfrm>
            <a:off x="1828800" y="49530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2</a:t>
            </a:r>
          </a:p>
        </p:txBody>
      </p:sp>
      <p:sp>
        <p:nvSpPr>
          <p:cNvPr id="169992" name="Rectangle 7"/>
          <p:cNvSpPr>
            <a:spLocks noChangeArrowheads="1"/>
          </p:cNvSpPr>
          <p:nvPr/>
        </p:nvSpPr>
        <p:spPr bwMode="auto">
          <a:xfrm>
            <a:off x="1828800" y="42672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4</a:t>
            </a:r>
          </a:p>
        </p:txBody>
      </p:sp>
      <p:sp>
        <p:nvSpPr>
          <p:cNvPr id="169993" name="Rectangle 8"/>
          <p:cNvSpPr>
            <a:spLocks noChangeArrowheads="1"/>
          </p:cNvSpPr>
          <p:nvPr/>
        </p:nvSpPr>
        <p:spPr bwMode="auto">
          <a:xfrm>
            <a:off x="1828800" y="35814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6</a:t>
            </a:r>
          </a:p>
        </p:txBody>
      </p:sp>
      <p:sp>
        <p:nvSpPr>
          <p:cNvPr id="169994" name="Rectangle 9"/>
          <p:cNvSpPr>
            <a:spLocks noChangeArrowheads="1"/>
          </p:cNvSpPr>
          <p:nvPr/>
        </p:nvSpPr>
        <p:spPr bwMode="auto">
          <a:xfrm>
            <a:off x="1828800" y="28956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8</a:t>
            </a:r>
          </a:p>
        </p:txBody>
      </p:sp>
      <p:sp>
        <p:nvSpPr>
          <p:cNvPr id="169995" name="Rectangle 10"/>
          <p:cNvSpPr>
            <a:spLocks noChangeArrowheads="1"/>
          </p:cNvSpPr>
          <p:nvPr/>
        </p:nvSpPr>
        <p:spPr bwMode="auto">
          <a:xfrm>
            <a:off x="1676400" y="2209800"/>
            <a:ext cx="488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10</a:t>
            </a:r>
          </a:p>
        </p:txBody>
      </p:sp>
      <p:sp>
        <p:nvSpPr>
          <p:cNvPr id="169996" name="Rectangle 11"/>
          <p:cNvSpPr>
            <a:spLocks noChangeArrowheads="1"/>
          </p:cNvSpPr>
          <p:nvPr/>
        </p:nvSpPr>
        <p:spPr bwMode="auto">
          <a:xfrm>
            <a:off x="3733800" y="6338888"/>
            <a:ext cx="45466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1800" b="1"/>
              <a:t>SOYBEANS, S (millions of bushels per year)</a:t>
            </a:r>
          </a:p>
        </p:txBody>
      </p:sp>
      <p:sp>
        <p:nvSpPr>
          <p:cNvPr id="169997" name="Rectangle 12"/>
          <p:cNvSpPr>
            <a:spLocks noChangeArrowheads="1"/>
          </p:cNvSpPr>
          <p:nvPr/>
        </p:nvSpPr>
        <p:spPr bwMode="auto">
          <a:xfrm>
            <a:off x="3124200" y="4572000"/>
            <a:ext cx="3698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b="1" i="1"/>
              <a:t>L</a:t>
            </a:r>
          </a:p>
        </p:txBody>
      </p:sp>
      <p:sp>
        <p:nvSpPr>
          <p:cNvPr id="169998" name="Oval 13"/>
          <p:cNvSpPr>
            <a:spLocks noChangeArrowheads="1"/>
          </p:cNvSpPr>
          <p:nvPr/>
        </p:nvSpPr>
        <p:spPr bwMode="auto">
          <a:xfrm>
            <a:off x="2971800" y="3733800"/>
            <a:ext cx="155575" cy="155575"/>
          </a:xfrm>
          <a:prstGeom prst="ellipse">
            <a:avLst/>
          </a:prstGeom>
          <a:solidFill>
            <a:srgbClr val="000000"/>
          </a:solidFill>
          <a:ln w="12700">
            <a:solidFill>
              <a:schemeClr val="tx1"/>
            </a:solidFill>
            <a:round/>
            <a:headEnd/>
            <a:tailEnd/>
          </a:ln>
        </p:spPr>
        <p:txBody>
          <a:bodyPr wrap="none" anchor="ct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eaLnBrk="1" hangingPunct="1">
              <a:spcBef>
                <a:spcPct val="0"/>
              </a:spcBef>
              <a:buSzTx/>
              <a:buFontTx/>
              <a:buNone/>
            </a:pPr>
            <a:endParaRPr lang="en-US" altLang="en-US" sz="2000"/>
          </a:p>
        </p:txBody>
      </p:sp>
      <p:sp>
        <p:nvSpPr>
          <p:cNvPr id="169999" name="Line 14"/>
          <p:cNvSpPr>
            <a:spLocks noChangeShapeType="1"/>
          </p:cNvSpPr>
          <p:nvPr/>
        </p:nvSpPr>
        <p:spPr bwMode="auto">
          <a:xfrm flipV="1">
            <a:off x="2209800" y="1525588"/>
            <a:ext cx="0" cy="4341812"/>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70000" name="Rectangle 15"/>
          <p:cNvSpPr>
            <a:spLocks noGrp="1" noChangeArrowheads="1"/>
          </p:cNvSpPr>
          <p:nvPr>
            <p:ph type="title"/>
          </p:nvPr>
        </p:nvSpPr>
        <p:spPr>
          <a:xfrm>
            <a:off x="762000" y="76200"/>
            <a:ext cx="7772400" cy="1162050"/>
          </a:xfrm>
          <a:noFill/>
        </p:spPr>
        <p:txBody>
          <a:bodyPr anchor="b"/>
          <a:lstStyle/>
          <a:p>
            <a:r>
              <a:rPr lang="en-US" altLang="en-US" sz="4000" smtClean="0">
                <a:solidFill>
                  <a:srgbClr val="FF3300"/>
                </a:solidFill>
              </a:rPr>
              <a:t>Solution -- increasing opp.cost</a:t>
            </a:r>
            <a:endParaRPr lang="en-US" altLang="en-US" smtClean="0">
              <a:solidFill>
                <a:srgbClr val="FF3300"/>
              </a:solidFill>
            </a:endParaRPr>
          </a:p>
        </p:txBody>
      </p:sp>
      <p:sp>
        <p:nvSpPr>
          <p:cNvPr id="170001" name="Freeform 16"/>
          <p:cNvSpPr>
            <a:spLocks/>
          </p:cNvSpPr>
          <p:nvPr/>
        </p:nvSpPr>
        <p:spPr bwMode="auto">
          <a:xfrm>
            <a:off x="2286000" y="2436813"/>
            <a:ext cx="4270375" cy="3357562"/>
          </a:xfrm>
          <a:custGeom>
            <a:avLst/>
            <a:gdLst>
              <a:gd name="T0" fmla="*/ 0 w 2690"/>
              <a:gd name="T1" fmla="*/ 0 h 2115"/>
              <a:gd name="T2" fmla="*/ 2147483646 w 2690"/>
              <a:gd name="T3" fmla="*/ 2147483646 h 2115"/>
              <a:gd name="T4" fmla="*/ 2147483646 w 2690"/>
              <a:gd name="T5" fmla="*/ 2147483646 h 2115"/>
              <a:gd name="T6" fmla="*/ 2147483646 w 2690"/>
              <a:gd name="T7" fmla="*/ 2147483646 h 2115"/>
              <a:gd name="T8" fmla="*/ 2147483646 w 2690"/>
              <a:gd name="T9" fmla="*/ 2147483646 h 2115"/>
              <a:gd name="T10" fmla="*/ 2147483646 w 2690"/>
              <a:gd name="T11" fmla="*/ 2147483646 h 2115"/>
              <a:gd name="T12" fmla="*/ 2147483646 w 2690"/>
              <a:gd name="T13" fmla="*/ 2147483646 h 2115"/>
              <a:gd name="T14" fmla="*/ 2147483646 w 2690"/>
              <a:gd name="T15" fmla="*/ 2147483646 h 2115"/>
              <a:gd name="T16" fmla="*/ 2147483646 w 2690"/>
              <a:gd name="T17" fmla="*/ 2147483646 h 2115"/>
              <a:gd name="T18" fmla="*/ 2147483646 w 2690"/>
              <a:gd name="T19" fmla="*/ 2147483646 h 2115"/>
              <a:gd name="T20" fmla="*/ 2147483646 w 2690"/>
              <a:gd name="T21" fmla="*/ 2147483646 h 2115"/>
              <a:gd name="T22" fmla="*/ 2147483646 w 2690"/>
              <a:gd name="T23" fmla="*/ 2147483646 h 2115"/>
              <a:gd name="T24" fmla="*/ 2147483646 w 2690"/>
              <a:gd name="T25" fmla="*/ 2147483646 h 2115"/>
              <a:gd name="T26" fmla="*/ 2147483646 w 2690"/>
              <a:gd name="T27" fmla="*/ 2147483646 h 2115"/>
              <a:gd name="T28" fmla="*/ 2147483646 w 2690"/>
              <a:gd name="T29" fmla="*/ 2147483646 h 2115"/>
              <a:gd name="T30" fmla="*/ 2147483646 w 2690"/>
              <a:gd name="T31" fmla="*/ 2147483646 h 2115"/>
              <a:gd name="T32" fmla="*/ 2147483646 w 2690"/>
              <a:gd name="T33" fmla="*/ 2147483646 h 2115"/>
              <a:gd name="T34" fmla="*/ 2147483646 w 2690"/>
              <a:gd name="T35" fmla="*/ 2147483646 h 2115"/>
              <a:gd name="T36" fmla="*/ 2147483646 w 2690"/>
              <a:gd name="T37" fmla="*/ 2147483646 h 2115"/>
              <a:gd name="T38" fmla="*/ 2147483646 w 2690"/>
              <a:gd name="T39" fmla="*/ 2147483646 h 2115"/>
              <a:gd name="T40" fmla="*/ 2147483646 w 2690"/>
              <a:gd name="T41" fmla="*/ 2147483646 h 2115"/>
              <a:gd name="T42" fmla="*/ 2147483646 w 2690"/>
              <a:gd name="T43" fmla="*/ 2147483646 h 2115"/>
              <a:gd name="T44" fmla="*/ 2147483646 w 2690"/>
              <a:gd name="T45" fmla="*/ 2147483646 h 2115"/>
              <a:gd name="T46" fmla="*/ 2147483646 w 2690"/>
              <a:gd name="T47" fmla="*/ 2147483646 h 2115"/>
              <a:gd name="T48" fmla="*/ 2147483646 w 2690"/>
              <a:gd name="T49" fmla="*/ 2147483646 h 2115"/>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2690"/>
              <a:gd name="T76" fmla="*/ 0 h 2115"/>
              <a:gd name="T77" fmla="*/ 2690 w 2690"/>
              <a:gd name="T78" fmla="*/ 2115 h 2115"/>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2690" h="2115">
                <a:moveTo>
                  <a:pt x="0" y="0"/>
                </a:moveTo>
                <a:lnTo>
                  <a:pt x="53" y="228"/>
                </a:lnTo>
                <a:lnTo>
                  <a:pt x="119" y="450"/>
                </a:lnTo>
                <a:lnTo>
                  <a:pt x="192" y="666"/>
                </a:lnTo>
                <a:lnTo>
                  <a:pt x="238" y="765"/>
                </a:lnTo>
                <a:lnTo>
                  <a:pt x="291" y="865"/>
                </a:lnTo>
                <a:lnTo>
                  <a:pt x="403" y="1051"/>
                </a:lnTo>
                <a:lnTo>
                  <a:pt x="535" y="1227"/>
                </a:lnTo>
                <a:lnTo>
                  <a:pt x="687" y="1384"/>
                </a:lnTo>
                <a:lnTo>
                  <a:pt x="773" y="1460"/>
                </a:lnTo>
                <a:lnTo>
                  <a:pt x="866" y="1536"/>
                </a:lnTo>
                <a:lnTo>
                  <a:pt x="971" y="1606"/>
                </a:lnTo>
                <a:lnTo>
                  <a:pt x="1084" y="1682"/>
                </a:lnTo>
                <a:lnTo>
                  <a:pt x="1203" y="1746"/>
                </a:lnTo>
                <a:lnTo>
                  <a:pt x="1328" y="1810"/>
                </a:lnTo>
                <a:lnTo>
                  <a:pt x="1454" y="1875"/>
                </a:lnTo>
                <a:lnTo>
                  <a:pt x="1579" y="1927"/>
                </a:lnTo>
                <a:lnTo>
                  <a:pt x="1705" y="1974"/>
                </a:lnTo>
                <a:lnTo>
                  <a:pt x="1824" y="2015"/>
                </a:lnTo>
                <a:lnTo>
                  <a:pt x="1936" y="2050"/>
                </a:lnTo>
                <a:lnTo>
                  <a:pt x="2048" y="2073"/>
                </a:lnTo>
                <a:lnTo>
                  <a:pt x="2154" y="2091"/>
                </a:lnTo>
                <a:lnTo>
                  <a:pt x="2266" y="2102"/>
                </a:lnTo>
                <a:lnTo>
                  <a:pt x="2478" y="2114"/>
                </a:lnTo>
                <a:lnTo>
                  <a:pt x="2689" y="2114"/>
                </a:lnTo>
              </a:path>
            </a:pathLst>
          </a:custGeom>
          <a:noFill/>
          <a:ln w="50800" cap="rnd">
            <a:solidFill>
              <a:srgbClr val="0099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70002" name="Freeform 17"/>
          <p:cNvSpPr>
            <a:spLocks/>
          </p:cNvSpPr>
          <p:nvPr/>
        </p:nvSpPr>
        <p:spPr bwMode="auto">
          <a:xfrm>
            <a:off x="3043238" y="1749425"/>
            <a:ext cx="4275137" cy="3359150"/>
          </a:xfrm>
          <a:custGeom>
            <a:avLst/>
            <a:gdLst>
              <a:gd name="T0" fmla="*/ 0 w 2693"/>
              <a:gd name="T1" fmla="*/ 0 h 2116"/>
              <a:gd name="T2" fmla="*/ 2147483646 w 2693"/>
              <a:gd name="T3" fmla="*/ 2147483646 h 2116"/>
              <a:gd name="T4" fmla="*/ 2147483646 w 2693"/>
              <a:gd name="T5" fmla="*/ 2147483646 h 2116"/>
              <a:gd name="T6" fmla="*/ 2147483646 w 2693"/>
              <a:gd name="T7" fmla="*/ 2147483646 h 2116"/>
              <a:gd name="T8" fmla="*/ 2147483646 w 2693"/>
              <a:gd name="T9" fmla="*/ 2147483646 h 2116"/>
              <a:gd name="T10" fmla="*/ 2147483646 w 2693"/>
              <a:gd name="T11" fmla="*/ 2147483646 h 2116"/>
              <a:gd name="T12" fmla="*/ 2147483646 w 2693"/>
              <a:gd name="T13" fmla="*/ 2147483646 h 2116"/>
              <a:gd name="T14" fmla="*/ 2147483646 w 2693"/>
              <a:gd name="T15" fmla="*/ 2147483646 h 2116"/>
              <a:gd name="T16" fmla="*/ 2147483646 w 2693"/>
              <a:gd name="T17" fmla="*/ 2147483646 h 2116"/>
              <a:gd name="T18" fmla="*/ 2147483646 w 2693"/>
              <a:gd name="T19" fmla="*/ 2147483646 h 2116"/>
              <a:gd name="T20" fmla="*/ 2147483646 w 2693"/>
              <a:gd name="T21" fmla="*/ 2147483646 h 2116"/>
              <a:gd name="T22" fmla="*/ 2147483646 w 2693"/>
              <a:gd name="T23" fmla="*/ 2147483646 h 2116"/>
              <a:gd name="T24" fmla="*/ 2147483646 w 2693"/>
              <a:gd name="T25" fmla="*/ 2147483646 h 2116"/>
              <a:gd name="T26" fmla="*/ 2147483646 w 2693"/>
              <a:gd name="T27" fmla="*/ 2147483646 h 2116"/>
              <a:gd name="T28" fmla="*/ 2147483646 w 2693"/>
              <a:gd name="T29" fmla="*/ 2147483646 h 2116"/>
              <a:gd name="T30" fmla="*/ 2147483646 w 2693"/>
              <a:gd name="T31" fmla="*/ 2147483646 h 2116"/>
              <a:gd name="T32" fmla="*/ 2147483646 w 2693"/>
              <a:gd name="T33" fmla="*/ 2147483646 h 2116"/>
              <a:gd name="T34" fmla="*/ 2147483646 w 2693"/>
              <a:gd name="T35" fmla="*/ 2147483646 h 2116"/>
              <a:gd name="T36" fmla="*/ 2147483646 w 2693"/>
              <a:gd name="T37" fmla="*/ 2147483646 h 2116"/>
              <a:gd name="T38" fmla="*/ 2147483646 w 2693"/>
              <a:gd name="T39" fmla="*/ 2147483646 h 2116"/>
              <a:gd name="T40" fmla="*/ 2147483646 w 2693"/>
              <a:gd name="T41" fmla="*/ 2147483646 h 2116"/>
              <a:gd name="T42" fmla="*/ 2147483646 w 2693"/>
              <a:gd name="T43" fmla="*/ 2147483646 h 2116"/>
              <a:gd name="T44" fmla="*/ 2147483646 w 2693"/>
              <a:gd name="T45" fmla="*/ 2147483646 h 2116"/>
              <a:gd name="T46" fmla="*/ 2147483646 w 2693"/>
              <a:gd name="T47" fmla="*/ 2147483646 h 211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2693"/>
              <a:gd name="T73" fmla="*/ 0 h 2116"/>
              <a:gd name="T74" fmla="*/ 2693 w 2693"/>
              <a:gd name="T75" fmla="*/ 2116 h 211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2693" h="2116">
                <a:moveTo>
                  <a:pt x="0" y="0"/>
                </a:moveTo>
                <a:lnTo>
                  <a:pt x="59" y="231"/>
                </a:lnTo>
                <a:lnTo>
                  <a:pt x="118" y="452"/>
                </a:lnTo>
                <a:lnTo>
                  <a:pt x="192" y="669"/>
                </a:lnTo>
                <a:lnTo>
                  <a:pt x="288" y="864"/>
                </a:lnTo>
                <a:lnTo>
                  <a:pt x="406" y="1050"/>
                </a:lnTo>
                <a:lnTo>
                  <a:pt x="539" y="1225"/>
                </a:lnTo>
                <a:lnTo>
                  <a:pt x="694" y="1389"/>
                </a:lnTo>
                <a:lnTo>
                  <a:pt x="775" y="1466"/>
                </a:lnTo>
                <a:lnTo>
                  <a:pt x="871" y="1539"/>
                </a:lnTo>
                <a:lnTo>
                  <a:pt x="974" y="1611"/>
                </a:lnTo>
                <a:lnTo>
                  <a:pt x="1084" y="1683"/>
                </a:lnTo>
                <a:lnTo>
                  <a:pt x="1202" y="1750"/>
                </a:lnTo>
                <a:lnTo>
                  <a:pt x="1328" y="1816"/>
                </a:lnTo>
                <a:lnTo>
                  <a:pt x="1453" y="1873"/>
                </a:lnTo>
                <a:lnTo>
                  <a:pt x="1586" y="1930"/>
                </a:lnTo>
                <a:lnTo>
                  <a:pt x="1711" y="1976"/>
                </a:lnTo>
                <a:lnTo>
                  <a:pt x="1829" y="2017"/>
                </a:lnTo>
                <a:lnTo>
                  <a:pt x="1940" y="2048"/>
                </a:lnTo>
                <a:lnTo>
                  <a:pt x="2050" y="2074"/>
                </a:lnTo>
                <a:lnTo>
                  <a:pt x="2161" y="2089"/>
                </a:lnTo>
                <a:lnTo>
                  <a:pt x="2272" y="2105"/>
                </a:lnTo>
                <a:lnTo>
                  <a:pt x="2478" y="2115"/>
                </a:lnTo>
                <a:lnTo>
                  <a:pt x="2692" y="2115"/>
                </a:lnTo>
              </a:path>
            </a:pathLst>
          </a:custGeom>
          <a:noFill/>
          <a:ln w="50800" cap="rnd">
            <a:solidFill>
              <a:srgbClr val="0099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70003" name="Rectangle 19"/>
          <p:cNvSpPr>
            <a:spLocks noChangeArrowheads="1"/>
          </p:cNvSpPr>
          <p:nvPr/>
        </p:nvSpPr>
        <p:spPr bwMode="auto">
          <a:xfrm>
            <a:off x="2133600" y="3200400"/>
            <a:ext cx="4206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b="1" i="1"/>
              <a:t>H</a:t>
            </a:r>
          </a:p>
        </p:txBody>
      </p:sp>
      <p:sp>
        <p:nvSpPr>
          <p:cNvPr id="170004" name="Rectangle 20"/>
          <p:cNvSpPr>
            <a:spLocks noChangeArrowheads="1"/>
          </p:cNvSpPr>
          <p:nvPr/>
        </p:nvSpPr>
        <p:spPr bwMode="auto">
          <a:xfrm>
            <a:off x="6553200" y="5257800"/>
            <a:ext cx="7334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000" b="1"/>
              <a:t>CIC</a:t>
            </a:r>
            <a:r>
              <a:rPr lang="en-US" altLang="en-US" sz="2000" b="1" baseline="-25000"/>
              <a:t>1</a:t>
            </a:r>
          </a:p>
        </p:txBody>
      </p:sp>
      <p:sp>
        <p:nvSpPr>
          <p:cNvPr id="170005" name="Rectangle 21"/>
          <p:cNvSpPr>
            <a:spLocks noChangeArrowheads="1"/>
          </p:cNvSpPr>
          <p:nvPr/>
        </p:nvSpPr>
        <p:spPr bwMode="auto">
          <a:xfrm>
            <a:off x="6934200" y="4648200"/>
            <a:ext cx="7334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000" b="1"/>
              <a:t>CIC</a:t>
            </a:r>
            <a:r>
              <a:rPr lang="en-US" altLang="en-US" sz="2000" b="1" baseline="-25000"/>
              <a:t>2</a:t>
            </a:r>
          </a:p>
        </p:txBody>
      </p:sp>
      <p:sp>
        <p:nvSpPr>
          <p:cNvPr id="170006" name="Rectangle 22"/>
          <p:cNvSpPr>
            <a:spLocks noChangeArrowheads="1"/>
          </p:cNvSpPr>
          <p:nvPr/>
        </p:nvSpPr>
        <p:spPr bwMode="auto">
          <a:xfrm>
            <a:off x="6477000" y="5562600"/>
            <a:ext cx="7334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000" b="1"/>
              <a:t>CIC</a:t>
            </a:r>
            <a:r>
              <a:rPr lang="en-US" altLang="en-US" sz="2000" b="1" baseline="-25000"/>
              <a:t>0</a:t>
            </a:r>
          </a:p>
        </p:txBody>
      </p:sp>
      <p:sp>
        <p:nvSpPr>
          <p:cNvPr id="170007" name="Oval 23"/>
          <p:cNvSpPr>
            <a:spLocks noChangeArrowheads="1"/>
          </p:cNvSpPr>
          <p:nvPr/>
        </p:nvSpPr>
        <p:spPr bwMode="auto">
          <a:xfrm>
            <a:off x="2435225" y="3197225"/>
            <a:ext cx="155575" cy="155575"/>
          </a:xfrm>
          <a:prstGeom prst="ellipse">
            <a:avLst/>
          </a:prstGeom>
          <a:solidFill>
            <a:srgbClr val="000000"/>
          </a:solidFill>
          <a:ln w="12700">
            <a:solidFill>
              <a:schemeClr val="tx1"/>
            </a:solidFill>
            <a:round/>
            <a:headEnd/>
            <a:tailEnd/>
          </a:ln>
        </p:spPr>
        <p:txBody>
          <a:bodyPr wrap="none" anchor="ct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eaLnBrk="1" hangingPunct="1">
              <a:spcBef>
                <a:spcPct val="0"/>
              </a:spcBef>
              <a:buSzTx/>
              <a:buFontTx/>
              <a:buNone/>
            </a:pPr>
            <a:endParaRPr lang="en-US" altLang="en-US" sz="2000"/>
          </a:p>
        </p:txBody>
      </p:sp>
      <p:sp>
        <p:nvSpPr>
          <p:cNvPr id="170008" name="Rectangle 24"/>
          <p:cNvSpPr>
            <a:spLocks noChangeArrowheads="1"/>
          </p:cNvSpPr>
          <p:nvPr/>
        </p:nvSpPr>
        <p:spPr bwMode="auto">
          <a:xfrm>
            <a:off x="3124200" y="3352800"/>
            <a:ext cx="4048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b="1" i="1"/>
              <a:t>G</a:t>
            </a:r>
          </a:p>
        </p:txBody>
      </p:sp>
      <p:sp>
        <p:nvSpPr>
          <p:cNvPr id="170009" name="Rectangle 26"/>
          <p:cNvSpPr>
            <a:spLocks noChangeArrowheads="1"/>
          </p:cNvSpPr>
          <p:nvPr/>
        </p:nvSpPr>
        <p:spPr bwMode="auto">
          <a:xfrm>
            <a:off x="4419600" y="2438400"/>
            <a:ext cx="3987800" cy="1019175"/>
          </a:xfrm>
          <a:prstGeom prst="rect">
            <a:avLst/>
          </a:prstGeom>
          <a:solidFill>
            <a:srgbClr val="FFCC99"/>
          </a:solidFill>
          <a:ln w="12700">
            <a:solidFill>
              <a:srgbClr val="000000"/>
            </a:solidFill>
            <a:miter lim="800000"/>
            <a:headEnd/>
            <a:tailEnd/>
          </a:ln>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000" b="1"/>
              <a:t>Autarky General Equilibrium</a:t>
            </a:r>
            <a:br>
              <a:rPr lang="en-US" altLang="en-US" sz="2000" b="1"/>
            </a:br>
            <a:r>
              <a:rPr lang="en-US" altLang="en-US" sz="2000" b="1"/>
              <a:t>|slope of price line| = P</a:t>
            </a:r>
            <a:r>
              <a:rPr lang="en-US" altLang="en-US" sz="2000" b="1" baseline="-25000"/>
              <a:t>S</a:t>
            </a:r>
            <a:r>
              <a:rPr lang="en-US" altLang="en-US" sz="2000" b="1"/>
              <a:t>/P</a:t>
            </a:r>
            <a:r>
              <a:rPr lang="en-US" altLang="en-US" sz="2000" b="1" baseline="-25000"/>
              <a:t>T</a:t>
            </a:r>
            <a:endParaRPr lang="en-US" altLang="en-US" sz="2000" b="1"/>
          </a:p>
          <a:p>
            <a:pPr>
              <a:spcBef>
                <a:spcPct val="0"/>
              </a:spcBef>
              <a:buSzTx/>
              <a:buFontTx/>
              <a:buNone/>
            </a:pPr>
            <a:r>
              <a:rPr lang="en-US" altLang="en-US" sz="2000" b="1"/>
              <a:t> = slope of PPF and CIC at point G</a:t>
            </a:r>
          </a:p>
        </p:txBody>
      </p:sp>
      <p:sp>
        <p:nvSpPr>
          <p:cNvPr id="170010" name="Line 27"/>
          <p:cNvSpPr>
            <a:spLocks noChangeShapeType="1"/>
          </p:cNvSpPr>
          <p:nvPr/>
        </p:nvSpPr>
        <p:spPr bwMode="auto">
          <a:xfrm flipH="1">
            <a:off x="3200400" y="2743200"/>
            <a:ext cx="1219200" cy="989013"/>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70011" name="Line 28"/>
          <p:cNvSpPr>
            <a:spLocks noChangeShapeType="1"/>
          </p:cNvSpPr>
          <p:nvPr/>
        </p:nvSpPr>
        <p:spPr bwMode="auto">
          <a:xfrm>
            <a:off x="2211388" y="3810000"/>
            <a:ext cx="912812" cy="0"/>
          </a:xfrm>
          <a:prstGeom prst="line">
            <a:avLst/>
          </a:prstGeom>
          <a:noFill/>
          <a:ln w="25400">
            <a:solidFill>
              <a:srgbClr val="000000"/>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70012" name="Line 29"/>
          <p:cNvSpPr>
            <a:spLocks noChangeShapeType="1"/>
          </p:cNvSpPr>
          <p:nvPr/>
        </p:nvSpPr>
        <p:spPr bwMode="auto">
          <a:xfrm>
            <a:off x="3048000" y="3811588"/>
            <a:ext cx="0" cy="2055812"/>
          </a:xfrm>
          <a:prstGeom prst="line">
            <a:avLst/>
          </a:prstGeom>
          <a:noFill/>
          <a:ln w="25400">
            <a:solidFill>
              <a:srgbClr val="000000"/>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70013" name="Rectangle 30"/>
          <p:cNvSpPr>
            <a:spLocks noChangeArrowheads="1"/>
          </p:cNvSpPr>
          <p:nvPr/>
        </p:nvSpPr>
        <p:spPr bwMode="auto">
          <a:xfrm rot="-5400000">
            <a:off x="-900906" y="3564732"/>
            <a:ext cx="4179887"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000" b="1"/>
              <a:t>TEXTILES, T </a:t>
            </a:r>
            <a:r>
              <a:rPr lang="en-US" altLang="en-US" sz="1600" b="1"/>
              <a:t>(millions of yards per year)</a:t>
            </a:r>
          </a:p>
        </p:txBody>
      </p:sp>
      <p:sp>
        <p:nvSpPr>
          <p:cNvPr id="170014" name="Text Box 32"/>
          <p:cNvSpPr txBox="1">
            <a:spLocks noChangeArrowheads="1"/>
          </p:cNvSpPr>
          <p:nvPr/>
        </p:nvSpPr>
        <p:spPr bwMode="auto">
          <a:xfrm>
            <a:off x="3581400" y="5470525"/>
            <a:ext cx="6858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eaLnBrk="1" hangingPunct="1">
              <a:spcBef>
                <a:spcPct val="50000"/>
              </a:spcBef>
              <a:buSzTx/>
              <a:buFontTx/>
              <a:buNone/>
            </a:pPr>
            <a:r>
              <a:rPr lang="en-US" altLang="en-US" sz="2000" b="1">
                <a:solidFill>
                  <a:srgbClr val="FF3300"/>
                </a:solidFill>
              </a:rPr>
              <a:t>PPF</a:t>
            </a:r>
            <a:endParaRPr lang="en-US" altLang="en-US" sz="2000"/>
          </a:p>
        </p:txBody>
      </p:sp>
      <p:sp>
        <p:nvSpPr>
          <p:cNvPr id="170015" name="Oval 25"/>
          <p:cNvSpPr>
            <a:spLocks noChangeArrowheads="1"/>
          </p:cNvSpPr>
          <p:nvPr/>
        </p:nvSpPr>
        <p:spPr bwMode="auto">
          <a:xfrm>
            <a:off x="3352800" y="4568825"/>
            <a:ext cx="155575" cy="155575"/>
          </a:xfrm>
          <a:prstGeom prst="ellipse">
            <a:avLst/>
          </a:prstGeom>
          <a:solidFill>
            <a:srgbClr val="000000"/>
          </a:solidFill>
          <a:ln w="12700">
            <a:solidFill>
              <a:schemeClr val="tx1"/>
            </a:solidFill>
            <a:round/>
            <a:headEnd/>
            <a:tailEnd/>
          </a:ln>
        </p:spPr>
        <p:txBody>
          <a:bodyPr wrap="none" anchor="ct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eaLnBrk="1" hangingPunct="1">
              <a:spcBef>
                <a:spcPct val="0"/>
              </a:spcBef>
              <a:buSzTx/>
              <a:buFontTx/>
              <a:buNone/>
            </a:pPr>
            <a:endParaRPr lang="en-US" altLang="en-US" sz="2000"/>
          </a:p>
        </p:txBody>
      </p:sp>
    </p:spTree>
  </p:cSld>
  <p:clrMapOvr>
    <a:masterClrMapping/>
  </p:clrMapOvr>
  <p:transition spd="slow">
    <p:checker dir="vert"/>
  </p:transition>
</p:sld>
</file>

<file path=ppt/slides/slide8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72034" name="Rectangle 2"/>
          <p:cNvSpPr>
            <a:spLocks noGrp="1" noChangeArrowheads="1"/>
          </p:cNvSpPr>
          <p:nvPr>
            <p:ph type="title"/>
          </p:nvPr>
        </p:nvSpPr>
        <p:spPr>
          <a:noFill/>
        </p:spPr>
        <p:txBody>
          <a:bodyPr lIns="90488" tIns="44450" rIns="90488" bIns="44450"/>
          <a:lstStyle/>
          <a:p>
            <a:r>
              <a:rPr lang="en-US" altLang="en-US" smtClean="0"/>
              <a:t>Learning Objectives</a:t>
            </a:r>
          </a:p>
        </p:txBody>
      </p:sp>
      <p:sp>
        <p:nvSpPr>
          <p:cNvPr id="172035" name="Rectangle 3"/>
          <p:cNvSpPr>
            <a:spLocks noGrp="1" noChangeArrowheads="1"/>
          </p:cNvSpPr>
          <p:nvPr>
            <p:ph type="body" idx="1"/>
          </p:nvPr>
        </p:nvSpPr>
        <p:spPr>
          <a:noFill/>
        </p:spPr>
        <p:txBody>
          <a:bodyPr lIns="90488" tIns="44450" rIns="90488" bIns="44450"/>
          <a:lstStyle/>
          <a:p>
            <a:pPr>
              <a:spcBef>
                <a:spcPct val="60000"/>
              </a:spcBef>
            </a:pPr>
            <a:r>
              <a:rPr lang="en-US" altLang="en-US" smtClean="0">
                <a:solidFill>
                  <a:srgbClr val="B2B2B2"/>
                </a:solidFill>
              </a:rPr>
              <a:t>Understand purpose of our model</a:t>
            </a:r>
          </a:p>
          <a:p>
            <a:pPr>
              <a:spcBef>
                <a:spcPct val="60000"/>
              </a:spcBef>
            </a:pPr>
            <a:r>
              <a:rPr lang="en-US" altLang="en-US" smtClean="0">
                <a:solidFill>
                  <a:srgbClr val="B2B2B2"/>
                </a:solidFill>
              </a:rPr>
              <a:t>Familiarize ourselves with the seven assumptions of the Basic Model</a:t>
            </a:r>
          </a:p>
          <a:p>
            <a:pPr>
              <a:spcBef>
                <a:spcPct val="60000"/>
              </a:spcBef>
            </a:pPr>
            <a:r>
              <a:rPr lang="en-US" altLang="en-US" smtClean="0">
                <a:solidFill>
                  <a:srgbClr val="B2B2B2"/>
                </a:solidFill>
              </a:rPr>
              <a:t>Solve the Basic Model</a:t>
            </a:r>
          </a:p>
          <a:p>
            <a:pPr>
              <a:spcBef>
                <a:spcPct val="60000"/>
              </a:spcBef>
            </a:pPr>
            <a:r>
              <a:rPr lang="en-US" altLang="en-US" smtClean="0"/>
              <a:t>Calculate a measure of national welfare</a:t>
            </a:r>
            <a:endParaRPr lang="en-US" altLang="en-US" smtClean="0">
              <a:solidFill>
                <a:srgbClr val="B2B2B2"/>
              </a:solidFill>
            </a:endParaRPr>
          </a:p>
          <a:p>
            <a:pPr>
              <a:spcBef>
                <a:spcPct val="60000"/>
              </a:spcBef>
            </a:pPr>
            <a:r>
              <a:rPr lang="en-US" altLang="en-US" smtClean="0">
                <a:solidFill>
                  <a:srgbClr val="B2B2B2"/>
                </a:solidFill>
              </a:rPr>
              <a:t>Derive National Supply &amp; Demand</a:t>
            </a:r>
          </a:p>
        </p:txBody>
      </p:sp>
    </p:spTree>
  </p:cSld>
  <p:clrMapOvr>
    <a:masterClrMapping/>
  </p:clrMapOvr>
  <p:transition spd="med">
    <p:split orient="vert" dir="in"/>
  </p:transition>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2"/>
          <p:cNvSpPr>
            <a:spLocks noGrp="1" noChangeArrowheads="1"/>
          </p:cNvSpPr>
          <p:nvPr>
            <p:ph type="title"/>
          </p:nvPr>
        </p:nvSpPr>
        <p:spPr>
          <a:noFill/>
        </p:spPr>
        <p:txBody>
          <a:bodyPr lIns="90488" tIns="44450" rIns="90488" bIns="44450"/>
          <a:lstStyle/>
          <a:p>
            <a:r>
              <a:rPr lang="en-US" altLang="en-US" smtClean="0"/>
              <a:t>Measuring national welfare</a:t>
            </a:r>
          </a:p>
        </p:txBody>
      </p:sp>
      <p:graphicFrame>
        <p:nvGraphicFramePr>
          <p:cNvPr id="174083" name="Object 4"/>
          <p:cNvGraphicFramePr>
            <a:graphicFrameLocks noChangeAspect="1"/>
          </p:cNvGraphicFramePr>
          <p:nvPr/>
        </p:nvGraphicFramePr>
        <p:xfrm>
          <a:off x="914400" y="2292350"/>
          <a:ext cx="5486400" cy="549275"/>
        </p:xfrm>
        <a:graphic>
          <a:graphicData uri="http://schemas.openxmlformats.org/presentationml/2006/ole">
            <mc:AlternateContent xmlns:mc="http://schemas.openxmlformats.org/markup-compatibility/2006">
              <mc:Choice xmlns:v="urn:schemas-microsoft-com:vml" Requires="v">
                <p:oleObj spid="_x0000_s174087" name="Equation" r:id="rId4" imgW="2005729" imgH="215806" progId="Equation.3">
                  <p:embed/>
                </p:oleObj>
              </mc:Choice>
              <mc:Fallback>
                <p:oleObj name="Equation" r:id="rId4" imgW="2005729" imgH="215806" progId="Equation.3">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14400" y="2292350"/>
                        <a:ext cx="5486400" cy="5492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spd="med">
    <p:pull dir="rd"/>
  </p:transition>
</p:sld>
</file>

<file path=ppt/slides/slide8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76130" name="Rectangle 2"/>
          <p:cNvSpPr>
            <a:spLocks noGrp="1" noChangeArrowheads="1"/>
          </p:cNvSpPr>
          <p:nvPr>
            <p:ph type="title"/>
          </p:nvPr>
        </p:nvSpPr>
        <p:spPr>
          <a:noFill/>
        </p:spPr>
        <p:txBody>
          <a:bodyPr lIns="90488" tIns="44450" rIns="90488" bIns="44450"/>
          <a:lstStyle/>
          <a:p>
            <a:r>
              <a:rPr lang="en-US" altLang="en-US" smtClean="0"/>
              <a:t>Measuring national welfare</a:t>
            </a:r>
          </a:p>
        </p:txBody>
      </p:sp>
      <p:sp>
        <p:nvSpPr>
          <p:cNvPr id="176131" name="Rectangle 3"/>
          <p:cNvSpPr>
            <a:spLocks noGrp="1" noChangeArrowheads="1"/>
          </p:cNvSpPr>
          <p:nvPr>
            <p:ph type="body" idx="1"/>
          </p:nvPr>
        </p:nvSpPr>
        <p:spPr>
          <a:xfrm>
            <a:off x="609600" y="2895600"/>
            <a:ext cx="5105400" cy="685800"/>
          </a:xfrm>
          <a:noFill/>
        </p:spPr>
        <p:txBody>
          <a:bodyPr lIns="90488" tIns="44450" rIns="90488" bIns="44450"/>
          <a:lstStyle/>
          <a:p>
            <a:pPr>
              <a:spcBef>
                <a:spcPct val="70000"/>
              </a:spcBef>
            </a:pPr>
            <a:r>
              <a:rPr lang="en-US" altLang="en-US" smtClean="0">
                <a:solidFill>
                  <a:srgbClr val="FF3300"/>
                </a:solidFill>
              </a:rPr>
              <a:t>Divide both sides by P</a:t>
            </a:r>
            <a:r>
              <a:rPr lang="en-US" altLang="en-US" baseline="-25000" smtClean="0">
                <a:solidFill>
                  <a:srgbClr val="FF3300"/>
                </a:solidFill>
              </a:rPr>
              <a:t>T</a:t>
            </a:r>
            <a:endParaRPr lang="en-US" altLang="en-US" smtClean="0">
              <a:solidFill>
                <a:srgbClr val="FF3300"/>
              </a:solidFill>
            </a:endParaRPr>
          </a:p>
        </p:txBody>
      </p:sp>
      <p:graphicFrame>
        <p:nvGraphicFramePr>
          <p:cNvPr id="176132" name="Object 4"/>
          <p:cNvGraphicFramePr>
            <a:graphicFrameLocks noChangeAspect="1"/>
          </p:cNvGraphicFramePr>
          <p:nvPr/>
        </p:nvGraphicFramePr>
        <p:xfrm>
          <a:off x="914400" y="2292350"/>
          <a:ext cx="5486400" cy="549275"/>
        </p:xfrm>
        <a:graphic>
          <a:graphicData uri="http://schemas.openxmlformats.org/presentationml/2006/ole">
            <mc:AlternateContent xmlns:mc="http://schemas.openxmlformats.org/markup-compatibility/2006">
              <mc:Choice xmlns:v="urn:schemas-microsoft-com:vml" Requires="v">
                <p:oleObj spid="_x0000_s176141" name="Equation" r:id="rId4" imgW="2005729" imgH="215806" progId="Equation.3">
                  <p:embed/>
                </p:oleObj>
              </mc:Choice>
              <mc:Fallback>
                <p:oleObj name="Equation" r:id="rId4" imgW="2005729" imgH="215806" progId="Equation.3">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14400" y="2292350"/>
                        <a:ext cx="5486400" cy="5492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76133" name="Object 5"/>
          <p:cNvGraphicFramePr>
            <a:graphicFrameLocks noChangeAspect="1"/>
          </p:cNvGraphicFramePr>
          <p:nvPr/>
        </p:nvGraphicFramePr>
        <p:xfrm>
          <a:off x="1320800" y="3575050"/>
          <a:ext cx="4826000" cy="1073150"/>
        </p:xfrm>
        <a:graphic>
          <a:graphicData uri="http://schemas.openxmlformats.org/presentationml/2006/ole">
            <mc:AlternateContent xmlns:mc="http://schemas.openxmlformats.org/markup-compatibility/2006">
              <mc:Choice xmlns:v="urn:schemas-microsoft-com:vml" Requires="v">
                <p:oleObj spid="_x0000_s176142" name="Equation" r:id="rId6" imgW="1765300" imgH="419100" progId="Equation.3">
                  <p:embed/>
                </p:oleObj>
              </mc:Choice>
              <mc:Fallback>
                <p:oleObj name="Equation" r:id="rId6" imgW="1765300" imgH="419100" progId="Equation.3">
                  <p:embed/>
                  <p:pic>
                    <p:nvPicPr>
                      <p:cNvPr id="0" name="Object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320800" y="3575050"/>
                        <a:ext cx="4826000" cy="10731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76134" name="Rectangle 6"/>
          <p:cNvSpPr>
            <a:spLocks noChangeArrowheads="1"/>
          </p:cNvSpPr>
          <p:nvPr/>
        </p:nvSpPr>
        <p:spPr bwMode="auto">
          <a:xfrm>
            <a:off x="685800" y="4953000"/>
            <a:ext cx="7467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lstStyle>
            <a:lvl1pPr marL="342900" indent="-342900">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70000"/>
              </a:spcBef>
            </a:pPr>
            <a:r>
              <a:rPr lang="en-US" altLang="en-US">
                <a:solidFill>
                  <a:srgbClr val="FF3300"/>
                </a:solidFill>
              </a:rPr>
              <a:t>The next slide shows lines of equal real GDP.</a:t>
            </a:r>
          </a:p>
        </p:txBody>
      </p:sp>
    </p:spTree>
  </p:cSld>
  <p:clrMapOvr>
    <a:masterClrMapping/>
  </p:clrMapOvr>
  <p:transition spd="med"/>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Line 2"/>
          <p:cNvSpPr>
            <a:spLocks noChangeShapeType="1"/>
          </p:cNvSpPr>
          <p:nvPr/>
        </p:nvSpPr>
        <p:spPr bwMode="auto">
          <a:xfrm>
            <a:off x="2209800" y="2439988"/>
            <a:ext cx="2132013" cy="3427412"/>
          </a:xfrm>
          <a:prstGeom prst="line">
            <a:avLst/>
          </a:prstGeom>
          <a:noFill/>
          <a:ln w="25400">
            <a:solidFill>
              <a:srgbClr val="FFCC99"/>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78179" name="Line 3"/>
          <p:cNvSpPr>
            <a:spLocks noChangeShapeType="1"/>
          </p:cNvSpPr>
          <p:nvPr/>
        </p:nvSpPr>
        <p:spPr bwMode="auto">
          <a:xfrm>
            <a:off x="2211388" y="5867400"/>
            <a:ext cx="4875212" cy="0"/>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78180" name="Rectangle 4"/>
          <p:cNvSpPr>
            <a:spLocks noChangeArrowheads="1"/>
          </p:cNvSpPr>
          <p:nvPr/>
        </p:nvSpPr>
        <p:spPr bwMode="auto">
          <a:xfrm>
            <a:off x="1905000" y="5849938"/>
            <a:ext cx="5486400"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0           2         4         6         8         10</a:t>
            </a:r>
          </a:p>
        </p:txBody>
      </p:sp>
      <p:sp>
        <p:nvSpPr>
          <p:cNvPr id="178181" name="Rectangle 5"/>
          <p:cNvSpPr>
            <a:spLocks noChangeArrowheads="1"/>
          </p:cNvSpPr>
          <p:nvPr/>
        </p:nvSpPr>
        <p:spPr bwMode="auto">
          <a:xfrm>
            <a:off x="1828800" y="49530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2</a:t>
            </a:r>
          </a:p>
        </p:txBody>
      </p:sp>
      <p:sp>
        <p:nvSpPr>
          <p:cNvPr id="178182" name="Rectangle 6"/>
          <p:cNvSpPr>
            <a:spLocks noChangeArrowheads="1"/>
          </p:cNvSpPr>
          <p:nvPr/>
        </p:nvSpPr>
        <p:spPr bwMode="auto">
          <a:xfrm>
            <a:off x="1828800" y="42672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4</a:t>
            </a:r>
          </a:p>
        </p:txBody>
      </p:sp>
      <p:sp>
        <p:nvSpPr>
          <p:cNvPr id="178183" name="Rectangle 7"/>
          <p:cNvSpPr>
            <a:spLocks noChangeArrowheads="1"/>
          </p:cNvSpPr>
          <p:nvPr/>
        </p:nvSpPr>
        <p:spPr bwMode="auto">
          <a:xfrm>
            <a:off x="1828800" y="35814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6</a:t>
            </a:r>
          </a:p>
        </p:txBody>
      </p:sp>
      <p:sp>
        <p:nvSpPr>
          <p:cNvPr id="178184" name="Rectangle 8"/>
          <p:cNvSpPr>
            <a:spLocks noChangeArrowheads="1"/>
          </p:cNvSpPr>
          <p:nvPr/>
        </p:nvSpPr>
        <p:spPr bwMode="auto">
          <a:xfrm>
            <a:off x="1828800" y="28956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8</a:t>
            </a:r>
          </a:p>
        </p:txBody>
      </p:sp>
      <p:sp>
        <p:nvSpPr>
          <p:cNvPr id="178185" name="Rectangle 9"/>
          <p:cNvSpPr>
            <a:spLocks noChangeArrowheads="1"/>
          </p:cNvSpPr>
          <p:nvPr/>
        </p:nvSpPr>
        <p:spPr bwMode="auto">
          <a:xfrm>
            <a:off x="1676400" y="2209800"/>
            <a:ext cx="488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10</a:t>
            </a:r>
          </a:p>
        </p:txBody>
      </p:sp>
      <p:sp>
        <p:nvSpPr>
          <p:cNvPr id="178186" name="Rectangle 10"/>
          <p:cNvSpPr>
            <a:spLocks noChangeArrowheads="1"/>
          </p:cNvSpPr>
          <p:nvPr/>
        </p:nvSpPr>
        <p:spPr bwMode="auto">
          <a:xfrm>
            <a:off x="3733800" y="6338888"/>
            <a:ext cx="45466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1800" b="1"/>
              <a:t>SOYBEANS, S (millions of bushels per year)</a:t>
            </a:r>
          </a:p>
        </p:txBody>
      </p:sp>
      <p:sp>
        <p:nvSpPr>
          <p:cNvPr id="178187" name="Oval 11"/>
          <p:cNvSpPr>
            <a:spLocks noChangeArrowheads="1"/>
          </p:cNvSpPr>
          <p:nvPr/>
        </p:nvSpPr>
        <p:spPr bwMode="auto">
          <a:xfrm>
            <a:off x="2971800" y="3733800"/>
            <a:ext cx="155575" cy="155575"/>
          </a:xfrm>
          <a:prstGeom prst="ellipse">
            <a:avLst/>
          </a:prstGeom>
          <a:solidFill>
            <a:srgbClr val="000000"/>
          </a:solidFill>
          <a:ln w="12700">
            <a:solidFill>
              <a:schemeClr val="tx1"/>
            </a:solidFill>
            <a:round/>
            <a:headEnd/>
            <a:tailEnd/>
          </a:ln>
        </p:spPr>
        <p:txBody>
          <a:bodyPr wrap="none" anchor="ct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eaLnBrk="1" hangingPunct="1">
              <a:spcBef>
                <a:spcPct val="0"/>
              </a:spcBef>
              <a:buSzTx/>
              <a:buFontTx/>
              <a:buNone/>
            </a:pPr>
            <a:endParaRPr lang="en-US" altLang="en-US" sz="2000"/>
          </a:p>
        </p:txBody>
      </p:sp>
      <p:sp>
        <p:nvSpPr>
          <p:cNvPr id="178188" name="Line 12"/>
          <p:cNvSpPr>
            <a:spLocks noChangeShapeType="1"/>
          </p:cNvSpPr>
          <p:nvPr/>
        </p:nvSpPr>
        <p:spPr bwMode="auto">
          <a:xfrm flipV="1">
            <a:off x="2209800" y="1525588"/>
            <a:ext cx="0" cy="4341812"/>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78189" name="Rectangle 13"/>
          <p:cNvSpPr>
            <a:spLocks noGrp="1" noChangeArrowheads="1"/>
          </p:cNvSpPr>
          <p:nvPr>
            <p:ph type="title"/>
          </p:nvPr>
        </p:nvSpPr>
        <p:spPr>
          <a:xfrm>
            <a:off x="762000" y="76200"/>
            <a:ext cx="7772400" cy="1162050"/>
          </a:xfrm>
          <a:noFill/>
        </p:spPr>
        <p:txBody>
          <a:bodyPr anchor="b"/>
          <a:lstStyle/>
          <a:p>
            <a:r>
              <a:rPr lang="en-US" altLang="en-US" sz="4000" smtClean="0">
                <a:solidFill>
                  <a:srgbClr val="FF3300"/>
                </a:solidFill>
              </a:rPr>
              <a:t>Measuring real GDP</a:t>
            </a:r>
            <a:endParaRPr lang="en-US" altLang="en-US" smtClean="0">
              <a:solidFill>
                <a:srgbClr val="FF3300"/>
              </a:solidFill>
            </a:endParaRPr>
          </a:p>
        </p:txBody>
      </p:sp>
      <p:sp>
        <p:nvSpPr>
          <p:cNvPr id="178190" name="Rectangle 18"/>
          <p:cNvSpPr>
            <a:spLocks noChangeArrowheads="1"/>
          </p:cNvSpPr>
          <p:nvPr/>
        </p:nvSpPr>
        <p:spPr bwMode="auto">
          <a:xfrm>
            <a:off x="3124200" y="3352800"/>
            <a:ext cx="4048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b="1" i="1"/>
              <a:t>G</a:t>
            </a:r>
          </a:p>
        </p:txBody>
      </p:sp>
      <p:sp>
        <p:nvSpPr>
          <p:cNvPr id="178191" name="Rectangle 19"/>
          <p:cNvSpPr>
            <a:spLocks noChangeArrowheads="1"/>
          </p:cNvSpPr>
          <p:nvPr/>
        </p:nvSpPr>
        <p:spPr bwMode="auto">
          <a:xfrm>
            <a:off x="4191000" y="3352800"/>
            <a:ext cx="2471738" cy="409575"/>
          </a:xfrm>
          <a:prstGeom prst="rect">
            <a:avLst/>
          </a:prstGeom>
          <a:solidFill>
            <a:srgbClr val="FFCC99"/>
          </a:solidFill>
          <a:ln w="12700">
            <a:solidFill>
              <a:srgbClr val="000000"/>
            </a:solidFill>
            <a:miter lim="800000"/>
            <a:headEnd/>
            <a:tailEnd/>
          </a:ln>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000" b="1"/>
              <a:t>General Equilibrium</a:t>
            </a:r>
          </a:p>
        </p:txBody>
      </p:sp>
      <p:sp>
        <p:nvSpPr>
          <p:cNvPr id="178192" name="Line 20"/>
          <p:cNvSpPr>
            <a:spLocks noChangeShapeType="1"/>
          </p:cNvSpPr>
          <p:nvPr/>
        </p:nvSpPr>
        <p:spPr bwMode="auto">
          <a:xfrm flipH="1">
            <a:off x="3276600" y="3581400"/>
            <a:ext cx="838200" cy="152400"/>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78193" name="Line 21"/>
          <p:cNvSpPr>
            <a:spLocks noChangeShapeType="1"/>
          </p:cNvSpPr>
          <p:nvPr/>
        </p:nvSpPr>
        <p:spPr bwMode="auto">
          <a:xfrm>
            <a:off x="2211388" y="3810000"/>
            <a:ext cx="912812" cy="0"/>
          </a:xfrm>
          <a:prstGeom prst="line">
            <a:avLst/>
          </a:prstGeom>
          <a:noFill/>
          <a:ln w="25400">
            <a:solidFill>
              <a:srgbClr val="000000"/>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78194" name="Line 22"/>
          <p:cNvSpPr>
            <a:spLocks noChangeShapeType="1"/>
          </p:cNvSpPr>
          <p:nvPr/>
        </p:nvSpPr>
        <p:spPr bwMode="auto">
          <a:xfrm>
            <a:off x="3048000" y="3811588"/>
            <a:ext cx="0" cy="2055812"/>
          </a:xfrm>
          <a:prstGeom prst="line">
            <a:avLst/>
          </a:prstGeom>
          <a:noFill/>
          <a:ln w="25400">
            <a:solidFill>
              <a:srgbClr val="000000"/>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78195" name="Rectangle 23"/>
          <p:cNvSpPr>
            <a:spLocks noChangeArrowheads="1"/>
          </p:cNvSpPr>
          <p:nvPr/>
        </p:nvSpPr>
        <p:spPr bwMode="auto">
          <a:xfrm rot="-5400000">
            <a:off x="-1664494" y="3547269"/>
            <a:ext cx="4179888"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000" b="1"/>
              <a:t>TEXTILES, T </a:t>
            </a:r>
            <a:r>
              <a:rPr lang="en-US" altLang="en-US" sz="1600" b="1"/>
              <a:t>(millions of yards per year)</a:t>
            </a:r>
          </a:p>
        </p:txBody>
      </p:sp>
      <p:sp>
        <p:nvSpPr>
          <p:cNvPr id="178196" name="Freeform 24"/>
          <p:cNvSpPr>
            <a:spLocks/>
          </p:cNvSpPr>
          <p:nvPr/>
        </p:nvSpPr>
        <p:spPr bwMode="auto">
          <a:xfrm>
            <a:off x="2209800" y="3200400"/>
            <a:ext cx="1371600" cy="2667000"/>
          </a:xfrm>
          <a:custGeom>
            <a:avLst/>
            <a:gdLst>
              <a:gd name="T0" fmla="*/ 0 w 864"/>
              <a:gd name="T1" fmla="*/ 0 h 1680"/>
              <a:gd name="T2" fmla="*/ 2147483646 w 864"/>
              <a:gd name="T3" fmla="*/ 2147483646 h 1680"/>
              <a:gd name="T4" fmla="*/ 2147483646 w 864"/>
              <a:gd name="T5" fmla="*/ 2147483646 h 1680"/>
              <a:gd name="T6" fmla="*/ 2147483646 w 864"/>
              <a:gd name="T7" fmla="*/ 2147483646 h 1680"/>
              <a:gd name="T8" fmla="*/ 2147483646 w 864"/>
              <a:gd name="T9" fmla="*/ 2147483646 h 1680"/>
              <a:gd name="T10" fmla="*/ 0 60000 65536"/>
              <a:gd name="T11" fmla="*/ 0 60000 65536"/>
              <a:gd name="T12" fmla="*/ 0 60000 65536"/>
              <a:gd name="T13" fmla="*/ 0 60000 65536"/>
              <a:gd name="T14" fmla="*/ 0 60000 65536"/>
              <a:gd name="T15" fmla="*/ 0 w 864"/>
              <a:gd name="T16" fmla="*/ 0 h 1680"/>
              <a:gd name="T17" fmla="*/ 864 w 864"/>
              <a:gd name="T18" fmla="*/ 1680 h 1680"/>
            </a:gdLst>
            <a:ahLst/>
            <a:cxnLst>
              <a:cxn ang="T10">
                <a:pos x="T0" y="T1"/>
              </a:cxn>
              <a:cxn ang="T11">
                <a:pos x="T2" y="T3"/>
              </a:cxn>
              <a:cxn ang="T12">
                <a:pos x="T4" y="T5"/>
              </a:cxn>
              <a:cxn ang="T13">
                <a:pos x="T6" y="T7"/>
              </a:cxn>
              <a:cxn ang="T14">
                <a:pos x="T8" y="T9"/>
              </a:cxn>
            </a:cxnLst>
            <a:rect l="T15" t="T16" r="T17" b="T18"/>
            <a:pathLst>
              <a:path w="864" h="1680">
                <a:moveTo>
                  <a:pt x="0" y="0"/>
                </a:moveTo>
                <a:cubicBezTo>
                  <a:pt x="100" y="16"/>
                  <a:pt x="200" y="32"/>
                  <a:pt x="288" y="96"/>
                </a:cubicBezTo>
                <a:cubicBezTo>
                  <a:pt x="376" y="160"/>
                  <a:pt x="448" y="232"/>
                  <a:pt x="528" y="384"/>
                </a:cubicBezTo>
                <a:cubicBezTo>
                  <a:pt x="608" y="536"/>
                  <a:pt x="712" y="792"/>
                  <a:pt x="768" y="1008"/>
                </a:cubicBezTo>
                <a:cubicBezTo>
                  <a:pt x="824" y="1224"/>
                  <a:pt x="848" y="1568"/>
                  <a:pt x="864" y="1680"/>
                </a:cubicBezTo>
              </a:path>
            </a:pathLst>
          </a:custGeom>
          <a:noFill/>
          <a:ln w="38100">
            <a:solidFill>
              <a:schemeClr val="hlink"/>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78197" name="Text Box 25"/>
          <p:cNvSpPr txBox="1">
            <a:spLocks noChangeArrowheads="1"/>
          </p:cNvSpPr>
          <p:nvPr/>
        </p:nvSpPr>
        <p:spPr bwMode="auto">
          <a:xfrm>
            <a:off x="3581400" y="5470525"/>
            <a:ext cx="6858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eaLnBrk="1" hangingPunct="1">
              <a:spcBef>
                <a:spcPct val="50000"/>
              </a:spcBef>
              <a:buSzTx/>
              <a:buFontTx/>
              <a:buNone/>
            </a:pPr>
            <a:r>
              <a:rPr lang="en-US" altLang="en-US" sz="2000" b="1">
                <a:solidFill>
                  <a:srgbClr val="FF3300"/>
                </a:solidFill>
              </a:rPr>
              <a:t>PPF</a:t>
            </a:r>
            <a:endParaRPr lang="en-US" altLang="en-US" sz="2000"/>
          </a:p>
        </p:txBody>
      </p:sp>
      <p:sp>
        <p:nvSpPr>
          <p:cNvPr id="178198" name="Line 26"/>
          <p:cNvSpPr>
            <a:spLocks noChangeShapeType="1"/>
          </p:cNvSpPr>
          <p:nvPr/>
        </p:nvSpPr>
        <p:spPr bwMode="auto">
          <a:xfrm>
            <a:off x="2209800" y="3124200"/>
            <a:ext cx="1676400" cy="2743200"/>
          </a:xfrm>
          <a:prstGeom prst="line">
            <a:avLst/>
          </a:prstGeom>
          <a:noFill/>
          <a:ln w="25400">
            <a:solidFill>
              <a:srgbClr val="FFCC99"/>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78199" name="Line 27"/>
          <p:cNvSpPr>
            <a:spLocks noChangeShapeType="1"/>
          </p:cNvSpPr>
          <p:nvPr/>
        </p:nvSpPr>
        <p:spPr bwMode="auto">
          <a:xfrm>
            <a:off x="2209800" y="3810000"/>
            <a:ext cx="1219200" cy="2057400"/>
          </a:xfrm>
          <a:prstGeom prst="line">
            <a:avLst/>
          </a:prstGeom>
          <a:noFill/>
          <a:ln w="25400">
            <a:solidFill>
              <a:srgbClr val="FFCC99"/>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Ovr>
    <a:masterClrMapping/>
  </p:clrMapOvr>
  <p:transition spd="slow">
    <p:checker dir="vert"/>
  </p:transition>
</p:sld>
</file>

<file path=ppt/slides/slide8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80226" name="Line 2"/>
          <p:cNvSpPr>
            <a:spLocks noChangeShapeType="1"/>
          </p:cNvSpPr>
          <p:nvPr/>
        </p:nvSpPr>
        <p:spPr bwMode="auto">
          <a:xfrm>
            <a:off x="2209800" y="2439988"/>
            <a:ext cx="2132013" cy="3427412"/>
          </a:xfrm>
          <a:prstGeom prst="line">
            <a:avLst/>
          </a:prstGeom>
          <a:noFill/>
          <a:ln w="25400">
            <a:solidFill>
              <a:srgbClr val="FFCC99"/>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80227" name="Line 3"/>
          <p:cNvSpPr>
            <a:spLocks noChangeShapeType="1"/>
          </p:cNvSpPr>
          <p:nvPr/>
        </p:nvSpPr>
        <p:spPr bwMode="auto">
          <a:xfrm>
            <a:off x="2211388" y="5867400"/>
            <a:ext cx="4875212" cy="0"/>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80228" name="Rectangle 4"/>
          <p:cNvSpPr>
            <a:spLocks noChangeArrowheads="1"/>
          </p:cNvSpPr>
          <p:nvPr/>
        </p:nvSpPr>
        <p:spPr bwMode="auto">
          <a:xfrm>
            <a:off x="1905000" y="5849938"/>
            <a:ext cx="5486400"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0           2         4         6         8         10</a:t>
            </a:r>
          </a:p>
        </p:txBody>
      </p:sp>
      <p:sp>
        <p:nvSpPr>
          <p:cNvPr id="180229" name="Rectangle 5"/>
          <p:cNvSpPr>
            <a:spLocks noChangeArrowheads="1"/>
          </p:cNvSpPr>
          <p:nvPr/>
        </p:nvSpPr>
        <p:spPr bwMode="auto">
          <a:xfrm>
            <a:off x="1828800" y="49530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2</a:t>
            </a:r>
          </a:p>
        </p:txBody>
      </p:sp>
      <p:sp>
        <p:nvSpPr>
          <p:cNvPr id="180230" name="Rectangle 6"/>
          <p:cNvSpPr>
            <a:spLocks noChangeArrowheads="1"/>
          </p:cNvSpPr>
          <p:nvPr/>
        </p:nvSpPr>
        <p:spPr bwMode="auto">
          <a:xfrm>
            <a:off x="1828800" y="42672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4</a:t>
            </a:r>
          </a:p>
        </p:txBody>
      </p:sp>
      <p:sp>
        <p:nvSpPr>
          <p:cNvPr id="180231" name="Rectangle 7"/>
          <p:cNvSpPr>
            <a:spLocks noChangeArrowheads="1"/>
          </p:cNvSpPr>
          <p:nvPr/>
        </p:nvSpPr>
        <p:spPr bwMode="auto">
          <a:xfrm>
            <a:off x="1828800" y="35814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6</a:t>
            </a:r>
          </a:p>
        </p:txBody>
      </p:sp>
      <p:sp>
        <p:nvSpPr>
          <p:cNvPr id="180232" name="Rectangle 8"/>
          <p:cNvSpPr>
            <a:spLocks noChangeArrowheads="1"/>
          </p:cNvSpPr>
          <p:nvPr/>
        </p:nvSpPr>
        <p:spPr bwMode="auto">
          <a:xfrm>
            <a:off x="1828800" y="28956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8</a:t>
            </a:r>
          </a:p>
        </p:txBody>
      </p:sp>
      <p:sp>
        <p:nvSpPr>
          <p:cNvPr id="180233" name="Rectangle 9"/>
          <p:cNvSpPr>
            <a:spLocks noChangeArrowheads="1"/>
          </p:cNvSpPr>
          <p:nvPr/>
        </p:nvSpPr>
        <p:spPr bwMode="auto">
          <a:xfrm>
            <a:off x="1676400" y="2209800"/>
            <a:ext cx="488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10</a:t>
            </a:r>
          </a:p>
        </p:txBody>
      </p:sp>
      <p:sp>
        <p:nvSpPr>
          <p:cNvPr id="180234" name="Rectangle 10"/>
          <p:cNvSpPr>
            <a:spLocks noChangeArrowheads="1"/>
          </p:cNvSpPr>
          <p:nvPr/>
        </p:nvSpPr>
        <p:spPr bwMode="auto">
          <a:xfrm>
            <a:off x="3733800" y="6338888"/>
            <a:ext cx="45466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1800" b="1"/>
              <a:t>SOYBEANS, S (millions of bushels per year)</a:t>
            </a:r>
          </a:p>
        </p:txBody>
      </p:sp>
      <p:sp>
        <p:nvSpPr>
          <p:cNvPr id="180235" name="Oval 11"/>
          <p:cNvSpPr>
            <a:spLocks noChangeArrowheads="1"/>
          </p:cNvSpPr>
          <p:nvPr/>
        </p:nvSpPr>
        <p:spPr bwMode="auto">
          <a:xfrm>
            <a:off x="2971800" y="3733800"/>
            <a:ext cx="155575" cy="155575"/>
          </a:xfrm>
          <a:prstGeom prst="ellipse">
            <a:avLst/>
          </a:prstGeom>
          <a:solidFill>
            <a:srgbClr val="000000"/>
          </a:solidFill>
          <a:ln w="12700">
            <a:solidFill>
              <a:schemeClr val="tx1"/>
            </a:solidFill>
            <a:round/>
            <a:headEnd/>
            <a:tailEnd/>
          </a:ln>
        </p:spPr>
        <p:txBody>
          <a:bodyPr wrap="none" anchor="ct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eaLnBrk="1" hangingPunct="1">
              <a:spcBef>
                <a:spcPct val="0"/>
              </a:spcBef>
              <a:buSzTx/>
              <a:buFontTx/>
              <a:buNone/>
            </a:pPr>
            <a:endParaRPr lang="en-US" altLang="en-US" sz="2000"/>
          </a:p>
        </p:txBody>
      </p:sp>
      <p:sp>
        <p:nvSpPr>
          <p:cNvPr id="180236" name="Line 12"/>
          <p:cNvSpPr>
            <a:spLocks noChangeShapeType="1"/>
          </p:cNvSpPr>
          <p:nvPr/>
        </p:nvSpPr>
        <p:spPr bwMode="auto">
          <a:xfrm flipV="1">
            <a:off x="2209800" y="1525588"/>
            <a:ext cx="0" cy="4341812"/>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80237" name="Rectangle 13"/>
          <p:cNvSpPr>
            <a:spLocks noGrp="1" noChangeArrowheads="1"/>
          </p:cNvSpPr>
          <p:nvPr>
            <p:ph type="title"/>
          </p:nvPr>
        </p:nvSpPr>
        <p:spPr>
          <a:xfrm>
            <a:off x="762000" y="76200"/>
            <a:ext cx="7772400" cy="1162050"/>
          </a:xfrm>
          <a:noFill/>
        </p:spPr>
        <p:txBody>
          <a:bodyPr anchor="b"/>
          <a:lstStyle/>
          <a:p>
            <a:r>
              <a:rPr lang="en-US" altLang="en-US" sz="4000" smtClean="0">
                <a:solidFill>
                  <a:srgbClr val="FF3300"/>
                </a:solidFill>
              </a:rPr>
              <a:t>Measuring real GDP</a:t>
            </a:r>
            <a:endParaRPr lang="en-US" altLang="en-US" smtClean="0">
              <a:solidFill>
                <a:srgbClr val="FF3300"/>
              </a:solidFill>
            </a:endParaRPr>
          </a:p>
        </p:txBody>
      </p:sp>
      <p:sp>
        <p:nvSpPr>
          <p:cNvPr id="180238" name="Rectangle 15"/>
          <p:cNvSpPr>
            <a:spLocks noChangeArrowheads="1"/>
          </p:cNvSpPr>
          <p:nvPr/>
        </p:nvSpPr>
        <p:spPr bwMode="auto">
          <a:xfrm>
            <a:off x="609600" y="2955925"/>
            <a:ext cx="12827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000" b="1"/>
              <a:t>GDP</a:t>
            </a:r>
            <a:r>
              <a:rPr lang="en-US" altLang="en-US" sz="2000" b="1" baseline="-25000"/>
              <a:t>1</a:t>
            </a:r>
            <a:r>
              <a:rPr lang="en-US" altLang="en-US" sz="2000" b="1"/>
              <a:t>/P</a:t>
            </a:r>
            <a:r>
              <a:rPr lang="en-US" altLang="en-US" sz="2000" b="1" baseline="-25000"/>
              <a:t>T</a:t>
            </a:r>
            <a:r>
              <a:rPr lang="en-US" altLang="en-US" sz="2000" b="1"/>
              <a:t>=</a:t>
            </a:r>
          </a:p>
        </p:txBody>
      </p:sp>
      <p:sp>
        <p:nvSpPr>
          <p:cNvPr id="180239" name="Rectangle 16"/>
          <p:cNvSpPr>
            <a:spLocks noChangeArrowheads="1"/>
          </p:cNvSpPr>
          <p:nvPr/>
        </p:nvSpPr>
        <p:spPr bwMode="auto">
          <a:xfrm>
            <a:off x="609600" y="2209800"/>
            <a:ext cx="12827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000" b="1"/>
              <a:t>GDP</a:t>
            </a:r>
            <a:r>
              <a:rPr lang="en-US" altLang="en-US" sz="2000" b="1" baseline="-25000"/>
              <a:t>2</a:t>
            </a:r>
            <a:r>
              <a:rPr lang="en-US" altLang="en-US" sz="2000" b="1"/>
              <a:t>/P</a:t>
            </a:r>
            <a:r>
              <a:rPr lang="en-US" altLang="en-US" sz="2000" b="1" baseline="-25000"/>
              <a:t>T</a:t>
            </a:r>
            <a:r>
              <a:rPr lang="en-US" altLang="en-US" sz="2000" b="1"/>
              <a:t>=</a:t>
            </a:r>
            <a:endParaRPr lang="en-US" altLang="en-US" sz="2000" b="1" baseline="-25000"/>
          </a:p>
        </p:txBody>
      </p:sp>
      <p:sp>
        <p:nvSpPr>
          <p:cNvPr id="180240" name="Rectangle 17"/>
          <p:cNvSpPr>
            <a:spLocks noChangeArrowheads="1"/>
          </p:cNvSpPr>
          <p:nvPr/>
        </p:nvSpPr>
        <p:spPr bwMode="auto">
          <a:xfrm>
            <a:off x="609600" y="3581400"/>
            <a:ext cx="12827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000" b="1"/>
              <a:t>GDP</a:t>
            </a:r>
            <a:r>
              <a:rPr lang="en-US" altLang="en-US" sz="2000" b="1" baseline="-25000"/>
              <a:t>0</a:t>
            </a:r>
            <a:r>
              <a:rPr lang="en-US" altLang="en-US" sz="2000" b="1"/>
              <a:t>/P</a:t>
            </a:r>
            <a:r>
              <a:rPr lang="en-US" altLang="en-US" sz="2000" b="1" baseline="-25000"/>
              <a:t>T</a:t>
            </a:r>
            <a:r>
              <a:rPr lang="en-US" altLang="en-US" sz="2000" b="1"/>
              <a:t>=</a:t>
            </a:r>
          </a:p>
        </p:txBody>
      </p:sp>
      <p:sp>
        <p:nvSpPr>
          <p:cNvPr id="180241" name="Rectangle 18"/>
          <p:cNvSpPr>
            <a:spLocks noChangeArrowheads="1"/>
          </p:cNvSpPr>
          <p:nvPr/>
        </p:nvSpPr>
        <p:spPr bwMode="auto">
          <a:xfrm>
            <a:off x="3124200" y="3352800"/>
            <a:ext cx="4048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b="1" i="1"/>
              <a:t>G</a:t>
            </a:r>
          </a:p>
        </p:txBody>
      </p:sp>
      <p:sp>
        <p:nvSpPr>
          <p:cNvPr id="180242" name="Rectangle 19"/>
          <p:cNvSpPr>
            <a:spLocks noChangeArrowheads="1"/>
          </p:cNvSpPr>
          <p:nvPr/>
        </p:nvSpPr>
        <p:spPr bwMode="auto">
          <a:xfrm>
            <a:off x="4191000" y="3352800"/>
            <a:ext cx="2471738" cy="409575"/>
          </a:xfrm>
          <a:prstGeom prst="rect">
            <a:avLst/>
          </a:prstGeom>
          <a:solidFill>
            <a:srgbClr val="FFCC99"/>
          </a:solidFill>
          <a:ln w="12700">
            <a:solidFill>
              <a:srgbClr val="000000"/>
            </a:solidFill>
            <a:miter lim="800000"/>
            <a:headEnd/>
            <a:tailEnd/>
          </a:ln>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000" b="1"/>
              <a:t>General Equilibrium</a:t>
            </a:r>
          </a:p>
        </p:txBody>
      </p:sp>
      <p:sp>
        <p:nvSpPr>
          <p:cNvPr id="180243" name="Line 20"/>
          <p:cNvSpPr>
            <a:spLocks noChangeShapeType="1"/>
          </p:cNvSpPr>
          <p:nvPr/>
        </p:nvSpPr>
        <p:spPr bwMode="auto">
          <a:xfrm flipH="1">
            <a:off x="3276600" y="3581400"/>
            <a:ext cx="838200" cy="152400"/>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80244" name="Line 21"/>
          <p:cNvSpPr>
            <a:spLocks noChangeShapeType="1"/>
          </p:cNvSpPr>
          <p:nvPr/>
        </p:nvSpPr>
        <p:spPr bwMode="auto">
          <a:xfrm>
            <a:off x="2211388" y="3810000"/>
            <a:ext cx="912812" cy="0"/>
          </a:xfrm>
          <a:prstGeom prst="line">
            <a:avLst/>
          </a:prstGeom>
          <a:noFill/>
          <a:ln w="25400">
            <a:solidFill>
              <a:srgbClr val="000000"/>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80245" name="Line 22"/>
          <p:cNvSpPr>
            <a:spLocks noChangeShapeType="1"/>
          </p:cNvSpPr>
          <p:nvPr/>
        </p:nvSpPr>
        <p:spPr bwMode="auto">
          <a:xfrm>
            <a:off x="3048000" y="3811588"/>
            <a:ext cx="0" cy="2055812"/>
          </a:xfrm>
          <a:prstGeom prst="line">
            <a:avLst/>
          </a:prstGeom>
          <a:noFill/>
          <a:ln w="25400">
            <a:solidFill>
              <a:srgbClr val="000000"/>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80246" name="Rectangle 23"/>
          <p:cNvSpPr>
            <a:spLocks noChangeArrowheads="1"/>
          </p:cNvSpPr>
          <p:nvPr/>
        </p:nvSpPr>
        <p:spPr bwMode="auto">
          <a:xfrm rot="-5400000">
            <a:off x="-1664494" y="3547269"/>
            <a:ext cx="4179888"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000" b="1"/>
              <a:t>TEXTILES, T </a:t>
            </a:r>
            <a:r>
              <a:rPr lang="en-US" altLang="en-US" sz="1600" b="1"/>
              <a:t>(millions of yards per year)</a:t>
            </a:r>
          </a:p>
        </p:txBody>
      </p:sp>
      <p:sp>
        <p:nvSpPr>
          <p:cNvPr id="180247" name="Freeform 24"/>
          <p:cNvSpPr>
            <a:spLocks/>
          </p:cNvSpPr>
          <p:nvPr/>
        </p:nvSpPr>
        <p:spPr bwMode="auto">
          <a:xfrm>
            <a:off x="2209800" y="3200400"/>
            <a:ext cx="1371600" cy="2667000"/>
          </a:xfrm>
          <a:custGeom>
            <a:avLst/>
            <a:gdLst>
              <a:gd name="T0" fmla="*/ 0 w 864"/>
              <a:gd name="T1" fmla="*/ 0 h 1680"/>
              <a:gd name="T2" fmla="*/ 2147483646 w 864"/>
              <a:gd name="T3" fmla="*/ 2147483646 h 1680"/>
              <a:gd name="T4" fmla="*/ 2147483646 w 864"/>
              <a:gd name="T5" fmla="*/ 2147483646 h 1680"/>
              <a:gd name="T6" fmla="*/ 2147483646 w 864"/>
              <a:gd name="T7" fmla="*/ 2147483646 h 1680"/>
              <a:gd name="T8" fmla="*/ 2147483646 w 864"/>
              <a:gd name="T9" fmla="*/ 2147483646 h 1680"/>
              <a:gd name="T10" fmla="*/ 0 60000 65536"/>
              <a:gd name="T11" fmla="*/ 0 60000 65536"/>
              <a:gd name="T12" fmla="*/ 0 60000 65536"/>
              <a:gd name="T13" fmla="*/ 0 60000 65536"/>
              <a:gd name="T14" fmla="*/ 0 60000 65536"/>
              <a:gd name="T15" fmla="*/ 0 w 864"/>
              <a:gd name="T16" fmla="*/ 0 h 1680"/>
              <a:gd name="T17" fmla="*/ 864 w 864"/>
              <a:gd name="T18" fmla="*/ 1680 h 1680"/>
            </a:gdLst>
            <a:ahLst/>
            <a:cxnLst>
              <a:cxn ang="T10">
                <a:pos x="T0" y="T1"/>
              </a:cxn>
              <a:cxn ang="T11">
                <a:pos x="T2" y="T3"/>
              </a:cxn>
              <a:cxn ang="T12">
                <a:pos x="T4" y="T5"/>
              </a:cxn>
              <a:cxn ang="T13">
                <a:pos x="T6" y="T7"/>
              </a:cxn>
              <a:cxn ang="T14">
                <a:pos x="T8" y="T9"/>
              </a:cxn>
            </a:cxnLst>
            <a:rect l="T15" t="T16" r="T17" b="T18"/>
            <a:pathLst>
              <a:path w="864" h="1680">
                <a:moveTo>
                  <a:pt x="0" y="0"/>
                </a:moveTo>
                <a:cubicBezTo>
                  <a:pt x="100" y="16"/>
                  <a:pt x="200" y="32"/>
                  <a:pt x="288" y="96"/>
                </a:cubicBezTo>
                <a:cubicBezTo>
                  <a:pt x="376" y="160"/>
                  <a:pt x="448" y="232"/>
                  <a:pt x="528" y="384"/>
                </a:cubicBezTo>
                <a:cubicBezTo>
                  <a:pt x="608" y="536"/>
                  <a:pt x="712" y="792"/>
                  <a:pt x="768" y="1008"/>
                </a:cubicBezTo>
                <a:cubicBezTo>
                  <a:pt x="824" y="1224"/>
                  <a:pt x="848" y="1568"/>
                  <a:pt x="864" y="1680"/>
                </a:cubicBezTo>
              </a:path>
            </a:pathLst>
          </a:custGeom>
          <a:noFill/>
          <a:ln w="38100">
            <a:solidFill>
              <a:schemeClr val="hlink"/>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80248" name="Text Box 25"/>
          <p:cNvSpPr txBox="1">
            <a:spLocks noChangeArrowheads="1"/>
          </p:cNvSpPr>
          <p:nvPr/>
        </p:nvSpPr>
        <p:spPr bwMode="auto">
          <a:xfrm>
            <a:off x="3581400" y="5470525"/>
            <a:ext cx="6858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eaLnBrk="1" hangingPunct="1">
              <a:spcBef>
                <a:spcPct val="50000"/>
              </a:spcBef>
              <a:buSzTx/>
              <a:buFontTx/>
              <a:buNone/>
            </a:pPr>
            <a:r>
              <a:rPr lang="en-US" altLang="en-US" sz="2000" b="1">
                <a:solidFill>
                  <a:srgbClr val="FF3300"/>
                </a:solidFill>
              </a:rPr>
              <a:t>PPF</a:t>
            </a:r>
            <a:endParaRPr lang="en-US" altLang="en-US" sz="2000"/>
          </a:p>
        </p:txBody>
      </p:sp>
      <p:sp>
        <p:nvSpPr>
          <p:cNvPr id="180249" name="Line 26"/>
          <p:cNvSpPr>
            <a:spLocks noChangeShapeType="1"/>
          </p:cNvSpPr>
          <p:nvPr/>
        </p:nvSpPr>
        <p:spPr bwMode="auto">
          <a:xfrm>
            <a:off x="2209800" y="3124200"/>
            <a:ext cx="1676400" cy="2743200"/>
          </a:xfrm>
          <a:prstGeom prst="line">
            <a:avLst/>
          </a:prstGeom>
          <a:noFill/>
          <a:ln w="25400">
            <a:solidFill>
              <a:srgbClr val="FFCC99"/>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80250" name="Line 27"/>
          <p:cNvSpPr>
            <a:spLocks noChangeShapeType="1"/>
          </p:cNvSpPr>
          <p:nvPr/>
        </p:nvSpPr>
        <p:spPr bwMode="auto">
          <a:xfrm>
            <a:off x="2209800" y="3810000"/>
            <a:ext cx="1219200" cy="2057400"/>
          </a:xfrm>
          <a:prstGeom prst="line">
            <a:avLst/>
          </a:prstGeom>
          <a:noFill/>
          <a:ln w="25400">
            <a:solidFill>
              <a:srgbClr val="FFCC99"/>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Ovr>
    <a:masterClrMapping/>
  </p:clrMapOvr>
  <p:transition spd="slow">
    <p:checker dir="vert"/>
  </p:transition>
</p:sld>
</file>

<file path=ppt/slides/slide8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82274" name="Rectangle 2"/>
          <p:cNvSpPr>
            <a:spLocks noGrp="1" noChangeArrowheads="1"/>
          </p:cNvSpPr>
          <p:nvPr>
            <p:ph type="title"/>
          </p:nvPr>
        </p:nvSpPr>
        <p:spPr>
          <a:noFill/>
        </p:spPr>
        <p:txBody>
          <a:bodyPr lIns="90488" tIns="44450" rIns="90488" bIns="44450"/>
          <a:lstStyle/>
          <a:p>
            <a:r>
              <a:rPr lang="en-US" altLang="en-US" smtClean="0"/>
              <a:t>Calculate nominal and real GNP</a:t>
            </a:r>
          </a:p>
        </p:txBody>
      </p:sp>
      <p:sp>
        <p:nvSpPr>
          <p:cNvPr id="182275" name="Rectangle 3"/>
          <p:cNvSpPr>
            <a:spLocks noGrp="1" noChangeArrowheads="1"/>
          </p:cNvSpPr>
          <p:nvPr>
            <p:ph type="body" idx="1"/>
          </p:nvPr>
        </p:nvSpPr>
        <p:spPr>
          <a:noFill/>
        </p:spPr>
        <p:txBody>
          <a:bodyPr lIns="90488" tIns="44450" rIns="90488" bIns="44450"/>
          <a:lstStyle/>
          <a:p>
            <a:pPr>
              <a:spcBef>
                <a:spcPct val="70000"/>
              </a:spcBef>
            </a:pPr>
            <a:r>
              <a:rPr lang="en-US" altLang="en-US" dirty="0" smtClean="0"/>
              <a:t>See exercise 2, page 40.</a:t>
            </a:r>
          </a:p>
          <a:p>
            <a:pPr>
              <a:spcBef>
                <a:spcPct val="70000"/>
              </a:spcBef>
            </a:pPr>
            <a:r>
              <a:rPr lang="en-US" altLang="en-US" dirty="0" smtClean="0"/>
              <a:t>Interpretation: see exercise 3</a:t>
            </a:r>
          </a:p>
        </p:txBody>
      </p:sp>
    </p:spTree>
  </p:cSld>
  <p:clrMapOvr>
    <a:masterClrMapping/>
  </p:clrMapOvr>
  <p:transition spd="med">
    <p:pull dir="rd"/>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050"/>
          <p:cNvSpPr>
            <a:spLocks noGrp="1" noChangeArrowheads="1"/>
          </p:cNvSpPr>
          <p:nvPr>
            <p:ph type="title"/>
          </p:nvPr>
        </p:nvSpPr>
        <p:spPr>
          <a:noFill/>
        </p:spPr>
        <p:txBody>
          <a:bodyPr lIns="90488" tIns="44450" rIns="90488" bIns="44450"/>
          <a:lstStyle/>
          <a:p>
            <a:r>
              <a:rPr lang="en-US" altLang="en-US" smtClean="0"/>
              <a:t>Assumption #1</a:t>
            </a:r>
          </a:p>
        </p:txBody>
      </p:sp>
      <p:sp>
        <p:nvSpPr>
          <p:cNvPr id="20483" name="Rectangle 2051"/>
          <p:cNvSpPr>
            <a:spLocks noGrp="1" noChangeArrowheads="1"/>
          </p:cNvSpPr>
          <p:nvPr>
            <p:ph type="body" idx="1"/>
          </p:nvPr>
        </p:nvSpPr>
        <p:spPr>
          <a:noFill/>
        </p:spPr>
        <p:txBody>
          <a:bodyPr lIns="90488" tIns="44450" rIns="90488" bIns="44450"/>
          <a:lstStyle/>
          <a:p>
            <a:pPr>
              <a:spcBef>
                <a:spcPct val="70000"/>
              </a:spcBef>
            </a:pPr>
            <a:r>
              <a:rPr lang="en-US" altLang="en-US" smtClean="0"/>
              <a:t>All economic agents exhibit rational behavior</a:t>
            </a:r>
          </a:p>
          <a:p>
            <a:pPr lvl="1">
              <a:spcBef>
                <a:spcPct val="70000"/>
              </a:spcBef>
            </a:pPr>
            <a:r>
              <a:rPr lang="en-US" altLang="en-US" smtClean="0"/>
              <a:t>firms maximize profits</a:t>
            </a:r>
          </a:p>
          <a:p>
            <a:pPr lvl="1">
              <a:spcBef>
                <a:spcPct val="70000"/>
              </a:spcBef>
            </a:pPr>
            <a:r>
              <a:rPr lang="en-US" altLang="en-US" smtClean="0"/>
              <a:t>consumers maximize utility </a:t>
            </a:r>
          </a:p>
        </p:txBody>
      </p:sp>
    </p:spTree>
  </p:cSld>
  <p:clrMapOvr>
    <a:masterClrMapping/>
  </p:clrMapOvr>
  <p:transition spd="med">
    <p:pull dir="rd"/>
  </p:transition>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84322" name="Rectangle 2"/>
          <p:cNvSpPr>
            <a:spLocks noGrp="1" noChangeArrowheads="1"/>
          </p:cNvSpPr>
          <p:nvPr>
            <p:ph type="title"/>
          </p:nvPr>
        </p:nvSpPr>
        <p:spPr>
          <a:noFill/>
        </p:spPr>
        <p:txBody>
          <a:bodyPr lIns="90488" tIns="44450" rIns="90488" bIns="44450"/>
          <a:lstStyle/>
          <a:p>
            <a:r>
              <a:rPr lang="en-US" altLang="en-US" smtClean="0"/>
              <a:t>Learning Objectives</a:t>
            </a:r>
          </a:p>
        </p:txBody>
      </p:sp>
      <p:sp>
        <p:nvSpPr>
          <p:cNvPr id="184323" name="Rectangle 3"/>
          <p:cNvSpPr>
            <a:spLocks noGrp="1" noChangeArrowheads="1"/>
          </p:cNvSpPr>
          <p:nvPr>
            <p:ph type="body" idx="1"/>
          </p:nvPr>
        </p:nvSpPr>
        <p:spPr>
          <a:noFill/>
        </p:spPr>
        <p:txBody>
          <a:bodyPr lIns="90488" tIns="44450" rIns="90488" bIns="44450"/>
          <a:lstStyle/>
          <a:p>
            <a:pPr>
              <a:spcBef>
                <a:spcPct val="60000"/>
              </a:spcBef>
            </a:pPr>
            <a:r>
              <a:rPr lang="en-US" altLang="en-US" smtClean="0">
                <a:solidFill>
                  <a:srgbClr val="B2B2B2"/>
                </a:solidFill>
              </a:rPr>
              <a:t>Understand purpose of our model</a:t>
            </a:r>
          </a:p>
          <a:p>
            <a:pPr>
              <a:spcBef>
                <a:spcPct val="60000"/>
              </a:spcBef>
            </a:pPr>
            <a:r>
              <a:rPr lang="en-US" altLang="en-US" smtClean="0">
                <a:solidFill>
                  <a:srgbClr val="B2B2B2"/>
                </a:solidFill>
              </a:rPr>
              <a:t>Familiarize ourselves with the seven assumptions of the Basic Model</a:t>
            </a:r>
          </a:p>
          <a:p>
            <a:pPr>
              <a:spcBef>
                <a:spcPct val="60000"/>
              </a:spcBef>
            </a:pPr>
            <a:r>
              <a:rPr lang="en-US" altLang="en-US" smtClean="0">
                <a:solidFill>
                  <a:srgbClr val="B2B2B2"/>
                </a:solidFill>
              </a:rPr>
              <a:t>Solve the Basic Model</a:t>
            </a:r>
          </a:p>
          <a:p>
            <a:pPr>
              <a:spcBef>
                <a:spcPct val="60000"/>
              </a:spcBef>
            </a:pPr>
            <a:r>
              <a:rPr lang="en-US" altLang="en-US" smtClean="0">
                <a:solidFill>
                  <a:srgbClr val="B2B2B2"/>
                </a:solidFill>
              </a:rPr>
              <a:t>Calculate a measure of national welfare</a:t>
            </a:r>
          </a:p>
          <a:p>
            <a:pPr>
              <a:spcBef>
                <a:spcPct val="60000"/>
              </a:spcBef>
            </a:pPr>
            <a:r>
              <a:rPr lang="en-US" altLang="en-US" smtClean="0"/>
              <a:t>Derive National Supply &amp; Demand</a:t>
            </a:r>
          </a:p>
        </p:txBody>
      </p:sp>
    </p:spTree>
  </p:cSld>
  <p:clrMapOvr>
    <a:masterClrMapping/>
  </p:clrMapOvr>
  <p:transition spd="med">
    <p:split orient="vert" dir="in"/>
  </p:transition>
</p:sld>
</file>

<file path=ppt/slides/slide9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86370" name="Rectangle 2"/>
          <p:cNvSpPr>
            <a:spLocks noGrp="1" noChangeArrowheads="1"/>
          </p:cNvSpPr>
          <p:nvPr>
            <p:ph type="title"/>
          </p:nvPr>
        </p:nvSpPr>
        <p:spPr>
          <a:noFill/>
        </p:spPr>
        <p:txBody>
          <a:bodyPr lIns="90488" tIns="44450" rIns="90488" bIns="44450"/>
          <a:lstStyle/>
          <a:p>
            <a:r>
              <a:rPr lang="en-US" altLang="en-US" smtClean="0"/>
              <a:t>National supply and demand</a:t>
            </a:r>
          </a:p>
        </p:txBody>
      </p:sp>
      <p:sp>
        <p:nvSpPr>
          <p:cNvPr id="186371" name="Rectangle 3"/>
          <p:cNvSpPr>
            <a:spLocks noGrp="1" noChangeArrowheads="1"/>
          </p:cNvSpPr>
          <p:nvPr>
            <p:ph type="body" idx="1"/>
          </p:nvPr>
        </p:nvSpPr>
        <p:spPr>
          <a:noFill/>
        </p:spPr>
        <p:txBody>
          <a:bodyPr lIns="90488" tIns="44450" rIns="90488" bIns="44450"/>
          <a:lstStyle/>
          <a:p>
            <a:pPr>
              <a:spcBef>
                <a:spcPct val="70000"/>
              </a:spcBef>
            </a:pPr>
            <a:r>
              <a:rPr lang="en-US" altLang="en-US" dirty="0" smtClean="0">
                <a:solidFill>
                  <a:srgbClr val="FF3300"/>
                </a:solidFill>
              </a:rPr>
              <a:t>Figure </a:t>
            </a:r>
            <a:r>
              <a:rPr lang="en-US" altLang="en-US" dirty="0" smtClean="0">
                <a:solidFill>
                  <a:srgbClr val="FF3300"/>
                </a:solidFill>
              </a:rPr>
              <a:t>2.7 </a:t>
            </a:r>
            <a:r>
              <a:rPr lang="en-US" altLang="en-US" dirty="0" smtClean="0">
                <a:solidFill>
                  <a:srgbClr val="FF3300"/>
                </a:solidFill>
              </a:rPr>
              <a:t>derives national supply (NS) and (ND) when opportunity costs are increasing.</a:t>
            </a:r>
          </a:p>
          <a:p>
            <a:pPr>
              <a:spcBef>
                <a:spcPct val="70000"/>
              </a:spcBef>
            </a:pPr>
            <a:r>
              <a:rPr lang="en-US" altLang="en-US" dirty="0" smtClean="0">
                <a:solidFill>
                  <a:srgbClr val="FF3300"/>
                </a:solidFill>
              </a:rPr>
              <a:t>Figure </a:t>
            </a:r>
            <a:r>
              <a:rPr lang="en-US" altLang="en-US" dirty="0" smtClean="0">
                <a:solidFill>
                  <a:srgbClr val="FF3300"/>
                </a:solidFill>
              </a:rPr>
              <a:t>2.8 </a:t>
            </a:r>
            <a:r>
              <a:rPr lang="en-US" altLang="en-US" dirty="0" smtClean="0">
                <a:solidFill>
                  <a:srgbClr val="FF3300"/>
                </a:solidFill>
              </a:rPr>
              <a:t>(page </a:t>
            </a:r>
            <a:r>
              <a:rPr lang="en-US" altLang="en-US" dirty="0" smtClean="0">
                <a:solidFill>
                  <a:srgbClr val="FF3300"/>
                </a:solidFill>
              </a:rPr>
              <a:t>38) </a:t>
            </a:r>
            <a:r>
              <a:rPr lang="en-US" altLang="en-US" dirty="0" smtClean="0">
                <a:solidFill>
                  <a:srgbClr val="FF3300"/>
                </a:solidFill>
              </a:rPr>
              <a:t>plots NS &amp; ND together to determine autarky equilibrium</a:t>
            </a:r>
          </a:p>
          <a:p>
            <a:pPr>
              <a:spcBef>
                <a:spcPct val="70000"/>
              </a:spcBef>
            </a:pPr>
            <a:r>
              <a:rPr lang="en-US" altLang="en-US" dirty="0" smtClean="0">
                <a:solidFill>
                  <a:srgbClr val="FF3300"/>
                </a:solidFill>
              </a:rPr>
              <a:t>Figure </a:t>
            </a:r>
            <a:r>
              <a:rPr lang="en-US" altLang="en-US" dirty="0" smtClean="0">
                <a:solidFill>
                  <a:srgbClr val="FF3300"/>
                </a:solidFill>
              </a:rPr>
              <a:t>2.9 </a:t>
            </a:r>
            <a:r>
              <a:rPr lang="en-US" altLang="en-US" dirty="0" smtClean="0">
                <a:solidFill>
                  <a:srgbClr val="FF3300"/>
                </a:solidFill>
              </a:rPr>
              <a:t>(page </a:t>
            </a:r>
            <a:r>
              <a:rPr lang="en-US" altLang="en-US" dirty="0" smtClean="0">
                <a:solidFill>
                  <a:srgbClr val="FF3300"/>
                </a:solidFill>
              </a:rPr>
              <a:t>39</a:t>
            </a:r>
            <a:r>
              <a:rPr lang="en-US" altLang="en-US" dirty="0" smtClean="0">
                <a:solidFill>
                  <a:srgbClr val="FF3300"/>
                </a:solidFill>
              </a:rPr>
              <a:t>) plots NS &amp; ND </a:t>
            </a:r>
            <a:br>
              <a:rPr lang="en-US" altLang="en-US" dirty="0" smtClean="0">
                <a:solidFill>
                  <a:srgbClr val="FF3300"/>
                </a:solidFill>
              </a:rPr>
            </a:br>
            <a:r>
              <a:rPr lang="en-US" altLang="en-US" dirty="0" smtClean="0">
                <a:solidFill>
                  <a:srgbClr val="FF3300"/>
                </a:solidFill>
              </a:rPr>
              <a:t>for two countries, A &amp; B</a:t>
            </a:r>
          </a:p>
        </p:txBody>
      </p:sp>
    </p:spTree>
  </p:cSld>
  <p:clrMapOvr>
    <a:masterClrMapping/>
  </p:clrMapOvr>
  <p:transition spd="med">
    <p:pull dir="rd"/>
  </p:transition>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Line 2"/>
          <p:cNvSpPr>
            <a:spLocks noChangeShapeType="1"/>
          </p:cNvSpPr>
          <p:nvPr/>
        </p:nvSpPr>
        <p:spPr bwMode="auto">
          <a:xfrm>
            <a:off x="2209800" y="2439988"/>
            <a:ext cx="2132013" cy="3427412"/>
          </a:xfrm>
          <a:prstGeom prst="line">
            <a:avLst/>
          </a:prstGeom>
          <a:noFill/>
          <a:ln w="38100">
            <a:solidFill>
              <a:schemeClr val="hlink"/>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88419" name="Line 3"/>
          <p:cNvSpPr>
            <a:spLocks noChangeShapeType="1"/>
          </p:cNvSpPr>
          <p:nvPr/>
        </p:nvSpPr>
        <p:spPr bwMode="auto">
          <a:xfrm>
            <a:off x="2211388" y="5867400"/>
            <a:ext cx="4875212" cy="0"/>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88420" name="Rectangle 4"/>
          <p:cNvSpPr>
            <a:spLocks noChangeArrowheads="1"/>
          </p:cNvSpPr>
          <p:nvPr/>
        </p:nvSpPr>
        <p:spPr bwMode="auto">
          <a:xfrm>
            <a:off x="1905000" y="5849938"/>
            <a:ext cx="5486400"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0           2         4         6         8         10</a:t>
            </a:r>
          </a:p>
        </p:txBody>
      </p:sp>
      <p:sp>
        <p:nvSpPr>
          <p:cNvPr id="188421" name="Rectangle 5"/>
          <p:cNvSpPr>
            <a:spLocks noChangeArrowheads="1"/>
          </p:cNvSpPr>
          <p:nvPr/>
        </p:nvSpPr>
        <p:spPr bwMode="auto">
          <a:xfrm>
            <a:off x="1828800" y="49530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2</a:t>
            </a:r>
          </a:p>
        </p:txBody>
      </p:sp>
      <p:sp>
        <p:nvSpPr>
          <p:cNvPr id="188422" name="Rectangle 6"/>
          <p:cNvSpPr>
            <a:spLocks noChangeArrowheads="1"/>
          </p:cNvSpPr>
          <p:nvPr/>
        </p:nvSpPr>
        <p:spPr bwMode="auto">
          <a:xfrm>
            <a:off x="1828800" y="42672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4</a:t>
            </a:r>
          </a:p>
        </p:txBody>
      </p:sp>
      <p:sp>
        <p:nvSpPr>
          <p:cNvPr id="188423" name="Rectangle 7"/>
          <p:cNvSpPr>
            <a:spLocks noChangeArrowheads="1"/>
          </p:cNvSpPr>
          <p:nvPr/>
        </p:nvSpPr>
        <p:spPr bwMode="auto">
          <a:xfrm>
            <a:off x="1828800" y="35814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6</a:t>
            </a:r>
          </a:p>
        </p:txBody>
      </p:sp>
      <p:sp>
        <p:nvSpPr>
          <p:cNvPr id="188424" name="Rectangle 8"/>
          <p:cNvSpPr>
            <a:spLocks noChangeArrowheads="1"/>
          </p:cNvSpPr>
          <p:nvPr/>
        </p:nvSpPr>
        <p:spPr bwMode="auto">
          <a:xfrm>
            <a:off x="1828800" y="28956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8</a:t>
            </a:r>
          </a:p>
        </p:txBody>
      </p:sp>
      <p:sp>
        <p:nvSpPr>
          <p:cNvPr id="188425" name="Rectangle 9"/>
          <p:cNvSpPr>
            <a:spLocks noChangeArrowheads="1"/>
          </p:cNvSpPr>
          <p:nvPr/>
        </p:nvSpPr>
        <p:spPr bwMode="auto">
          <a:xfrm>
            <a:off x="1676400" y="2209800"/>
            <a:ext cx="488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10</a:t>
            </a:r>
          </a:p>
        </p:txBody>
      </p:sp>
      <p:sp>
        <p:nvSpPr>
          <p:cNvPr id="188426" name="Rectangle 10"/>
          <p:cNvSpPr>
            <a:spLocks noChangeArrowheads="1"/>
          </p:cNvSpPr>
          <p:nvPr/>
        </p:nvSpPr>
        <p:spPr bwMode="auto">
          <a:xfrm>
            <a:off x="3733800" y="6338888"/>
            <a:ext cx="45466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1800" b="1"/>
              <a:t>SOYBEANS, S (millions of bushels per year)</a:t>
            </a:r>
          </a:p>
        </p:txBody>
      </p:sp>
      <p:sp>
        <p:nvSpPr>
          <p:cNvPr id="188427" name="Rectangle 11"/>
          <p:cNvSpPr>
            <a:spLocks noChangeArrowheads="1"/>
          </p:cNvSpPr>
          <p:nvPr/>
        </p:nvSpPr>
        <p:spPr bwMode="auto">
          <a:xfrm>
            <a:off x="4343400" y="5410200"/>
            <a:ext cx="3698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b="1" i="1"/>
              <a:t>L</a:t>
            </a:r>
          </a:p>
        </p:txBody>
      </p:sp>
      <p:sp>
        <p:nvSpPr>
          <p:cNvPr id="188428" name="Oval 12"/>
          <p:cNvSpPr>
            <a:spLocks noChangeArrowheads="1"/>
          </p:cNvSpPr>
          <p:nvPr/>
        </p:nvSpPr>
        <p:spPr bwMode="auto">
          <a:xfrm>
            <a:off x="2971800" y="3733800"/>
            <a:ext cx="155575" cy="155575"/>
          </a:xfrm>
          <a:prstGeom prst="ellipse">
            <a:avLst/>
          </a:prstGeom>
          <a:solidFill>
            <a:srgbClr val="000000"/>
          </a:solidFill>
          <a:ln w="12700">
            <a:solidFill>
              <a:schemeClr val="tx1"/>
            </a:solidFill>
            <a:round/>
            <a:headEnd/>
            <a:tailEnd/>
          </a:ln>
        </p:spPr>
        <p:txBody>
          <a:bodyPr wrap="none" anchor="ct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eaLnBrk="1" hangingPunct="1">
              <a:spcBef>
                <a:spcPct val="0"/>
              </a:spcBef>
              <a:buSzTx/>
              <a:buFontTx/>
              <a:buNone/>
            </a:pPr>
            <a:endParaRPr lang="en-US" altLang="en-US" sz="2000"/>
          </a:p>
        </p:txBody>
      </p:sp>
      <p:sp>
        <p:nvSpPr>
          <p:cNvPr id="188429" name="Line 13"/>
          <p:cNvSpPr>
            <a:spLocks noChangeShapeType="1"/>
          </p:cNvSpPr>
          <p:nvPr/>
        </p:nvSpPr>
        <p:spPr bwMode="auto">
          <a:xfrm flipV="1">
            <a:off x="2209800" y="1525588"/>
            <a:ext cx="0" cy="4341812"/>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88430" name="Rectangle 14"/>
          <p:cNvSpPr>
            <a:spLocks noGrp="1" noChangeArrowheads="1"/>
          </p:cNvSpPr>
          <p:nvPr>
            <p:ph type="title"/>
          </p:nvPr>
        </p:nvSpPr>
        <p:spPr>
          <a:xfrm>
            <a:off x="762000" y="76200"/>
            <a:ext cx="7772400" cy="1162050"/>
          </a:xfrm>
          <a:noFill/>
        </p:spPr>
        <p:txBody>
          <a:bodyPr anchor="b"/>
          <a:lstStyle/>
          <a:p>
            <a:r>
              <a:rPr lang="en-US" altLang="en-US" sz="4000" smtClean="0">
                <a:solidFill>
                  <a:srgbClr val="FF3300"/>
                </a:solidFill>
              </a:rPr>
              <a:t>Quantity of Soybeans Supplied</a:t>
            </a:r>
            <a:endParaRPr lang="en-US" altLang="en-US" smtClean="0">
              <a:solidFill>
                <a:srgbClr val="FF3300"/>
              </a:solidFill>
            </a:endParaRPr>
          </a:p>
        </p:txBody>
      </p:sp>
      <p:sp>
        <p:nvSpPr>
          <p:cNvPr id="188431" name="Rectangle 16"/>
          <p:cNvSpPr>
            <a:spLocks noChangeArrowheads="1"/>
          </p:cNvSpPr>
          <p:nvPr/>
        </p:nvSpPr>
        <p:spPr bwMode="auto">
          <a:xfrm>
            <a:off x="2286000" y="2057400"/>
            <a:ext cx="4206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b="1" i="1"/>
              <a:t>H</a:t>
            </a:r>
          </a:p>
        </p:txBody>
      </p:sp>
      <p:sp>
        <p:nvSpPr>
          <p:cNvPr id="188432" name="Oval 17"/>
          <p:cNvSpPr>
            <a:spLocks noChangeArrowheads="1"/>
          </p:cNvSpPr>
          <p:nvPr/>
        </p:nvSpPr>
        <p:spPr bwMode="auto">
          <a:xfrm>
            <a:off x="2133600" y="2362200"/>
            <a:ext cx="155575" cy="155575"/>
          </a:xfrm>
          <a:prstGeom prst="ellipse">
            <a:avLst/>
          </a:prstGeom>
          <a:solidFill>
            <a:srgbClr val="000000"/>
          </a:solidFill>
          <a:ln w="12700">
            <a:solidFill>
              <a:schemeClr val="tx1"/>
            </a:solidFill>
            <a:round/>
            <a:headEnd/>
            <a:tailEnd/>
          </a:ln>
        </p:spPr>
        <p:txBody>
          <a:bodyPr wrap="none" anchor="ct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eaLnBrk="1" hangingPunct="1">
              <a:spcBef>
                <a:spcPct val="0"/>
              </a:spcBef>
              <a:buSzTx/>
              <a:buFontTx/>
              <a:buNone/>
            </a:pPr>
            <a:endParaRPr lang="en-US" altLang="en-US" sz="2000"/>
          </a:p>
        </p:txBody>
      </p:sp>
      <p:sp>
        <p:nvSpPr>
          <p:cNvPr id="188433" name="Rectangle 18"/>
          <p:cNvSpPr>
            <a:spLocks noChangeArrowheads="1"/>
          </p:cNvSpPr>
          <p:nvPr/>
        </p:nvSpPr>
        <p:spPr bwMode="auto">
          <a:xfrm>
            <a:off x="3124200" y="3352800"/>
            <a:ext cx="4048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b="1" i="1"/>
              <a:t>G</a:t>
            </a:r>
          </a:p>
        </p:txBody>
      </p:sp>
      <p:sp>
        <p:nvSpPr>
          <p:cNvPr id="188434" name="Oval 19"/>
          <p:cNvSpPr>
            <a:spLocks noChangeArrowheads="1"/>
          </p:cNvSpPr>
          <p:nvPr/>
        </p:nvSpPr>
        <p:spPr bwMode="auto">
          <a:xfrm>
            <a:off x="4267200" y="5791200"/>
            <a:ext cx="155575" cy="155575"/>
          </a:xfrm>
          <a:prstGeom prst="ellipse">
            <a:avLst/>
          </a:prstGeom>
          <a:solidFill>
            <a:srgbClr val="000000"/>
          </a:solidFill>
          <a:ln w="12700">
            <a:solidFill>
              <a:schemeClr val="tx1"/>
            </a:solidFill>
            <a:round/>
            <a:headEnd/>
            <a:tailEnd/>
          </a:ln>
        </p:spPr>
        <p:txBody>
          <a:bodyPr wrap="none" anchor="ct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eaLnBrk="1" hangingPunct="1">
              <a:spcBef>
                <a:spcPct val="0"/>
              </a:spcBef>
              <a:buSzTx/>
              <a:buFontTx/>
              <a:buNone/>
            </a:pPr>
            <a:endParaRPr lang="en-US" altLang="en-US" sz="2000"/>
          </a:p>
        </p:txBody>
      </p:sp>
      <p:sp>
        <p:nvSpPr>
          <p:cNvPr id="188435" name="Rectangle 20"/>
          <p:cNvSpPr>
            <a:spLocks noChangeArrowheads="1"/>
          </p:cNvSpPr>
          <p:nvPr/>
        </p:nvSpPr>
        <p:spPr bwMode="auto">
          <a:xfrm>
            <a:off x="4419600" y="2438400"/>
            <a:ext cx="3740150" cy="714375"/>
          </a:xfrm>
          <a:prstGeom prst="rect">
            <a:avLst/>
          </a:prstGeom>
          <a:solidFill>
            <a:srgbClr val="FFCC99"/>
          </a:solidFill>
          <a:ln w="12700">
            <a:solidFill>
              <a:srgbClr val="000000"/>
            </a:solidFill>
            <a:miter lim="800000"/>
            <a:headEnd/>
            <a:tailEnd/>
          </a:ln>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000" b="1"/>
              <a:t>Autarky General Equilibrium</a:t>
            </a:r>
            <a:br>
              <a:rPr lang="en-US" altLang="en-US" sz="2000" b="1"/>
            </a:br>
            <a:r>
              <a:rPr lang="en-US" altLang="en-US" sz="2000" b="1"/>
              <a:t>|slope PPF| = P</a:t>
            </a:r>
            <a:r>
              <a:rPr lang="en-US" altLang="en-US" sz="2000" b="1" baseline="-25000"/>
              <a:t>S</a:t>
            </a:r>
            <a:r>
              <a:rPr lang="en-US" altLang="en-US" sz="2000" b="1"/>
              <a:t>/P</a:t>
            </a:r>
            <a:r>
              <a:rPr lang="en-US" altLang="en-US" sz="2000" b="1" baseline="-25000"/>
              <a:t>T </a:t>
            </a:r>
            <a:r>
              <a:rPr lang="en-US" altLang="en-US" sz="2000" b="1"/>
              <a:t>= 2 yd.T/bu.S</a:t>
            </a:r>
          </a:p>
        </p:txBody>
      </p:sp>
      <p:sp>
        <p:nvSpPr>
          <p:cNvPr id="188436" name="Line 21"/>
          <p:cNvSpPr>
            <a:spLocks noChangeShapeType="1"/>
          </p:cNvSpPr>
          <p:nvPr/>
        </p:nvSpPr>
        <p:spPr bwMode="auto">
          <a:xfrm>
            <a:off x="2211388" y="3810000"/>
            <a:ext cx="912812" cy="0"/>
          </a:xfrm>
          <a:prstGeom prst="line">
            <a:avLst/>
          </a:prstGeom>
          <a:noFill/>
          <a:ln w="25400">
            <a:solidFill>
              <a:srgbClr val="000000"/>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88437" name="Line 22"/>
          <p:cNvSpPr>
            <a:spLocks noChangeShapeType="1"/>
          </p:cNvSpPr>
          <p:nvPr/>
        </p:nvSpPr>
        <p:spPr bwMode="auto">
          <a:xfrm>
            <a:off x="3048000" y="3811588"/>
            <a:ext cx="0" cy="2055812"/>
          </a:xfrm>
          <a:prstGeom prst="line">
            <a:avLst/>
          </a:prstGeom>
          <a:noFill/>
          <a:ln w="25400">
            <a:solidFill>
              <a:srgbClr val="000000"/>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88438" name="Rectangle 23"/>
          <p:cNvSpPr>
            <a:spLocks noChangeArrowheads="1"/>
          </p:cNvSpPr>
          <p:nvPr/>
        </p:nvSpPr>
        <p:spPr bwMode="auto">
          <a:xfrm rot="-5400000">
            <a:off x="-900906" y="3564732"/>
            <a:ext cx="4179887"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000" b="1"/>
              <a:t>TEXTILES, T </a:t>
            </a:r>
            <a:r>
              <a:rPr lang="en-US" altLang="en-US" sz="1600" b="1"/>
              <a:t>(millions of yards per year)</a:t>
            </a:r>
          </a:p>
        </p:txBody>
      </p:sp>
      <p:sp>
        <p:nvSpPr>
          <p:cNvPr id="188439" name="Text Box 24"/>
          <p:cNvSpPr txBox="1">
            <a:spLocks noChangeArrowheads="1"/>
          </p:cNvSpPr>
          <p:nvPr/>
        </p:nvSpPr>
        <p:spPr bwMode="auto">
          <a:xfrm>
            <a:off x="3429000" y="5334000"/>
            <a:ext cx="6858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eaLnBrk="1" hangingPunct="1">
              <a:spcBef>
                <a:spcPct val="50000"/>
              </a:spcBef>
              <a:buSzTx/>
              <a:buFontTx/>
              <a:buNone/>
            </a:pPr>
            <a:r>
              <a:rPr lang="en-US" altLang="en-US" sz="2000" b="1">
                <a:solidFill>
                  <a:srgbClr val="FF3300"/>
                </a:solidFill>
              </a:rPr>
              <a:t>PPF</a:t>
            </a:r>
            <a:endParaRPr lang="en-US" altLang="en-US" sz="2000"/>
          </a:p>
        </p:txBody>
      </p:sp>
      <p:sp>
        <p:nvSpPr>
          <p:cNvPr id="188440" name="Line 30"/>
          <p:cNvSpPr>
            <a:spLocks noChangeShapeType="1"/>
          </p:cNvSpPr>
          <p:nvPr/>
        </p:nvSpPr>
        <p:spPr bwMode="auto">
          <a:xfrm flipH="1">
            <a:off x="3200400" y="3200400"/>
            <a:ext cx="1676400" cy="609600"/>
          </a:xfrm>
          <a:prstGeom prst="line">
            <a:avLst/>
          </a:prstGeom>
          <a:noFill/>
          <a:ln w="12700">
            <a:solidFill>
              <a:srgbClr val="000000"/>
            </a:solidFill>
            <a:round/>
            <a:headEnd type="none" w="sm" len="sm"/>
            <a:tailEnd type="arrow" w="lg" len="lg"/>
          </a:ln>
          <a:extLst>
            <a:ext uri="{909E8E84-426E-40DD-AFC4-6F175D3DCCD1}">
              <a14:hiddenFill xmlns:a14="http://schemas.microsoft.com/office/drawing/2010/main">
                <a:noFill/>
              </a14:hiddenFill>
            </a:ext>
          </a:extLst>
        </p:spPr>
        <p:txBody>
          <a:bodyPr wrap="none" anchor="ctr"/>
          <a:lstStyle/>
          <a:p>
            <a:endParaRPr lang="en-US"/>
          </a:p>
        </p:txBody>
      </p:sp>
    </p:spTree>
  </p:cSld>
  <p:clrMapOvr>
    <a:masterClrMapping/>
  </p:clrMapOvr>
  <p:transition spd="slow">
    <p:checker dir="vert"/>
  </p:transition>
</p:sld>
</file>

<file path=ppt/slides/slide9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90466" name="Line 2"/>
          <p:cNvSpPr>
            <a:spLocks noChangeShapeType="1"/>
          </p:cNvSpPr>
          <p:nvPr/>
        </p:nvSpPr>
        <p:spPr bwMode="auto">
          <a:xfrm>
            <a:off x="2209800" y="2439988"/>
            <a:ext cx="2132013" cy="3427412"/>
          </a:xfrm>
          <a:prstGeom prst="line">
            <a:avLst/>
          </a:prstGeom>
          <a:noFill/>
          <a:ln w="38100">
            <a:solidFill>
              <a:schemeClr val="hlink"/>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90467" name="Line 3"/>
          <p:cNvSpPr>
            <a:spLocks noChangeShapeType="1"/>
          </p:cNvSpPr>
          <p:nvPr/>
        </p:nvSpPr>
        <p:spPr bwMode="auto">
          <a:xfrm>
            <a:off x="2211388" y="5867400"/>
            <a:ext cx="4875212" cy="0"/>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90468" name="Rectangle 4"/>
          <p:cNvSpPr>
            <a:spLocks noChangeArrowheads="1"/>
          </p:cNvSpPr>
          <p:nvPr/>
        </p:nvSpPr>
        <p:spPr bwMode="auto">
          <a:xfrm>
            <a:off x="1905000" y="5849938"/>
            <a:ext cx="5486400"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0           2         4         6         8         10</a:t>
            </a:r>
          </a:p>
        </p:txBody>
      </p:sp>
      <p:sp>
        <p:nvSpPr>
          <p:cNvPr id="190469" name="Rectangle 5"/>
          <p:cNvSpPr>
            <a:spLocks noChangeArrowheads="1"/>
          </p:cNvSpPr>
          <p:nvPr/>
        </p:nvSpPr>
        <p:spPr bwMode="auto">
          <a:xfrm>
            <a:off x="1828800" y="49530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2</a:t>
            </a:r>
          </a:p>
        </p:txBody>
      </p:sp>
      <p:sp>
        <p:nvSpPr>
          <p:cNvPr id="190470" name="Rectangle 6"/>
          <p:cNvSpPr>
            <a:spLocks noChangeArrowheads="1"/>
          </p:cNvSpPr>
          <p:nvPr/>
        </p:nvSpPr>
        <p:spPr bwMode="auto">
          <a:xfrm>
            <a:off x="1828800" y="42672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4</a:t>
            </a:r>
          </a:p>
        </p:txBody>
      </p:sp>
      <p:sp>
        <p:nvSpPr>
          <p:cNvPr id="190471" name="Rectangle 7"/>
          <p:cNvSpPr>
            <a:spLocks noChangeArrowheads="1"/>
          </p:cNvSpPr>
          <p:nvPr/>
        </p:nvSpPr>
        <p:spPr bwMode="auto">
          <a:xfrm>
            <a:off x="1828800" y="35814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6</a:t>
            </a:r>
          </a:p>
        </p:txBody>
      </p:sp>
      <p:sp>
        <p:nvSpPr>
          <p:cNvPr id="190472" name="Rectangle 8"/>
          <p:cNvSpPr>
            <a:spLocks noChangeArrowheads="1"/>
          </p:cNvSpPr>
          <p:nvPr/>
        </p:nvSpPr>
        <p:spPr bwMode="auto">
          <a:xfrm>
            <a:off x="1828800" y="28956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8</a:t>
            </a:r>
          </a:p>
        </p:txBody>
      </p:sp>
      <p:sp>
        <p:nvSpPr>
          <p:cNvPr id="190473" name="Rectangle 9"/>
          <p:cNvSpPr>
            <a:spLocks noChangeArrowheads="1"/>
          </p:cNvSpPr>
          <p:nvPr/>
        </p:nvSpPr>
        <p:spPr bwMode="auto">
          <a:xfrm>
            <a:off x="1676400" y="2209800"/>
            <a:ext cx="488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10</a:t>
            </a:r>
          </a:p>
        </p:txBody>
      </p:sp>
      <p:sp>
        <p:nvSpPr>
          <p:cNvPr id="190474" name="Rectangle 10"/>
          <p:cNvSpPr>
            <a:spLocks noChangeArrowheads="1"/>
          </p:cNvSpPr>
          <p:nvPr/>
        </p:nvSpPr>
        <p:spPr bwMode="auto">
          <a:xfrm>
            <a:off x="3733800" y="6338888"/>
            <a:ext cx="45466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1800" b="1"/>
              <a:t>SOYBEANS, S (millions of bushels per year)</a:t>
            </a:r>
          </a:p>
        </p:txBody>
      </p:sp>
      <p:sp>
        <p:nvSpPr>
          <p:cNvPr id="190475" name="Rectangle 11"/>
          <p:cNvSpPr>
            <a:spLocks noChangeArrowheads="1"/>
          </p:cNvSpPr>
          <p:nvPr/>
        </p:nvSpPr>
        <p:spPr bwMode="auto">
          <a:xfrm>
            <a:off x="4343400" y="5410200"/>
            <a:ext cx="3698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b="1" i="1"/>
              <a:t>L</a:t>
            </a:r>
          </a:p>
        </p:txBody>
      </p:sp>
      <p:sp>
        <p:nvSpPr>
          <p:cNvPr id="190476" name="Oval 12"/>
          <p:cNvSpPr>
            <a:spLocks noChangeArrowheads="1"/>
          </p:cNvSpPr>
          <p:nvPr/>
        </p:nvSpPr>
        <p:spPr bwMode="auto">
          <a:xfrm>
            <a:off x="2971800" y="3733800"/>
            <a:ext cx="155575" cy="155575"/>
          </a:xfrm>
          <a:prstGeom prst="ellipse">
            <a:avLst/>
          </a:prstGeom>
          <a:solidFill>
            <a:srgbClr val="000000"/>
          </a:solidFill>
          <a:ln w="12700">
            <a:solidFill>
              <a:schemeClr val="tx1"/>
            </a:solidFill>
            <a:round/>
            <a:headEnd/>
            <a:tailEnd/>
          </a:ln>
        </p:spPr>
        <p:txBody>
          <a:bodyPr wrap="none" anchor="ct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eaLnBrk="1" hangingPunct="1">
              <a:spcBef>
                <a:spcPct val="0"/>
              </a:spcBef>
              <a:buSzTx/>
              <a:buFontTx/>
              <a:buNone/>
            </a:pPr>
            <a:endParaRPr lang="en-US" altLang="en-US" sz="2000"/>
          </a:p>
        </p:txBody>
      </p:sp>
      <p:sp>
        <p:nvSpPr>
          <p:cNvPr id="190477" name="Line 13"/>
          <p:cNvSpPr>
            <a:spLocks noChangeShapeType="1"/>
          </p:cNvSpPr>
          <p:nvPr/>
        </p:nvSpPr>
        <p:spPr bwMode="auto">
          <a:xfrm flipV="1">
            <a:off x="2209800" y="1525588"/>
            <a:ext cx="0" cy="4341812"/>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90478" name="Rectangle 14"/>
          <p:cNvSpPr>
            <a:spLocks noGrp="1" noChangeArrowheads="1"/>
          </p:cNvSpPr>
          <p:nvPr>
            <p:ph type="title"/>
          </p:nvPr>
        </p:nvSpPr>
        <p:spPr>
          <a:xfrm>
            <a:off x="762000" y="76200"/>
            <a:ext cx="7772400" cy="1162050"/>
          </a:xfrm>
          <a:noFill/>
        </p:spPr>
        <p:txBody>
          <a:bodyPr anchor="b"/>
          <a:lstStyle/>
          <a:p>
            <a:r>
              <a:rPr lang="en-US" altLang="en-US" sz="4000" smtClean="0">
                <a:solidFill>
                  <a:srgbClr val="FF3300"/>
                </a:solidFill>
              </a:rPr>
              <a:t>Quantity of Soybeans Supplied</a:t>
            </a:r>
            <a:endParaRPr lang="en-US" altLang="en-US" smtClean="0">
              <a:solidFill>
                <a:srgbClr val="FF3300"/>
              </a:solidFill>
            </a:endParaRPr>
          </a:p>
        </p:txBody>
      </p:sp>
      <p:sp>
        <p:nvSpPr>
          <p:cNvPr id="190479" name="Rectangle 16"/>
          <p:cNvSpPr>
            <a:spLocks noChangeArrowheads="1"/>
          </p:cNvSpPr>
          <p:nvPr/>
        </p:nvSpPr>
        <p:spPr bwMode="auto">
          <a:xfrm>
            <a:off x="2286000" y="2057400"/>
            <a:ext cx="4206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b="1" i="1"/>
              <a:t>H</a:t>
            </a:r>
          </a:p>
        </p:txBody>
      </p:sp>
      <p:sp>
        <p:nvSpPr>
          <p:cNvPr id="190480" name="Oval 17"/>
          <p:cNvSpPr>
            <a:spLocks noChangeArrowheads="1"/>
          </p:cNvSpPr>
          <p:nvPr/>
        </p:nvSpPr>
        <p:spPr bwMode="auto">
          <a:xfrm>
            <a:off x="2133600" y="2362200"/>
            <a:ext cx="155575" cy="155575"/>
          </a:xfrm>
          <a:prstGeom prst="ellipse">
            <a:avLst/>
          </a:prstGeom>
          <a:solidFill>
            <a:srgbClr val="000000"/>
          </a:solidFill>
          <a:ln w="12700">
            <a:solidFill>
              <a:schemeClr val="tx1"/>
            </a:solidFill>
            <a:round/>
            <a:headEnd/>
            <a:tailEnd/>
          </a:ln>
        </p:spPr>
        <p:txBody>
          <a:bodyPr wrap="none" anchor="ct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eaLnBrk="1" hangingPunct="1">
              <a:spcBef>
                <a:spcPct val="0"/>
              </a:spcBef>
              <a:buSzTx/>
              <a:buFontTx/>
              <a:buNone/>
            </a:pPr>
            <a:endParaRPr lang="en-US" altLang="en-US" sz="2000"/>
          </a:p>
        </p:txBody>
      </p:sp>
      <p:sp>
        <p:nvSpPr>
          <p:cNvPr id="190481" name="Rectangle 18"/>
          <p:cNvSpPr>
            <a:spLocks noChangeArrowheads="1"/>
          </p:cNvSpPr>
          <p:nvPr/>
        </p:nvSpPr>
        <p:spPr bwMode="auto">
          <a:xfrm>
            <a:off x="3124200" y="3352800"/>
            <a:ext cx="4048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b="1" i="1"/>
              <a:t>G</a:t>
            </a:r>
          </a:p>
        </p:txBody>
      </p:sp>
      <p:sp>
        <p:nvSpPr>
          <p:cNvPr id="190482" name="Oval 19"/>
          <p:cNvSpPr>
            <a:spLocks noChangeArrowheads="1"/>
          </p:cNvSpPr>
          <p:nvPr/>
        </p:nvSpPr>
        <p:spPr bwMode="auto">
          <a:xfrm>
            <a:off x="4267200" y="5791200"/>
            <a:ext cx="155575" cy="155575"/>
          </a:xfrm>
          <a:prstGeom prst="ellipse">
            <a:avLst/>
          </a:prstGeom>
          <a:solidFill>
            <a:srgbClr val="000000"/>
          </a:solidFill>
          <a:ln w="12700">
            <a:solidFill>
              <a:schemeClr val="tx1"/>
            </a:solidFill>
            <a:round/>
            <a:headEnd/>
            <a:tailEnd/>
          </a:ln>
        </p:spPr>
        <p:txBody>
          <a:bodyPr wrap="none" anchor="ct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eaLnBrk="1" hangingPunct="1">
              <a:spcBef>
                <a:spcPct val="0"/>
              </a:spcBef>
              <a:buSzTx/>
              <a:buFontTx/>
              <a:buNone/>
            </a:pPr>
            <a:endParaRPr lang="en-US" altLang="en-US" sz="2000"/>
          </a:p>
        </p:txBody>
      </p:sp>
      <p:sp>
        <p:nvSpPr>
          <p:cNvPr id="190483" name="Rectangle 20"/>
          <p:cNvSpPr>
            <a:spLocks noChangeArrowheads="1"/>
          </p:cNvSpPr>
          <p:nvPr/>
        </p:nvSpPr>
        <p:spPr bwMode="auto">
          <a:xfrm>
            <a:off x="4419600" y="2438400"/>
            <a:ext cx="3740150" cy="714375"/>
          </a:xfrm>
          <a:prstGeom prst="rect">
            <a:avLst/>
          </a:prstGeom>
          <a:solidFill>
            <a:srgbClr val="FFCC99"/>
          </a:solidFill>
          <a:ln w="12700">
            <a:solidFill>
              <a:srgbClr val="000000"/>
            </a:solidFill>
            <a:miter lim="800000"/>
            <a:headEnd/>
            <a:tailEnd/>
          </a:ln>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000" b="1"/>
              <a:t>Autarky General Equilibrium</a:t>
            </a:r>
            <a:br>
              <a:rPr lang="en-US" altLang="en-US" sz="2000" b="1"/>
            </a:br>
            <a:r>
              <a:rPr lang="en-US" altLang="en-US" sz="2000" b="1"/>
              <a:t>|slope PPF| = P</a:t>
            </a:r>
            <a:r>
              <a:rPr lang="en-US" altLang="en-US" sz="2000" b="1" baseline="-25000"/>
              <a:t>S</a:t>
            </a:r>
            <a:r>
              <a:rPr lang="en-US" altLang="en-US" sz="2000" b="1"/>
              <a:t>/P</a:t>
            </a:r>
            <a:r>
              <a:rPr lang="en-US" altLang="en-US" sz="2000" b="1" baseline="-25000"/>
              <a:t>T </a:t>
            </a:r>
            <a:r>
              <a:rPr lang="en-US" altLang="en-US" sz="2000" b="1"/>
              <a:t>= 2 yd.T/bu.S</a:t>
            </a:r>
          </a:p>
        </p:txBody>
      </p:sp>
      <p:sp>
        <p:nvSpPr>
          <p:cNvPr id="190484" name="Line 21"/>
          <p:cNvSpPr>
            <a:spLocks noChangeShapeType="1"/>
          </p:cNvSpPr>
          <p:nvPr/>
        </p:nvSpPr>
        <p:spPr bwMode="auto">
          <a:xfrm>
            <a:off x="2211388" y="3810000"/>
            <a:ext cx="912812" cy="0"/>
          </a:xfrm>
          <a:prstGeom prst="line">
            <a:avLst/>
          </a:prstGeom>
          <a:noFill/>
          <a:ln w="25400">
            <a:solidFill>
              <a:srgbClr val="000000"/>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90485" name="Line 22"/>
          <p:cNvSpPr>
            <a:spLocks noChangeShapeType="1"/>
          </p:cNvSpPr>
          <p:nvPr/>
        </p:nvSpPr>
        <p:spPr bwMode="auto">
          <a:xfrm>
            <a:off x="3048000" y="3811588"/>
            <a:ext cx="0" cy="2055812"/>
          </a:xfrm>
          <a:prstGeom prst="line">
            <a:avLst/>
          </a:prstGeom>
          <a:noFill/>
          <a:ln w="25400">
            <a:solidFill>
              <a:srgbClr val="000000"/>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90486" name="Rectangle 23"/>
          <p:cNvSpPr>
            <a:spLocks noChangeArrowheads="1"/>
          </p:cNvSpPr>
          <p:nvPr/>
        </p:nvSpPr>
        <p:spPr bwMode="auto">
          <a:xfrm rot="-5400000">
            <a:off x="-900906" y="3564732"/>
            <a:ext cx="4179887"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000" b="1"/>
              <a:t>TEXTILES, T </a:t>
            </a:r>
            <a:r>
              <a:rPr lang="en-US" altLang="en-US" sz="1600" b="1"/>
              <a:t>(millions of yards per year)</a:t>
            </a:r>
          </a:p>
        </p:txBody>
      </p:sp>
      <p:sp>
        <p:nvSpPr>
          <p:cNvPr id="190487" name="Text Box 24"/>
          <p:cNvSpPr txBox="1">
            <a:spLocks noChangeArrowheads="1"/>
          </p:cNvSpPr>
          <p:nvPr/>
        </p:nvSpPr>
        <p:spPr bwMode="auto">
          <a:xfrm>
            <a:off x="3429000" y="5334000"/>
            <a:ext cx="6858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eaLnBrk="1" hangingPunct="1">
              <a:spcBef>
                <a:spcPct val="50000"/>
              </a:spcBef>
              <a:buSzTx/>
              <a:buFontTx/>
              <a:buNone/>
            </a:pPr>
            <a:r>
              <a:rPr lang="en-US" altLang="en-US" sz="2000" b="1">
                <a:solidFill>
                  <a:srgbClr val="FF3300"/>
                </a:solidFill>
              </a:rPr>
              <a:t>PPF</a:t>
            </a:r>
            <a:endParaRPr lang="en-US" altLang="en-US" sz="2000"/>
          </a:p>
        </p:txBody>
      </p:sp>
      <p:sp>
        <p:nvSpPr>
          <p:cNvPr id="190488" name="Line 25"/>
          <p:cNvSpPr>
            <a:spLocks noChangeShapeType="1"/>
          </p:cNvSpPr>
          <p:nvPr/>
        </p:nvSpPr>
        <p:spPr bwMode="auto">
          <a:xfrm>
            <a:off x="2209800" y="2438400"/>
            <a:ext cx="838200" cy="762000"/>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90489" name="Rectangle 26"/>
          <p:cNvSpPr>
            <a:spLocks noChangeArrowheads="1"/>
          </p:cNvSpPr>
          <p:nvPr/>
        </p:nvSpPr>
        <p:spPr bwMode="auto">
          <a:xfrm>
            <a:off x="2819400" y="1524000"/>
            <a:ext cx="2278063" cy="409575"/>
          </a:xfrm>
          <a:prstGeom prst="rect">
            <a:avLst/>
          </a:prstGeom>
          <a:solidFill>
            <a:srgbClr val="FFCC99"/>
          </a:solidFill>
          <a:ln w="12700">
            <a:solidFill>
              <a:srgbClr val="000000"/>
            </a:solidFill>
            <a:miter lim="800000"/>
            <a:headEnd/>
            <a:tailEnd/>
          </a:ln>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000" b="1"/>
              <a:t>P</a:t>
            </a:r>
            <a:r>
              <a:rPr lang="en-US" altLang="en-US" sz="2000" b="1" baseline="-25000"/>
              <a:t>S</a:t>
            </a:r>
            <a:r>
              <a:rPr lang="en-US" altLang="en-US" sz="2000" b="1"/>
              <a:t>/P</a:t>
            </a:r>
            <a:r>
              <a:rPr lang="en-US" altLang="en-US" sz="2000" b="1" baseline="-25000"/>
              <a:t>T </a:t>
            </a:r>
            <a:r>
              <a:rPr lang="en-US" altLang="en-US" sz="2000" b="1"/>
              <a:t>= 1 yd.T/bu.S</a:t>
            </a:r>
          </a:p>
        </p:txBody>
      </p:sp>
      <p:sp>
        <p:nvSpPr>
          <p:cNvPr id="190490" name="Line 27"/>
          <p:cNvSpPr>
            <a:spLocks noChangeShapeType="1"/>
          </p:cNvSpPr>
          <p:nvPr/>
        </p:nvSpPr>
        <p:spPr bwMode="auto">
          <a:xfrm flipH="1" flipV="1">
            <a:off x="4038600" y="4876800"/>
            <a:ext cx="304800" cy="990600"/>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90491" name="Rectangle 28"/>
          <p:cNvSpPr>
            <a:spLocks noChangeArrowheads="1"/>
          </p:cNvSpPr>
          <p:nvPr/>
        </p:nvSpPr>
        <p:spPr bwMode="auto">
          <a:xfrm>
            <a:off x="4660900" y="4848225"/>
            <a:ext cx="2278063" cy="409575"/>
          </a:xfrm>
          <a:prstGeom prst="rect">
            <a:avLst/>
          </a:prstGeom>
          <a:solidFill>
            <a:srgbClr val="FFCC99"/>
          </a:solidFill>
          <a:ln w="12700">
            <a:solidFill>
              <a:srgbClr val="000000"/>
            </a:solidFill>
            <a:miter lim="800000"/>
            <a:headEnd/>
            <a:tailEnd/>
          </a:ln>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000" b="1"/>
              <a:t>P</a:t>
            </a:r>
            <a:r>
              <a:rPr lang="en-US" altLang="en-US" sz="2000" b="1" baseline="-25000"/>
              <a:t>S</a:t>
            </a:r>
            <a:r>
              <a:rPr lang="en-US" altLang="en-US" sz="2000" b="1"/>
              <a:t>/P</a:t>
            </a:r>
            <a:r>
              <a:rPr lang="en-US" altLang="en-US" sz="2000" b="1" baseline="-25000"/>
              <a:t>T </a:t>
            </a:r>
            <a:r>
              <a:rPr lang="en-US" altLang="en-US" sz="2000" b="1"/>
              <a:t>= 3 yd.T/bu.S</a:t>
            </a:r>
          </a:p>
        </p:txBody>
      </p:sp>
      <p:sp>
        <p:nvSpPr>
          <p:cNvPr id="190492" name="Line 29"/>
          <p:cNvSpPr>
            <a:spLocks noChangeShapeType="1"/>
          </p:cNvSpPr>
          <p:nvPr/>
        </p:nvSpPr>
        <p:spPr bwMode="auto">
          <a:xfrm flipH="1">
            <a:off x="4267200" y="5181600"/>
            <a:ext cx="381000" cy="152400"/>
          </a:xfrm>
          <a:prstGeom prst="line">
            <a:avLst/>
          </a:prstGeom>
          <a:noFill/>
          <a:ln w="12700">
            <a:solidFill>
              <a:srgbClr val="000000"/>
            </a:solidFill>
            <a:round/>
            <a:headEnd type="none" w="sm" len="sm"/>
            <a:tailEnd type="arrow" w="lg" len="lg"/>
          </a:ln>
          <a:extLst>
            <a:ext uri="{909E8E84-426E-40DD-AFC4-6F175D3DCCD1}">
              <a14:hiddenFill xmlns:a14="http://schemas.microsoft.com/office/drawing/2010/main">
                <a:noFill/>
              </a14:hiddenFill>
            </a:ext>
          </a:extLst>
        </p:spPr>
        <p:txBody>
          <a:bodyPr wrap="none" anchor="ctr"/>
          <a:lstStyle/>
          <a:p>
            <a:endParaRPr lang="en-US"/>
          </a:p>
        </p:txBody>
      </p:sp>
      <p:sp>
        <p:nvSpPr>
          <p:cNvPr id="190493" name="Line 30"/>
          <p:cNvSpPr>
            <a:spLocks noChangeShapeType="1"/>
          </p:cNvSpPr>
          <p:nvPr/>
        </p:nvSpPr>
        <p:spPr bwMode="auto">
          <a:xfrm flipH="1">
            <a:off x="3200400" y="3200400"/>
            <a:ext cx="1676400" cy="609600"/>
          </a:xfrm>
          <a:prstGeom prst="line">
            <a:avLst/>
          </a:prstGeom>
          <a:noFill/>
          <a:ln w="12700">
            <a:solidFill>
              <a:srgbClr val="000000"/>
            </a:solidFill>
            <a:round/>
            <a:headEnd type="none" w="sm" len="sm"/>
            <a:tailEnd type="arrow" w="lg" len="lg"/>
          </a:ln>
          <a:extLst>
            <a:ext uri="{909E8E84-426E-40DD-AFC4-6F175D3DCCD1}">
              <a14:hiddenFill xmlns:a14="http://schemas.microsoft.com/office/drawing/2010/main">
                <a:noFill/>
              </a14:hiddenFill>
            </a:ext>
          </a:extLst>
        </p:spPr>
        <p:txBody>
          <a:bodyPr wrap="none" anchor="ctr"/>
          <a:lstStyle/>
          <a:p>
            <a:endParaRPr lang="en-US"/>
          </a:p>
        </p:txBody>
      </p:sp>
      <p:sp>
        <p:nvSpPr>
          <p:cNvPr id="190494" name="Line 31"/>
          <p:cNvSpPr>
            <a:spLocks noChangeShapeType="1"/>
          </p:cNvSpPr>
          <p:nvPr/>
        </p:nvSpPr>
        <p:spPr bwMode="auto">
          <a:xfrm flipH="1">
            <a:off x="2667000" y="1981200"/>
            <a:ext cx="1524000" cy="762000"/>
          </a:xfrm>
          <a:prstGeom prst="line">
            <a:avLst/>
          </a:prstGeom>
          <a:noFill/>
          <a:ln w="12700">
            <a:solidFill>
              <a:srgbClr val="000000"/>
            </a:solidFill>
            <a:round/>
            <a:headEnd type="none" w="sm" len="sm"/>
            <a:tailEnd type="arrow" w="lg" len="lg"/>
          </a:ln>
          <a:extLst>
            <a:ext uri="{909E8E84-426E-40DD-AFC4-6F175D3DCCD1}">
              <a14:hiddenFill xmlns:a14="http://schemas.microsoft.com/office/drawing/2010/main">
                <a:noFill/>
              </a14:hiddenFill>
            </a:ext>
          </a:extLst>
        </p:spPr>
        <p:txBody>
          <a:bodyPr wrap="none" anchor="ctr"/>
          <a:lstStyle/>
          <a:p>
            <a:endParaRPr lang="en-US"/>
          </a:p>
        </p:txBody>
      </p:sp>
    </p:spTree>
  </p:cSld>
  <p:clrMapOvr>
    <a:masterClrMapping/>
  </p:clrMapOvr>
  <p:transition spd="slow">
    <p:checker dir="vert"/>
  </p:transition>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Rectangle 3"/>
          <p:cNvSpPr>
            <a:spLocks noGrp="1" noChangeArrowheads="1"/>
          </p:cNvSpPr>
          <p:nvPr>
            <p:ph type="title"/>
          </p:nvPr>
        </p:nvSpPr>
        <p:spPr>
          <a:xfrm>
            <a:off x="685800" y="152400"/>
            <a:ext cx="7772400" cy="1143000"/>
          </a:xfrm>
          <a:noFill/>
        </p:spPr>
        <p:txBody>
          <a:bodyPr lIns="90488" tIns="44450" rIns="90488" bIns="44450"/>
          <a:lstStyle/>
          <a:p>
            <a:r>
              <a:rPr lang="en-US" altLang="en-US" smtClean="0"/>
              <a:t>National Supply of S</a:t>
            </a:r>
            <a:br>
              <a:rPr lang="en-US" altLang="en-US" smtClean="0"/>
            </a:br>
            <a:r>
              <a:rPr lang="en-US" altLang="en-US" sz="3200" smtClean="0"/>
              <a:t>Constant Opportunity Cost</a:t>
            </a:r>
            <a:endParaRPr lang="en-US" altLang="en-US" smtClean="0"/>
          </a:p>
        </p:txBody>
      </p:sp>
      <p:sp>
        <p:nvSpPr>
          <p:cNvPr id="192515" name="Line 4"/>
          <p:cNvSpPr>
            <a:spLocks noChangeShapeType="1"/>
          </p:cNvSpPr>
          <p:nvPr/>
        </p:nvSpPr>
        <p:spPr bwMode="auto">
          <a:xfrm>
            <a:off x="2209800" y="1398588"/>
            <a:ext cx="0" cy="4291012"/>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92516" name="Line 5"/>
          <p:cNvSpPr>
            <a:spLocks noChangeShapeType="1"/>
          </p:cNvSpPr>
          <p:nvPr/>
        </p:nvSpPr>
        <p:spPr bwMode="auto">
          <a:xfrm>
            <a:off x="2225675" y="5702300"/>
            <a:ext cx="4302125" cy="0"/>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92517" name="Rectangle 6"/>
          <p:cNvSpPr>
            <a:spLocks noChangeArrowheads="1"/>
          </p:cNvSpPr>
          <p:nvPr/>
        </p:nvSpPr>
        <p:spPr bwMode="auto">
          <a:xfrm>
            <a:off x="1908175" y="4370388"/>
            <a:ext cx="3333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solidFill>
                  <a:srgbClr val="FF3300"/>
                </a:solidFill>
              </a:rPr>
              <a:t>2</a:t>
            </a:r>
          </a:p>
        </p:txBody>
      </p:sp>
      <p:sp>
        <p:nvSpPr>
          <p:cNvPr id="192518" name="Rectangle 7"/>
          <p:cNvSpPr>
            <a:spLocks noChangeArrowheads="1"/>
          </p:cNvSpPr>
          <p:nvPr/>
        </p:nvSpPr>
        <p:spPr bwMode="auto">
          <a:xfrm>
            <a:off x="1908175" y="3813175"/>
            <a:ext cx="3333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3</a:t>
            </a:r>
          </a:p>
        </p:txBody>
      </p:sp>
      <p:sp>
        <p:nvSpPr>
          <p:cNvPr id="192519" name="Rectangle 8"/>
          <p:cNvSpPr>
            <a:spLocks noChangeArrowheads="1"/>
          </p:cNvSpPr>
          <p:nvPr/>
        </p:nvSpPr>
        <p:spPr bwMode="auto">
          <a:xfrm>
            <a:off x="1905000" y="5680075"/>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0</a:t>
            </a:r>
          </a:p>
        </p:txBody>
      </p:sp>
      <p:sp>
        <p:nvSpPr>
          <p:cNvPr id="192520" name="Rectangle 9"/>
          <p:cNvSpPr>
            <a:spLocks noChangeArrowheads="1"/>
          </p:cNvSpPr>
          <p:nvPr/>
        </p:nvSpPr>
        <p:spPr bwMode="auto">
          <a:xfrm>
            <a:off x="5454650" y="57150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5</a:t>
            </a:r>
          </a:p>
        </p:txBody>
      </p:sp>
      <p:sp>
        <p:nvSpPr>
          <p:cNvPr id="192521" name="Rectangle 10"/>
          <p:cNvSpPr>
            <a:spLocks noChangeArrowheads="1"/>
          </p:cNvSpPr>
          <p:nvPr/>
        </p:nvSpPr>
        <p:spPr bwMode="auto">
          <a:xfrm>
            <a:off x="1908175" y="4876800"/>
            <a:ext cx="3333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1</a:t>
            </a:r>
          </a:p>
        </p:txBody>
      </p:sp>
      <p:sp>
        <p:nvSpPr>
          <p:cNvPr id="192522" name="Rectangle 14"/>
          <p:cNvSpPr>
            <a:spLocks noChangeArrowheads="1"/>
          </p:cNvSpPr>
          <p:nvPr/>
        </p:nvSpPr>
        <p:spPr bwMode="auto">
          <a:xfrm>
            <a:off x="3429000" y="6078538"/>
            <a:ext cx="3740150"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000" b="1"/>
              <a:t>Quantity </a:t>
            </a:r>
            <a:r>
              <a:rPr lang="en-US" altLang="en-US" sz="1600" b="1"/>
              <a:t>(millions of bushels per year)</a:t>
            </a:r>
          </a:p>
        </p:txBody>
      </p:sp>
      <p:sp>
        <p:nvSpPr>
          <p:cNvPr id="192523" name="Rectangle 15"/>
          <p:cNvSpPr>
            <a:spLocks noChangeArrowheads="1"/>
          </p:cNvSpPr>
          <p:nvPr/>
        </p:nvSpPr>
        <p:spPr bwMode="auto">
          <a:xfrm rot="-5400000">
            <a:off x="-446882" y="3069432"/>
            <a:ext cx="4183063"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000" b="1"/>
              <a:t>Relative Price </a:t>
            </a:r>
            <a:r>
              <a:rPr lang="en-US" altLang="en-US" sz="1600" b="1"/>
              <a:t>(yards of T per  bushel of S)</a:t>
            </a:r>
          </a:p>
        </p:txBody>
      </p:sp>
      <p:sp>
        <p:nvSpPr>
          <p:cNvPr id="192524" name="Rectangle 17"/>
          <p:cNvSpPr>
            <a:spLocks noChangeArrowheads="1"/>
          </p:cNvSpPr>
          <p:nvPr/>
        </p:nvSpPr>
        <p:spPr bwMode="auto">
          <a:xfrm>
            <a:off x="2638425" y="5718175"/>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1</a:t>
            </a:r>
          </a:p>
        </p:txBody>
      </p:sp>
    </p:spTree>
  </p:cSld>
  <p:clrMapOvr>
    <a:masterClrMapping/>
  </p:clrMapOvr>
  <p:transition spd="med">
    <p:wipe dir="r"/>
  </p:transition>
</p:sld>
</file>

<file path=ppt/slides/slide9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94562" name="Line 2"/>
          <p:cNvSpPr>
            <a:spLocks noChangeShapeType="1"/>
          </p:cNvSpPr>
          <p:nvPr/>
        </p:nvSpPr>
        <p:spPr bwMode="auto">
          <a:xfrm>
            <a:off x="2209800" y="4570413"/>
            <a:ext cx="3429000" cy="1587"/>
          </a:xfrm>
          <a:prstGeom prst="line">
            <a:avLst/>
          </a:prstGeom>
          <a:noFill/>
          <a:ln w="50800">
            <a:solidFill>
              <a:srgbClr val="0000FF"/>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94563" name="Rectangle 3"/>
          <p:cNvSpPr>
            <a:spLocks noGrp="1" noChangeArrowheads="1"/>
          </p:cNvSpPr>
          <p:nvPr>
            <p:ph type="title"/>
          </p:nvPr>
        </p:nvSpPr>
        <p:spPr>
          <a:xfrm>
            <a:off x="685800" y="152400"/>
            <a:ext cx="7772400" cy="1143000"/>
          </a:xfrm>
          <a:noFill/>
        </p:spPr>
        <p:txBody>
          <a:bodyPr lIns="90488" tIns="44450" rIns="90488" bIns="44450"/>
          <a:lstStyle/>
          <a:p>
            <a:r>
              <a:rPr lang="en-US" altLang="en-US" smtClean="0"/>
              <a:t>National Supply of S</a:t>
            </a:r>
            <a:br>
              <a:rPr lang="en-US" altLang="en-US" smtClean="0"/>
            </a:br>
            <a:r>
              <a:rPr lang="en-US" altLang="en-US" sz="3200" smtClean="0"/>
              <a:t>Constant Opportunity Cost</a:t>
            </a:r>
            <a:endParaRPr lang="en-US" altLang="en-US" smtClean="0"/>
          </a:p>
        </p:txBody>
      </p:sp>
      <p:sp>
        <p:nvSpPr>
          <p:cNvPr id="194564" name="Line 4"/>
          <p:cNvSpPr>
            <a:spLocks noChangeShapeType="1"/>
          </p:cNvSpPr>
          <p:nvPr/>
        </p:nvSpPr>
        <p:spPr bwMode="auto">
          <a:xfrm>
            <a:off x="2209800" y="1398588"/>
            <a:ext cx="0" cy="4291012"/>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94565" name="Line 5"/>
          <p:cNvSpPr>
            <a:spLocks noChangeShapeType="1"/>
          </p:cNvSpPr>
          <p:nvPr/>
        </p:nvSpPr>
        <p:spPr bwMode="auto">
          <a:xfrm>
            <a:off x="2225675" y="5702300"/>
            <a:ext cx="4302125" cy="0"/>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94566" name="Rectangle 6"/>
          <p:cNvSpPr>
            <a:spLocks noChangeArrowheads="1"/>
          </p:cNvSpPr>
          <p:nvPr/>
        </p:nvSpPr>
        <p:spPr bwMode="auto">
          <a:xfrm>
            <a:off x="1908175" y="4370388"/>
            <a:ext cx="3333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solidFill>
                  <a:srgbClr val="FF3300"/>
                </a:solidFill>
              </a:rPr>
              <a:t>2</a:t>
            </a:r>
          </a:p>
        </p:txBody>
      </p:sp>
      <p:sp>
        <p:nvSpPr>
          <p:cNvPr id="194567" name="Rectangle 7"/>
          <p:cNvSpPr>
            <a:spLocks noChangeArrowheads="1"/>
          </p:cNvSpPr>
          <p:nvPr/>
        </p:nvSpPr>
        <p:spPr bwMode="auto">
          <a:xfrm>
            <a:off x="1908175" y="3813175"/>
            <a:ext cx="3333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3</a:t>
            </a:r>
          </a:p>
        </p:txBody>
      </p:sp>
      <p:sp>
        <p:nvSpPr>
          <p:cNvPr id="194568" name="Rectangle 8"/>
          <p:cNvSpPr>
            <a:spLocks noChangeArrowheads="1"/>
          </p:cNvSpPr>
          <p:nvPr/>
        </p:nvSpPr>
        <p:spPr bwMode="auto">
          <a:xfrm>
            <a:off x="1905000" y="5680075"/>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0</a:t>
            </a:r>
          </a:p>
        </p:txBody>
      </p:sp>
      <p:sp>
        <p:nvSpPr>
          <p:cNvPr id="194569" name="Rectangle 9"/>
          <p:cNvSpPr>
            <a:spLocks noChangeArrowheads="1"/>
          </p:cNvSpPr>
          <p:nvPr/>
        </p:nvSpPr>
        <p:spPr bwMode="auto">
          <a:xfrm>
            <a:off x="5454650" y="57150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5</a:t>
            </a:r>
          </a:p>
        </p:txBody>
      </p:sp>
      <p:sp>
        <p:nvSpPr>
          <p:cNvPr id="194570" name="Rectangle 10"/>
          <p:cNvSpPr>
            <a:spLocks noChangeArrowheads="1"/>
          </p:cNvSpPr>
          <p:nvPr/>
        </p:nvSpPr>
        <p:spPr bwMode="auto">
          <a:xfrm>
            <a:off x="1908175" y="4876800"/>
            <a:ext cx="3333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1</a:t>
            </a:r>
          </a:p>
        </p:txBody>
      </p:sp>
      <p:sp>
        <p:nvSpPr>
          <p:cNvPr id="194571" name="Line 11"/>
          <p:cNvSpPr>
            <a:spLocks noChangeShapeType="1"/>
          </p:cNvSpPr>
          <p:nvPr/>
        </p:nvSpPr>
        <p:spPr bwMode="auto">
          <a:xfrm flipV="1">
            <a:off x="5638800" y="4573588"/>
            <a:ext cx="0" cy="1141412"/>
          </a:xfrm>
          <a:prstGeom prst="line">
            <a:avLst/>
          </a:prstGeom>
          <a:noFill/>
          <a:ln w="25400">
            <a:solidFill>
              <a:srgbClr val="FF3300"/>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94572" name="Oval 12"/>
          <p:cNvSpPr>
            <a:spLocks noChangeArrowheads="1"/>
          </p:cNvSpPr>
          <p:nvPr/>
        </p:nvSpPr>
        <p:spPr bwMode="auto">
          <a:xfrm>
            <a:off x="5562600" y="4495800"/>
            <a:ext cx="152400" cy="152400"/>
          </a:xfrm>
          <a:prstGeom prst="ellipse">
            <a:avLst/>
          </a:prstGeom>
          <a:solidFill>
            <a:schemeClr val="tx1"/>
          </a:solidFill>
          <a:ln w="12700">
            <a:solidFill>
              <a:schemeClr val="tx1"/>
            </a:solidFill>
            <a:round/>
            <a:headEnd/>
            <a:tailEnd/>
          </a:ln>
        </p:spPr>
        <p:txBody>
          <a:bodyPr wrap="none" anchor="ct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eaLnBrk="1" hangingPunct="1">
              <a:spcBef>
                <a:spcPct val="0"/>
              </a:spcBef>
              <a:buSzTx/>
              <a:buFontTx/>
              <a:buNone/>
            </a:pPr>
            <a:endParaRPr lang="en-US" altLang="en-US" sz="2000"/>
          </a:p>
        </p:txBody>
      </p:sp>
      <p:sp>
        <p:nvSpPr>
          <p:cNvPr id="194573" name="Rectangle 13"/>
          <p:cNvSpPr>
            <a:spLocks noChangeArrowheads="1"/>
          </p:cNvSpPr>
          <p:nvPr/>
        </p:nvSpPr>
        <p:spPr bwMode="auto">
          <a:xfrm>
            <a:off x="5715000" y="3605213"/>
            <a:ext cx="1765300" cy="915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1800" b="1">
                <a:solidFill>
                  <a:srgbClr val="0000FF"/>
                </a:solidFill>
              </a:rPr>
              <a:t>A’s</a:t>
            </a:r>
          </a:p>
          <a:p>
            <a:pPr>
              <a:spcBef>
                <a:spcPct val="0"/>
              </a:spcBef>
              <a:buSzTx/>
              <a:buFontTx/>
              <a:buNone/>
            </a:pPr>
            <a:r>
              <a:rPr lang="en-US" altLang="en-US" sz="1800" b="1">
                <a:solidFill>
                  <a:srgbClr val="0000FF"/>
                </a:solidFill>
              </a:rPr>
              <a:t>National Supply</a:t>
            </a:r>
          </a:p>
          <a:p>
            <a:pPr>
              <a:spcBef>
                <a:spcPct val="0"/>
              </a:spcBef>
              <a:buSzTx/>
              <a:buFontTx/>
              <a:buNone/>
            </a:pPr>
            <a:r>
              <a:rPr lang="en-US" altLang="en-US" sz="1800" b="1">
                <a:solidFill>
                  <a:srgbClr val="0000FF"/>
                </a:solidFill>
              </a:rPr>
              <a:t>of Soybeans</a:t>
            </a:r>
            <a:endParaRPr lang="en-US" altLang="en-US" sz="1800" b="1"/>
          </a:p>
        </p:txBody>
      </p:sp>
      <p:sp>
        <p:nvSpPr>
          <p:cNvPr id="194574" name="Rectangle 14"/>
          <p:cNvSpPr>
            <a:spLocks noChangeArrowheads="1"/>
          </p:cNvSpPr>
          <p:nvPr/>
        </p:nvSpPr>
        <p:spPr bwMode="auto">
          <a:xfrm>
            <a:off x="3429000" y="6078538"/>
            <a:ext cx="3740150"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000" b="1"/>
              <a:t>Quantity </a:t>
            </a:r>
            <a:r>
              <a:rPr lang="en-US" altLang="en-US" sz="1600" b="1"/>
              <a:t>(millions of bushels per year)</a:t>
            </a:r>
          </a:p>
        </p:txBody>
      </p:sp>
      <p:sp>
        <p:nvSpPr>
          <p:cNvPr id="194575" name="Rectangle 15"/>
          <p:cNvSpPr>
            <a:spLocks noChangeArrowheads="1"/>
          </p:cNvSpPr>
          <p:nvPr/>
        </p:nvSpPr>
        <p:spPr bwMode="auto">
          <a:xfrm rot="-5400000">
            <a:off x="-446882" y="3069432"/>
            <a:ext cx="4183063"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000" b="1"/>
              <a:t>Relative Price </a:t>
            </a:r>
            <a:r>
              <a:rPr lang="en-US" altLang="en-US" sz="1600" b="1"/>
              <a:t>(yards of T per  bushel of S)</a:t>
            </a:r>
          </a:p>
        </p:txBody>
      </p:sp>
      <p:sp>
        <p:nvSpPr>
          <p:cNvPr id="194576" name="Oval 16"/>
          <p:cNvSpPr>
            <a:spLocks noChangeArrowheads="1"/>
          </p:cNvSpPr>
          <p:nvPr/>
        </p:nvSpPr>
        <p:spPr bwMode="auto">
          <a:xfrm>
            <a:off x="2133600" y="4495800"/>
            <a:ext cx="152400" cy="152400"/>
          </a:xfrm>
          <a:prstGeom prst="ellipse">
            <a:avLst/>
          </a:prstGeom>
          <a:solidFill>
            <a:schemeClr val="tx1"/>
          </a:solidFill>
          <a:ln w="12700">
            <a:solidFill>
              <a:schemeClr val="tx1"/>
            </a:solidFill>
            <a:round/>
            <a:headEnd/>
            <a:tailEnd/>
          </a:ln>
        </p:spPr>
        <p:txBody>
          <a:bodyPr wrap="none" anchor="ct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eaLnBrk="1" hangingPunct="1">
              <a:spcBef>
                <a:spcPct val="0"/>
              </a:spcBef>
              <a:buSzTx/>
              <a:buFontTx/>
              <a:buNone/>
            </a:pPr>
            <a:endParaRPr lang="en-US" altLang="en-US" sz="2000"/>
          </a:p>
        </p:txBody>
      </p:sp>
      <p:sp>
        <p:nvSpPr>
          <p:cNvPr id="194577" name="Rectangle 17"/>
          <p:cNvSpPr>
            <a:spLocks noChangeArrowheads="1"/>
          </p:cNvSpPr>
          <p:nvPr/>
        </p:nvSpPr>
        <p:spPr bwMode="auto">
          <a:xfrm>
            <a:off x="2638425" y="5718175"/>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1</a:t>
            </a:r>
          </a:p>
        </p:txBody>
      </p:sp>
      <p:sp>
        <p:nvSpPr>
          <p:cNvPr id="194578" name="Line 18"/>
          <p:cNvSpPr>
            <a:spLocks noChangeShapeType="1"/>
          </p:cNvSpPr>
          <p:nvPr/>
        </p:nvSpPr>
        <p:spPr bwMode="auto">
          <a:xfrm>
            <a:off x="5638800" y="3124200"/>
            <a:ext cx="0" cy="1447800"/>
          </a:xfrm>
          <a:prstGeom prst="line">
            <a:avLst/>
          </a:prstGeom>
          <a:noFill/>
          <a:ln w="50800">
            <a:solidFill>
              <a:srgbClr val="0000FF"/>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94579" name="Rectangle 19"/>
          <p:cNvSpPr>
            <a:spLocks noChangeArrowheads="1"/>
          </p:cNvSpPr>
          <p:nvPr/>
        </p:nvSpPr>
        <p:spPr bwMode="auto">
          <a:xfrm>
            <a:off x="5681663" y="2590800"/>
            <a:ext cx="2151062" cy="409575"/>
          </a:xfrm>
          <a:prstGeom prst="rect">
            <a:avLst/>
          </a:prstGeom>
          <a:solidFill>
            <a:srgbClr val="FFCC99"/>
          </a:solidFill>
          <a:ln w="12700">
            <a:solidFill>
              <a:srgbClr val="000000"/>
            </a:solidFill>
            <a:miter lim="800000"/>
            <a:headEnd/>
            <a:tailEnd/>
          </a:ln>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000" b="1"/>
              <a:t>Capacity, see PPF</a:t>
            </a:r>
          </a:p>
        </p:txBody>
      </p:sp>
    </p:spTree>
  </p:cSld>
  <p:clrMapOvr>
    <a:masterClrMapping/>
  </p:clrMapOvr>
  <p:transition spd="med">
    <p:wipe dir="r"/>
  </p:transition>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Rectangle 2"/>
          <p:cNvSpPr>
            <a:spLocks noChangeArrowheads="1"/>
          </p:cNvSpPr>
          <p:nvPr/>
        </p:nvSpPr>
        <p:spPr bwMode="auto">
          <a:xfrm>
            <a:off x="1905000" y="5849938"/>
            <a:ext cx="5486400"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0           2         4         6         8         10</a:t>
            </a:r>
          </a:p>
        </p:txBody>
      </p:sp>
      <p:sp>
        <p:nvSpPr>
          <p:cNvPr id="196611" name="Freeform 3"/>
          <p:cNvSpPr>
            <a:spLocks/>
          </p:cNvSpPr>
          <p:nvPr/>
        </p:nvSpPr>
        <p:spPr bwMode="auto">
          <a:xfrm>
            <a:off x="2438400" y="1295400"/>
            <a:ext cx="3886200" cy="3810000"/>
          </a:xfrm>
          <a:custGeom>
            <a:avLst/>
            <a:gdLst>
              <a:gd name="T0" fmla="*/ 0 w 2690"/>
              <a:gd name="T1" fmla="*/ 0 h 2116"/>
              <a:gd name="T2" fmla="*/ 2147483646 w 2690"/>
              <a:gd name="T3" fmla="*/ 2147483646 h 2116"/>
              <a:gd name="T4" fmla="*/ 2147483646 w 2690"/>
              <a:gd name="T5" fmla="*/ 2147483646 h 2116"/>
              <a:gd name="T6" fmla="*/ 2147483646 w 2690"/>
              <a:gd name="T7" fmla="*/ 2147483646 h 2116"/>
              <a:gd name="T8" fmla="*/ 2147483646 w 2690"/>
              <a:gd name="T9" fmla="*/ 2147483646 h 2116"/>
              <a:gd name="T10" fmla="*/ 2147483646 w 2690"/>
              <a:gd name="T11" fmla="*/ 2147483646 h 2116"/>
              <a:gd name="T12" fmla="*/ 2147483646 w 2690"/>
              <a:gd name="T13" fmla="*/ 2147483646 h 2116"/>
              <a:gd name="T14" fmla="*/ 2147483646 w 2690"/>
              <a:gd name="T15" fmla="*/ 2147483646 h 2116"/>
              <a:gd name="T16" fmla="*/ 2147483646 w 2690"/>
              <a:gd name="T17" fmla="*/ 2147483646 h 2116"/>
              <a:gd name="T18" fmla="*/ 2147483646 w 2690"/>
              <a:gd name="T19" fmla="*/ 2147483646 h 2116"/>
              <a:gd name="T20" fmla="*/ 2147483646 w 2690"/>
              <a:gd name="T21" fmla="*/ 2147483646 h 2116"/>
              <a:gd name="T22" fmla="*/ 2147483646 w 2690"/>
              <a:gd name="T23" fmla="*/ 2147483646 h 2116"/>
              <a:gd name="T24" fmla="*/ 2147483646 w 2690"/>
              <a:gd name="T25" fmla="*/ 2147483646 h 2116"/>
              <a:gd name="T26" fmla="*/ 2147483646 w 2690"/>
              <a:gd name="T27" fmla="*/ 2147483646 h 2116"/>
              <a:gd name="T28" fmla="*/ 2147483646 w 2690"/>
              <a:gd name="T29" fmla="*/ 2147483646 h 2116"/>
              <a:gd name="T30" fmla="*/ 2147483646 w 2690"/>
              <a:gd name="T31" fmla="*/ 2147483646 h 2116"/>
              <a:gd name="T32" fmla="*/ 2147483646 w 2690"/>
              <a:gd name="T33" fmla="*/ 2147483646 h 2116"/>
              <a:gd name="T34" fmla="*/ 2147483646 w 2690"/>
              <a:gd name="T35" fmla="*/ 2147483646 h 2116"/>
              <a:gd name="T36" fmla="*/ 2147483646 w 2690"/>
              <a:gd name="T37" fmla="*/ 2147483646 h 2116"/>
              <a:gd name="T38" fmla="*/ 2147483646 w 2690"/>
              <a:gd name="T39" fmla="*/ 2147483646 h 2116"/>
              <a:gd name="T40" fmla="*/ 2147483646 w 2690"/>
              <a:gd name="T41" fmla="*/ 2147483646 h 2116"/>
              <a:gd name="T42" fmla="*/ 2147483646 w 2690"/>
              <a:gd name="T43" fmla="*/ 2147483646 h 2116"/>
              <a:gd name="T44" fmla="*/ 2147483646 w 2690"/>
              <a:gd name="T45" fmla="*/ 2147483646 h 2116"/>
              <a:gd name="T46" fmla="*/ 2147483646 w 2690"/>
              <a:gd name="T47" fmla="*/ 2147483646 h 211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2690"/>
              <a:gd name="T73" fmla="*/ 0 h 2116"/>
              <a:gd name="T74" fmla="*/ 2690 w 2690"/>
              <a:gd name="T75" fmla="*/ 2116 h 211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2690" h="2116">
                <a:moveTo>
                  <a:pt x="0" y="0"/>
                </a:moveTo>
                <a:lnTo>
                  <a:pt x="55" y="228"/>
                </a:lnTo>
                <a:lnTo>
                  <a:pt x="117" y="449"/>
                </a:lnTo>
                <a:lnTo>
                  <a:pt x="193" y="665"/>
                </a:lnTo>
                <a:lnTo>
                  <a:pt x="290" y="864"/>
                </a:lnTo>
                <a:lnTo>
                  <a:pt x="408" y="1052"/>
                </a:lnTo>
                <a:lnTo>
                  <a:pt x="539" y="1228"/>
                </a:lnTo>
                <a:lnTo>
                  <a:pt x="684" y="1387"/>
                </a:lnTo>
                <a:lnTo>
                  <a:pt x="774" y="1467"/>
                </a:lnTo>
                <a:lnTo>
                  <a:pt x="864" y="1541"/>
                </a:lnTo>
                <a:lnTo>
                  <a:pt x="968" y="1609"/>
                </a:lnTo>
                <a:lnTo>
                  <a:pt x="1078" y="1683"/>
                </a:lnTo>
                <a:lnTo>
                  <a:pt x="1203" y="1751"/>
                </a:lnTo>
                <a:lnTo>
                  <a:pt x="1327" y="1814"/>
                </a:lnTo>
                <a:lnTo>
                  <a:pt x="1451" y="1876"/>
                </a:lnTo>
                <a:lnTo>
                  <a:pt x="1583" y="1927"/>
                </a:lnTo>
                <a:lnTo>
                  <a:pt x="1707" y="1979"/>
                </a:lnTo>
                <a:lnTo>
                  <a:pt x="1825" y="2018"/>
                </a:lnTo>
                <a:lnTo>
                  <a:pt x="1935" y="2052"/>
                </a:lnTo>
                <a:lnTo>
                  <a:pt x="2046" y="2075"/>
                </a:lnTo>
                <a:lnTo>
                  <a:pt x="2157" y="2092"/>
                </a:lnTo>
                <a:lnTo>
                  <a:pt x="2267" y="2104"/>
                </a:lnTo>
                <a:lnTo>
                  <a:pt x="2475" y="2115"/>
                </a:lnTo>
                <a:lnTo>
                  <a:pt x="2689" y="2115"/>
                </a:lnTo>
              </a:path>
            </a:pathLst>
          </a:custGeom>
          <a:noFill/>
          <a:ln w="50800" cap="rnd">
            <a:solidFill>
              <a:srgbClr val="0099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96612" name="Freeform 4"/>
          <p:cNvSpPr>
            <a:spLocks/>
          </p:cNvSpPr>
          <p:nvPr/>
        </p:nvSpPr>
        <p:spPr bwMode="auto">
          <a:xfrm>
            <a:off x="2438400" y="2057400"/>
            <a:ext cx="3810000" cy="3276600"/>
          </a:xfrm>
          <a:custGeom>
            <a:avLst/>
            <a:gdLst>
              <a:gd name="T0" fmla="*/ 0 w 2690"/>
              <a:gd name="T1" fmla="*/ 0 h 2116"/>
              <a:gd name="T2" fmla="*/ 2147483646 w 2690"/>
              <a:gd name="T3" fmla="*/ 2147483646 h 2116"/>
              <a:gd name="T4" fmla="*/ 2147483646 w 2690"/>
              <a:gd name="T5" fmla="*/ 2147483646 h 2116"/>
              <a:gd name="T6" fmla="*/ 2147483646 w 2690"/>
              <a:gd name="T7" fmla="*/ 2147483646 h 2116"/>
              <a:gd name="T8" fmla="*/ 2147483646 w 2690"/>
              <a:gd name="T9" fmla="*/ 2147483646 h 2116"/>
              <a:gd name="T10" fmla="*/ 2147483646 w 2690"/>
              <a:gd name="T11" fmla="*/ 2147483646 h 2116"/>
              <a:gd name="T12" fmla="*/ 2147483646 w 2690"/>
              <a:gd name="T13" fmla="*/ 2147483646 h 2116"/>
              <a:gd name="T14" fmla="*/ 2147483646 w 2690"/>
              <a:gd name="T15" fmla="*/ 2147483646 h 2116"/>
              <a:gd name="T16" fmla="*/ 2147483646 w 2690"/>
              <a:gd name="T17" fmla="*/ 2147483646 h 2116"/>
              <a:gd name="T18" fmla="*/ 2147483646 w 2690"/>
              <a:gd name="T19" fmla="*/ 2147483646 h 2116"/>
              <a:gd name="T20" fmla="*/ 2147483646 w 2690"/>
              <a:gd name="T21" fmla="*/ 2147483646 h 2116"/>
              <a:gd name="T22" fmla="*/ 2147483646 w 2690"/>
              <a:gd name="T23" fmla="*/ 2147483646 h 2116"/>
              <a:gd name="T24" fmla="*/ 2147483646 w 2690"/>
              <a:gd name="T25" fmla="*/ 2147483646 h 2116"/>
              <a:gd name="T26" fmla="*/ 2147483646 w 2690"/>
              <a:gd name="T27" fmla="*/ 2147483646 h 2116"/>
              <a:gd name="T28" fmla="*/ 2147483646 w 2690"/>
              <a:gd name="T29" fmla="*/ 2147483646 h 2116"/>
              <a:gd name="T30" fmla="*/ 2147483646 w 2690"/>
              <a:gd name="T31" fmla="*/ 2147483646 h 2116"/>
              <a:gd name="T32" fmla="*/ 2147483646 w 2690"/>
              <a:gd name="T33" fmla="*/ 2147483646 h 2116"/>
              <a:gd name="T34" fmla="*/ 2147483646 w 2690"/>
              <a:gd name="T35" fmla="*/ 2147483646 h 2116"/>
              <a:gd name="T36" fmla="*/ 2147483646 w 2690"/>
              <a:gd name="T37" fmla="*/ 2147483646 h 2116"/>
              <a:gd name="T38" fmla="*/ 2147483646 w 2690"/>
              <a:gd name="T39" fmla="*/ 2147483646 h 2116"/>
              <a:gd name="T40" fmla="*/ 2147483646 w 2690"/>
              <a:gd name="T41" fmla="*/ 2147483646 h 2116"/>
              <a:gd name="T42" fmla="*/ 2147483646 w 2690"/>
              <a:gd name="T43" fmla="*/ 2147483646 h 2116"/>
              <a:gd name="T44" fmla="*/ 2147483646 w 2690"/>
              <a:gd name="T45" fmla="*/ 2147483646 h 2116"/>
              <a:gd name="T46" fmla="*/ 2147483646 w 2690"/>
              <a:gd name="T47" fmla="*/ 2147483646 h 211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2690"/>
              <a:gd name="T73" fmla="*/ 0 h 2116"/>
              <a:gd name="T74" fmla="*/ 2690 w 2690"/>
              <a:gd name="T75" fmla="*/ 2116 h 211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2690" h="2116">
                <a:moveTo>
                  <a:pt x="0" y="0"/>
                </a:moveTo>
                <a:lnTo>
                  <a:pt x="55" y="228"/>
                </a:lnTo>
                <a:lnTo>
                  <a:pt x="117" y="449"/>
                </a:lnTo>
                <a:lnTo>
                  <a:pt x="193" y="665"/>
                </a:lnTo>
                <a:lnTo>
                  <a:pt x="290" y="864"/>
                </a:lnTo>
                <a:lnTo>
                  <a:pt x="408" y="1052"/>
                </a:lnTo>
                <a:lnTo>
                  <a:pt x="539" y="1228"/>
                </a:lnTo>
                <a:lnTo>
                  <a:pt x="684" y="1387"/>
                </a:lnTo>
                <a:lnTo>
                  <a:pt x="774" y="1467"/>
                </a:lnTo>
                <a:lnTo>
                  <a:pt x="864" y="1541"/>
                </a:lnTo>
                <a:lnTo>
                  <a:pt x="968" y="1609"/>
                </a:lnTo>
                <a:lnTo>
                  <a:pt x="1078" y="1683"/>
                </a:lnTo>
                <a:lnTo>
                  <a:pt x="1203" y="1751"/>
                </a:lnTo>
                <a:lnTo>
                  <a:pt x="1327" y="1814"/>
                </a:lnTo>
                <a:lnTo>
                  <a:pt x="1451" y="1876"/>
                </a:lnTo>
                <a:lnTo>
                  <a:pt x="1583" y="1927"/>
                </a:lnTo>
                <a:lnTo>
                  <a:pt x="1707" y="1979"/>
                </a:lnTo>
                <a:lnTo>
                  <a:pt x="1825" y="2018"/>
                </a:lnTo>
                <a:lnTo>
                  <a:pt x="1935" y="2052"/>
                </a:lnTo>
                <a:lnTo>
                  <a:pt x="2046" y="2075"/>
                </a:lnTo>
                <a:lnTo>
                  <a:pt x="2157" y="2092"/>
                </a:lnTo>
                <a:lnTo>
                  <a:pt x="2267" y="2104"/>
                </a:lnTo>
                <a:lnTo>
                  <a:pt x="2475" y="2115"/>
                </a:lnTo>
                <a:lnTo>
                  <a:pt x="2689" y="2115"/>
                </a:lnTo>
              </a:path>
            </a:pathLst>
          </a:custGeom>
          <a:noFill/>
          <a:ln w="50800" cap="rnd">
            <a:solidFill>
              <a:srgbClr val="0099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96613" name="Freeform 5"/>
          <p:cNvSpPr>
            <a:spLocks/>
          </p:cNvSpPr>
          <p:nvPr/>
        </p:nvSpPr>
        <p:spPr bwMode="auto">
          <a:xfrm>
            <a:off x="2971800" y="1600200"/>
            <a:ext cx="3810000" cy="3276600"/>
          </a:xfrm>
          <a:custGeom>
            <a:avLst/>
            <a:gdLst>
              <a:gd name="T0" fmla="*/ 0 w 2690"/>
              <a:gd name="T1" fmla="*/ 0 h 2116"/>
              <a:gd name="T2" fmla="*/ 2147483646 w 2690"/>
              <a:gd name="T3" fmla="*/ 2147483646 h 2116"/>
              <a:gd name="T4" fmla="*/ 2147483646 w 2690"/>
              <a:gd name="T5" fmla="*/ 2147483646 h 2116"/>
              <a:gd name="T6" fmla="*/ 2147483646 w 2690"/>
              <a:gd name="T7" fmla="*/ 2147483646 h 2116"/>
              <a:gd name="T8" fmla="*/ 2147483646 w 2690"/>
              <a:gd name="T9" fmla="*/ 2147483646 h 2116"/>
              <a:gd name="T10" fmla="*/ 2147483646 w 2690"/>
              <a:gd name="T11" fmla="*/ 2147483646 h 2116"/>
              <a:gd name="T12" fmla="*/ 2147483646 w 2690"/>
              <a:gd name="T13" fmla="*/ 2147483646 h 2116"/>
              <a:gd name="T14" fmla="*/ 2147483646 w 2690"/>
              <a:gd name="T15" fmla="*/ 2147483646 h 2116"/>
              <a:gd name="T16" fmla="*/ 2147483646 w 2690"/>
              <a:gd name="T17" fmla="*/ 2147483646 h 2116"/>
              <a:gd name="T18" fmla="*/ 2147483646 w 2690"/>
              <a:gd name="T19" fmla="*/ 2147483646 h 2116"/>
              <a:gd name="T20" fmla="*/ 2147483646 w 2690"/>
              <a:gd name="T21" fmla="*/ 2147483646 h 2116"/>
              <a:gd name="T22" fmla="*/ 2147483646 w 2690"/>
              <a:gd name="T23" fmla="*/ 2147483646 h 2116"/>
              <a:gd name="T24" fmla="*/ 2147483646 w 2690"/>
              <a:gd name="T25" fmla="*/ 2147483646 h 2116"/>
              <a:gd name="T26" fmla="*/ 2147483646 w 2690"/>
              <a:gd name="T27" fmla="*/ 2147483646 h 2116"/>
              <a:gd name="T28" fmla="*/ 2147483646 w 2690"/>
              <a:gd name="T29" fmla="*/ 2147483646 h 2116"/>
              <a:gd name="T30" fmla="*/ 2147483646 w 2690"/>
              <a:gd name="T31" fmla="*/ 2147483646 h 2116"/>
              <a:gd name="T32" fmla="*/ 2147483646 w 2690"/>
              <a:gd name="T33" fmla="*/ 2147483646 h 2116"/>
              <a:gd name="T34" fmla="*/ 2147483646 w 2690"/>
              <a:gd name="T35" fmla="*/ 2147483646 h 2116"/>
              <a:gd name="T36" fmla="*/ 2147483646 w 2690"/>
              <a:gd name="T37" fmla="*/ 2147483646 h 2116"/>
              <a:gd name="T38" fmla="*/ 2147483646 w 2690"/>
              <a:gd name="T39" fmla="*/ 2147483646 h 2116"/>
              <a:gd name="T40" fmla="*/ 2147483646 w 2690"/>
              <a:gd name="T41" fmla="*/ 2147483646 h 2116"/>
              <a:gd name="T42" fmla="*/ 2147483646 w 2690"/>
              <a:gd name="T43" fmla="*/ 2147483646 h 2116"/>
              <a:gd name="T44" fmla="*/ 2147483646 w 2690"/>
              <a:gd name="T45" fmla="*/ 2147483646 h 2116"/>
              <a:gd name="T46" fmla="*/ 2147483646 w 2690"/>
              <a:gd name="T47" fmla="*/ 2147483646 h 211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2690"/>
              <a:gd name="T73" fmla="*/ 0 h 2116"/>
              <a:gd name="T74" fmla="*/ 2690 w 2690"/>
              <a:gd name="T75" fmla="*/ 2116 h 211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2690" h="2116">
                <a:moveTo>
                  <a:pt x="0" y="0"/>
                </a:moveTo>
                <a:lnTo>
                  <a:pt x="55" y="228"/>
                </a:lnTo>
                <a:lnTo>
                  <a:pt x="117" y="449"/>
                </a:lnTo>
                <a:lnTo>
                  <a:pt x="193" y="665"/>
                </a:lnTo>
                <a:lnTo>
                  <a:pt x="290" y="864"/>
                </a:lnTo>
                <a:lnTo>
                  <a:pt x="408" y="1052"/>
                </a:lnTo>
                <a:lnTo>
                  <a:pt x="539" y="1228"/>
                </a:lnTo>
                <a:lnTo>
                  <a:pt x="684" y="1387"/>
                </a:lnTo>
                <a:lnTo>
                  <a:pt x="774" y="1467"/>
                </a:lnTo>
                <a:lnTo>
                  <a:pt x="864" y="1541"/>
                </a:lnTo>
                <a:lnTo>
                  <a:pt x="968" y="1609"/>
                </a:lnTo>
                <a:lnTo>
                  <a:pt x="1078" y="1683"/>
                </a:lnTo>
                <a:lnTo>
                  <a:pt x="1203" y="1751"/>
                </a:lnTo>
                <a:lnTo>
                  <a:pt x="1327" y="1814"/>
                </a:lnTo>
                <a:lnTo>
                  <a:pt x="1451" y="1876"/>
                </a:lnTo>
                <a:lnTo>
                  <a:pt x="1583" y="1927"/>
                </a:lnTo>
                <a:lnTo>
                  <a:pt x="1707" y="1979"/>
                </a:lnTo>
                <a:lnTo>
                  <a:pt x="1825" y="2018"/>
                </a:lnTo>
                <a:lnTo>
                  <a:pt x="1935" y="2052"/>
                </a:lnTo>
                <a:lnTo>
                  <a:pt x="2046" y="2075"/>
                </a:lnTo>
                <a:lnTo>
                  <a:pt x="2157" y="2092"/>
                </a:lnTo>
                <a:lnTo>
                  <a:pt x="2267" y="2104"/>
                </a:lnTo>
                <a:lnTo>
                  <a:pt x="2475" y="2115"/>
                </a:lnTo>
                <a:lnTo>
                  <a:pt x="2689" y="2115"/>
                </a:lnTo>
              </a:path>
            </a:pathLst>
          </a:custGeom>
          <a:noFill/>
          <a:ln w="50800" cap="rnd">
            <a:solidFill>
              <a:srgbClr val="0099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96614" name="Line 6"/>
          <p:cNvSpPr>
            <a:spLocks noChangeShapeType="1"/>
          </p:cNvSpPr>
          <p:nvPr/>
        </p:nvSpPr>
        <p:spPr bwMode="auto">
          <a:xfrm>
            <a:off x="2209800" y="2439988"/>
            <a:ext cx="2132013" cy="3427412"/>
          </a:xfrm>
          <a:prstGeom prst="line">
            <a:avLst/>
          </a:prstGeom>
          <a:noFill/>
          <a:ln w="38100">
            <a:solidFill>
              <a:schemeClr val="hlink"/>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96615" name="Line 7"/>
          <p:cNvSpPr>
            <a:spLocks noChangeShapeType="1"/>
          </p:cNvSpPr>
          <p:nvPr/>
        </p:nvSpPr>
        <p:spPr bwMode="auto">
          <a:xfrm>
            <a:off x="2211388" y="5867400"/>
            <a:ext cx="4875212" cy="0"/>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96616" name="Rectangle 8"/>
          <p:cNvSpPr>
            <a:spLocks noChangeArrowheads="1"/>
          </p:cNvSpPr>
          <p:nvPr/>
        </p:nvSpPr>
        <p:spPr bwMode="auto">
          <a:xfrm>
            <a:off x="1828800" y="49530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2</a:t>
            </a:r>
          </a:p>
        </p:txBody>
      </p:sp>
      <p:sp>
        <p:nvSpPr>
          <p:cNvPr id="196617" name="Rectangle 9"/>
          <p:cNvSpPr>
            <a:spLocks noChangeArrowheads="1"/>
          </p:cNvSpPr>
          <p:nvPr/>
        </p:nvSpPr>
        <p:spPr bwMode="auto">
          <a:xfrm>
            <a:off x="1828800" y="42672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4</a:t>
            </a:r>
          </a:p>
        </p:txBody>
      </p:sp>
      <p:sp>
        <p:nvSpPr>
          <p:cNvPr id="196618" name="Rectangle 10"/>
          <p:cNvSpPr>
            <a:spLocks noChangeArrowheads="1"/>
          </p:cNvSpPr>
          <p:nvPr/>
        </p:nvSpPr>
        <p:spPr bwMode="auto">
          <a:xfrm>
            <a:off x="1828800" y="35814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6</a:t>
            </a:r>
          </a:p>
        </p:txBody>
      </p:sp>
      <p:sp>
        <p:nvSpPr>
          <p:cNvPr id="196619" name="Rectangle 11"/>
          <p:cNvSpPr>
            <a:spLocks noChangeArrowheads="1"/>
          </p:cNvSpPr>
          <p:nvPr/>
        </p:nvSpPr>
        <p:spPr bwMode="auto">
          <a:xfrm>
            <a:off x="1828800" y="28956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8</a:t>
            </a:r>
          </a:p>
        </p:txBody>
      </p:sp>
      <p:sp>
        <p:nvSpPr>
          <p:cNvPr id="196620" name="Rectangle 12"/>
          <p:cNvSpPr>
            <a:spLocks noChangeArrowheads="1"/>
          </p:cNvSpPr>
          <p:nvPr/>
        </p:nvSpPr>
        <p:spPr bwMode="auto">
          <a:xfrm>
            <a:off x="1676400" y="2209800"/>
            <a:ext cx="488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10</a:t>
            </a:r>
          </a:p>
        </p:txBody>
      </p:sp>
      <p:sp>
        <p:nvSpPr>
          <p:cNvPr id="196621" name="Rectangle 13"/>
          <p:cNvSpPr>
            <a:spLocks noChangeArrowheads="1"/>
          </p:cNvSpPr>
          <p:nvPr/>
        </p:nvSpPr>
        <p:spPr bwMode="auto">
          <a:xfrm>
            <a:off x="3733800" y="6338888"/>
            <a:ext cx="45466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1800" b="1"/>
              <a:t>SOYBEANS, S (millions of bushels per year)</a:t>
            </a:r>
          </a:p>
        </p:txBody>
      </p:sp>
      <p:sp>
        <p:nvSpPr>
          <p:cNvPr id="196622" name="Rectangle 14"/>
          <p:cNvSpPr>
            <a:spLocks noChangeArrowheads="1"/>
          </p:cNvSpPr>
          <p:nvPr/>
        </p:nvSpPr>
        <p:spPr bwMode="auto">
          <a:xfrm>
            <a:off x="4125913" y="3581400"/>
            <a:ext cx="3698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b="1" i="1"/>
              <a:t>L</a:t>
            </a:r>
          </a:p>
        </p:txBody>
      </p:sp>
      <p:sp>
        <p:nvSpPr>
          <p:cNvPr id="196623" name="Oval 15"/>
          <p:cNvSpPr>
            <a:spLocks noChangeArrowheads="1"/>
          </p:cNvSpPr>
          <p:nvPr/>
        </p:nvSpPr>
        <p:spPr bwMode="auto">
          <a:xfrm>
            <a:off x="2971800" y="3733800"/>
            <a:ext cx="155575" cy="155575"/>
          </a:xfrm>
          <a:prstGeom prst="ellipse">
            <a:avLst/>
          </a:prstGeom>
          <a:solidFill>
            <a:srgbClr val="000000"/>
          </a:solidFill>
          <a:ln w="12700">
            <a:solidFill>
              <a:schemeClr val="tx1"/>
            </a:solidFill>
            <a:round/>
            <a:headEnd/>
            <a:tailEnd/>
          </a:ln>
        </p:spPr>
        <p:txBody>
          <a:bodyPr wrap="none" anchor="ct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eaLnBrk="1" hangingPunct="1">
              <a:spcBef>
                <a:spcPct val="0"/>
              </a:spcBef>
              <a:buSzTx/>
              <a:buFontTx/>
              <a:buNone/>
            </a:pPr>
            <a:endParaRPr lang="en-US" altLang="en-US" sz="2000"/>
          </a:p>
        </p:txBody>
      </p:sp>
      <p:sp>
        <p:nvSpPr>
          <p:cNvPr id="196624" name="Line 16"/>
          <p:cNvSpPr>
            <a:spLocks noChangeShapeType="1"/>
          </p:cNvSpPr>
          <p:nvPr/>
        </p:nvSpPr>
        <p:spPr bwMode="auto">
          <a:xfrm flipV="1">
            <a:off x="2209800" y="1525588"/>
            <a:ext cx="0" cy="4341812"/>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96625" name="Rectangle 17"/>
          <p:cNvSpPr>
            <a:spLocks noGrp="1" noChangeArrowheads="1"/>
          </p:cNvSpPr>
          <p:nvPr>
            <p:ph type="title"/>
          </p:nvPr>
        </p:nvSpPr>
        <p:spPr>
          <a:xfrm>
            <a:off x="762000" y="76200"/>
            <a:ext cx="7772400" cy="1162050"/>
          </a:xfrm>
          <a:noFill/>
        </p:spPr>
        <p:txBody>
          <a:bodyPr anchor="b"/>
          <a:lstStyle/>
          <a:p>
            <a:r>
              <a:rPr lang="en-US" altLang="en-US" sz="4000" smtClean="0">
                <a:solidFill>
                  <a:srgbClr val="FF3300"/>
                </a:solidFill>
              </a:rPr>
              <a:t>Quantity of Soybeans Demanded</a:t>
            </a:r>
          </a:p>
        </p:txBody>
      </p:sp>
      <p:sp>
        <p:nvSpPr>
          <p:cNvPr id="196626" name="Rectangle 18"/>
          <p:cNvSpPr>
            <a:spLocks noChangeArrowheads="1"/>
          </p:cNvSpPr>
          <p:nvPr/>
        </p:nvSpPr>
        <p:spPr bwMode="auto">
          <a:xfrm>
            <a:off x="2779713" y="2438400"/>
            <a:ext cx="4206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b="1" i="1"/>
              <a:t>H</a:t>
            </a:r>
          </a:p>
        </p:txBody>
      </p:sp>
      <p:sp>
        <p:nvSpPr>
          <p:cNvPr id="196627" name="Rectangle 19"/>
          <p:cNvSpPr>
            <a:spLocks noChangeArrowheads="1"/>
          </p:cNvSpPr>
          <p:nvPr/>
        </p:nvSpPr>
        <p:spPr bwMode="auto">
          <a:xfrm>
            <a:off x="6324600" y="4953000"/>
            <a:ext cx="7334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000" b="1"/>
              <a:t>CIC</a:t>
            </a:r>
            <a:r>
              <a:rPr lang="en-US" altLang="en-US" sz="2000" b="1" baseline="-25000"/>
              <a:t>1</a:t>
            </a:r>
          </a:p>
        </p:txBody>
      </p:sp>
      <p:sp>
        <p:nvSpPr>
          <p:cNvPr id="196628" name="Rectangle 20"/>
          <p:cNvSpPr>
            <a:spLocks noChangeArrowheads="1"/>
          </p:cNvSpPr>
          <p:nvPr/>
        </p:nvSpPr>
        <p:spPr bwMode="auto">
          <a:xfrm>
            <a:off x="6858000" y="4572000"/>
            <a:ext cx="7334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000" b="1"/>
              <a:t>CIC</a:t>
            </a:r>
            <a:r>
              <a:rPr lang="en-US" altLang="en-US" sz="2000" b="1" baseline="-25000"/>
              <a:t>2</a:t>
            </a:r>
          </a:p>
        </p:txBody>
      </p:sp>
      <p:sp>
        <p:nvSpPr>
          <p:cNvPr id="196629" name="Rectangle 21"/>
          <p:cNvSpPr>
            <a:spLocks noChangeArrowheads="1"/>
          </p:cNvSpPr>
          <p:nvPr/>
        </p:nvSpPr>
        <p:spPr bwMode="auto">
          <a:xfrm>
            <a:off x="6248400" y="5257800"/>
            <a:ext cx="7334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000" b="1"/>
              <a:t>CIC</a:t>
            </a:r>
            <a:r>
              <a:rPr lang="en-US" altLang="en-US" sz="2000" b="1" baseline="-25000"/>
              <a:t>0</a:t>
            </a:r>
          </a:p>
        </p:txBody>
      </p:sp>
      <p:sp>
        <p:nvSpPr>
          <p:cNvPr id="196630" name="Oval 22"/>
          <p:cNvSpPr>
            <a:spLocks noChangeArrowheads="1"/>
          </p:cNvSpPr>
          <p:nvPr/>
        </p:nvSpPr>
        <p:spPr bwMode="auto">
          <a:xfrm>
            <a:off x="2816225" y="2816225"/>
            <a:ext cx="155575" cy="155575"/>
          </a:xfrm>
          <a:prstGeom prst="ellipse">
            <a:avLst/>
          </a:prstGeom>
          <a:solidFill>
            <a:srgbClr val="000000"/>
          </a:solidFill>
          <a:ln w="12700">
            <a:solidFill>
              <a:schemeClr val="tx1"/>
            </a:solidFill>
            <a:round/>
            <a:headEnd/>
            <a:tailEnd/>
          </a:ln>
        </p:spPr>
        <p:txBody>
          <a:bodyPr wrap="none" anchor="ct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eaLnBrk="1" hangingPunct="1">
              <a:spcBef>
                <a:spcPct val="0"/>
              </a:spcBef>
              <a:buSzTx/>
              <a:buFontTx/>
              <a:buNone/>
            </a:pPr>
            <a:endParaRPr lang="en-US" altLang="en-US" sz="2000"/>
          </a:p>
        </p:txBody>
      </p:sp>
      <p:sp>
        <p:nvSpPr>
          <p:cNvPr id="196631" name="Rectangle 23"/>
          <p:cNvSpPr>
            <a:spLocks noChangeArrowheads="1"/>
          </p:cNvSpPr>
          <p:nvPr/>
        </p:nvSpPr>
        <p:spPr bwMode="auto">
          <a:xfrm>
            <a:off x="2971800" y="3352800"/>
            <a:ext cx="4048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b="1" i="1"/>
              <a:t>G</a:t>
            </a:r>
          </a:p>
        </p:txBody>
      </p:sp>
      <p:sp>
        <p:nvSpPr>
          <p:cNvPr id="196632" name="Oval 24"/>
          <p:cNvSpPr>
            <a:spLocks noChangeArrowheads="1"/>
          </p:cNvSpPr>
          <p:nvPr/>
        </p:nvSpPr>
        <p:spPr bwMode="auto">
          <a:xfrm>
            <a:off x="4114800" y="3962400"/>
            <a:ext cx="155575" cy="155575"/>
          </a:xfrm>
          <a:prstGeom prst="ellipse">
            <a:avLst/>
          </a:prstGeom>
          <a:solidFill>
            <a:srgbClr val="000000"/>
          </a:solidFill>
          <a:ln w="12700">
            <a:solidFill>
              <a:schemeClr val="tx1"/>
            </a:solidFill>
            <a:round/>
            <a:headEnd/>
            <a:tailEnd/>
          </a:ln>
        </p:spPr>
        <p:txBody>
          <a:bodyPr wrap="none" anchor="ct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eaLnBrk="1" hangingPunct="1">
              <a:spcBef>
                <a:spcPct val="0"/>
              </a:spcBef>
              <a:buSzTx/>
              <a:buFontTx/>
              <a:buNone/>
            </a:pPr>
            <a:endParaRPr lang="en-US" altLang="en-US" sz="2000"/>
          </a:p>
        </p:txBody>
      </p:sp>
      <p:sp>
        <p:nvSpPr>
          <p:cNvPr id="196633" name="Line 25"/>
          <p:cNvSpPr>
            <a:spLocks noChangeShapeType="1"/>
          </p:cNvSpPr>
          <p:nvPr/>
        </p:nvSpPr>
        <p:spPr bwMode="auto">
          <a:xfrm>
            <a:off x="2895600" y="2971800"/>
            <a:ext cx="0" cy="2895600"/>
          </a:xfrm>
          <a:prstGeom prst="line">
            <a:avLst/>
          </a:prstGeom>
          <a:noFill/>
          <a:ln w="25400">
            <a:solidFill>
              <a:srgbClr val="000000"/>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96634" name="Line 26"/>
          <p:cNvSpPr>
            <a:spLocks noChangeShapeType="1"/>
          </p:cNvSpPr>
          <p:nvPr/>
        </p:nvSpPr>
        <p:spPr bwMode="auto">
          <a:xfrm>
            <a:off x="3048000" y="3811588"/>
            <a:ext cx="0" cy="2055812"/>
          </a:xfrm>
          <a:prstGeom prst="line">
            <a:avLst/>
          </a:prstGeom>
          <a:noFill/>
          <a:ln w="25400">
            <a:solidFill>
              <a:srgbClr val="000000"/>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96635" name="Rectangle 27"/>
          <p:cNvSpPr>
            <a:spLocks noChangeArrowheads="1"/>
          </p:cNvSpPr>
          <p:nvPr/>
        </p:nvSpPr>
        <p:spPr bwMode="auto">
          <a:xfrm rot="-5400000">
            <a:off x="-900906" y="3564732"/>
            <a:ext cx="4179887"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000" b="1"/>
              <a:t>TEXTILES, T </a:t>
            </a:r>
            <a:r>
              <a:rPr lang="en-US" altLang="en-US" sz="1600" b="1"/>
              <a:t>(millions of yards per year)</a:t>
            </a:r>
          </a:p>
        </p:txBody>
      </p:sp>
      <p:sp>
        <p:nvSpPr>
          <p:cNvPr id="196636" name="Text Box 28"/>
          <p:cNvSpPr txBox="1">
            <a:spLocks noChangeArrowheads="1"/>
          </p:cNvSpPr>
          <p:nvPr/>
        </p:nvSpPr>
        <p:spPr bwMode="auto">
          <a:xfrm>
            <a:off x="3429000" y="5334000"/>
            <a:ext cx="6858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eaLnBrk="1" hangingPunct="1">
              <a:spcBef>
                <a:spcPct val="50000"/>
              </a:spcBef>
              <a:buSzTx/>
              <a:buFontTx/>
              <a:buNone/>
            </a:pPr>
            <a:r>
              <a:rPr lang="en-US" altLang="en-US" sz="2000" b="1">
                <a:solidFill>
                  <a:srgbClr val="FF3300"/>
                </a:solidFill>
              </a:rPr>
              <a:t>PPF</a:t>
            </a:r>
            <a:endParaRPr lang="en-US" altLang="en-US" sz="2000"/>
          </a:p>
        </p:txBody>
      </p:sp>
      <p:sp>
        <p:nvSpPr>
          <p:cNvPr id="196637" name="Line 29"/>
          <p:cNvSpPr>
            <a:spLocks noChangeShapeType="1"/>
          </p:cNvSpPr>
          <p:nvPr/>
        </p:nvSpPr>
        <p:spPr bwMode="auto">
          <a:xfrm>
            <a:off x="4191000" y="4038600"/>
            <a:ext cx="0" cy="1828800"/>
          </a:xfrm>
          <a:prstGeom prst="line">
            <a:avLst/>
          </a:prstGeom>
          <a:noFill/>
          <a:ln w="25400">
            <a:solidFill>
              <a:srgbClr val="000000"/>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96638" name="Text Box 30"/>
          <p:cNvSpPr txBox="1">
            <a:spLocks noChangeArrowheads="1"/>
          </p:cNvSpPr>
          <p:nvPr/>
        </p:nvSpPr>
        <p:spPr bwMode="auto">
          <a:xfrm>
            <a:off x="3978275" y="5865813"/>
            <a:ext cx="4699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lgn="ctr" eaLnBrk="1" hangingPunct="1">
              <a:spcBef>
                <a:spcPct val="50000"/>
              </a:spcBef>
              <a:buSzTx/>
              <a:buFontTx/>
              <a:buNone/>
            </a:pPr>
            <a:r>
              <a:rPr lang="en-US" altLang="en-US" sz="1800" b="1"/>
              <a:t>4.7</a:t>
            </a:r>
            <a:endParaRPr lang="en-US" altLang="en-US" sz="2000"/>
          </a:p>
        </p:txBody>
      </p:sp>
      <p:sp>
        <p:nvSpPr>
          <p:cNvPr id="196639" name="Text Box 31"/>
          <p:cNvSpPr txBox="1">
            <a:spLocks noChangeArrowheads="1"/>
          </p:cNvSpPr>
          <p:nvPr/>
        </p:nvSpPr>
        <p:spPr bwMode="auto">
          <a:xfrm>
            <a:off x="2514600" y="5805488"/>
            <a:ext cx="5334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nchor="ctr">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lgn="ctr" eaLnBrk="1" hangingPunct="1">
              <a:spcBef>
                <a:spcPct val="50000"/>
              </a:spcBef>
              <a:buSzTx/>
              <a:buFontTx/>
              <a:buNone/>
            </a:pPr>
            <a:r>
              <a:rPr lang="en-US" altLang="en-US" sz="1800" b="1"/>
              <a:t>1.8</a:t>
            </a:r>
            <a:endParaRPr lang="en-US" altLang="en-US" sz="2000"/>
          </a:p>
        </p:txBody>
      </p:sp>
    </p:spTree>
  </p:cSld>
  <p:clrMapOvr>
    <a:masterClrMapping/>
  </p:clrMapOvr>
  <p:transition spd="slow">
    <p:checker dir="vert"/>
  </p:transition>
</p:sld>
</file>

<file path=ppt/slides/slide9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98658" name="Rectangle 2"/>
          <p:cNvSpPr>
            <a:spLocks noChangeArrowheads="1"/>
          </p:cNvSpPr>
          <p:nvPr/>
        </p:nvSpPr>
        <p:spPr bwMode="auto">
          <a:xfrm>
            <a:off x="1905000" y="5849938"/>
            <a:ext cx="5486400"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0           2         4         6         8         10</a:t>
            </a:r>
          </a:p>
        </p:txBody>
      </p:sp>
      <p:sp>
        <p:nvSpPr>
          <p:cNvPr id="198659" name="Freeform 3"/>
          <p:cNvSpPr>
            <a:spLocks/>
          </p:cNvSpPr>
          <p:nvPr/>
        </p:nvSpPr>
        <p:spPr bwMode="auto">
          <a:xfrm>
            <a:off x="2438400" y="1295400"/>
            <a:ext cx="3886200" cy="3810000"/>
          </a:xfrm>
          <a:custGeom>
            <a:avLst/>
            <a:gdLst>
              <a:gd name="T0" fmla="*/ 0 w 2690"/>
              <a:gd name="T1" fmla="*/ 0 h 2116"/>
              <a:gd name="T2" fmla="*/ 2147483646 w 2690"/>
              <a:gd name="T3" fmla="*/ 2147483646 h 2116"/>
              <a:gd name="T4" fmla="*/ 2147483646 w 2690"/>
              <a:gd name="T5" fmla="*/ 2147483646 h 2116"/>
              <a:gd name="T6" fmla="*/ 2147483646 w 2690"/>
              <a:gd name="T7" fmla="*/ 2147483646 h 2116"/>
              <a:gd name="T8" fmla="*/ 2147483646 w 2690"/>
              <a:gd name="T9" fmla="*/ 2147483646 h 2116"/>
              <a:gd name="T10" fmla="*/ 2147483646 w 2690"/>
              <a:gd name="T11" fmla="*/ 2147483646 h 2116"/>
              <a:gd name="T12" fmla="*/ 2147483646 w 2690"/>
              <a:gd name="T13" fmla="*/ 2147483646 h 2116"/>
              <a:gd name="T14" fmla="*/ 2147483646 w 2690"/>
              <a:gd name="T15" fmla="*/ 2147483646 h 2116"/>
              <a:gd name="T16" fmla="*/ 2147483646 w 2690"/>
              <a:gd name="T17" fmla="*/ 2147483646 h 2116"/>
              <a:gd name="T18" fmla="*/ 2147483646 w 2690"/>
              <a:gd name="T19" fmla="*/ 2147483646 h 2116"/>
              <a:gd name="T20" fmla="*/ 2147483646 w 2690"/>
              <a:gd name="T21" fmla="*/ 2147483646 h 2116"/>
              <a:gd name="T22" fmla="*/ 2147483646 w 2690"/>
              <a:gd name="T23" fmla="*/ 2147483646 h 2116"/>
              <a:gd name="T24" fmla="*/ 2147483646 w 2690"/>
              <a:gd name="T25" fmla="*/ 2147483646 h 2116"/>
              <a:gd name="T26" fmla="*/ 2147483646 w 2690"/>
              <a:gd name="T27" fmla="*/ 2147483646 h 2116"/>
              <a:gd name="T28" fmla="*/ 2147483646 w 2690"/>
              <a:gd name="T29" fmla="*/ 2147483646 h 2116"/>
              <a:gd name="T30" fmla="*/ 2147483646 w 2690"/>
              <a:gd name="T31" fmla="*/ 2147483646 h 2116"/>
              <a:gd name="T32" fmla="*/ 2147483646 w 2690"/>
              <a:gd name="T33" fmla="*/ 2147483646 h 2116"/>
              <a:gd name="T34" fmla="*/ 2147483646 w 2690"/>
              <a:gd name="T35" fmla="*/ 2147483646 h 2116"/>
              <a:gd name="T36" fmla="*/ 2147483646 w 2690"/>
              <a:gd name="T37" fmla="*/ 2147483646 h 2116"/>
              <a:gd name="T38" fmla="*/ 2147483646 w 2690"/>
              <a:gd name="T39" fmla="*/ 2147483646 h 2116"/>
              <a:gd name="T40" fmla="*/ 2147483646 w 2690"/>
              <a:gd name="T41" fmla="*/ 2147483646 h 2116"/>
              <a:gd name="T42" fmla="*/ 2147483646 w 2690"/>
              <a:gd name="T43" fmla="*/ 2147483646 h 2116"/>
              <a:gd name="T44" fmla="*/ 2147483646 w 2690"/>
              <a:gd name="T45" fmla="*/ 2147483646 h 2116"/>
              <a:gd name="T46" fmla="*/ 2147483646 w 2690"/>
              <a:gd name="T47" fmla="*/ 2147483646 h 211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2690"/>
              <a:gd name="T73" fmla="*/ 0 h 2116"/>
              <a:gd name="T74" fmla="*/ 2690 w 2690"/>
              <a:gd name="T75" fmla="*/ 2116 h 211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2690" h="2116">
                <a:moveTo>
                  <a:pt x="0" y="0"/>
                </a:moveTo>
                <a:lnTo>
                  <a:pt x="55" y="228"/>
                </a:lnTo>
                <a:lnTo>
                  <a:pt x="117" y="449"/>
                </a:lnTo>
                <a:lnTo>
                  <a:pt x="193" y="665"/>
                </a:lnTo>
                <a:lnTo>
                  <a:pt x="290" y="864"/>
                </a:lnTo>
                <a:lnTo>
                  <a:pt x="408" y="1052"/>
                </a:lnTo>
                <a:lnTo>
                  <a:pt x="539" y="1228"/>
                </a:lnTo>
                <a:lnTo>
                  <a:pt x="684" y="1387"/>
                </a:lnTo>
                <a:lnTo>
                  <a:pt x="774" y="1467"/>
                </a:lnTo>
                <a:lnTo>
                  <a:pt x="864" y="1541"/>
                </a:lnTo>
                <a:lnTo>
                  <a:pt x="968" y="1609"/>
                </a:lnTo>
                <a:lnTo>
                  <a:pt x="1078" y="1683"/>
                </a:lnTo>
                <a:lnTo>
                  <a:pt x="1203" y="1751"/>
                </a:lnTo>
                <a:lnTo>
                  <a:pt x="1327" y="1814"/>
                </a:lnTo>
                <a:lnTo>
                  <a:pt x="1451" y="1876"/>
                </a:lnTo>
                <a:lnTo>
                  <a:pt x="1583" y="1927"/>
                </a:lnTo>
                <a:lnTo>
                  <a:pt x="1707" y="1979"/>
                </a:lnTo>
                <a:lnTo>
                  <a:pt x="1825" y="2018"/>
                </a:lnTo>
                <a:lnTo>
                  <a:pt x="1935" y="2052"/>
                </a:lnTo>
                <a:lnTo>
                  <a:pt x="2046" y="2075"/>
                </a:lnTo>
                <a:lnTo>
                  <a:pt x="2157" y="2092"/>
                </a:lnTo>
                <a:lnTo>
                  <a:pt x="2267" y="2104"/>
                </a:lnTo>
                <a:lnTo>
                  <a:pt x="2475" y="2115"/>
                </a:lnTo>
                <a:lnTo>
                  <a:pt x="2689" y="2115"/>
                </a:lnTo>
              </a:path>
            </a:pathLst>
          </a:custGeom>
          <a:noFill/>
          <a:ln w="50800" cap="rnd">
            <a:solidFill>
              <a:srgbClr val="0099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98660" name="Freeform 4"/>
          <p:cNvSpPr>
            <a:spLocks/>
          </p:cNvSpPr>
          <p:nvPr/>
        </p:nvSpPr>
        <p:spPr bwMode="auto">
          <a:xfrm>
            <a:off x="2438400" y="2057400"/>
            <a:ext cx="3810000" cy="3276600"/>
          </a:xfrm>
          <a:custGeom>
            <a:avLst/>
            <a:gdLst>
              <a:gd name="T0" fmla="*/ 0 w 2690"/>
              <a:gd name="T1" fmla="*/ 0 h 2116"/>
              <a:gd name="T2" fmla="*/ 2147483646 w 2690"/>
              <a:gd name="T3" fmla="*/ 2147483646 h 2116"/>
              <a:gd name="T4" fmla="*/ 2147483646 w 2690"/>
              <a:gd name="T5" fmla="*/ 2147483646 h 2116"/>
              <a:gd name="T6" fmla="*/ 2147483646 w 2690"/>
              <a:gd name="T7" fmla="*/ 2147483646 h 2116"/>
              <a:gd name="T8" fmla="*/ 2147483646 w 2690"/>
              <a:gd name="T9" fmla="*/ 2147483646 h 2116"/>
              <a:gd name="T10" fmla="*/ 2147483646 w 2690"/>
              <a:gd name="T11" fmla="*/ 2147483646 h 2116"/>
              <a:gd name="T12" fmla="*/ 2147483646 w 2690"/>
              <a:gd name="T13" fmla="*/ 2147483646 h 2116"/>
              <a:gd name="T14" fmla="*/ 2147483646 w 2690"/>
              <a:gd name="T15" fmla="*/ 2147483646 h 2116"/>
              <a:gd name="T16" fmla="*/ 2147483646 w 2690"/>
              <a:gd name="T17" fmla="*/ 2147483646 h 2116"/>
              <a:gd name="T18" fmla="*/ 2147483646 w 2690"/>
              <a:gd name="T19" fmla="*/ 2147483646 h 2116"/>
              <a:gd name="T20" fmla="*/ 2147483646 w 2690"/>
              <a:gd name="T21" fmla="*/ 2147483646 h 2116"/>
              <a:gd name="T22" fmla="*/ 2147483646 w 2690"/>
              <a:gd name="T23" fmla="*/ 2147483646 h 2116"/>
              <a:gd name="T24" fmla="*/ 2147483646 w 2690"/>
              <a:gd name="T25" fmla="*/ 2147483646 h 2116"/>
              <a:gd name="T26" fmla="*/ 2147483646 w 2690"/>
              <a:gd name="T27" fmla="*/ 2147483646 h 2116"/>
              <a:gd name="T28" fmla="*/ 2147483646 w 2690"/>
              <a:gd name="T29" fmla="*/ 2147483646 h 2116"/>
              <a:gd name="T30" fmla="*/ 2147483646 w 2690"/>
              <a:gd name="T31" fmla="*/ 2147483646 h 2116"/>
              <a:gd name="T32" fmla="*/ 2147483646 w 2690"/>
              <a:gd name="T33" fmla="*/ 2147483646 h 2116"/>
              <a:gd name="T34" fmla="*/ 2147483646 w 2690"/>
              <a:gd name="T35" fmla="*/ 2147483646 h 2116"/>
              <a:gd name="T36" fmla="*/ 2147483646 w 2690"/>
              <a:gd name="T37" fmla="*/ 2147483646 h 2116"/>
              <a:gd name="T38" fmla="*/ 2147483646 w 2690"/>
              <a:gd name="T39" fmla="*/ 2147483646 h 2116"/>
              <a:gd name="T40" fmla="*/ 2147483646 w 2690"/>
              <a:gd name="T41" fmla="*/ 2147483646 h 2116"/>
              <a:gd name="T42" fmla="*/ 2147483646 w 2690"/>
              <a:gd name="T43" fmla="*/ 2147483646 h 2116"/>
              <a:gd name="T44" fmla="*/ 2147483646 w 2690"/>
              <a:gd name="T45" fmla="*/ 2147483646 h 2116"/>
              <a:gd name="T46" fmla="*/ 2147483646 w 2690"/>
              <a:gd name="T47" fmla="*/ 2147483646 h 211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2690"/>
              <a:gd name="T73" fmla="*/ 0 h 2116"/>
              <a:gd name="T74" fmla="*/ 2690 w 2690"/>
              <a:gd name="T75" fmla="*/ 2116 h 211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2690" h="2116">
                <a:moveTo>
                  <a:pt x="0" y="0"/>
                </a:moveTo>
                <a:lnTo>
                  <a:pt x="55" y="228"/>
                </a:lnTo>
                <a:lnTo>
                  <a:pt x="117" y="449"/>
                </a:lnTo>
                <a:lnTo>
                  <a:pt x="193" y="665"/>
                </a:lnTo>
                <a:lnTo>
                  <a:pt x="290" y="864"/>
                </a:lnTo>
                <a:lnTo>
                  <a:pt x="408" y="1052"/>
                </a:lnTo>
                <a:lnTo>
                  <a:pt x="539" y="1228"/>
                </a:lnTo>
                <a:lnTo>
                  <a:pt x="684" y="1387"/>
                </a:lnTo>
                <a:lnTo>
                  <a:pt x="774" y="1467"/>
                </a:lnTo>
                <a:lnTo>
                  <a:pt x="864" y="1541"/>
                </a:lnTo>
                <a:lnTo>
                  <a:pt x="968" y="1609"/>
                </a:lnTo>
                <a:lnTo>
                  <a:pt x="1078" y="1683"/>
                </a:lnTo>
                <a:lnTo>
                  <a:pt x="1203" y="1751"/>
                </a:lnTo>
                <a:lnTo>
                  <a:pt x="1327" y="1814"/>
                </a:lnTo>
                <a:lnTo>
                  <a:pt x="1451" y="1876"/>
                </a:lnTo>
                <a:lnTo>
                  <a:pt x="1583" y="1927"/>
                </a:lnTo>
                <a:lnTo>
                  <a:pt x="1707" y="1979"/>
                </a:lnTo>
                <a:lnTo>
                  <a:pt x="1825" y="2018"/>
                </a:lnTo>
                <a:lnTo>
                  <a:pt x="1935" y="2052"/>
                </a:lnTo>
                <a:lnTo>
                  <a:pt x="2046" y="2075"/>
                </a:lnTo>
                <a:lnTo>
                  <a:pt x="2157" y="2092"/>
                </a:lnTo>
                <a:lnTo>
                  <a:pt x="2267" y="2104"/>
                </a:lnTo>
                <a:lnTo>
                  <a:pt x="2475" y="2115"/>
                </a:lnTo>
                <a:lnTo>
                  <a:pt x="2689" y="2115"/>
                </a:lnTo>
              </a:path>
            </a:pathLst>
          </a:custGeom>
          <a:noFill/>
          <a:ln w="50800" cap="rnd">
            <a:solidFill>
              <a:srgbClr val="0099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98661" name="Freeform 5"/>
          <p:cNvSpPr>
            <a:spLocks/>
          </p:cNvSpPr>
          <p:nvPr/>
        </p:nvSpPr>
        <p:spPr bwMode="auto">
          <a:xfrm>
            <a:off x="2971800" y="1600200"/>
            <a:ext cx="3810000" cy="3276600"/>
          </a:xfrm>
          <a:custGeom>
            <a:avLst/>
            <a:gdLst>
              <a:gd name="T0" fmla="*/ 0 w 2690"/>
              <a:gd name="T1" fmla="*/ 0 h 2116"/>
              <a:gd name="T2" fmla="*/ 2147483646 w 2690"/>
              <a:gd name="T3" fmla="*/ 2147483646 h 2116"/>
              <a:gd name="T4" fmla="*/ 2147483646 w 2690"/>
              <a:gd name="T5" fmla="*/ 2147483646 h 2116"/>
              <a:gd name="T6" fmla="*/ 2147483646 w 2690"/>
              <a:gd name="T7" fmla="*/ 2147483646 h 2116"/>
              <a:gd name="T8" fmla="*/ 2147483646 w 2690"/>
              <a:gd name="T9" fmla="*/ 2147483646 h 2116"/>
              <a:gd name="T10" fmla="*/ 2147483646 w 2690"/>
              <a:gd name="T11" fmla="*/ 2147483646 h 2116"/>
              <a:gd name="T12" fmla="*/ 2147483646 w 2690"/>
              <a:gd name="T13" fmla="*/ 2147483646 h 2116"/>
              <a:gd name="T14" fmla="*/ 2147483646 w 2690"/>
              <a:gd name="T15" fmla="*/ 2147483646 h 2116"/>
              <a:gd name="T16" fmla="*/ 2147483646 w 2690"/>
              <a:gd name="T17" fmla="*/ 2147483646 h 2116"/>
              <a:gd name="T18" fmla="*/ 2147483646 w 2690"/>
              <a:gd name="T19" fmla="*/ 2147483646 h 2116"/>
              <a:gd name="T20" fmla="*/ 2147483646 w 2690"/>
              <a:gd name="T21" fmla="*/ 2147483646 h 2116"/>
              <a:gd name="T22" fmla="*/ 2147483646 w 2690"/>
              <a:gd name="T23" fmla="*/ 2147483646 h 2116"/>
              <a:gd name="T24" fmla="*/ 2147483646 w 2690"/>
              <a:gd name="T25" fmla="*/ 2147483646 h 2116"/>
              <a:gd name="T26" fmla="*/ 2147483646 w 2690"/>
              <a:gd name="T27" fmla="*/ 2147483646 h 2116"/>
              <a:gd name="T28" fmla="*/ 2147483646 w 2690"/>
              <a:gd name="T29" fmla="*/ 2147483646 h 2116"/>
              <a:gd name="T30" fmla="*/ 2147483646 w 2690"/>
              <a:gd name="T31" fmla="*/ 2147483646 h 2116"/>
              <a:gd name="T32" fmla="*/ 2147483646 w 2690"/>
              <a:gd name="T33" fmla="*/ 2147483646 h 2116"/>
              <a:gd name="T34" fmla="*/ 2147483646 w 2690"/>
              <a:gd name="T35" fmla="*/ 2147483646 h 2116"/>
              <a:gd name="T36" fmla="*/ 2147483646 w 2690"/>
              <a:gd name="T37" fmla="*/ 2147483646 h 2116"/>
              <a:gd name="T38" fmla="*/ 2147483646 w 2690"/>
              <a:gd name="T39" fmla="*/ 2147483646 h 2116"/>
              <a:gd name="T40" fmla="*/ 2147483646 w 2690"/>
              <a:gd name="T41" fmla="*/ 2147483646 h 2116"/>
              <a:gd name="T42" fmla="*/ 2147483646 w 2690"/>
              <a:gd name="T43" fmla="*/ 2147483646 h 2116"/>
              <a:gd name="T44" fmla="*/ 2147483646 w 2690"/>
              <a:gd name="T45" fmla="*/ 2147483646 h 2116"/>
              <a:gd name="T46" fmla="*/ 2147483646 w 2690"/>
              <a:gd name="T47" fmla="*/ 2147483646 h 211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2690"/>
              <a:gd name="T73" fmla="*/ 0 h 2116"/>
              <a:gd name="T74" fmla="*/ 2690 w 2690"/>
              <a:gd name="T75" fmla="*/ 2116 h 211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2690" h="2116">
                <a:moveTo>
                  <a:pt x="0" y="0"/>
                </a:moveTo>
                <a:lnTo>
                  <a:pt x="55" y="228"/>
                </a:lnTo>
                <a:lnTo>
                  <a:pt x="117" y="449"/>
                </a:lnTo>
                <a:lnTo>
                  <a:pt x="193" y="665"/>
                </a:lnTo>
                <a:lnTo>
                  <a:pt x="290" y="864"/>
                </a:lnTo>
                <a:lnTo>
                  <a:pt x="408" y="1052"/>
                </a:lnTo>
                <a:lnTo>
                  <a:pt x="539" y="1228"/>
                </a:lnTo>
                <a:lnTo>
                  <a:pt x="684" y="1387"/>
                </a:lnTo>
                <a:lnTo>
                  <a:pt x="774" y="1467"/>
                </a:lnTo>
                <a:lnTo>
                  <a:pt x="864" y="1541"/>
                </a:lnTo>
                <a:lnTo>
                  <a:pt x="968" y="1609"/>
                </a:lnTo>
                <a:lnTo>
                  <a:pt x="1078" y="1683"/>
                </a:lnTo>
                <a:lnTo>
                  <a:pt x="1203" y="1751"/>
                </a:lnTo>
                <a:lnTo>
                  <a:pt x="1327" y="1814"/>
                </a:lnTo>
                <a:lnTo>
                  <a:pt x="1451" y="1876"/>
                </a:lnTo>
                <a:lnTo>
                  <a:pt x="1583" y="1927"/>
                </a:lnTo>
                <a:lnTo>
                  <a:pt x="1707" y="1979"/>
                </a:lnTo>
                <a:lnTo>
                  <a:pt x="1825" y="2018"/>
                </a:lnTo>
                <a:lnTo>
                  <a:pt x="1935" y="2052"/>
                </a:lnTo>
                <a:lnTo>
                  <a:pt x="2046" y="2075"/>
                </a:lnTo>
                <a:lnTo>
                  <a:pt x="2157" y="2092"/>
                </a:lnTo>
                <a:lnTo>
                  <a:pt x="2267" y="2104"/>
                </a:lnTo>
                <a:lnTo>
                  <a:pt x="2475" y="2115"/>
                </a:lnTo>
                <a:lnTo>
                  <a:pt x="2689" y="2115"/>
                </a:lnTo>
              </a:path>
            </a:pathLst>
          </a:custGeom>
          <a:noFill/>
          <a:ln w="50800" cap="rnd">
            <a:solidFill>
              <a:srgbClr val="0099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98662" name="Line 6"/>
          <p:cNvSpPr>
            <a:spLocks noChangeShapeType="1"/>
          </p:cNvSpPr>
          <p:nvPr/>
        </p:nvSpPr>
        <p:spPr bwMode="auto">
          <a:xfrm>
            <a:off x="2209800" y="2439988"/>
            <a:ext cx="2132013" cy="3427412"/>
          </a:xfrm>
          <a:prstGeom prst="line">
            <a:avLst/>
          </a:prstGeom>
          <a:noFill/>
          <a:ln w="38100">
            <a:solidFill>
              <a:schemeClr val="hlink"/>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98663" name="Line 7"/>
          <p:cNvSpPr>
            <a:spLocks noChangeShapeType="1"/>
          </p:cNvSpPr>
          <p:nvPr/>
        </p:nvSpPr>
        <p:spPr bwMode="auto">
          <a:xfrm>
            <a:off x="2211388" y="5867400"/>
            <a:ext cx="4875212" cy="0"/>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98664" name="Rectangle 8"/>
          <p:cNvSpPr>
            <a:spLocks noChangeArrowheads="1"/>
          </p:cNvSpPr>
          <p:nvPr/>
        </p:nvSpPr>
        <p:spPr bwMode="auto">
          <a:xfrm>
            <a:off x="1828800" y="49530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2</a:t>
            </a:r>
          </a:p>
        </p:txBody>
      </p:sp>
      <p:sp>
        <p:nvSpPr>
          <p:cNvPr id="198665" name="Rectangle 9"/>
          <p:cNvSpPr>
            <a:spLocks noChangeArrowheads="1"/>
          </p:cNvSpPr>
          <p:nvPr/>
        </p:nvSpPr>
        <p:spPr bwMode="auto">
          <a:xfrm>
            <a:off x="1828800" y="42672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4</a:t>
            </a:r>
          </a:p>
        </p:txBody>
      </p:sp>
      <p:sp>
        <p:nvSpPr>
          <p:cNvPr id="198666" name="Rectangle 10"/>
          <p:cNvSpPr>
            <a:spLocks noChangeArrowheads="1"/>
          </p:cNvSpPr>
          <p:nvPr/>
        </p:nvSpPr>
        <p:spPr bwMode="auto">
          <a:xfrm>
            <a:off x="1828800" y="35814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6</a:t>
            </a:r>
          </a:p>
        </p:txBody>
      </p:sp>
      <p:sp>
        <p:nvSpPr>
          <p:cNvPr id="198667" name="Rectangle 11"/>
          <p:cNvSpPr>
            <a:spLocks noChangeArrowheads="1"/>
          </p:cNvSpPr>
          <p:nvPr/>
        </p:nvSpPr>
        <p:spPr bwMode="auto">
          <a:xfrm>
            <a:off x="1828800" y="28956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8</a:t>
            </a:r>
          </a:p>
        </p:txBody>
      </p:sp>
      <p:sp>
        <p:nvSpPr>
          <p:cNvPr id="198668" name="Rectangle 12"/>
          <p:cNvSpPr>
            <a:spLocks noChangeArrowheads="1"/>
          </p:cNvSpPr>
          <p:nvPr/>
        </p:nvSpPr>
        <p:spPr bwMode="auto">
          <a:xfrm>
            <a:off x="1676400" y="2209800"/>
            <a:ext cx="488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10</a:t>
            </a:r>
          </a:p>
        </p:txBody>
      </p:sp>
      <p:sp>
        <p:nvSpPr>
          <p:cNvPr id="198669" name="Rectangle 13"/>
          <p:cNvSpPr>
            <a:spLocks noChangeArrowheads="1"/>
          </p:cNvSpPr>
          <p:nvPr/>
        </p:nvSpPr>
        <p:spPr bwMode="auto">
          <a:xfrm>
            <a:off x="3733800" y="6338888"/>
            <a:ext cx="45466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1800" b="1"/>
              <a:t>SOYBEANS, S (millions of bushels per year)</a:t>
            </a:r>
          </a:p>
        </p:txBody>
      </p:sp>
      <p:sp>
        <p:nvSpPr>
          <p:cNvPr id="198670" name="Rectangle 14"/>
          <p:cNvSpPr>
            <a:spLocks noChangeArrowheads="1"/>
          </p:cNvSpPr>
          <p:nvPr/>
        </p:nvSpPr>
        <p:spPr bwMode="auto">
          <a:xfrm>
            <a:off x="4125913" y="3581400"/>
            <a:ext cx="3698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b="1" i="1"/>
              <a:t>L</a:t>
            </a:r>
          </a:p>
        </p:txBody>
      </p:sp>
      <p:sp>
        <p:nvSpPr>
          <p:cNvPr id="198671" name="Oval 15"/>
          <p:cNvSpPr>
            <a:spLocks noChangeArrowheads="1"/>
          </p:cNvSpPr>
          <p:nvPr/>
        </p:nvSpPr>
        <p:spPr bwMode="auto">
          <a:xfrm>
            <a:off x="2971800" y="3733800"/>
            <a:ext cx="155575" cy="155575"/>
          </a:xfrm>
          <a:prstGeom prst="ellipse">
            <a:avLst/>
          </a:prstGeom>
          <a:solidFill>
            <a:srgbClr val="000000"/>
          </a:solidFill>
          <a:ln w="12700">
            <a:solidFill>
              <a:schemeClr val="tx1"/>
            </a:solidFill>
            <a:round/>
            <a:headEnd/>
            <a:tailEnd/>
          </a:ln>
        </p:spPr>
        <p:txBody>
          <a:bodyPr wrap="none" anchor="ct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eaLnBrk="1" hangingPunct="1">
              <a:spcBef>
                <a:spcPct val="0"/>
              </a:spcBef>
              <a:buSzTx/>
              <a:buFontTx/>
              <a:buNone/>
            </a:pPr>
            <a:endParaRPr lang="en-US" altLang="en-US" sz="2000"/>
          </a:p>
        </p:txBody>
      </p:sp>
      <p:sp>
        <p:nvSpPr>
          <p:cNvPr id="198672" name="Line 16"/>
          <p:cNvSpPr>
            <a:spLocks noChangeShapeType="1"/>
          </p:cNvSpPr>
          <p:nvPr/>
        </p:nvSpPr>
        <p:spPr bwMode="auto">
          <a:xfrm flipV="1">
            <a:off x="2209800" y="1525588"/>
            <a:ext cx="0" cy="4341812"/>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98673" name="Rectangle 17"/>
          <p:cNvSpPr>
            <a:spLocks noGrp="1" noChangeArrowheads="1"/>
          </p:cNvSpPr>
          <p:nvPr>
            <p:ph type="title"/>
          </p:nvPr>
        </p:nvSpPr>
        <p:spPr>
          <a:xfrm>
            <a:off x="762000" y="76200"/>
            <a:ext cx="7772400" cy="1162050"/>
          </a:xfrm>
          <a:noFill/>
        </p:spPr>
        <p:txBody>
          <a:bodyPr anchor="b"/>
          <a:lstStyle/>
          <a:p>
            <a:r>
              <a:rPr lang="en-US" altLang="en-US" sz="4000" smtClean="0">
                <a:solidFill>
                  <a:srgbClr val="FF3300"/>
                </a:solidFill>
              </a:rPr>
              <a:t>Quantity of Soybeans Demanded</a:t>
            </a:r>
          </a:p>
        </p:txBody>
      </p:sp>
      <p:sp>
        <p:nvSpPr>
          <p:cNvPr id="198674" name="Rectangle 18"/>
          <p:cNvSpPr>
            <a:spLocks noChangeArrowheads="1"/>
          </p:cNvSpPr>
          <p:nvPr/>
        </p:nvSpPr>
        <p:spPr bwMode="auto">
          <a:xfrm>
            <a:off x="2779713" y="2438400"/>
            <a:ext cx="4206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b="1" i="1"/>
              <a:t>H</a:t>
            </a:r>
          </a:p>
        </p:txBody>
      </p:sp>
      <p:sp>
        <p:nvSpPr>
          <p:cNvPr id="198675" name="Rectangle 19"/>
          <p:cNvSpPr>
            <a:spLocks noChangeArrowheads="1"/>
          </p:cNvSpPr>
          <p:nvPr/>
        </p:nvSpPr>
        <p:spPr bwMode="auto">
          <a:xfrm>
            <a:off x="6324600" y="4953000"/>
            <a:ext cx="7334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000" b="1"/>
              <a:t>CIC</a:t>
            </a:r>
            <a:r>
              <a:rPr lang="en-US" altLang="en-US" sz="2000" b="1" baseline="-25000"/>
              <a:t>1</a:t>
            </a:r>
          </a:p>
        </p:txBody>
      </p:sp>
      <p:sp>
        <p:nvSpPr>
          <p:cNvPr id="198676" name="Rectangle 20"/>
          <p:cNvSpPr>
            <a:spLocks noChangeArrowheads="1"/>
          </p:cNvSpPr>
          <p:nvPr/>
        </p:nvSpPr>
        <p:spPr bwMode="auto">
          <a:xfrm>
            <a:off x="6858000" y="4572000"/>
            <a:ext cx="7334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000" b="1"/>
              <a:t>CIC</a:t>
            </a:r>
            <a:r>
              <a:rPr lang="en-US" altLang="en-US" sz="2000" b="1" baseline="-25000"/>
              <a:t>2</a:t>
            </a:r>
          </a:p>
        </p:txBody>
      </p:sp>
      <p:sp>
        <p:nvSpPr>
          <p:cNvPr id="198677" name="Rectangle 21"/>
          <p:cNvSpPr>
            <a:spLocks noChangeArrowheads="1"/>
          </p:cNvSpPr>
          <p:nvPr/>
        </p:nvSpPr>
        <p:spPr bwMode="auto">
          <a:xfrm>
            <a:off x="6248400" y="5257800"/>
            <a:ext cx="7334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000" b="1"/>
              <a:t>CIC</a:t>
            </a:r>
            <a:r>
              <a:rPr lang="en-US" altLang="en-US" sz="2000" b="1" baseline="-25000"/>
              <a:t>0</a:t>
            </a:r>
          </a:p>
        </p:txBody>
      </p:sp>
      <p:sp>
        <p:nvSpPr>
          <p:cNvPr id="198678" name="Oval 22"/>
          <p:cNvSpPr>
            <a:spLocks noChangeArrowheads="1"/>
          </p:cNvSpPr>
          <p:nvPr/>
        </p:nvSpPr>
        <p:spPr bwMode="auto">
          <a:xfrm>
            <a:off x="2816225" y="2892425"/>
            <a:ext cx="155575" cy="155575"/>
          </a:xfrm>
          <a:prstGeom prst="ellipse">
            <a:avLst/>
          </a:prstGeom>
          <a:solidFill>
            <a:srgbClr val="000000"/>
          </a:solidFill>
          <a:ln w="12700">
            <a:solidFill>
              <a:schemeClr val="tx1"/>
            </a:solidFill>
            <a:round/>
            <a:headEnd/>
            <a:tailEnd/>
          </a:ln>
        </p:spPr>
        <p:txBody>
          <a:bodyPr wrap="none" anchor="ct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eaLnBrk="1" hangingPunct="1">
              <a:spcBef>
                <a:spcPct val="0"/>
              </a:spcBef>
              <a:buSzTx/>
              <a:buFontTx/>
              <a:buNone/>
            </a:pPr>
            <a:endParaRPr lang="en-US" altLang="en-US" sz="2000"/>
          </a:p>
        </p:txBody>
      </p:sp>
      <p:sp>
        <p:nvSpPr>
          <p:cNvPr id="198679" name="Rectangle 23"/>
          <p:cNvSpPr>
            <a:spLocks noChangeArrowheads="1"/>
          </p:cNvSpPr>
          <p:nvPr/>
        </p:nvSpPr>
        <p:spPr bwMode="auto">
          <a:xfrm>
            <a:off x="2971800" y="3352800"/>
            <a:ext cx="4048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b="1" i="1"/>
              <a:t>G</a:t>
            </a:r>
          </a:p>
        </p:txBody>
      </p:sp>
      <p:sp>
        <p:nvSpPr>
          <p:cNvPr id="198680" name="Oval 24"/>
          <p:cNvSpPr>
            <a:spLocks noChangeArrowheads="1"/>
          </p:cNvSpPr>
          <p:nvPr/>
        </p:nvSpPr>
        <p:spPr bwMode="auto">
          <a:xfrm>
            <a:off x="4114800" y="3962400"/>
            <a:ext cx="155575" cy="155575"/>
          </a:xfrm>
          <a:prstGeom prst="ellipse">
            <a:avLst/>
          </a:prstGeom>
          <a:solidFill>
            <a:srgbClr val="000000"/>
          </a:solidFill>
          <a:ln w="12700">
            <a:solidFill>
              <a:schemeClr val="tx1"/>
            </a:solidFill>
            <a:round/>
            <a:headEnd/>
            <a:tailEnd/>
          </a:ln>
        </p:spPr>
        <p:txBody>
          <a:bodyPr wrap="none" anchor="ct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eaLnBrk="1" hangingPunct="1">
              <a:spcBef>
                <a:spcPct val="0"/>
              </a:spcBef>
              <a:buSzTx/>
              <a:buFontTx/>
              <a:buNone/>
            </a:pPr>
            <a:endParaRPr lang="en-US" altLang="en-US" sz="2000"/>
          </a:p>
        </p:txBody>
      </p:sp>
      <p:sp>
        <p:nvSpPr>
          <p:cNvPr id="198681" name="Rectangle 25"/>
          <p:cNvSpPr>
            <a:spLocks noChangeArrowheads="1"/>
          </p:cNvSpPr>
          <p:nvPr/>
        </p:nvSpPr>
        <p:spPr bwMode="auto">
          <a:xfrm>
            <a:off x="4419600" y="2867025"/>
            <a:ext cx="3781425" cy="714375"/>
          </a:xfrm>
          <a:prstGeom prst="rect">
            <a:avLst/>
          </a:prstGeom>
          <a:solidFill>
            <a:srgbClr val="FFCC99"/>
          </a:solidFill>
          <a:ln w="12700">
            <a:solidFill>
              <a:srgbClr val="000000"/>
            </a:solidFill>
            <a:miter lim="800000"/>
            <a:headEnd/>
            <a:tailEnd/>
          </a:ln>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000" b="1"/>
              <a:t>General Equilibrium</a:t>
            </a:r>
            <a:br>
              <a:rPr lang="en-US" altLang="en-US" sz="2000" b="1"/>
            </a:br>
            <a:r>
              <a:rPr lang="en-US" altLang="en-US" sz="2000" b="1"/>
              <a:t>|slope PPF| = P</a:t>
            </a:r>
            <a:r>
              <a:rPr lang="en-US" altLang="en-US" sz="2000" b="1" baseline="-25000"/>
              <a:t>S</a:t>
            </a:r>
            <a:r>
              <a:rPr lang="en-US" altLang="en-US" sz="2000" b="1"/>
              <a:t>/P</a:t>
            </a:r>
            <a:r>
              <a:rPr lang="en-US" altLang="en-US" sz="2000" b="1" baseline="-25000"/>
              <a:t>T </a:t>
            </a:r>
            <a:r>
              <a:rPr lang="en-US" altLang="en-US" sz="2000" b="1"/>
              <a:t> =</a:t>
            </a:r>
            <a:r>
              <a:rPr lang="en-US" altLang="en-US" sz="2000" b="1" baseline="-25000"/>
              <a:t> </a:t>
            </a:r>
            <a:r>
              <a:rPr lang="en-US" altLang="en-US" sz="2000" b="1"/>
              <a:t>2 yd.T/bu.S</a:t>
            </a:r>
          </a:p>
        </p:txBody>
      </p:sp>
      <p:sp>
        <p:nvSpPr>
          <p:cNvPr id="198682" name="Line 26"/>
          <p:cNvSpPr>
            <a:spLocks noChangeShapeType="1"/>
          </p:cNvSpPr>
          <p:nvPr/>
        </p:nvSpPr>
        <p:spPr bwMode="auto">
          <a:xfrm>
            <a:off x="2895600" y="2971800"/>
            <a:ext cx="0" cy="2895600"/>
          </a:xfrm>
          <a:prstGeom prst="line">
            <a:avLst/>
          </a:prstGeom>
          <a:noFill/>
          <a:ln w="25400">
            <a:solidFill>
              <a:srgbClr val="000000"/>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98683" name="Line 27"/>
          <p:cNvSpPr>
            <a:spLocks noChangeShapeType="1"/>
          </p:cNvSpPr>
          <p:nvPr/>
        </p:nvSpPr>
        <p:spPr bwMode="auto">
          <a:xfrm>
            <a:off x="3048000" y="3811588"/>
            <a:ext cx="0" cy="2055812"/>
          </a:xfrm>
          <a:prstGeom prst="line">
            <a:avLst/>
          </a:prstGeom>
          <a:noFill/>
          <a:ln w="25400">
            <a:solidFill>
              <a:srgbClr val="000000"/>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98684" name="Rectangle 28"/>
          <p:cNvSpPr>
            <a:spLocks noChangeArrowheads="1"/>
          </p:cNvSpPr>
          <p:nvPr/>
        </p:nvSpPr>
        <p:spPr bwMode="auto">
          <a:xfrm rot="-5400000">
            <a:off x="-900906" y="3564732"/>
            <a:ext cx="4179887"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000" b="1"/>
              <a:t>TEXTILES, T </a:t>
            </a:r>
            <a:r>
              <a:rPr lang="en-US" altLang="en-US" sz="1600" b="1"/>
              <a:t>(millions of yards per year)</a:t>
            </a:r>
          </a:p>
        </p:txBody>
      </p:sp>
      <p:sp>
        <p:nvSpPr>
          <p:cNvPr id="198685" name="Text Box 29"/>
          <p:cNvSpPr txBox="1">
            <a:spLocks noChangeArrowheads="1"/>
          </p:cNvSpPr>
          <p:nvPr/>
        </p:nvSpPr>
        <p:spPr bwMode="auto">
          <a:xfrm>
            <a:off x="3429000" y="5334000"/>
            <a:ext cx="6858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eaLnBrk="1" hangingPunct="1">
              <a:spcBef>
                <a:spcPct val="50000"/>
              </a:spcBef>
              <a:buSzTx/>
              <a:buFontTx/>
              <a:buNone/>
            </a:pPr>
            <a:r>
              <a:rPr lang="en-US" altLang="en-US" sz="2000" b="1">
                <a:solidFill>
                  <a:srgbClr val="FF3300"/>
                </a:solidFill>
              </a:rPr>
              <a:t>PPF</a:t>
            </a:r>
            <a:endParaRPr lang="en-US" altLang="en-US" sz="2000"/>
          </a:p>
        </p:txBody>
      </p:sp>
      <p:sp>
        <p:nvSpPr>
          <p:cNvPr id="198686" name="Rectangle 33"/>
          <p:cNvSpPr>
            <a:spLocks noChangeArrowheads="1"/>
          </p:cNvSpPr>
          <p:nvPr/>
        </p:nvSpPr>
        <p:spPr bwMode="auto">
          <a:xfrm>
            <a:off x="3886200" y="2057400"/>
            <a:ext cx="2468563" cy="409575"/>
          </a:xfrm>
          <a:prstGeom prst="rect">
            <a:avLst/>
          </a:prstGeom>
          <a:solidFill>
            <a:srgbClr val="FFCC99"/>
          </a:solidFill>
          <a:ln w="12700">
            <a:solidFill>
              <a:srgbClr val="000000"/>
            </a:solidFill>
            <a:miter lim="800000"/>
            <a:headEnd/>
            <a:tailEnd/>
          </a:ln>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000" b="1"/>
              <a:t>P</a:t>
            </a:r>
            <a:r>
              <a:rPr lang="en-US" altLang="en-US" sz="2000" b="1" baseline="-25000"/>
              <a:t>S</a:t>
            </a:r>
            <a:r>
              <a:rPr lang="en-US" altLang="en-US" sz="2000" b="1"/>
              <a:t>/P</a:t>
            </a:r>
            <a:r>
              <a:rPr lang="en-US" altLang="en-US" sz="2000" b="1" baseline="-25000"/>
              <a:t>T </a:t>
            </a:r>
            <a:r>
              <a:rPr lang="en-US" altLang="en-US" sz="2000" b="1"/>
              <a:t>= 2.5 yd.T/bu.S</a:t>
            </a:r>
          </a:p>
        </p:txBody>
      </p:sp>
      <p:sp>
        <p:nvSpPr>
          <p:cNvPr id="198687" name="Line 34"/>
          <p:cNvSpPr>
            <a:spLocks noChangeShapeType="1"/>
          </p:cNvSpPr>
          <p:nvPr/>
        </p:nvSpPr>
        <p:spPr bwMode="auto">
          <a:xfrm flipH="1" flipV="1">
            <a:off x="2590800" y="2438400"/>
            <a:ext cx="1752600" cy="3429000"/>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98688" name="Line 35"/>
          <p:cNvSpPr>
            <a:spLocks noChangeShapeType="1"/>
          </p:cNvSpPr>
          <p:nvPr/>
        </p:nvSpPr>
        <p:spPr bwMode="auto">
          <a:xfrm>
            <a:off x="4191000" y="4038600"/>
            <a:ext cx="0" cy="1828800"/>
          </a:xfrm>
          <a:prstGeom prst="line">
            <a:avLst/>
          </a:prstGeom>
          <a:noFill/>
          <a:ln w="25400">
            <a:solidFill>
              <a:srgbClr val="000000"/>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98689" name="Line 36"/>
          <p:cNvSpPr>
            <a:spLocks noChangeShapeType="1"/>
          </p:cNvSpPr>
          <p:nvPr/>
        </p:nvSpPr>
        <p:spPr bwMode="auto">
          <a:xfrm flipH="1">
            <a:off x="3124200" y="3200400"/>
            <a:ext cx="1295400" cy="609600"/>
          </a:xfrm>
          <a:prstGeom prst="line">
            <a:avLst/>
          </a:prstGeom>
          <a:noFill/>
          <a:ln w="12700">
            <a:solidFill>
              <a:srgbClr val="000000"/>
            </a:solidFill>
            <a:round/>
            <a:headEnd type="none" w="sm" len="sm"/>
            <a:tailEnd type="arrow" w="lg" len="lg"/>
          </a:ln>
          <a:extLst>
            <a:ext uri="{909E8E84-426E-40DD-AFC4-6F175D3DCCD1}">
              <a14:hiddenFill xmlns:a14="http://schemas.microsoft.com/office/drawing/2010/main">
                <a:noFill/>
              </a14:hiddenFill>
            </a:ext>
          </a:extLst>
        </p:spPr>
        <p:txBody>
          <a:bodyPr wrap="none" anchor="ctr"/>
          <a:lstStyle/>
          <a:p>
            <a:endParaRPr lang="en-US"/>
          </a:p>
        </p:txBody>
      </p:sp>
      <p:sp>
        <p:nvSpPr>
          <p:cNvPr id="198690" name="Line 37"/>
          <p:cNvSpPr>
            <a:spLocks noChangeShapeType="1"/>
          </p:cNvSpPr>
          <p:nvPr/>
        </p:nvSpPr>
        <p:spPr bwMode="auto">
          <a:xfrm flipH="1">
            <a:off x="3048000" y="2362200"/>
            <a:ext cx="762000" cy="457200"/>
          </a:xfrm>
          <a:prstGeom prst="line">
            <a:avLst/>
          </a:prstGeom>
          <a:noFill/>
          <a:ln w="12700">
            <a:solidFill>
              <a:srgbClr val="000000"/>
            </a:solidFill>
            <a:round/>
            <a:headEnd type="none" w="sm" len="sm"/>
            <a:tailEnd type="arrow" w="lg" len="lg"/>
          </a:ln>
          <a:extLst>
            <a:ext uri="{909E8E84-426E-40DD-AFC4-6F175D3DCCD1}">
              <a14:hiddenFill xmlns:a14="http://schemas.microsoft.com/office/drawing/2010/main">
                <a:noFill/>
              </a14:hiddenFill>
            </a:ext>
          </a:extLst>
        </p:spPr>
        <p:txBody>
          <a:bodyPr wrap="none" anchor="ctr"/>
          <a:lstStyle/>
          <a:p>
            <a:endParaRPr lang="en-US"/>
          </a:p>
        </p:txBody>
      </p:sp>
      <p:sp>
        <p:nvSpPr>
          <p:cNvPr id="198691" name="Text Box 38"/>
          <p:cNvSpPr txBox="1">
            <a:spLocks noChangeArrowheads="1"/>
          </p:cNvSpPr>
          <p:nvPr/>
        </p:nvSpPr>
        <p:spPr bwMode="auto">
          <a:xfrm>
            <a:off x="3978275" y="5865813"/>
            <a:ext cx="4699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lgn="ctr" eaLnBrk="1" hangingPunct="1">
              <a:spcBef>
                <a:spcPct val="50000"/>
              </a:spcBef>
              <a:buSzTx/>
              <a:buFontTx/>
              <a:buNone/>
            </a:pPr>
            <a:r>
              <a:rPr lang="en-US" altLang="en-US" sz="1800" b="1"/>
              <a:t>4.7</a:t>
            </a:r>
            <a:endParaRPr lang="en-US" altLang="en-US" sz="2000"/>
          </a:p>
        </p:txBody>
      </p:sp>
      <p:sp>
        <p:nvSpPr>
          <p:cNvPr id="198692" name="Text Box 39"/>
          <p:cNvSpPr txBox="1">
            <a:spLocks noChangeArrowheads="1"/>
          </p:cNvSpPr>
          <p:nvPr/>
        </p:nvSpPr>
        <p:spPr bwMode="auto">
          <a:xfrm>
            <a:off x="2514600" y="5805488"/>
            <a:ext cx="5334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nchor="ctr">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lgn="ctr" eaLnBrk="1" hangingPunct="1">
              <a:spcBef>
                <a:spcPct val="50000"/>
              </a:spcBef>
              <a:buSzTx/>
              <a:buFontTx/>
              <a:buNone/>
            </a:pPr>
            <a:r>
              <a:rPr lang="en-US" altLang="en-US" sz="1800" b="1"/>
              <a:t>1.8</a:t>
            </a:r>
            <a:endParaRPr lang="en-US" altLang="en-US" sz="2000"/>
          </a:p>
        </p:txBody>
      </p:sp>
    </p:spTree>
  </p:cSld>
  <p:clrMapOvr>
    <a:masterClrMapping/>
  </p:clrMapOvr>
  <p:transition spd="slow">
    <p:checker dir="vert"/>
  </p:transition>
</p:sld>
</file>

<file path=ppt/slides/slide9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00706" name="Rectangle 2"/>
          <p:cNvSpPr>
            <a:spLocks noChangeArrowheads="1"/>
          </p:cNvSpPr>
          <p:nvPr/>
        </p:nvSpPr>
        <p:spPr bwMode="auto">
          <a:xfrm>
            <a:off x="1905000" y="5849938"/>
            <a:ext cx="5486400"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0           2         4         6         8         10</a:t>
            </a:r>
          </a:p>
        </p:txBody>
      </p:sp>
      <p:sp>
        <p:nvSpPr>
          <p:cNvPr id="200707" name="Freeform 3"/>
          <p:cNvSpPr>
            <a:spLocks/>
          </p:cNvSpPr>
          <p:nvPr/>
        </p:nvSpPr>
        <p:spPr bwMode="auto">
          <a:xfrm>
            <a:off x="2438400" y="1295400"/>
            <a:ext cx="3886200" cy="3810000"/>
          </a:xfrm>
          <a:custGeom>
            <a:avLst/>
            <a:gdLst>
              <a:gd name="T0" fmla="*/ 0 w 2690"/>
              <a:gd name="T1" fmla="*/ 0 h 2116"/>
              <a:gd name="T2" fmla="*/ 2147483646 w 2690"/>
              <a:gd name="T3" fmla="*/ 2147483646 h 2116"/>
              <a:gd name="T4" fmla="*/ 2147483646 w 2690"/>
              <a:gd name="T5" fmla="*/ 2147483646 h 2116"/>
              <a:gd name="T6" fmla="*/ 2147483646 w 2690"/>
              <a:gd name="T7" fmla="*/ 2147483646 h 2116"/>
              <a:gd name="T8" fmla="*/ 2147483646 w 2690"/>
              <a:gd name="T9" fmla="*/ 2147483646 h 2116"/>
              <a:gd name="T10" fmla="*/ 2147483646 w 2690"/>
              <a:gd name="T11" fmla="*/ 2147483646 h 2116"/>
              <a:gd name="T12" fmla="*/ 2147483646 w 2690"/>
              <a:gd name="T13" fmla="*/ 2147483646 h 2116"/>
              <a:gd name="T14" fmla="*/ 2147483646 w 2690"/>
              <a:gd name="T15" fmla="*/ 2147483646 h 2116"/>
              <a:gd name="T16" fmla="*/ 2147483646 w 2690"/>
              <a:gd name="T17" fmla="*/ 2147483646 h 2116"/>
              <a:gd name="T18" fmla="*/ 2147483646 w 2690"/>
              <a:gd name="T19" fmla="*/ 2147483646 h 2116"/>
              <a:gd name="T20" fmla="*/ 2147483646 w 2690"/>
              <a:gd name="T21" fmla="*/ 2147483646 h 2116"/>
              <a:gd name="T22" fmla="*/ 2147483646 w 2690"/>
              <a:gd name="T23" fmla="*/ 2147483646 h 2116"/>
              <a:gd name="T24" fmla="*/ 2147483646 w 2690"/>
              <a:gd name="T25" fmla="*/ 2147483646 h 2116"/>
              <a:gd name="T26" fmla="*/ 2147483646 w 2690"/>
              <a:gd name="T27" fmla="*/ 2147483646 h 2116"/>
              <a:gd name="T28" fmla="*/ 2147483646 w 2690"/>
              <a:gd name="T29" fmla="*/ 2147483646 h 2116"/>
              <a:gd name="T30" fmla="*/ 2147483646 w 2690"/>
              <a:gd name="T31" fmla="*/ 2147483646 h 2116"/>
              <a:gd name="T32" fmla="*/ 2147483646 w 2690"/>
              <a:gd name="T33" fmla="*/ 2147483646 h 2116"/>
              <a:gd name="T34" fmla="*/ 2147483646 w 2690"/>
              <a:gd name="T35" fmla="*/ 2147483646 h 2116"/>
              <a:gd name="T36" fmla="*/ 2147483646 w 2690"/>
              <a:gd name="T37" fmla="*/ 2147483646 h 2116"/>
              <a:gd name="T38" fmla="*/ 2147483646 w 2690"/>
              <a:gd name="T39" fmla="*/ 2147483646 h 2116"/>
              <a:gd name="T40" fmla="*/ 2147483646 w 2690"/>
              <a:gd name="T41" fmla="*/ 2147483646 h 2116"/>
              <a:gd name="T42" fmla="*/ 2147483646 w 2690"/>
              <a:gd name="T43" fmla="*/ 2147483646 h 2116"/>
              <a:gd name="T44" fmla="*/ 2147483646 w 2690"/>
              <a:gd name="T45" fmla="*/ 2147483646 h 2116"/>
              <a:gd name="T46" fmla="*/ 2147483646 w 2690"/>
              <a:gd name="T47" fmla="*/ 2147483646 h 211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2690"/>
              <a:gd name="T73" fmla="*/ 0 h 2116"/>
              <a:gd name="T74" fmla="*/ 2690 w 2690"/>
              <a:gd name="T75" fmla="*/ 2116 h 211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2690" h="2116">
                <a:moveTo>
                  <a:pt x="0" y="0"/>
                </a:moveTo>
                <a:lnTo>
                  <a:pt x="55" y="228"/>
                </a:lnTo>
                <a:lnTo>
                  <a:pt x="117" y="449"/>
                </a:lnTo>
                <a:lnTo>
                  <a:pt x="193" y="665"/>
                </a:lnTo>
                <a:lnTo>
                  <a:pt x="290" y="864"/>
                </a:lnTo>
                <a:lnTo>
                  <a:pt x="408" y="1052"/>
                </a:lnTo>
                <a:lnTo>
                  <a:pt x="539" y="1228"/>
                </a:lnTo>
                <a:lnTo>
                  <a:pt x="684" y="1387"/>
                </a:lnTo>
                <a:lnTo>
                  <a:pt x="774" y="1467"/>
                </a:lnTo>
                <a:lnTo>
                  <a:pt x="864" y="1541"/>
                </a:lnTo>
                <a:lnTo>
                  <a:pt x="968" y="1609"/>
                </a:lnTo>
                <a:lnTo>
                  <a:pt x="1078" y="1683"/>
                </a:lnTo>
                <a:lnTo>
                  <a:pt x="1203" y="1751"/>
                </a:lnTo>
                <a:lnTo>
                  <a:pt x="1327" y="1814"/>
                </a:lnTo>
                <a:lnTo>
                  <a:pt x="1451" y="1876"/>
                </a:lnTo>
                <a:lnTo>
                  <a:pt x="1583" y="1927"/>
                </a:lnTo>
                <a:lnTo>
                  <a:pt x="1707" y="1979"/>
                </a:lnTo>
                <a:lnTo>
                  <a:pt x="1825" y="2018"/>
                </a:lnTo>
                <a:lnTo>
                  <a:pt x="1935" y="2052"/>
                </a:lnTo>
                <a:lnTo>
                  <a:pt x="2046" y="2075"/>
                </a:lnTo>
                <a:lnTo>
                  <a:pt x="2157" y="2092"/>
                </a:lnTo>
                <a:lnTo>
                  <a:pt x="2267" y="2104"/>
                </a:lnTo>
                <a:lnTo>
                  <a:pt x="2475" y="2115"/>
                </a:lnTo>
                <a:lnTo>
                  <a:pt x="2689" y="2115"/>
                </a:lnTo>
              </a:path>
            </a:pathLst>
          </a:custGeom>
          <a:noFill/>
          <a:ln w="50800" cap="rnd">
            <a:solidFill>
              <a:srgbClr val="0099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00708" name="Freeform 4"/>
          <p:cNvSpPr>
            <a:spLocks/>
          </p:cNvSpPr>
          <p:nvPr/>
        </p:nvSpPr>
        <p:spPr bwMode="auto">
          <a:xfrm>
            <a:off x="2438400" y="2057400"/>
            <a:ext cx="3810000" cy="3276600"/>
          </a:xfrm>
          <a:custGeom>
            <a:avLst/>
            <a:gdLst>
              <a:gd name="T0" fmla="*/ 0 w 2690"/>
              <a:gd name="T1" fmla="*/ 0 h 2116"/>
              <a:gd name="T2" fmla="*/ 2147483646 w 2690"/>
              <a:gd name="T3" fmla="*/ 2147483646 h 2116"/>
              <a:gd name="T4" fmla="*/ 2147483646 w 2690"/>
              <a:gd name="T5" fmla="*/ 2147483646 h 2116"/>
              <a:gd name="T6" fmla="*/ 2147483646 w 2690"/>
              <a:gd name="T7" fmla="*/ 2147483646 h 2116"/>
              <a:gd name="T8" fmla="*/ 2147483646 w 2690"/>
              <a:gd name="T9" fmla="*/ 2147483646 h 2116"/>
              <a:gd name="T10" fmla="*/ 2147483646 w 2690"/>
              <a:gd name="T11" fmla="*/ 2147483646 h 2116"/>
              <a:gd name="T12" fmla="*/ 2147483646 w 2690"/>
              <a:gd name="T13" fmla="*/ 2147483646 h 2116"/>
              <a:gd name="T14" fmla="*/ 2147483646 w 2690"/>
              <a:gd name="T15" fmla="*/ 2147483646 h 2116"/>
              <a:gd name="T16" fmla="*/ 2147483646 w 2690"/>
              <a:gd name="T17" fmla="*/ 2147483646 h 2116"/>
              <a:gd name="T18" fmla="*/ 2147483646 w 2690"/>
              <a:gd name="T19" fmla="*/ 2147483646 h 2116"/>
              <a:gd name="T20" fmla="*/ 2147483646 w 2690"/>
              <a:gd name="T21" fmla="*/ 2147483646 h 2116"/>
              <a:gd name="T22" fmla="*/ 2147483646 w 2690"/>
              <a:gd name="T23" fmla="*/ 2147483646 h 2116"/>
              <a:gd name="T24" fmla="*/ 2147483646 w 2690"/>
              <a:gd name="T25" fmla="*/ 2147483646 h 2116"/>
              <a:gd name="T26" fmla="*/ 2147483646 w 2690"/>
              <a:gd name="T27" fmla="*/ 2147483646 h 2116"/>
              <a:gd name="T28" fmla="*/ 2147483646 w 2690"/>
              <a:gd name="T29" fmla="*/ 2147483646 h 2116"/>
              <a:gd name="T30" fmla="*/ 2147483646 w 2690"/>
              <a:gd name="T31" fmla="*/ 2147483646 h 2116"/>
              <a:gd name="T32" fmla="*/ 2147483646 w 2690"/>
              <a:gd name="T33" fmla="*/ 2147483646 h 2116"/>
              <a:gd name="T34" fmla="*/ 2147483646 w 2690"/>
              <a:gd name="T35" fmla="*/ 2147483646 h 2116"/>
              <a:gd name="T36" fmla="*/ 2147483646 w 2690"/>
              <a:gd name="T37" fmla="*/ 2147483646 h 2116"/>
              <a:gd name="T38" fmla="*/ 2147483646 w 2690"/>
              <a:gd name="T39" fmla="*/ 2147483646 h 2116"/>
              <a:gd name="T40" fmla="*/ 2147483646 w 2690"/>
              <a:gd name="T41" fmla="*/ 2147483646 h 2116"/>
              <a:gd name="T42" fmla="*/ 2147483646 w 2690"/>
              <a:gd name="T43" fmla="*/ 2147483646 h 2116"/>
              <a:gd name="T44" fmla="*/ 2147483646 w 2690"/>
              <a:gd name="T45" fmla="*/ 2147483646 h 2116"/>
              <a:gd name="T46" fmla="*/ 2147483646 w 2690"/>
              <a:gd name="T47" fmla="*/ 2147483646 h 211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2690"/>
              <a:gd name="T73" fmla="*/ 0 h 2116"/>
              <a:gd name="T74" fmla="*/ 2690 w 2690"/>
              <a:gd name="T75" fmla="*/ 2116 h 211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2690" h="2116">
                <a:moveTo>
                  <a:pt x="0" y="0"/>
                </a:moveTo>
                <a:lnTo>
                  <a:pt x="55" y="228"/>
                </a:lnTo>
                <a:lnTo>
                  <a:pt x="117" y="449"/>
                </a:lnTo>
                <a:lnTo>
                  <a:pt x="193" y="665"/>
                </a:lnTo>
                <a:lnTo>
                  <a:pt x="290" y="864"/>
                </a:lnTo>
                <a:lnTo>
                  <a:pt x="408" y="1052"/>
                </a:lnTo>
                <a:lnTo>
                  <a:pt x="539" y="1228"/>
                </a:lnTo>
                <a:lnTo>
                  <a:pt x="684" y="1387"/>
                </a:lnTo>
                <a:lnTo>
                  <a:pt x="774" y="1467"/>
                </a:lnTo>
                <a:lnTo>
                  <a:pt x="864" y="1541"/>
                </a:lnTo>
                <a:lnTo>
                  <a:pt x="968" y="1609"/>
                </a:lnTo>
                <a:lnTo>
                  <a:pt x="1078" y="1683"/>
                </a:lnTo>
                <a:lnTo>
                  <a:pt x="1203" y="1751"/>
                </a:lnTo>
                <a:lnTo>
                  <a:pt x="1327" y="1814"/>
                </a:lnTo>
                <a:lnTo>
                  <a:pt x="1451" y="1876"/>
                </a:lnTo>
                <a:lnTo>
                  <a:pt x="1583" y="1927"/>
                </a:lnTo>
                <a:lnTo>
                  <a:pt x="1707" y="1979"/>
                </a:lnTo>
                <a:lnTo>
                  <a:pt x="1825" y="2018"/>
                </a:lnTo>
                <a:lnTo>
                  <a:pt x="1935" y="2052"/>
                </a:lnTo>
                <a:lnTo>
                  <a:pt x="2046" y="2075"/>
                </a:lnTo>
                <a:lnTo>
                  <a:pt x="2157" y="2092"/>
                </a:lnTo>
                <a:lnTo>
                  <a:pt x="2267" y="2104"/>
                </a:lnTo>
                <a:lnTo>
                  <a:pt x="2475" y="2115"/>
                </a:lnTo>
                <a:lnTo>
                  <a:pt x="2689" y="2115"/>
                </a:lnTo>
              </a:path>
            </a:pathLst>
          </a:custGeom>
          <a:noFill/>
          <a:ln w="50800" cap="rnd">
            <a:solidFill>
              <a:srgbClr val="0099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00709" name="Freeform 5"/>
          <p:cNvSpPr>
            <a:spLocks/>
          </p:cNvSpPr>
          <p:nvPr/>
        </p:nvSpPr>
        <p:spPr bwMode="auto">
          <a:xfrm>
            <a:off x="2971800" y="1600200"/>
            <a:ext cx="3810000" cy="3276600"/>
          </a:xfrm>
          <a:custGeom>
            <a:avLst/>
            <a:gdLst>
              <a:gd name="T0" fmla="*/ 0 w 2690"/>
              <a:gd name="T1" fmla="*/ 0 h 2116"/>
              <a:gd name="T2" fmla="*/ 2147483646 w 2690"/>
              <a:gd name="T3" fmla="*/ 2147483646 h 2116"/>
              <a:gd name="T4" fmla="*/ 2147483646 w 2690"/>
              <a:gd name="T5" fmla="*/ 2147483646 h 2116"/>
              <a:gd name="T6" fmla="*/ 2147483646 w 2690"/>
              <a:gd name="T7" fmla="*/ 2147483646 h 2116"/>
              <a:gd name="T8" fmla="*/ 2147483646 w 2690"/>
              <a:gd name="T9" fmla="*/ 2147483646 h 2116"/>
              <a:gd name="T10" fmla="*/ 2147483646 w 2690"/>
              <a:gd name="T11" fmla="*/ 2147483646 h 2116"/>
              <a:gd name="T12" fmla="*/ 2147483646 w 2690"/>
              <a:gd name="T13" fmla="*/ 2147483646 h 2116"/>
              <a:gd name="T14" fmla="*/ 2147483646 w 2690"/>
              <a:gd name="T15" fmla="*/ 2147483646 h 2116"/>
              <a:gd name="T16" fmla="*/ 2147483646 w 2690"/>
              <a:gd name="T17" fmla="*/ 2147483646 h 2116"/>
              <a:gd name="T18" fmla="*/ 2147483646 w 2690"/>
              <a:gd name="T19" fmla="*/ 2147483646 h 2116"/>
              <a:gd name="T20" fmla="*/ 2147483646 w 2690"/>
              <a:gd name="T21" fmla="*/ 2147483646 h 2116"/>
              <a:gd name="T22" fmla="*/ 2147483646 w 2690"/>
              <a:gd name="T23" fmla="*/ 2147483646 h 2116"/>
              <a:gd name="T24" fmla="*/ 2147483646 w 2690"/>
              <a:gd name="T25" fmla="*/ 2147483646 h 2116"/>
              <a:gd name="T26" fmla="*/ 2147483646 w 2690"/>
              <a:gd name="T27" fmla="*/ 2147483646 h 2116"/>
              <a:gd name="T28" fmla="*/ 2147483646 w 2690"/>
              <a:gd name="T29" fmla="*/ 2147483646 h 2116"/>
              <a:gd name="T30" fmla="*/ 2147483646 w 2690"/>
              <a:gd name="T31" fmla="*/ 2147483646 h 2116"/>
              <a:gd name="T32" fmla="*/ 2147483646 w 2690"/>
              <a:gd name="T33" fmla="*/ 2147483646 h 2116"/>
              <a:gd name="T34" fmla="*/ 2147483646 w 2690"/>
              <a:gd name="T35" fmla="*/ 2147483646 h 2116"/>
              <a:gd name="T36" fmla="*/ 2147483646 w 2690"/>
              <a:gd name="T37" fmla="*/ 2147483646 h 2116"/>
              <a:gd name="T38" fmla="*/ 2147483646 w 2690"/>
              <a:gd name="T39" fmla="*/ 2147483646 h 2116"/>
              <a:gd name="T40" fmla="*/ 2147483646 w 2690"/>
              <a:gd name="T41" fmla="*/ 2147483646 h 2116"/>
              <a:gd name="T42" fmla="*/ 2147483646 w 2690"/>
              <a:gd name="T43" fmla="*/ 2147483646 h 2116"/>
              <a:gd name="T44" fmla="*/ 2147483646 w 2690"/>
              <a:gd name="T45" fmla="*/ 2147483646 h 2116"/>
              <a:gd name="T46" fmla="*/ 2147483646 w 2690"/>
              <a:gd name="T47" fmla="*/ 2147483646 h 211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2690"/>
              <a:gd name="T73" fmla="*/ 0 h 2116"/>
              <a:gd name="T74" fmla="*/ 2690 w 2690"/>
              <a:gd name="T75" fmla="*/ 2116 h 211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2690" h="2116">
                <a:moveTo>
                  <a:pt x="0" y="0"/>
                </a:moveTo>
                <a:lnTo>
                  <a:pt x="55" y="228"/>
                </a:lnTo>
                <a:lnTo>
                  <a:pt x="117" y="449"/>
                </a:lnTo>
                <a:lnTo>
                  <a:pt x="193" y="665"/>
                </a:lnTo>
                <a:lnTo>
                  <a:pt x="290" y="864"/>
                </a:lnTo>
                <a:lnTo>
                  <a:pt x="408" y="1052"/>
                </a:lnTo>
                <a:lnTo>
                  <a:pt x="539" y="1228"/>
                </a:lnTo>
                <a:lnTo>
                  <a:pt x="684" y="1387"/>
                </a:lnTo>
                <a:lnTo>
                  <a:pt x="774" y="1467"/>
                </a:lnTo>
                <a:lnTo>
                  <a:pt x="864" y="1541"/>
                </a:lnTo>
                <a:lnTo>
                  <a:pt x="968" y="1609"/>
                </a:lnTo>
                <a:lnTo>
                  <a:pt x="1078" y="1683"/>
                </a:lnTo>
                <a:lnTo>
                  <a:pt x="1203" y="1751"/>
                </a:lnTo>
                <a:lnTo>
                  <a:pt x="1327" y="1814"/>
                </a:lnTo>
                <a:lnTo>
                  <a:pt x="1451" y="1876"/>
                </a:lnTo>
                <a:lnTo>
                  <a:pt x="1583" y="1927"/>
                </a:lnTo>
                <a:lnTo>
                  <a:pt x="1707" y="1979"/>
                </a:lnTo>
                <a:lnTo>
                  <a:pt x="1825" y="2018"/>
                </a:lnTo>
                <a:lnTo>
                  <a:pt x="1935" y="2052"/>
                </a:lnTo>
                <a:lnTo>
                  <a:pt x="2046" y="2075"/>
                </a:lnTo>
                <a:lnTo>
                  <a:pt x="2157" y="2092"/>
                </a:lnTo>
                <a:lnTo>
                  <a:pt x="2267" y="2104"/>
                </a:lnTo>
                <a:lnTo>
                  <a:pt x="2475" y="2115"/>
                </a:lnTo>
                <a:lnTo>
                  <a:pt x="2689" y="2115"/>
                </a:lnTo>
              </a:path>
            </a:pathLst>
          </a:custGeom>
          <a:noFill/>
          <a:ln w="50800" cap="rnd">
            <a:solidFill>
              <a:srgbClr val="0099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00710" name="Line 6"/>
          <p:cNvSpPr>
            <a:spLocks noChangeShapeType="1"/>
          </p:cNvSpPr>
          <p:nvPr/>
        </p:nvSpPr>
        <p:spPr bwMode="auto">
          <a:xfrm>
            <a:off x="2209800" y="2439988"/>
            <a:ext cx="2132013" cy="3427412"/>
          </a:xfrm>
          <a:prstGeom prst="line">
            <a:avLst/>
          </a:prstGeom>
          <a:noFill/>
          <a:ln w="38100">
            <a:solidFill>
              <a:schemeClr val="hlink"/>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00711" name="Line 7"/>
          <p:cNvSpPr>
            <a:spLocks noChangeShapeType="1"/>
          </p:cNvSpPr>
          <p:nvPr/>
        </p:nvSpPr>
        <p:spPr bwMode="auto">
          <a:xfrm>
            <a:off x="2211388" y="5867400"/>
            <a:ext cx="4875212" cy="0"/>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00712" name="Rectangle 8"/>
          <p:cNvSpPr>
            <a:spLocks noChangeArrowheads="1"/>
          </p:cNvSpPr>
          <p:nvPr/>
        </p:nvSpPr>
        <p:spPr bwMode="auto">
          <a:xfrm>
            <a:off x="1828800" y="49530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2</a:t>
            </a:r>
          </a:p>
        </p:txBody>
      </p:sp>
      <p:sp>
        <p:nvSpPr>
          <p:cNvPr id="200713" name="Rectangle 9"/>
          <p:cNvSpPr>
            <a:spLocks noChangeArrowheads="1"/>
          </p:cNvSpPr>
          <p:nvPr/>
        </p:nvSpPr>
        <p:spPr bwMode="auto">
          <a:xfrm>
            <a:off x="1828800" y="42672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4</a:t>
            </a:r>
          </a:p>
        </p:txBody>
      </p:sp>
      <p:sp>
        <p:nvSpPr>
          <p:cNvPr id="200714" name="Rectangle 10"/>
          <p:cNvSpPr>
            <a:spLocks noChangeArrowheads="1"/>
          </p:cNvSpPr>
          <p:nvPr/>
        </p:nvSpPr>
        <p:spPr bwMode="auto">
          <a:xfrm>
            <a:off x="1828800" y="35814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6</a:t>
            </a:r>
          </a:p>
        </p:txBody>
      </p:sp>
      <p:sp>
        <p:nvSpPr>
          <p:cNvPr id="200715" name="Rectangle 11"/>
          <p:cNvSpPr>
            <a:spLocks noChangeArrowheads="1"/>
          </p:cNvSpPr>
          <p:nvPr/>
        </p:nvSpPr>
        <p:spPr bwMode="auto">
          <a:xfrm>
            <a:off x="1828800" y="28956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8</a:t>
            </a:r>
          </a:p>
        </p:txBody>
      </p:sp>
      <p:sp>
        <p:nvSpPr>
          <p:cNvPr id="200716" name="Rectangle 12"/>
          <p:cNvSpPr>
            <a:spLocks noChangeArrowheads="1"/>
          </p:cNvSpPr>
          <p:nvPr/>
        </p:nvSpPr>
        <p:spPr bwMode="auto">
          <a:xfrm>
            <a:off x="1676400" y="2209800"/>
            <a:ext cx="488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10</a:t>
            </a:r>
          </a:p>
        </p:txBody>
      </p:sp>
      <p:sp>
        <p:nvSpPr>
          <p:cNvPr id="200717" name="Rectangle 13"/>
          <p:cNvSpPr>
            <a:spLocks noChangeArrowheads="1"/>
          </p:cNvSpPr>
          <p:nvPr/>
        </p:nvSpPr>
        <p:spPr bwMode="auto">
          <a:xfrm>
            <a:off x="3733800" y="6338888"/>
            <a:ext cx="45466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1800" b="1"/>
              <a:t>SOYBEANS, S (millions of bushels per year)</a:t>
            </a:r>
          </a:p>
        </p:txBody>
      </p:sp>
      <p:sp>
        <p:nvSpPr>
          <p:cNvPr id="200718" name="Rectangle 14"/>
          <p:cNvSpPr>
            <a:spLocks noChangeArrowheads="1"/>
          </p:cNvSpPr>
          <p:nvPr/>
        </p:nvSpPr>
        <p:spPr bwMode="auto">
          <a:xfrm>
            <a:off x="4125913" y="3581400"/>
            <a:ext cx="3698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b="1" i="1"/>
              <a:t>L</a:t>
            </a:r>
          </a:p>
        </p:txBody>
      </p:sp>
      <p:sp>
        <p:nvSpPr>
          <p:cNvPr id="200719" name="Oval 15"/>
          <p:cNvSpPr>
            <a:spLocks noChangeArrowheads="1"/>
          </p:cNvSpPr>
          <p:nvPr/>
        </p:nvSpPr>
        <p:spPr bwMode="auto">
          <a:xfrm>
            <a:off x="2971800" y="3733800"/>
            <a:ext cx="155575" cy="155575"/>
          </a:xfrm>
          <a:prstGeom prst="ellipse">
            <a:avLst/>
          </a:prstGeom>
          <a:solidFill>
            <a:srgbClr val="000000"/>
          </a:solidFill>
          <a:ln w="12700">
            <a:solidFill>
              <a:schemeClr val="tx1"/>
            </a:solidFill>
            <a:round/>
            <a:headEnd/>
            <a:tailEnd/>
          </a:ln>
        </p:spPr>
        <p:txBody>
          <a:bodyPr wrap="none" anchor="ct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eaLnBrk="1" hangingPunct="1">
              <a:spcBef>
                <a:spcPct val="0"/>
              </a:spcBef>
              <a:buSzTx/>
              <a:buFontTx/>
              <a:buNone/>
            </a:pPr>
            <a:endParaRPr lang="en-US" altLang="en-US" sz="2000"/>
          </a:p>
        </p:txBody>
      </p:sp>
      <p:sp>
        <p:nvSpPr>
          <p:cNvPr id="200720" name="Line 16"/>
          <p:cNvSpPr>
            <a:spLocks noChangeShapeType="1"/>
          </p:cNvSpPr>
          <p:nvPr/>
        </p:nvSpPr>
        <p:spPr bwMode="auto">
          <a:xfrm flipV="1">
            <a:off x="2209800" y="1525588"/>
            <a:ext cx="0" cy="4341812"/>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00721" name="Rectangle 17"/>
          <p:cNvSpPr>
            <a:spLocks noGrp="1" noChangeArrowheads="1"/>
          </p:cNvSpPr>
          <p:nvPr>
            <p:ph type="title"/>
          </p:nvPr>
        </p:nvSpPr>
        <p:spPr>
          <a:xfrm>
            <a:off x="762000" y="76200"/>
            <a:ext cx="7772400" cy="1162050"/>
          </a:xfrm>
          <a:noFill/>
        </p:spPr>
        <p:txBody>
          <a:bodyPr anchor="b"/>
          <a:lstStyle/>
          <a:p>
            <a:r>
              <a:rPr lang="en-US" altLang="en-US" sz="4000" smtClean="0">
                <a:solidFill>
                  <a:srgbClr val="FF3300"/>
                </a:solidFill>
              </a:rPr>
              <a:t>Quantity of Soybeans Demanded</a:t>
            </a:r>
          </a:p>
        </p:txBody>
      </p:sp>
      <p:sp>
        <p:nvSpPr>
          <p:cNvPr id="200722" name="Rectangle 18"/>
          <p:cNvSpPr>
            <a:spLocks noChangeArrowheads="1"/>
          </p:cNvSpPr>
          <p:nvPr/>
        </p:nvSpPr>
        <p:spPr bwMode="auto">
          <a:xfrm>
            <a:off x="2779713" y="2438400"/>
            <a:ext cx="4206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b="1" i="1"/>
              <a:t>H</a:t>
            </a:r>
          </a:p>
        </p:txBody>
      </p:sp>
      <p:sp>
        <p:nvSpPr>
          <p:cNvPr id="200723" name="Rectangle 19"/>
          <p:cNvSpPr>
            <a:spLocks noChangeArrowheads="1"/>
          </p:cNvSpPr>
          <p:nvPr/>
        </p:nvSpPr>
        <p:spPr bwMode="auto">
          <a:xfrm>
            <a:off x="6324600" y="4953000"/>
            <a:ext cx="7334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000" b="1"/>
              <a:t>CIC</a:t>
            </a:r>
            <a:r>
              <a:rPr lang="en-US" altLang="en-US" sz="2000" b="1" baseline="-25000"/>
              <a:t>1</a:t>
            </a:r>
          </a:p>
        </p:txBody>
      </p:sp>
      <p:sp>
        <p:nvSpPr>
          <p:cNvPr id="200724" name="Rectangle 20"/>
          <p:cNvSpPr>
            <a:spLocks noChangeArrowheads="1"/>
          </p:cNvSpPr>
          <p:nvPr/>
        </p:nvSpPr>
        <p:spPr bwMode="auto">
          <a:xfrm>
            <a:off x="6858000" y="4572000"/>
            <a:ext cx="7334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000" b="1"/>
              <a:t>CIC</a:t>
            </a:r>
            <a:r>
              <a:rPr lang="en-US" altLang="en-US" sz="2000" b="1" baseline="-25000"/>
              <a:t>2</a:t>
            </a:r>
          </a:p>
        </p:txBody>
      </p:sp>
      <p:sp>
        <p:nvSpPr>
          <p:cNvPr id="200725" name="Rectangle 21"/>
          <p:cNvSpPr>
            <a:spLocks noChangeArrowheads="1"/>
          </p:cNvSpPr>
          <p:nvPr/>
        </p:nvSpPr>
        <p:spPr bwMode="auto">
          <a:xfrm>
            <a:off x="6248400" y="5257800"/>
            <a:ext cx="7334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000" b="1"/>
              <a:t>CIC</a:t>
            </a:r>
            <a:r>
              <a:rPr lang="en-US" altLang="en-US" sz="2000" b="1" baseline="-25000"/>
              <a:t>0</a:t>
            </a:r>
          </a:p>
        </p:txBody>
      </p:sp>
      <p:sp>
        <p:nvSpPr>
          <p:cNvPr id="200726" name="Oval 22"/>
          <p:cNvSpPr>
            <a:spLocks noChangeArrowheads="1"/>
          </p:cNvSpPr>
          <p:nvPr/>
        </p:nvSpPr>
        <p:spPr bwMode="auto">
          <a:xfrm>
            <a:off x="2816225" y="2892425"/>
            <a:ext cx="155575" cy="155575"/>
          </a:xfrm>
          <a:prstGeom prst="ellipse">
            <a:avLst/>
          </a:prstGeom>
          <a:solidFill>
            <a:srgbClr val="000000"/>
          </a:solidFill>
          <a:ln w="12700">
            <a:solidFill>
              <a:schemeClr val="tx1"/>
            </a:solidFill>
            <a:round/>
            <a:headEnd/>
            <a:tailEnd/>
          </a:ln>
        </p:spPr>
        <p:txBody>
          <a:bodyPr wrap="none" anchor="ct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eaLnBrk="1" hangingPunct="1">
              <a:spcBef>
                <a:spcPct val="0"/>
              </a:spcBef>
              <a:buSzTx/>
              <a:buFontTx/>
              <a:buNone/>
            </a:pPr>
            <a:endParaRPr lang="en-US" altLang="en-US" sz="2000"/>
          </a:p>
        </p:txBody>
      </p:sp>
      <p:sp>
        <p:nvSpPr>
          <p:cNvPr id="200727" name="Rectangle 23"/>
          <p:cNvSpPr>
            <a:spLocks noChangeArrowheads="1"/>
          </p:cNvSpPr>
          <p:nvPr/>
        </p:nvSpPr>
        <p:spPr bwMode="auto">
          <a:xfrm>
            <a:off x="2971800" y="3352800"/>
            <a:ext cx="4048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b="1" i="1"/>
              <a:t>G</a:t>
            </a:r>
          </a:p>
        </p:txBody>
      </p:sp>
      <p:sp>
        <p:nvSpPr>
          <p:cNvPr id="200728" name="Oval 24"/>
          <p:cNvSpPr>
            <a:spLocks noChangeArrowheads="1"/>
          </p:cNvSpPr>
          <p:nvPr/>
        </p:nvSpPr>
        <p:spPr bwMode="auto">
          <a:xfrm>
            <a:off x="4114800" y="3962400"/>
            <a:ext cx="155575" cy="155575"/>
          </a:xfrm>
          <a:prstGeom prst="ellipse">
            <a:avLst/>
          </a:prstGeom>
          <a:solidFill>
            <a:srgbClr val="000000"/>
          </a:solidFill>
          <a:ln w="12700">
            <a:solidFill>
              <a:schemeClr val="tx1"/>
            </a:solidFill>
            <a:round/>
            <a:headEnd/>
            <a:tailEnd/>
          </a:ln>
        </p:spPr>
        <p:txBody>
          <a:bodyPr wrap="none" anchor="ct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eaLnBrk="1" hangingPunct="1">
              <a:spcBef>
                <a:spcPct val="0"/>
              </a:spcBef>
              <a:buSzTx/>
              <a:buFontTx/>
              <a:buNone/>
            </a:pPr>
            <a:endParaRPr lang="en-US" altLang="en-US" sz="2000"/>
          </a:p>
        </p:txBody>
      </p:sp>
      <p:sp>
        <p:nvSpPr>
          <p:cNvPr id="200729" name="Rectangle 25"/>
          <p:cNvSpPr>
            <a:spLocks noChangeArrowheads="1"/>
          </p:cNvSpPr>
          <p:nvPr/>
        </p:nvSpPr>
        <p:spPr bwMode="auto">
          <a:xfrm>
            <a:off x="4419600" y="2867025"/>
            <a:ext cx="3781425" cy="714375"/>
          </a:xfrm>
          <a:prstGeom prst="rect">
            <a:avLst/>
          </a:prstGeom>
          <a:solidFill>
            <a:srgbClr val="FFCC99"/>
          </a:solidFill>
          <a:ln w="12700">
            <a:solidFill>
              <a:srgbClr val="000000"/>
            </a:solidFill>
            <a:miter lim="800000"/>
            <a:headEnd/>
            <a:tailEnd/>
          </a:ln>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000" b="1"/>
              <a:t>General Equilibrium</a:t>
            </a:r>
            <a:br>
              <a:rPr lang="en-US" altLang="en-US" sz="2000" b="1"/>
            </a:br>
            <a:r>
              <a:rPr lang="en-US" altLang="en-US" sz="2000" b="1"/>
              <a:t>|slope PPF| = P</a:t>
            </a:r>
            <a:r>
              <a:rPr lang="en-US" altLang="en-US" sz="2000" b="1" baseline="-25000"/>
              <a:t>S</a:t>
            </a:r>
            <a:r>
              <a:rPr lang="en-US" altLang="en-US" sz="2000" b="1"/>
              <a:t>/P</a:t>
            </a:r>
            <a:r>
              <a:rPr lang="en-US" altLang="en-US" sz="2000" b="1" baseline="-25000"/>
              <a:t>T </a:t>
            </a:r>
            <a:r>
              <a:rPr lang="en-US" altLang="en-US" sz="2000" b="1"/>
              <a:t> =</a:t>
            </a:r>
            <a:r>
              <a:rPr lang="en-US" altLang="en-US" sz="2000" b="1" baseline="-25000"/>
              <a:t> </a:t>
            </a:r>
            <a:r>
              <a:rPr lang="en-US" altLang="en-US" sz="2000" b="1"/>
              <a:t>2 yd.T/bu.S</a:t>
            </a:r>
          </a:p>
        </p:txBody>
      </p:sp>
      <p:sp>
        <p:nvSpPr>
          <p:cNvPr id="200730" name="Line 26"/>
          <p:cNvSpPr>
            <a:spLocks noChangeShapeType="1"/>
          </p:cNvSpPr>
          <p:nvPr/>
        </p:nvSpPr>
        <p:spPr bwMode="auto">
          <a:xfrm>
            <a:off x="2895600" y="2971800"/>
            <a:ext cx="0" cy="2895600"/>
          </a:xfrm>
          <a:prstGeom prst="line">
            <a:avLst/>
          </a:prstGeom>
          <a:noFill/>
          <a:ln w="25400">
            <a:solidFill>
              <a:srgbClr val="000000"/>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00731" name="Line 27"/>
          <p:cNvSpPr>
            <a:spLocks noChangeShapeType="1"/>
          </p:cNvSpPr>
          <p:nvPr/>
        </p:nvSpPr>
        <p:spPr bwMode="auto">
          <a:xfrm>
            <a:off x="3048000" y="3811588"/>
            <a:ext cx="0" cy="2055812"/>
          </a:xfrm>
          <a:prstGeom prst="line">
            <a:avLst/>
          </a:prstGeom>
          <a:noFill/>
          <a:ln w="25400">
            <a:solidFill>
              <a:srgbClr val="000000"/>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00732" name="Rectangle 28"/>
          <p:cNvSpPr>
            <a:spLocks noChangeArrowheads="1"/>
          </p:cNvSpPr>
          <p:nvPr/>
        </p:nvSpPr>
        <p:spPr bwMode="auto">
          <a:xfrm rot="-5400000">
            <a:off x="-900906" y="3564732"/>
            <a:ext cx="4179887"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000" b="1"/>
              <a:t>TEXTILES, T </a:t>
            </a:r>
            <a:r>
              <a:rPr lang="en-US" altLang="en-US" sz="1600" b="1"/>
              <a:t>(millions of yards per year)</a:t>
            </a:r>
          </a:p>
        </p:txBody>
      </p:sp>
      <p:sp>
        <p:nvSpPr>
          <p:cNvPr id="200733" name="Text Box 29"/>
          <p:cNvSpPr txBox="1">
            <a:spLocks noChangeArrowheads="1"/>
          </p:cNvSpPr>
          <p:nvPr/>
        </p:nvSpPr>
        <p:spPr bwMode="auto">
          <a:xfrm>
            <a:off x="3429000" y="5334000"/>
            <a:ext cx="6858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eaLnBrk="1" hangingPunct="1">
              <a:spcBef>
                <a:spcPct val="50000"/>
              </a:spcBef>
              <a:buSzTx/>
              <a:buFontTx/>
              <a:buNone/>
            </a:pPr>
            <a:r>
              <a:rPr lang="en-US" altLang="en-US" sz="2000" b="1">
                <a:solidFill>
                  <a:srgbClr val="FF3300"/>
                </a:solidFill>
              </a:rPr>
              <a:t>PPF</a:t>
            </a:r>
            <a:endParaRPr lang="en-US" altLang="en-US" sz="2000"/>
          </a:p>
        </p:txBody>
      </p:sp>
      <p:sp>
        <p:nvSpPr>
          <p:cNvPr id="200734" name="Line 30"/>
          <p:cNvSpPr>
            <a:spLocks noChangeShapeType="1"/>
          </p:cNvSpPr>
          <p:nvPr/>
        </p:nvSpPr>
        <p:spPr bwMode="auto">
          <a:xfrm>
            <a:off x="2209800" y="2438400"/>
            <a:ext cx="4267200" cy="3429000"/>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00735" name="Rectangle 31"/>
          <p:cNvSpPr>
            <a:spLocks noChangeArrowheads="1"/>
          </p:cNvSpPr>
          <p:nvPr/>
        </p:nvSpPr>
        <p:spPr bwMode="auto">
          <a:xfrm>
            <a:off x="4876800" y="3810000"/>
            <a:ext cx="2278063" cy="409575"/>
          </a:xfrm>
          <a:prstGeom prst="rect">
            <a:avLst/>
          </a:prstGeom>
          <a:solidFill>
            <a:srgbClr val="FFCC99"/>
          </a:solidFill>
          <a:ln w="12700">
            <a:solidFill>
              <a:srgbClr val="000000"/>
            </a:solidFill>
            <a:miter lim="800000"/>
            <a:headEnd/>
            <a:tailEnd/>
          </a:ln>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000" b="1"/>
              <a:t>P</a:t>
            </a:r>
            <a:r>
              <a:rPr lang="en-US" altLang="en-US" sz="2000" b="1" baseline="-25000"/>
              <a:t>S</a:t>
            </a:r>
            <a:r>
              <a:rPr lang="en-US" altLang="en-US" sz="2000" b="1"/>
              <a:t>/P</a:t>
            </a:r>
            <a:r>
              <a:rPr lang="en-US" altLang="en-US" sz="2000" b="1" baseline="-25000"/>
              <a:t>T </a:t>
            </a:r>
            <a:r>
              <a:rPr lang="en-US" altLang="en-US" sz="2000" b="1"/>
              <a:t>= 1 yd.T/bu.S</a:t>
            </a:r>
          </a:p>
        </p:txBody>
      </p:sp>
      <p:sp>
        <p:nvSpPr>
          <p:cNvPr id="200736" name="Line 32"/>
          <p:cNvSpPr>
            <a:spLocks noChangeShapeType="1"/>
          </p:cNvSpPr>
          <p:nvPr/>
        </p:nvSpPr>
        <p:spPr bwMode="auto">
          <a:xfrm flipH="1">
            <a:off x="4419600" y="4038600"/>
            <a:ext cx="381000" cy="0"/>
          </a:xfrm>
          <a:prstGeom prst="line">
            <a:avLst/>
          </a:prstGeom>
          <a:noFill/>
          <a:ln w="12700">
            <a:solidFill>
              <a:srgbClr val="000000"/>
            </a:solidFill>
            <a:round/>
            <a:headEnd type="none" w="sm" len="sm"/>
            <a:tailEnd type="arrow" w="lg" len="lg"/>
          </a:ln>
          <a:extLst>
            <a:ext uri="{909E8E84-426E-40DD-AFC4-6F175D3DCCD1}">
              <a14:hiddenFill xmlns:a14="http://schemas.microsoft.com/office/drawing/2010/main">
                <a:noFill/>
              </a14:hiddenFill>
            </a:ext>
          </a:extLst>
        </p:spPr>
        <p:txBody>
          <a:bodyPr wrap="none" anchor="ctr"/>
          <a:lstStyle/>
          <a:p>
            <a:endParaRPr lang="en-US"/>
          </a:p>
        </p:txBody>
      </p:sp>
      <p:sp>
        <p:nvSpPr>
          <p:cNvPr id="200737" name="Rectangle 33"/>
          <p:cNvSpPr>
            <a:spLocks noChangeArrowheads="1"/>
          </p:cNvSpPr>
          <p:nvPr/>
        </p:nvSpPr>
        <p:spPr bwMode="auto">
          <a:xfrm>
            <a:off x="3886200" y="2057400"/>
            <a:ext cx="2468563" cy="409575"/>
          </a:xfrm>
          <a:prstGeom prst="rect">
            <a:avLst/>
          </a:prstGeom>
          <a:solidFill>
            <a:srgbClr val="FFCC99"/>
          </a:solidFill>
          <a:ln w="12700">
            <a:solidFill>
              <a:srgbClr val="000000"/>
            </a:solidFill>
            <a:miter lim="800000"/>
            <a:headEnd/>
            <a:tailEnd/>
          </a:ln>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000" b="1"/>
              <a:t>P</a:t>
            </a:r>
            <a:r>
              <a:rPr lang="en-US" altLang="en-US" sz="2000" b="1" baseline="-25000"/>
              <a:t>S</a:t>
            </a:r>
            <a:r>
              <a:rPr lang="en-US" altLang="en-US" sz="2000" b="1"/>
              <a:t>/P</a:t>
            </a:r>
            <a:r>
              <a:rPr lang="en-US" altLang="en-US" sz="2000" b="1" baseline="-25000"/>
              <a:t>T </a:t>
            </a:r>
            <a:r>
              <a:rPr lang="en-US" altLang="en-US" sz="2000" b="1"/>
              <a:t>= 2.5 yd.T/bu.S</a:t>
            </a:r>
          </a:p>
        </p:txBody>
      </p:sp>
      <p:sp>
        <p:nvSpPr>
          <p:cNvPr id="200738" name="Line 34"/>
          <p:cNvSpPr>
            <a:spLocks noChangeShapeType="1"/>
          </p:cNvSpPr>
          <p:nvPr/>
        </p:nvSpPr>
        <p:spPr bwMode="auto">
          <a:xfrm flipH="1" flipV="1">
            <a:off x="2590800" y="2438400"/>
            <a:ext cx="1752600" cy="3429000"/>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00739" name="Line 35"/>
          <p:cNvSpPr>
            <a:spLocks noChangeShapeType="1"/>
          </p:cNvSpPr>
          <p:nvPr/>
        </p:nvSpPr>
        <p:spPr bwMode="auto">
          <a:xfrm>
            <a:off x="4191000" y="4038600"/>
            <a:ext cx="0" cy="1828800"/>
          </a:xfrm>
          <a:prstGeom prst="line">
            <a:avLst/>
          </a:prstGeom>
          <a:noFill/>
          <a:ln w="25400">
            <a:solidFill>
              <a:srgbClr val="000000"/>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00740" name="Line 36"/>
          <p:cNvSpPr>
            <a:spLocks noChangeShapeType="1"/>
          </p:cNvSpPr>
          <p:nvPr/>
        </p:nvSpPr>
        <p:spPr bwMode="auto">
          <a:xfrm flipH="1">
            <a:off x="3124200" y="3200400"/>
            <a:ext cx="1295400" cy="609600"/>
          </a:xfrm>
          <a:prstGeom prst="line">
            <a:avLst/>
          </a:prstGeom>
          <a:noFill/>
          <a:ln w="12700">
            <a:solidFill>
              <a:srgbClr val="000000"/>
            </a:solidFill>
            <a:round/>
            <a:headEnd type="none" w="sm" len="sm"/>
            <a:tailEnd type="arrow" w="lg" len="lg"/>
          </a:ln>
          <a:extLst>
            <a:ext uri="{909E8E84-426E-40DD-AFC4-6F175D3DCCD1}">
              <a14:hiddenFill xmlns:a14="http://schemas.microsoft.com/office/drawing/2010/main">
                <a:noFill/>
              </a14:hiddenFill>
            </a:ext>
          </a:extLst>
        </p:spPr>
        <p:txBody>
          <a:bodyPr wrap="none" anchor="ctr"/>
          <a:lstStyle/>
          <a:p>
            <a:endParaRPr lang="en-US"/>
          </a:p>
        </p:txBody>
      </p:sp>
      <p:sp>
        <p:nvSpPr>
          <p:cNvPr id="200741" name="Line 37"/>
          <p:cNvSpPr>
            <a:spLocks noChangeShapeType="1"/>
          </p:cNvSpPr>
          <p:nvPr/>
        </p:nvSpPr>
        <p:spPr bwMode="auto">
          <a:xfrm flipH="1">
            <a:off x="3048000" y="2362200"/>
            <a:ext cx="762000" cy="457200"/>
          </a:xfrm>
          <a:prstGeom prst="line">
            <a:avLst/>
          </a:prstGeom>
          <a:noFill/>
          <a:ln w="12700">
            <a:solidFill>
              <a:srgbClr val="000000"/>
            </a:solidFill>
            <a:round/>
            <a:headEnd type="none" w="sm" len="sm"/>
            <a:tailEnd type="arrow" w="lg" len="lg"/>
          </a:ln>
          <a:extLst>
            <a:ext uri="{909E8E84-426E-40DD-AFC4-6F175D3DCCD1}">
              <a14:hiddenFill xmlns:a14="http://schemas.microsoft.com/office/drawing/2010/main">
                <a:noFill/>
              </a14:hiddenFill>
            </a:ext>
          </a:extLst>
        </p:spPr>
        <p:txBody>
          <a:bodyPr wrap="none" anchor="ctr"/>
          <a:lstStyle/>
          <a:p>
            <a:endParaRPr lang="en-US"/>
          </a:p>
        </p:txBody>
      </p:sp>
      <p:sp>
        <p:nvSpPr>
          <p:cNvPr id="200742" name="Text Box 38"/>
          <p:cNvSpPr txBox="1">
            <a:spLocks noChangeArrowheads="1"/>
          </p:cNvSpPr>
          <p:nvPr/>
        </p:nvSpPr>
        <p:spPr bwMode="auto">
          <a:xfrm>
            <a:off x="3978275" y="5865813"/>
            <a:ext cx="4699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lgn="ctr" eaLnBrk="1" hangingPunct="1">
              <a:spcBef>
                <a:spcPct val="50000"/>
              </a:spcBef>
              <a:buSzTx/>
              <a:buFontTx/>
              <a:buNone/>
            </a:pPr>
            <a:r>
              <a:rPr lang="en-US" altLang="en-US" sz="1800" b="1"/>
              <a:t>4.7</a:t>
            </a:r>
            <a:endParaRPr lang="en-US" altLang="en-US" sz="2000"/>
          </a:p>
        </p:txBody>
      </p:sp>
      <p:sp>
        <p:nvSpPr>
          <p:cNvPr id="200743" name="Text Box 39"/>
          <p:cNvSpPr txBox="1">
            <a:spLocks noChangeArrowheads="1"/>
          </p:cNvSpPr>
          <p:nvPr/>
        </p:nvSpPr>
        <p:spPr bwMode="auto">
          <a:xfrm>
            <a:off x="2514600" y="5805488"/>
            <a:ext cx="5334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nchor="ctr">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lgn="ctr" eaLnBrk="1" hangingPunct="1">
              <a:spcBef>
                <a:spcPct val="50000"/>
              </a:spcBef>
              <a:buSzTx/>
              <a:buFontTx/>
              <a:buNone/>
            </a:pPr>
            <a:r>
              <a:rPr lang="en-US" altLang="en-US" sz="1800" b="1"/>
              <a:t>1.8</a:t>
            </a:r>
            <a:endParaRPr lang="en-US" altLang="en-US" sz="2000"/>
          </a:p>
        </p:txBody>
      </p:sp>
    </p:spTree>
  </p:cSld>
  <p:clrMapOvr>
    <a:masterClrMapping/>
  </p:clrMapOvr>
  <p:transition spd="slow">
    <p:checker dir="vert"/>
  </p:transition>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4" name="Line 25"/>
          <p:cNvSpPr>
            <a:spLocks noChangeShapeType="1"/>
          </p:cNvSpPr>
          <p:nvPr/>
        </p:nvSpPr>
        <p:spPr bwMode="auto">
          <a:xfrm flipH="1">
            <a:off x="2209800" y="4572000"/>
            <a:ext cx="1219200" cy="0"/>
          </a:xfrm>
          <a:prstGeom prst="line">
            <a:avLst/>
          </a:prstGeom>
          <a:noFill/>
          <a:ln w="25400">
            <a:solidFill>
              <a:srgbClr val="000000"/>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02755" name="Rectangle 3"/>
          <p:cNvSpPr>
            <a:spLocks noGrp="1" noChangeArrowheads="1"/>
          </p:cNvSpPr>
          <p:nvPr>
            <p:ph type="title"/>
          </p:nvPr>
        </p:nvSpPr>
        <p:spPr>
          <a:xfrm>
            <a:off x="685800" y="152400"/>
            <a:ext cx="7772400" cy="1143000"/>
          </a:xfrm>
          <a:noFill/>
        </p:spPr>
        <p:txBody>
          <a:bodyPr lIns="90488" tIns="44450" rIns="90488" bIns="44450"/>
          <a:lstStyle/>
          <a:p>
            <a:r>
              <a:rPr lang="en-US" altLang="en-US" smtClean="0"/>
              <a:t>National Demand for S</a:t>
            </a:r>
          </a:p>
        </p:txBody>
      </p:sp>
      <p:sp>
        <p:nvSpPr>
          <p:cNvPr id="202756" name="Line 4"/>
          <p:cNvSpPr>
            <a:spLocks noChangeShapeType="1"/>
          </p:cNvSpPr>
          <p:nvPr/>
        </p:nvSpPr>
        <p:spPr bwMode="auto">
          <a:xfrm>
            <a:off x="2209800" y="1398588"/>
            <a:ext cx="0" cy="4291012"/>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02757" name="Line 5"/>
          <p:cNvSpPr>
            <a:spLocks noChangeShapeType="1"/>
          </p:cNvSpPr>
          <p:nvPr/>
        </p:nvSpPr>
        <p:spPr bwMode="auto">
          <a:xfrm>
            <a:off x="2225675" y="5702300"/>
            <a:ext cx="4302125" cy="0"/>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02758" name="Rectangle 6"/>
          <p:cNvSpPr>
            <a:spLocks noChangeArrowheads="1"/>
          </p:cNvSpPr>
          <p:nvPr/>
        </p:nvSpPr>
        <p:spPr bwMode="auto">
          <a:xfrm>
            <a:off x="1908175" y="4370388"/>
            <a:ext cx="3333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solidFill>
                  <a:srgbClr val="FF3300"/>
                </a:solidFill>
              </a:rPr>
              <a:t>2</a:t>
            </a:r>
          </a:p>
        </p:txBody>
      </p:sp>
      <p:sp>
        <p:nvSpPr>
          <p:cNvPr id="202759" name="Rectangle 7"/>
          <p:cNvSpPr>
            <a:spLocks noChangeArrowheads="1"/>
          </p:cNvSpPr>
          <p:nvPr/>
        </p:nvSpPr>
        <p:spPr bwMode="auto">
          <a:xfrm>
            <a:off x="1676400" y="4041775"/>
            <a:ext cx="5619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2.5</a:t>
            </a:r>
          </a:p>
        </p:txBody>
      </p:sp>
      <p:sp>
        <p:nvSpPr>
          <p:cNvPr id="202760" name="Rectangle 8"/>
          <p:cNvSpPr>
            <a:spLocks noChangeArrowheads="1"/>
          </p:cNvSpPr>
          <p:nvPr/>
        </p:nvSpPr>
        <p:spPr bwMode="auto">
          <a:xfrm>
            <a:off x="1905000" y="5680075"/>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0</a:t>
            </a:r>
          </a:p>
        </p:txBody>
      </p:sp>
      <p:sp>
        <p:nvSpPr>
          <p:cNvPr id="202761" name="Rectangle 9"/>
          <p:cNvSpPr>
            <a:spLocks noChangeArrowheads="1"/>
          </p:cNvSpPr>
          <p:nvPr/>
        </p:nvSpPr>
        <p:spPr bwMode="auto">
          <a:xfrm>
            <a:off x="5454650" y="57150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5</a:t>
            </a:r>
          </a:p>
        </p:txBody>
      </p:sp>
      <p:sp>
        <p:nvSpPr>
          <p:cNvPr id="202762" name="Rectangle 10"/>
          <p:cNvSpPr>
            <a:spLocks noChangeArrowheads="1"/>
          </p:cNvSpPr>
          <p:nvPr/>
        </p:nvSpPr>
        <p:spPr bwMode="auto">
          <a:xfrm>
            <a:off x="1908175" y="4956175"/>
            <a:ext cx="3333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1</a:t>
            </a:r>
          </a:p>
        </p:txBody>
      </p:sp>
      <p:sp>
        <p:nvSpPr>
          <p:cNvPr id="202763" name="Rectangle 11"/>
          <p:cNvSpPr>
            <a:spLocks noChangeArrowheads="1"/>
          </p:cNvSpPr>
          <p:nvPr/>
        </p:nvSpPr>
        <p:spPr bwMode="auto">
          <a:xfrm>
            <a:off x="3429000" y="6078538"/>
            <a:ext cx="3740150"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000" b="1"/>
              <a:t>Quantity </a:t>
            </a:r>
            <a:r>
              <a:rPr lang="en-US" altLang="en-US" sz="1600" b="1"/>
              <a:t>(millions of bushels per year)</a:t>
            </a:r>
          </a:p>
        </p:txBody>
      </p:sp>
      <p:sp>
        <p:nvSpPr>
          <p:cNvPr id="202764" name="Rectangle 12"/>
          <p:cNvSpPr>
            <a:spLocks noChangeArrowheads="1"/>
          </p:cNvSpPr>
          <p:nvPr/>
        </p:nvSpPr>
        <p:spPr bwMode="auto">
          <a:xfrm rot="-5400000">
            <a:off x="-827881" y="3061494"/>
            <a:ext cx="4183062"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000" b="1"/>
              <a:t>Relative Price </a:t>
            </a:r>
            <a:r>
              <a:rPr lang="en-US" altLang="en-US" sz="1600" b="1"/>
              <a:t>(yards of T per  bushel of S)</a:t>
            </a:r>
          </a:p>
        </p:txBody>
      </p:sp>
      <p:sp>
        <p:nvSpPr>
          <p:cNvPr id="202765" name="Rectangle 13"/>
          <p:cNvSpPr>
            <a:spLocks noChangeArrowheads="1"/>
          </p:cNvSpPr>
          <p:nvPr/>
        </p:nvSpPr>
        <p:spPr bwMode="auto">
          <a:xfrm>
            <a:off x="2590800" y="57150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1</a:t>
            </a:r>
          </a:p>
        </p:txBody>
      </p:sp>
      <p:sp>
        <p:nvSpPr>
          <p:cNvPr id="202766" name="Rectangle 14"/>
          <p:cNvSpPr>
            <a:spLocks noChangeArrowheads="1"/>
          </p:cNvSpPr>
          <p:nvPr/>
        </p:nvSpPr>
        <p:spPr bwMode="auto">
          <a:xfrm>
            <a:off x="3276600" y="57150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2</a:t>
            </a:r>
          </a:p>
        </p:txBody>
      </p:sp>
      <p:sp>
        <p:nvSpPr>
          <p:cNvPr id="202767" name="Line 16"/>
          <p:cNvSpPr>
            <a:spLocks noChangeShapeType="1"/>
          </p:cNvSpPr>
          <p:nvPr/>
        </p:nvSpPr>
        <p:spPr bwMode="auto">
          <a:xfrm>
            <a:off x="3429000" y="4572000"/>
            <a:ext cx="0" cy="1143000"/>
          </a:xfrm>
          <a:prstGeom prst="line">
            <a:avLst/>
          </a:prstGeom>
          <a:noFill/>
          <a:ln w="25400">
            <a:solidFill>
              <a:srgbClr val="000000"/>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02768" name="Rectangle 17"/>
          <p:cNvSpPr>
            <a:spLocks noChangeArrowheads="1"/>
          </p:cNvSpPr>
          <p:nvPr/>
        </p:nvSpPr>
        <p:spPr bwMode="auto">
          <a:xfrm>
            <a:off x="3854450" y="57150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en-US" altLang="en-US" sz="2400"/>
              <a:t>3</a:t>
            </a:r>
          </a:p>
        </p:txBody>
      </p:sp>
      <p:sp>
        <p:nvSpPr>
          <p:cNvPr id="202769" name="Text Box 19"/>
          <p:cNvSpPr txBox="1">
            <a:spLocks noChangeArrowheads="1"/>
          </p:cNvSpPr>
          <p:nvPr/>
        </p:nvSpPr>
        <p:spPr bwMode="auto">
          <a:xfrm>
            <a:off x="5029200" y="5715000"/>
            <a:ext cx="4699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lgn="ctr" eaLnBrk="1" hangingPunct="1">
              <a:spcBef>
                <a:spcPct val="50000"/>
              </a:spcBef>
              <a:buSzTx/>
              <a:buFontTx/>
              <a:buNone/>
            </a:pPr>
            <a:r>
              <a:rPr lang="en-US" altLang="en-US" sz="1800" b="1"/>
              <a:t>4.7</a:t>
            </a:r>
            <a:endParaRPr lang="en-US" altLang="en-US" sz="2000"/>
          </a:p>
        </p:txBody>
      </p:sp>
      <p:sp>
        <p:nvSpPr>
          <p:cNvPr id="202770" name="Text Box 20"/>
          <p:cNvSpPr txBox="1">
            <a:spLocks noChangeArrowheads="1"/>
          </p:cNvSpPr>
          <p:nvPr/>
        </p:nvSpPr>
        <p:spPr bwMode="auto">
          <a:xfrm>
            <a:off x="2971800" y="5638800"/>
            <a:ext cx="533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nchor="ctr">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lgn="ctr" eaLnBrk="1" hangingPunct="1">
              <a:spcBef>
                <a:spcPct val="50000"/>
              </a:spcBef>
              <a:buSzTx/>
              <a:buFontTx/>
              <a:buNone/>
            </a:pPr>
            <a:r>
              <a:rPr lang="en-US" altLang="en-US" sz="1800" b="1"/>
              <a:t>1.8</a:t>
            </a:r>
            <a:endParaRPr lang="en-US" altLang="en-US" sz="2000"/>
          </a:p>
        </p:txBody>
      </p:sp>
      <p:sp>
        <p:nvSpPr>
          <p:cNvPr id="202771" name="Line 21"/>
          <p:cNvSpPr>
            <a:spLocks noChangeShapeType="1"/>
          </p:cNvSpPr>
          <p:nvPr/>
        </p:nvSpPr>
        <p:spPr bwMode="auto">
          <a:xfrm>
            <a:off x="3200400" y="4267200"/>
            <a:ext cx="0" cy="1447800"/>
          </a:xfrm>
          <a:prstGeom prst="line">
            <a:avLst/>
          </a:prstGeom>
          <a:noFill/>
          <a:ln w="25400">
            <a:solidFill>
              <a:srgbClr val="000000"/>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02772" name="Line 23"/>
          <p:cNvSpPr>
            <a:spLocks noChangeShapeType="1"/>
          </p:cNvSpPr>
          <p:nvPr/>
        </p:nvSpPr>
        <p:spPr bwMode="auto">
          <a:xfrm>
            <a:off x="5334000" y="5181600"/>
            <a:ext cx="0" cy="533400"/>
          </a:xfrm>
          <a:prstGeom prst="line">
            <a:avLst/>
          </a:prstGeom>
          <a:noFill/>
          <a:ln w="25400">
            <a:solidFill>
              <a:srgbClr val="000000"/>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02773" name="Line 26"/>
          <p:cNvSpPr>
            <a:spLocks noChangeShapeType="1"/>
          </p:cNvSpPr>
          <p:nvPr/>
        </p:nvSpPr>
        <p:spPr bwMode="auto">
          <a:xfrm flipH="1">
            <a:off x="2209800" y="5181600"/>
            <a:ext cx="3124200" cy="0"/>
          </a:xfrm>
          <a:prstGeom prst="line">
            <a:avLst/>
          </a:prstGeom>
          <a:noFill/>
          <a:ln w="25400">
            <a:solidFill>
              <a:srgbClr val="000000"/>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02774" name="Line 27"/>
          <p:cNvSpPr>
            <a:spLocks noChangeShapeType="1"/>
          </p:cNvSpPr>
          <p:nvPr/>
        </p:nvSpPr>
        <p:spPr bwMode="auto">
          <a:xfrm flipH="1">
            <a:off x="2209800" y="4267200"/>
            <a:ext cx="990600" cy="0"/>
          </a:xfrm>
          <a:prstGeom prst="line">
            <a:avLst/>
          </a:prstGeom>
          <a:noFill/>
          <a:ln w="25400">
            <a:solidFill>
              <a:srgbClr val="000000"/>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Ovr>
    <a:masterClrMapping/>
  </p:clrMapOvr>
  <p:transition spd="med">
    <p:wipe dir="r"/>
  </p:transition>
</p:sld>
</file>

<file path=ppt/theme/theme1.xml><?xml version="1.0" encoding="utf-8"?>
<a:theme xmlns:a="http://schemas.openxmlformats.org/drawingml/2006/main" name="L-M_TEMPLAT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L-M_TEMPLAT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rgbClr val="000000"/>
          </a:solidFill>
          <a:prstDash val="solid"/>
          <a:round/>
          <a:headEnd type="none" w="sm" len="sm"/>
          <a:tailEnd type="none" w="sm" len="sm"/>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rgbClr val="000000"/>
          </a:solidFill>
          <a:prstDash val="solid"/>
          <a:round/>
          <a:headEnd type="none" w="sm" len="sm"/>
          <a:tailEnd type="none" w="sm" len="sm"/>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M_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M_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M_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M_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M_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M_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M_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Office\Templates\L-M_TEMPLATE.pot</Template>
  <TotalTime>46315701</TotalTime>
  <Pages>42</Pages>
  <Words>7725</Words>
  <Application>Microsoft Office PowerPoint</Application>
  <PresentationFormat>On-screen Show (4:3)</PresentationFormat>
  <Paragraphs>1575</Paragraphs>
  <Slides>109</Slides>
  <Notes>108</Notes>
  <HiddenSlides>59</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109</vt:i4>
      </vt:variant>
    </vt:vector>
  </HeadingPairs>
  <TitlesOfParts>
    <vt:vector size="114" baseType="lpstr">
      <vt:lpstr>Symbol</vt:lpstr>
      <vt:lpstr>Times New Roman</vt:lpstr>
      <vt:lpstr>Arial</vt:lpstr>
      <vt:lpstr>L-M_TEMPLATE</vt:lpstr>
      <vt:lpstr>Equation</vt:lpstr>
      <vt:lpstr>Building Blocks</vt:lpstr>
      <vt:lpstr>Learning Objectives</vt:lpstr>
      <vt:lpstr>Learning Objectives</vt:lpstr>
      <vt:lpstr>Introduction</vt:lpstr>
      <vt:lpstr>Introduction</vt:lpstr>
      <vt:lpstr>Methodology</vt:lpstr>
      <vt:lpstr>Methodology</vt:lpstr>
      <vt:lpstr>Learning Objectives</vt:lpstr>
      <vt:lpstr>Assumption #1</vt:lpstr>
      <vt:lpstr>Assumption #2</vt:lpstr>
      <vt:lpstr>Assumption #3</vt:lpstr>
      <vt:lpstr>Unit Labor Requirement</vt:lpstr>
      <vt:lpstr>A One-Factor Economy</vt:lpstr>
      <vt:lpstr>Home’s Production Possibility Frontier</vt:lpstr>
      <vt:lpstr>Example of A’s PPF</vt:lpstr>
      <vt:lpstr>Example of A’s PPF</vt:lpstr>
      <vt:lpstr>Why are relative prices more important than nominal prices?</vt:lpstr>
      <vt:lpstr>Assumption #4</vt:lpstr>
      <vt:lpstr>Constant Opportunity Cost</vt:lpstr>
      <vt:lpstr>Constant Opportunity Cost</vt:lpstr>
      <vt:lpstr>Constant Opportunity Cost</vt:lpstr>
      <vt:lpstr>Constant Opportunity Cost</vt:lpstr>
      <vt:lpstr>Increasing Opportunity Cost</vt:lpstr>
      <vt:lpstr>Increasing Opportunity Cost</vt:lpstr>
      <vt:lpstr>Increasing Opportunity Cost</vt:lpstr>
      <vt:lpstr>PPF with three goods</vt:lpstr>
      <vt:lpstr>3 goods: 3 – dimensional … </vt:lpstr>
      <vt:lpstr>Assumption #5</vt:lpstr>
      <vt:lpstr>Assumption #6</vt:lpstr>
      <vt:lpstr>Learning Objectives</vt:lpstr>
      <vt:lpstr>Learning Objectives</vt:lpstr>
      <vt:lpstr>Consumption Possibilities</vt:lpstr>
      <vt:lpstr>Consumption Possibilities</vt:lpstr>
      <vt:lpstr>The Budget Line</vt:lpstr>
      <vt:lpstr>The Budget Line</vt:lpstr>
      <vt:lpstr>The Budget Line</vt:lpstr>
      <vt:lpstr>The Budget Line</vt:lpstr>
      <vt:lpstr>The Budget Line</vt:lpstr>
      <vt:lpstr>The Budget Equation</vt:lpstr>
      <vt:lpstr>The Budget Equation</vt:lpstr>
      <vt:lpstr>The Budget Equation</vt:lpstr>
      <vt:lpstr>The Budget Equation</vt:lpstr>
      <vt:lpstr>Learning Objectives</vt:lpstr>
      <vt:lpstr>The Budget Equation</vt:lpstr>
      <vt:lpstr>The Budget Equation</vt:lpstr>
      <vt:lpstr>Changes in Prices</vt:lpstr>
      <vt:lpstr>Changes in Prices</vt:lpstr>
      <vt:lpstr>Changes in Prices</vt:lpstr>
      <vt:lpstr>Changes in Income</vt:lpstr>
      <vt:lpstr>Changes in Income</vt:lpstr>
      <vt:lpstr>Learning Objectives</vt:lpstr>
      <vt:lpstr>Preferences and  Indifference Curves</vt:lpstr>
      <vt:lpstr>A Preference Map</vt:lpstr>
      <vt:lpstr>A Preference Map</vt:lpstr>
      <vt:lpstr>A Preference Map</vt:lpstr>
      <vt:lpstr>A Preference Map</vt:lpstr>
      <vt:lpstr>A Preference Map</vt:lpstr>
      <vt:lpstr>Learning Objectives</vt:lpstr>
      <vt:lpstr>Marginal Rate of Substitution</vt:lpstr>
      <vt:lpstr>Marginal Rate of Substitution</vt:lpstr>
      <vt:lpstr>Marginal Rate of Substitution</vt:lpstr>
      <vt:lpstr>Marginal Rate of Substitution</vt:lpstr>
      <vt:lpstr>Marginal Rate of Substitution</vt:lpstr>
      <vt:lpstr>Marginal Rate of Substitution</vt:lpstr>
      <vt:lpstr>The Degree of Substitutability</vt:lpstr>
      <vt:lpstr>Degree of Substitutability</vt:lpstr>
      <vt:lpstr>Degree of Substitutability</vt:lpstr>
      <vt:lpstr>Degree of Substitutability</vt:lpstr>
      <vt:lpstr>Degree of Substitutability</vt:lpstr>
      <vt:lpstr>Degree of Substitutability</vt:lpstr>
      <vt:lpstr>Degree of Substitutability</vt:lpstr>
      <vt:lpstr>Predicting Consumer Behavior</vt:lpstr>
      <vt:lpstr>Predicting Consumer Behavior</vt:lpstr>
      <vt:lpstr>The Best Affordable Point</vt:lpstr>
      <vt:lpstr>The Best Affordable Point</vt:lpstr>
      <vt:lpstr>Assumption #7</vt:lpstr>
      <vt:lpstr>Assumption #7</vt:lpstr>
      <vt:lpstr>Learning Objectives</vt:lpstr>
      <vt:lpstr>General Equilibrium</vt:lpstr>
      <vt:lpstr>Solution -- constant opportunity cost</vt:lpstr>
      <vt:lpstr>Solution -- constant opportunity cost</vt:lpstr>
      <vt:lpstr>Solution -- increasing opp.cost</vt:lpstr>
      <vt:lpstr>Solution -- increasing opp.cost</vt:lpstr>
      <vt:lpstr>Learning Objectives</vt:lpstr>
      <vt:lpstr>Measuring national welfare</vt:lpstr>
      <vt:lpstr>Measuring national welfare</vt:lpstr>
      <vt:lpstr>Measuring real GDP</vt:lpstr>
      <vt:lpstr>Measuring real GDP</vt:lpstr>
      <vt:lpstr>Calculate nominal and real GNP</vt:lpstr>
      <vt:lpstr>Learning Objectives</vt:lpstr>
      <vt:lpstr>National supply and demand</vt:lpstr>
      <vt:lpstr>Quantity of Soybeans Supplied</vt:lpstr>
      <vt:lpstr>Quantity of Soybeans Supplied</vt:lpstr>
      <vt:lpstr>National Supply of S Constant Opportunity Cost</vt:lpstr>
      <vt:lpstr>National Supply of S Constant Opportunity Cost</vt:lpstr>
      <vt:lpstr>Quantity of Soybeans Demanded</vt:lpstr>
      <vt:lpstr>Quantity of Soybeans Demanded</vt:lpstr>
      <vt:lpstr>Quantity of Soybeans Demanded</vt:lpstr>
      <vt:lpstr>National Demand for S</vt:lpstr>
      <vt:lpstr>National Demand for S</vt:lpstr>
      <vt:lpstr>National Supply &amp; Demand</vt:lpstr>
      <vt:lpstr>National Supply &amp; Demand</vt:lpstr>
      <vt:lpstr>You Derive NS &amp; ND</vt:lpstr>
      <vt:lpstr>B’s National Supply</vt:lpstr>
      <vt:lpstr>Use NS &amp; ND</vt:lpstr>
      <vt:lpstr>Learning Objectives</vt:lpstr>
      <vt:lpstr>Relative Supply of S Constant Opportunity Cost</vt:lpstr>
      <vt:lpstr>Home’s Production Possibility Frontier</vt:lpstr>
      <vt:lpstr>Production Possibility Frontier for question 8</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2</dc:title>
  <dc:subject>Ricardian Model</dc:subject>
  <dc:creator>John D. Eastwood</dc:creator>
  <cp:keywords/>
  <dc:description/>
  <cp:lastModifiedBy>Andrew Parkes</cp:lastModifiedBy>
  <cp:revision>277</cp:revision>
  <cp:lastPrinted>1999-09-07T17:34:48Z</cp:lastPrinted>
  <dcterms:created xsi:type="dcterms:W3CDTF">1997-06-16T14:53:50Z</dcterms:created>
  <dcterms:modified xsi:type="dcterms:W3CDTF">2018-09-05T15:44:44Z</dcterms:modified>
</cp:coreProperties>
</file>