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7"/>
  </p:notesMasterIdLst>
  <p:handoutMasterIdLst>
    <p:handoutMasterId r:id="rId108"/>
  </p:handoutMasterIdLst>
  <p:sldIdLst>
    <p:sldId id="321" r:id="rId2"/>
    <p:sldId id="514" r:id="rId3"/>
    <p:sldId id="571" r:id="rId4"/>
    <p:sldId id="565" r:id="rId5"/>
    <p:sldId id="607" r:id="rId6"/>
    <p:sldId id="608" r:id="rId7"/>
    <p:sldId id="609" r:id="rId8"/>
    <p:sldId id="566" r:id="rId9"/>
    <p:sldId id="572" r:id="rId10"/>
    <p:sldId id="539" r:id="rId11"/>
    <p:sldId id="564" r:id="rId12"/>
    <p:sldId id="568" r:id="rId13"/>
    <p:sldId id="569" r:id="rId14"/>
    <p:sldId id="567" r:id="rId15"/>
    <p:sldId id="677" r:id="rId16"/>
    <p:sldId id="570" r:id="rId17"/>
    <p:sldId id="691" r:id="rId18"/>
    <p:sldId id="688" r:id="rId19"/>
    <p:sldId id="576" r:id="rId20"/>
    <p:sldId id="573" r:id="rId21"/>
    <p:sldId id="695" r:id="rId22"/>
    <p:sldId id="696" r:id="rId23"/>
    <p:sldId id="574" r:id="rId24"/>
    <p:sldId id="633" r:id="rId25"/>
    <p:sldId id="634" r:id="rId26"/>
    <p:sldId id="689" r:id="rId27"/>
    <p:sldId id="651" r:id="rId28"/>
    <p:sldId id="653" r:id="rId29"/>
    <p:sldId id="654" r:id="rId30"/>
    <p:sldId id="655" r:id="rId31"/>
    <p:sldId id="656" r:id="rId32"/>
    <p:sldId id="635" r:id="rId33"/>
    <p:sldId id="636" r:id="rId34"/>
    <p:sldId id="637" r:id="rId35"/>
    <p:sldId id="652" r:id="rId36"/>
    <p:sldId id="638" r:id="rId37"/>
    <p:sldId id="639" r:id="rId38"/>
    <p:sldId id="577" r:id="rId39"/>
    <p:sldId id="578" r:id="rId40"/>
    <p:sldId id="582" r:id="rId41"/>
    <p:sldId id="581" r:id="rId42"/>
    <p:sldId id="610" r:id="rId43"/>
    <p:sldId id="579" r:id="rId44"/>
    <p:sldId id="580" r:id="rId45"/>
    <p:sldId id="583" r:id="rId46"/>
    <p:sldId id="611" r:id="rId47"/>
    <p:sldId id="624" r:id="rId48"/>
    <p:sldId id="625" r:id="rId49"/>
    <p:sldId id="626" r:id="rId50"/>
    <p:sldId id="627" r:id="rId51"/>
    <p:sldId id="628" r:id="rId52"/>
    <p:sldId id="641" r:id="rId53"/>
    <p:sldId id="629" r:id="rId54"/>
    <p:sldId id="612" r:id="rId55"/>
    <p:sldId id="631" r:id="rId56"/>
    <p:sldId id="632" r:id="rId57"/>
    <p:sldId id="640" r:id="rId58"/>
    <p:sldId id="575" r:id="rId59"/>
    <p:sldId id="584" r:id="rId60"/>
    <p:sldId id="585" r:id="rId61"/>
    <p:sldId id="690" r:id="rId62"/>
    <p:sldId id="586" r:id="rId63"/>
    <p:sldId id="700" r:id="rId64"/>
    <p:sldId id="605" r:id="rId65"/>
    <p:sldId id="588" r:id="rId66"/>
    <p:sldId id="699" r:id="rId67"/>
    <p:sldId id="679" r:id="rId68"/>
    <p:sldId id="642" r:id="rId69"/>
    <p:sldId id="589" r:id="rId70"/>
    <p:sldId id="644" r:id="rId71"/>
    <p:sldId id="643" r:id="rId72"/>
    <p:sldId id="590" r:id="rId73"/>
    <p:sldId id="604" r:id="rId74"/>
    <p:sldId id="645" r:id="rId75"/>
    <p:sldId id="646" r:id="rId76"/>
    <p:sldId id="647" r:id="rId77"/>
    <p:sldId id="592" r:id="rId78"/>
    <p:sldId id="622" r:id="rId79"/>
    <p:sldId id="593" r:id="rId80"/>
    <p:sldId id="685" r:id="rId81"/>
    <p:sldId id="591" r:id="rId82"/>
    <p:sldId id="606" r:id="rId83"/>
    <p:sldId id="650" r:id="rId84"/>
    <p:sldId id="648" r:id="rId85"/>
    <p:sldId id="649" r:id="rId86"/>
    <p:sldId id="667" r:id="rId87"/>
    <p:sldId id="668" r:id="rId88"/>
    <p:sldId id="671" r:id="rId89"/>
    <p:sldId id="672" r:id="rId90"/>
    <p:sldId id="673" r:id="rId91"/>
    <p:sldId id="674" r:id="rId92"/>
    <p:sldId id="675" r:id="rId93"/>
    <p:sldId id="676" r:id="rId94"/>
    <p:sldId id="678" r:id="rId95"/>
    <p:sldId id="681" r:id="rId96"/>
    <p:sldId id="680" r:id="rId97"/>
    <p:sldId id="682" r:id="rId98"/>
    <p:sldId id="683" r:id="rId99"/>
    <p:sldId id="684" r:id="rId100"/>
    <p:sldId id="692" r:id="rId101"/>
    <p:sldId id="693" r:id="rId102"/>
    <p:sldId id="694" r:id="rId103"/>
    <p:sldId id="697" r:id="rId104"/>
    <p:sldId id="698" r:id="rId105"/>
    <p:sldId id="701" r:id="rId106"/>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FFCCCC"/>
    <a:srgbClr val="FFCC99"/>
    <a:srgbClr val="FF3300"/>
    <a:srgbClr val="0000FF"/>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p:cViewPr varScale="1">
        <p:scale>
          <a:sx n="101" d="100"/>
          <a:sy n="101" d="100"/>
        </p:scale>
        <p:origin x="1434" y="156"/>
      </p:cViewPr>
      <p:guideLst>
        <p:guide orient="horz" pos="2160"/>
        <p:guide pos="384"/>
      </p:guideLst>
    </p:cSldViewPr>
  </p:slideViewPr>
  <p:outlineViewPr>
    <p:cViewPr>
      <p:scale>
        <a:sx n="33" d="100"/>
        <a:sy n="33" d="100"/>
      </p:scale>
      <p:origin x="0" y="-67380"/>
    </p:cViewPr>
  </p:outlineViewPr>
  <p:notesTextViewPr>
    <p:cViewPr>
      <p:scale>
        <a:sx n="100" d="100"/>
        <a:sy n="100" d="100"/>
      </p:scale>
      <p:origin x="0" y="0"/>
    </p:cViewPr>
  </p:notesTextViewPr>
  <p:sorterViewPr>
    <p:cViewPr varScale="1">
      <p:scale>
        <a:sx n="100" d="100"/>
        <a:sy n="100" d="100"/>
      </p:scale>
      <p:origin x="0" y="-19806"/>
    </p:cViewPr>
  </p:sorterViewPr>
  <p:notesViewPr>
    <p:cSldViewPr>
      <p:cViewPr varScale="1">
        <p:scale>
          <a:sx n="37" d="100"/>
          <a:sy n="37" d="100"/>
        </p:scale>
        <p:origin x="-15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48" charset="0"/>
              </a:defRPr>
            </a:lvl1pPr>
          </a:lstStyle>
          <a:p>
            <a:pPr>
              <a:defRPr/>
            </a:pPr>
            <a:r>
              <a:rPr lang="en-US"/>
              <a:t>Eastwood's ECO486 Notes</a:t>
            </a:r>
          </a:p>
        </p:txBody>
      </p:sp>
      <p:sp>
        <p:nvSpPr>
          <p:cNvPr id="3075" name="Rectangle 3"/>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48" charset="0"/>
              </a:defRPr>
            </a:lvl1pPr>
          </a:lstStyle>
          <a:p>
            <a:pPr>
              <a:defRPr/>
            </a:pPr>
            <a:r>
              <a:rPr lang="en-US"/>
              <a:t>Commercial Policy: History and Practice</a:t>
            </a:r>
          </a:p>
        </p:txBody>
      </p:sp>
      <p:sp>
        <p:nvSpPr>
          <p:cNvPr id="3076" name="Rectangle 4"/>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97762E-0D50-46C7-B130-E0830714C514}" type="slidenum">
              <a:rPr lang="en-US" altLang="en-US"/>
              <a:pPr>
                <a:defRPr/>
              </a:pPr>
              <a:t>‹#›</a:t>
            </a:fld>
            <a:endParaRPr lang="en-US" altLang="en-US"/>
          </a:p>
        </p:txBody>
      </p:sp>
    </p:spTree>
    <p:extLst>
      <p:ext uri="{BB962C8B-B14F-4D97-AF65-F5344CB8AC3E}">
        <p14:creationId xmlns:p14="http://schemas.microsoft.com/office/powerpoint/2010/main" val="4103468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48" charset="0"/>
              </a:defRPr>
            </a:lvl1pPr>
          </a:lstStyle>
          <a:p>
            <a:pPr>
              <a:defRPr/>
            </a:pPr>
            <a:r>
              <a:rPr lang="en-US"/>
              <a:t>Eastwood's ECO486 Notes</a:t>
            </a:r>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48" charset="0"/>
              </a:defRPr>
            </a:lvl1pPr>
          </a:lstStyle>
          <a:p>
            <a:pPr>
              <a:defRPr/>
            </a:pPr>
            <a:endParaRPr lang="en-US"/>
          </a:p>
        </p:txBody>
      </p:sp>
      <p:sp>
        <p:nvSpPr>
          <p:cNvPr id="2052" name="Rectangle 4"/>
          <p:cNvSpPr>
            <a:spLocks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48" charset="0"/>
              </a:defRPr>
            </a:lvl1pPr>
          </a:lstStyle>
          <a:p>
            <a:pPr>
              <a:defRPr/>
            </a:pPr>
            <a:r>
              <a:rPr lang="en-US"/>
              <a:t>Commercial Policy: History and Practice</a:t>
            </a:r>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pPr>
              <a:defRPr/>
            </a:pPr>
            <a:fld id="{6E67E2F9-EA73-40AE-BB7A-539529C13240}" type="slidenum">
              <a:rPr lang="en-US" altLang="en-US"/>
              <a:pPr>
                <a:defRPr/>
              </a:pPr>
              <a:t>‹#›</a:t>
            </a:fld>
            <a:endParaRPr lang="en-US" altLang="en-US"/>
          </a:p>
        </p:txBody>
      </p:sp>
    </p:spTree>
    <p:extLst>
      <p:ext uri="{BB962C8B-B14F-4D97-AF65-F5344CB8AC3E}">
        <p14:creationId xmlns:p14="http://schemas.microsoft.com/office/powerpoint/2010/main" val="378812776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wto.org/english/thewto_e/whatis_e/tif_e/agrm8_e.htm#subsidie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51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5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9D830C-697B-4AB5-B5B7-329C9DF3ABD3}" type="slidenum">
              <a:rPr lang="en-US" altLang="en-US" smtClean="0"/>
              <a:pPr>
                <a:spcBef>
                  <a:spcPct val="0"/>
                </a:spcBef>
              </a:pPr>
              <a:t>1</a:t>
            </a:fld>
            <a:endParaRPr lang="en-US" altLang="en-US" smtClean="0"/>
          </a:p>
        </p:txBody>
      </p:sp>
      <p:sp>
        <p:nvSpPr>
          <p:cNvPr id="5125" name="Rectangle 2"/>
          <p:cNvSpPr>
            <a:spLocks noChangeArrowheads="1" noTextEdit="1"/>
          </p:cNvSpPr>
          <p:nvPr>
            <p:ph type="sldImg"/>
          </p:nvPr>
        </p:nvSpPr>
        <p:spPr>
          <a:ln cap="flat"/>
        </p:spPr>
      </p:sp>
      <p:sp>
        <p:nvSpPr>
          <p:cNvPr id="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9272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35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35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E59606-7260-42FA-B02E-5ECD6DB4C4FD}" type="slidenum">
              <a:rPr lang="en-US" altLang="en-US" smtClean="0"/>
              <a:pPr>
                <a:spcBef>
                  <a:spcPct val="0"/>
                </a:spcBef>
              </a:pPr>
              <a:t>10</a:t>
            </a:fld>
            <a:endParaRPr lang="en-US" altLang="en-US" smtClean="0"/>
          </a:p>
        </p:txBody>
      </p:sp>
      <p:sp>
        <p:nvSpPr>
          <p:cNvPr id="23557" name="Rectangle 2"/>
          <p:cNvSpPr>
            <a:spLocks noChangeArrowheads="1" noTextEdit="1"/>
          </p:cNvSpPr>
          <p:nvPr>
            <p:ph type="sldImg"/>
          </p:nvPr>
        </p:nvSpPr>
        <p:spPr>
          <a:ln cap="flat"/>
        </p:spPr>
      </p:sp>
      <p:sp>
        <p:nvSpPr>
          <p:cNvPr id="235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479802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099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099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7E74B2-2B9B-4AB7-9691-934AFD8DAB6B}" type="slidenum">
              <a:rPr lang="en-US" altLang="en-US" smtClean="0"/>
              <a:pPr>
                <a:spcBef>
                  <a:spcPct val="0"/>
                </a:spcBef>
              </a:pPr>
              <a:t>102</a:t>
            </a:fld>
            <a:endParaRPr lang="en-US" altLang="en-US" smtClean="0"/>
          </a:p>
        </p:txBody>
      </p:sp>
      <p:sp>
        <p:nvSpPr>
          <p:cNvPr id="209925" name="Rectangle 2"/>
          <p:cNvSpPr>
            <a:spLocks noChangeArrowheads="1" noTextEdit="1"/>
          </p:cNvSpPr>
          <p:nvPr>
            <p:ph type="sldImg"/>
          </p:nvPr>
        </p:nvSpPr>
        <p:spPr>
          <a:ln/>
        </p:spPr>
      </p:sp>
      <p:sp>
        <p:nvSpPr>
          <p:cNvPr id="2099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latin typeface="Times New Roman" panose="02020603050405020304" pitchFamily="18" charset="0"/>
              </a:rPr>
              <a:t>Table 6.5, page 189, Carbaugh</a:t>
            </a:r>
            <a:endParaRPr lang="en-US" altLang="en-US" smtClean="0">
              <a:latin typeface="Times New Roman" panose="02020603050405020304" pitchFamily="18" charset="0"/>
            </a:endParaRP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747427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119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119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951036-BD9E-44FF-9479-37A3F7935AA6}" type="slidenum">
              <a:rPr lang="en-US" altLang="en-US" smtClean="0"/>
              <a:pPr>
                <a:spcBef>
                  <a:spcPct val="0"/>
                </a:spcBef>
              </a:pPr>
              <a:t>103</a:t>
            </a:fld>
            <a:endParaRPr lang="en-US" altLang="en-US" smtClean="0"/>
          </a:p>
        </p:txBody>
      </p:sp>
      <p:sp>
        <p:nvSpPr>
          <p:cNvPr id="211973" name="Rectangle 2"/>
          <p:cNvSpPr>
            <a:spLocks noChangeArrowheads="1" noTextEdit="1"/>
          </p:cNvSpPr>
          <p:nvPr>
            <p:ph type="sldImg"/>
          </p:nvPr>
        </p:nvSpPr>
        <p:spPr>
          <a:ln/>
        </p:spPr>
      </p:sp>
      <p:sp>
        <p:nvSpPr>
          <p:cNvPr id="2119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614858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150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150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F664B1-7240-4C06-9914-1F57F051EA72}" type="slidenum">
              <a:rPr lang="en-US" altLang="en-US" smtClean="0"/>
              <a:pPr>
                <a:spcBef>
                  <a:spcPct val="0"/>
                </a:spcBef>
              </a:pPr>
              <a:t>105</a:t>
            </a:fld>
            <a:endParaRPr lang="en-US" altLang="en-US" smtClean="0"/>
          </a:p>
        </p:txBody>
      </p:sp>
      <p:sp>
        <p:nvSpPr>
          <p:cNvPr id="215045" name="Rectangle 2"/>
          <p:cNvSpPr>
            <a:spLocks noChangeArrowheads="1" noTextEdit="1"/>
          </p:cNvSpPr>
          <p:nvPr>
            <p:ph type="sldImg"/>
          </p:nvPr>
        </p:nvSpPr>
        <p:spPr>
          <a:ln/>
        </p:spPr>
      </p:sp>
      <p:sp>
        <p:nvSpPr>
          <p:cNvPr id="2150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r>
              <a:rPr lang="en-US" altLang="en-US" smtClean="0">
                <a:latin typeface="Times New Roman" panose="02020603050405020304" pitchFamily="18" charset="0"/>
              </a:rPr>
              <a:t>Is it a moe efficient response?</a:t>
            </a:r>
          </a:p>
          <a:p>
            <a:r>
              <a:rPr lang="en-US" altLang="en-US" smtClean="0">
                <a:latin typeface="Times New Roman" panose="02020603050405020304" pitchFamily="18" charset="0"/>
              </a:rPr>
              <a:t>On average, a displaced industrial worker earns 13% less. One third earn more – they do not need help. One fourth earn at least 30% less – given that the gains to consumers from free trade are substantial, we could afford to help these people.</a:t>
            </a:r>
          </a:p>
          <a:p>
            <a:r>
              <a:rPr lang="en-US" altLang="en-US" smtClean="0">
                <a:latin typeface="Times New Roman" panose="02020603050405020304" pitchFamily="18" charset="0"/>
              </a:rPr>
              <a:t>Kletzer &amp; Litan (Brookings) propose:</a:t>
            </a:r>
          </a:p>
          <a:p>
            <a:pPr lvl="1"/>
            <a:r>
              <a:rPr lang="en-US" altLang="en-US" smtClean="0">
                <a:latin typeface="Times New Roman" panose="02020603050405020304" pitchFamily="18" charset="0"/>
              </a:rPr>
              <a:t>Give eligible workers ½(W</a:t>
            </a:r>
            <a:r>
              <a:rPr lang="en-US" altLang="en-US" baseline="-25000" smtClean="0">
                <a:latin typeface="Times New Roman" panose="02020603050405020304" pitchFamily="18" charset="0"/>
              </a:rPr>
              <a:t>new</a:t>
            </a:r>
            <a:r>
              <a:rPr lang="en-US" altLang="en-US" smtClean="0">
                <a:latin typeface="Times New Roman" panose="02020603050405020304" pitchFamily="18" charset="0"/>
              </a:rPr>
              <a:t>-W</a:t>
            </a:r>
            <a:r>
              <a:rPr lang="en-US" altLang="en-US" baseline="-25000" smtClean="0">
                <a:latin typeface="Times New Roman" panose="02020603050405020304" pitchFamily="18" charset="0"/>
              </a:rPr>
              <a:t>old</a:t>
            </a:r>
            <a:r>
              <a:rPr lang="en-US" altLang="en-US" smtClean="0">
                <a:latin typeface="Times New Roman" panose="02020603050405020304" pitchFamily="18" charset="0"/>
              </a:rPr>
              <a:t>), but &lt; $10,000/year, for up to two years. Eligibility requires at least two years on the job lost, and benefits do not begin until the new job is taken.</a:t>
            </a:r>
          </a:p>
          <a:p>
            <a:pPr lvl="1"/>
            <a:r>
              <a:rPr lang="en-US" altLang="en-US" smtClean="0">
                <a:latin typeface="Times New Roman" panose="02020603050405020304" pitchFamily="18" charset="0"/>
              </a:rPr>
              <a:t>Estimated cost in 1997 was $4 billion, when u= 4.9% -- That’s expensive.</a:t>
            </a:r>
          </a:p>
          <a:p>
            <a:pPr lvl="1"/>
            <a:r>
              <a:rPr lang="en-US" altLang="en-US" smtClean="0">
                <a:latin typeface="Times New Roman" panose="02020603050405020304" pitchFamily="18" charset="0"/>
              </a:rPr>
              <a:t>Could limit benefits to those over 50 who earned less than $50,000/year to reduce cost.</a:t>
            </a:r>
          </a:p>
        </p:txBody>
      </p:sp>
    </p:spTree>
    <p:extLst>
      <p:ext uri="{BB962C8B-B14F-4D97-AF65-F5344CB8AC3E}">
        <p14:creationId xmlns:p14="http://schemas.microsoft.com/office/powerpoint/2010/main" val="2411984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56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37C23C-7F10-4967-AF3F-7D54B36C4017}" type="slidenum">
              <a:rPr lang="en-US" altLang="en-US" smtClean="0"/>
              <a:pPr>
                <a:spcBef>
                  <a:spcPct val="0"/>
                </a:spcBef>
              </a:pPr>
              <a:t>11</a:t>
            </a:fld>
            <a:endParaRPr lang="en-US" altLang="en-US" smtClean="0"/>
          </a:p>
        </p:txBody>
      </p:sp>
      <p:sp>
        <p:nvSpPr>
          <p:cNvPr id="25605" name="Rectangle 2"/>
          <p:cNvSpPr>
            <a:spLocks noChangeArrowheads="1" noTextEdit="1"/>
          </p:cNvSpPr>
          <p:nvPr>
            <p:ph type="sldImg"/>
          </p:nvPr>
        </p:nvSpPr>
        <p:spPr>
          <a:solidFill>
            <a:srgbClr val="FFFFFF"/>
          </a:solidFill>
          <a:ln cap="flat"/>
        </p:spPr>
      </p:sp>
      <p:sp>
        <p:nvSpPr>
          <p:cNvPr id="25606"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9005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73D33A-E130-4C39-9900-675098961A04}" type="slidenum">
              <a:rPr lang="en-US" altLang="en-US" smtClean="0"/>
              <a:pPr>
                <a:spcBef>
                  <a:spcPct val="0"/>
                </a:spcBef>
              </a:pPr>
              <a:t>12</a:t>
            </a:fld>
            <a:endParaRPr lang="en-US" altLang="en-US" smtClean="0"/>
          </a:p>
        </p:txBody>
      </p:sp>
      <p:sp>
        <p:nvSpPr>
          <p:cNvPr id="27653" name="Rectangle 2"/>
          <p:cNvSpPr>
            <a:spLocks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War between England and France at first added to growing US exports. English (and French?) blockade of France was imposed. US ships boarded, goods destroyed or confiscated, US sailors “impressed” (taken hostage, forced to serve in British Navy.</a:t>
            </a:r>
          </a:p>
        </p:txBody>
      </p:sp>
    </p:spTree>
    <p:extLst>
      <p:ext uri="{BB962C8B-B14F-4D97-AF65-F5344CB8AC3E}">
        <p14:creationId xmlns:p14="http://schemas.microsoft.com/office/powerpoint/2010/main" val="287605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96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D0E93B-D4E9-4A19-9156-5DCEDF882E04}" type="slidenum">
              <a:rPr lang="en-US" altLang="en-US" smtClean="0"/>
              <a:pPr>
                <a:spcBef>
                  <a:spcPct val="0"/>
                </a:spcBef>
              </a:pPr>
              <a:t>13</a:t>
            </a:fld>
            <a:endParaRPr lang="en-US" altLang="en-US" smtClean="0"/>
          </a:p>
        </p:txBody>
      </p:sp>
      <p:sp>
        <p:nvSpPr>
          <p:cNvPr id="29701" name="Rectangle 2"/>
          <p:cNvSpPr>
            <a:spLocks noChangeArrowheads="1" noTextEdit="1"/>
          </p:cNvSpPr>
          <p:nvPr>
            <p:ph type="sldImg"/>
          </p:nvPr>
        </p:nvSpPr>
        <p:spPr>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US tariff rates doubled, tariff revenue fell.</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New manufacturing industries in the North lobbied for protection.</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See time-series graph.</a:t>
            </a:r>
          </a:p>
        </p:txBody>
      </p:sp>
    </p:spTree>
    <p:extLst>
      <p:ext uri="{BB962C8B-B14F-4D97-AF65-F5344CB8AC3E}">
        <p14:creationId xmlns:p14="http://schemas.microsoft.com/office/powerpoint/2010/main" val="11172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317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317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FF1F30-6220-42D8-BB89-BAA0349ADDED}" type="slidenum">
              <a:rPr lang="en-US" altLang="en-US" smtClean="0"/>
              <a:pPr>
                <a:spcBef>
                  <a:spcPct val="0"/>
                </a:spcBef>
              </a:pPr>
              <a:t>14</a:t>
            </a:fld>
            <a:endParaRPr lang="en-US" altLang="en-US" smtClean="0"/>
          </a:p>
        </p:txBody>
      </p:sp>
      <p:sp>
        <p:nvSpPr>
          <p:cNvPr id="31749" name="Rectangle 2"/>
          <p:cNvSpPr>
            <a:spLocks noChangeArrowheads="1" noTextEdit="1"/>
          </p:cNvSpPr>
          <p:nvPr>
            <p:ph type="sldImg"/>
          </p:nvPr>
        </p:nvSpPr>
        <p:spPr>
          <a:solidFill>
            <a:srgbClr val="FFFFFF"/>
          </a:solidFill>
          <a:ln cap="flat"/>
        </p:spPr>
      </p:sp>
      <p:sp>
        <p:nvSpPr>
          <p:cNvPr id="31750"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7948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337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337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E1E05E-48A3-4A01-8BA2-1B4074E42572}" type="slidenum">
              <a:rPr lang="en-US" altLang="en-US" smtClean="0"/>
              <a:pPr>
                <a:spcBef>
                  <a:spcPct val="0"/>
                </a:spcBef>
              </a:pPr>
              <a:t>15</a:t>
            </a:fld>
            <a:endParaRPr lang="en-US" altLang="en-US" smtClean="0"/>
          </a:p>
        </p:txBody>
      </p:sp>
      <p:sp>
        <p:nvSpPr>
          <p:cNvPr id="33797" name="Rectangle 2"/>
          <p:cNvSpPr>
            <a:spLocks noChangeArrowheads="1" noTextEdit="1"/>
          </p:cNvSpPr>
          <p:nvPr>
            <p:ph type="sldImg"/>
          </p:nvPr>
        </p:nvSpPr>
        <p:spPr>
          <a:ln/>
        </p:spPr>
      </p:sp>
      <p:sp>
        <p:nvSpPr>
          <p:cNvPr id="337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1905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358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358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7863C-D07D-4F27-BBBD-292DDC64C803}" type="slidenum">
              <a:rPr lang="en-US" altLang="en-US" smtClean="0"/>
              <a:pPr>
                <a:spcBef>
                  <a:spcPct val="0"/>
                </a:spcBef>
              </a:pPr>
              <a:t>16</a:t>
            </a:fld>
            <a:endParaRPr lang="en-US" altLang="en-US" smtClean="0"/>
          </a:p>
        </p:txBody>
      </p:sp>
      <p:sp>
        <p:nvSpPr>
          <p:cNvPr id="35845" name="Rectangle 2"/>
          <p:cNvSpPr>
            <a:spLocks noChangeArrowheads="1" noTextEdit="1"/>
          </p:cNvSpPr>
          <p:nvPr>
            <p:ph type="sldImg"/>
          </p:nvPr>
        </p:nvSpPr>
        <p:spPr>
          <a:ln/>
        </p:spPr>
      </p:sp>
      <p:sp>
        <p:nvSpPr>
          <p:cNvPr id="358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See Figure 6.1, page 176, Carbaugh, 10</a:t>
            </a:r>
            <a:r>
              <a:rPr lang="en-US" altLang="en-US" baseline="30000" smtClean="0">
                <a:latin typeface="Times New Roman" panose="02020603050405020304" pitchFamily="18" charset="0"/>
              </a:rPr>
              <a:t>th</a:t>
            </a:r>
            <a:r>
              <a:rPr lang="en-US" altLang="en-US" smtClean="0">
                <a:latin typeface="Times New Roman" panose="02020603050405020304" pitchFamily="18" charset="0"/>
              </a:rPr>
              <a:t> edition</a:t>
            </a:r>
          </a:p>
        </p:txBody>
      </p:sp>
    </p:spTree>
    <p:extLst>
      <p:ext uri="{BB962C8B-B14F-4D97-AF65-F5344CB8AC3E}">
        <p14:creationId xmlns:p14="http://schemas.microsoft.com/office/powerpoint/2010/main" val="325686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0C4599-62F1-4125-A0B7-13875AAEEA53}" type="slidenum">
              <a:rPr lang="en-US" altLang="en-US" smtClean="0"/>
              <a:pPr>
                <a:spcBef>
                  <a:spcPct val="0"/>
                </a:spcBef>
              </a:pPr>
              <a:t>17</a:t>
            </a:fld>
            <a:endParaRPr lang="en-US" altLang="en-US" smtClean="0"/>
          </a:p>
        </p:txBody>
      </p:sp>
      <p:sp>
        <p:nvSpPr>
          <p:cNvPr id="37893" name="Rectangle 2"/>
          <p:cNvSpPr>
            <a:spLocks noChangeArrowheads="1" noTextEdit="1"/>
          </p:cNvSpPr>
          <p:nvPr>
            <p:ph type="sldImg"/>
          </p:nvPr>
        </p:nvSpPr>
        <p:spPr>
          <a:ln/>
        </p:spPr>
      </p:sp>
      <p:sp>
        <p:nvSpPr>
          <p:cNvPr id="378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4630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399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399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C7B63C-89CA-4702-B4BB-46885F3200B1}" type="slidenum">
              <a:rPr lang="en-US" altLang="en-US" smtClean="0"/>
              <a:pPr>
                <a:spcBef>
                  <a:spcPct val="0"/>
                </a:spcBef>
              </a:pPr>
              <a:t>18</a:t>
            </a:fld>
            <a:endParaRPr lang="en-US" altLang="en-US" smtClean="0"/>
          </a:p>
        </p:txBody>
      </p:sp>
      <p:sp>
        <p:nvSpPr>
          <p:cNvPr id="39941" name="Rectangle 2"/>
          <p:cNvSpPr>
            <a:spLocks noChangeArrowheads="1" noTextEdit="1"/>
          </p:cNvSpPr>
          <p:nvPr>
            <p:ph type="sldImg"/>
          </p:nvPr>
        </p:nvSpPr>
        <p:spPr>
          <a:ln cap="flat"/>
        </p:spPr>
      </p:sp>
      <p:sp>
        <p:nvSpPr>
          <p:cNvPr id="399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0347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419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419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4C4AB5-7040-4891-B2A7-85507F3C9C07}" type="slidenum">
              <a:rPr lang="en-US" altLang="en-US" smtClean="0"/>
              <a:pPr>
                <a:spcBef>
                  <a:spcPct val="0"/>
                </a:spcBef>
              </a:pPr>
              <a:t>19</a:t>
            </a:fld>
            <a:endParaRPr lang="en-US" altLang="en-US" smtClean="0"/>
          </a:p>
        </p:txBody>
      </p:sp>
      <p:sp>
        <p:nvSpPr>
          <p:cNvPr id="41989" name="Rectangle 2"/>
          <p:cNvSpPr>
            <a:spLocks noChangeArrowheads="1" noTextEdit="1"/>
          </p:cNvSpPr>
          <p:nvPr>
            <p:ph type="sldImg"/>
          </p:nvPr>
        </p:nvSpPr>
        <p:spPr>
          <a:solidFill>
            <a:srgbClr val="FFFFFF"/>
          </a:solidFill>
          <a:ln cap="flat"/>
        </p:spPr>
      </p:sp>
      <p:sp>
        <p:nvSpPr>
          <p:cNvPr id="41990"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9455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71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A6AEEC-AD9E-46D9-BEF9-F72BC0EF3C95}" type="slidenum">
              <a:rPr lang="en-US" altLang="en-US" smtClean="0"/>
              <a:pPr>
                <a:spcBef>
                  <a:spcPct val="0"/>
                </a:spcBef>
              </a:pPr>
              <a:t>2</a:t>
            </a:fld>
            <a:endParaRPr lang="en-US" altLang="en-US" smtClean="0"/>
          </a:p>
        </p:txBody>
      </p:sp>
      <p:sp>
        <p:nvSpPr>
          <p:cNvPr id="7173" name="Rectangle 2"/>
          <p:cNvSpPr>
            <a:spLocks noChangeArrowheads="1" noTextEdit="1"/>
          </p:cNvSpPr>
          <p:nvPr>
            <p:ph type="sldImg"/>
          </p:nvPr>
        </p:nvSpPr>
        <p:spPr>
          <a:ln cap="flat"/>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6407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440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ECA67B-6DA9-4AFF-987B-4BFE1BDC5789}" type="slidenum">
              <a:rPr lang="en-US" altLang="en-US" smtClean="0"/>
              <a:pPr>
                <a:spcBef>
                  <a:spcPct val="0"/>
                </a:spcBef>
              </a:pPr>
              <a:t>20</a:t>
            </a:fld>
            <a:endParaRPr lang="en-US" altLang="en-US" smtClean="0"/>
          </a:p>
        </p:txBody>
      </p:sp>
      <p:sp>
        <p:nvSpPr>
          <p:cNvPr id="44037" name="Rectangle 2"/>
          <p:cNvSpPr>
            <a:spLocks noChangeArrowheads="1" noTextEdit="1"/>
          </p:cNvSpPr>
          <p:nvPr>
            <p:ph type="sldImg"/>
          </p:nvPr>
        </p:nvSpPr>
        <p:spPr>
          <a:solidFill>
            <a:srgbClr val="FFFFFF"/>
          </a:solidFill>
          <a:ln cap="flat"/>
        </p:spPr>
      </p:sp>
      <p:sp>
        <p:nvSpPr>
          <p:cNvPr id="44038"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31331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460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460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1DB088-52EF-49C7-954E-8CA048229EFD}" type="slidenum">
              <a:rPr lang="en-US" altLang="en-US" smtClean="0"/>
              <a:pPr>
                <a:spcBef>
                  <a:spcPct val="0"/>
                </a:spcBef>
              </a:pPr>
              <a:t>21</a:t>
            </a:fld>
            <a:endParaRPr lang="en-US" altLang="en-US" smtClean="0"/>
          </a:p>
        </p:txBody>
      </p:sp>
      <p:sp>
        <p:nvSpPr>
          <p:cNvPr id="46085" name="Rectangle 2"/>
          <p:cNvSpPr>
            <a:spLocks noChangeArrowheads="1" noTextEdit="1"/>
          </p:cNvSpPr>
          <p:nvPr>
            <p:ph type="sldImg"/>
          </p:nvPr>
        </p:nvSpPr>
        <p:spPr>
          <a:ln/>
        </p:spPr>
      </p:sp>
      <p:sp>
        <p:nvSpPr>
          <p:cNvPr id="460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40005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CA3926-CC8E-4DE7-A4B3-3D8F8B618DFC}" type="slidenum">
              <a:rPr lang="en-US" altLang="en-US" smtClean="0"/>
              <a:pPr>
                <a:spcBef>
                  <a:spcPct val="0"/>
                </a:spcBef>
              </a:pPr>
              <a:t>22</a:t>
            </a:fld>
            <a:endParaRPr lang="en-US" altLang="en-US" smtClean="0"/>
          </a:p>
        </p:txBody>
      </p:sp>
      <p:sp>
        <p:nvSpPr>
          <p:cNvPr id="48133" name="Rectangle 2"/>
          <p:cNvSpPr>
            <a:spLocks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Fast track negotiating authority (also called Trade Promotion Authority, TPA) for trade agreements is the authority of the President of the United States to negotiate agreements that the Congress can approve or disapprove but cannot amend or filibuster. Fast-track negotiating authority is granted to the president by Congress. It was in effect pursuant to the Trade Act of 1974 from 1975 to 1994 and was restored in 2002 by the Trade Act of 2002. It expired at midnight on July 1, 2007.</a:t>
            </a:r>
          </a:p>
          <a:p>
            <a:r>
              <a:rPr lang="en-US" altLang="en-US" smtClean="0">
                <a:latin typeface="Times New Roman" panose="02020603050405020304" pitchFamily="18" charset="0"/>
              </a:rPr>
              <a:t>From Wikipedia, but confirmed elsewhere.</a:t>
            </a:r>
          </a:p>
        </p:txBody>
      </p:sp>
    </p:spTree>
    <p:extLst>
      <p:ext uri="{BB962C8B-B14F-4D97-AF65-F5344CB8AC3E}">
        <p14:creationId xmlns:p14="http://schemas.microsoft.com/office/powerpoint/2010/main" val="82841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501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501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2BABD0-6C98-4D30-83D9-702FDABF08AD}" type="slidenum">
              <a:rPr lang="en-US" altLang="en-US" smtClean="0"/>
              <a:pPr>
                <a:spcBef>
                  <a:spcPct val="0"/>
                </a:spcBef>
              </a:pPr>
              <a:t>23</a:t>
            </a:fld>
            <a:endParaRPr lang="en-US" altLang="en-US" smtClean="0"/>
          </a:p>
        </p:txBody>
      </p:sp>
      <p:sp>
        <p:nvSpPr>
          <p:cNvPr id="50181" name="Rectangle 2"/>
          <p:cNvSpPr>
            <a:spLocks noChangeArrowheads="1" noTextEdit="1"/>
          </p:cNvSpPr>
          <p:nvPr>
            <p:ph type="sldImg"/>
          </p:nvPr>
        </p:nvSpPr>
        <p:spPr>
          <a:solidFill>
            <a:srgbClr val="FFFFFF"/>
          </a:solidFill>
          <a:ln cap="flat"/>
        </p:spPr>
      </p:sp>
      <p:sp>
        <p:nvSpPr>
          <p:cNvPr id="50182"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18862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522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522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546EF2-9BEF-4E97-A987-E3DED41702CC}" type="slidenum">
              <a:rPr lang="en-US" altLang="en-US" smtClean="0"/>
              <a:pPr>
                <a:spcBef>
                  <a:spcPct val="0"/>
                </a:spcBef>
              </a:pPr>
              <a:t>24</a:t>
            </a:fld>
            <a:endParaRPr lang="en-US" altLang="en-US" smtClean="0"/>
          </a:p>
        </p:txBody>
      </p:sp>
      <p:sp>
        <p:nvSpPr>
          <p:cNvPr id="52229" name="Rectangle 2"/>
          <p:cNvSpPr>
            <a:spLocks noChangeArrowheads="1" noTextEdit="1"/>
          </p:cNvSpPr>
          <p:nvPr>
            <p:ph type="sldImg"/>
          </p:nvPr>
        </p:nvSpPr>
        <p:spPr>
          <a:ln/>
        </p:spPr>
      </p:sp>
      <p:sp>
        <p:nvSpPr>
          <p:cNvPr id="522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5237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2EE4B5-4532-4DD9-BEE7-FF3A96056232}" type="slidenum">
              <a:rPr lang="en-US" altLang="en-US" smtClean="0"/>
              <a:pPr>
                <a:spcBef>
                  <a:spcPct val="0"/>
                </a:spcBef>
              </a:pPr>
              <a:t>25</a:t>
            </a:fld>
            <a:endParaRPr lang="en-US" altLang="en-US" smtClean="0"/>
          </a:p>
        </p:txBody>
      </p:sp>
      <p:sp>
        <p:nvSpPr>
          <p:cNvPr id="54277" name="Rectangle 2"/>
          <p:cNvSpPr>
            <a:spLocks noChangeArrowheads="1" noTextEdit="1"/>
          </p:cNvSpPr>
          <p:nvPr>
            <p:ph type="sldImg"/>
          </p:nvPr>
        </p:nvSpPr>
        <p:spPr>
          <a:ln/>
        </p:spPr>
      </p:sp>
      <p:sp>
        <p:nvSpPr>
          <p:cNvPr id="542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Canadian Automotive Pact gave preferences to certain car makers, e. g,  Volvo or Ford that had links to Canadian car makers. So an imported Volvo could be imported with no tariff, regardless of what country had made that Volvo. On the face of it, there was no discrimination. Does this meet the requirements of MFN? The Appellate Body and the DS Panel both said it was </a:t>
            </a:r>
            <a:r>
              <a:rPr lang="en-US" altLang="en-US" i="1" smtClean="0">
                <a:latin typeface="Times New Roman" panose="02020603050405020304" pitchFamily="18" charset="0"/>
              </a:rPr>
              <a:t>de facto</a:t>
            </a:r>
            <a:r>
              <a:rPr lang="en-US" altLang="en-US" smtClean="0">
                <a:latin typeface="Times New Roman" panose="02020603050405020304" pitchFamily="18" charset="0"/>
              </a:rPr>
              <a:t> discrimination.</a:t>
            </a:r>
          </a:p>
        </p:txBody>
      </p:sp>
    </p:spTree>
    <p:extLst>
      <p:ext uri="{BB962C8B-B14F-4D97-AF65-F5344CB8AC3E}">
        <p14:creationId xmlns:p14="http://schemas.microsoft.com/office/powerpoint/2010/main" val="4219676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563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E3477-7808-4079-A63D-36C8817C7270}" type="slidenum">
              <a:rPr lang="en-US" altLang="en-US" smtClean="0"/>
              <a:pPr>
                <a:spcBef>
                  <a:spcPct val="0"/>
                </a:spcBef>
              </a:pPr>
              <a:t>26</a:t>
            </a:fld>
            <a:endParaRPr lang="en-US" altLang="en-US" smtClean="0"/>
          </a:p>
        </p:txBody>
      </p:sp>
      <p:sp>
        <p:nvSpPr>
          <p:cNvPr id="56325" name="Rectangle 2"/>
          <p:cNvSpPr>
            <a:spLocks noChangeArrowheads="1" noTextEdit="1"/>
          </p:cNvSpPr>
          <p:nvPr>
            <p:ph type="sldImg"/>
          </p:nvPr>
        </p:nvSpPr>
        <p:spPr>
          <a:ln/>
        </p:spPr>
      </p:sp>
      <p:sp>
        <p:nvSpPr>
          <p:cNvPr id="563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99286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BC75F4-808E-40A3-B5EF-AAB18DED5937}" type="slidenum">
              <a:rPr lang="en-US" altLang="en-US" smtClean="0"/>
              <a:pPr>
                <a:spcBef>
                  <a:spcPct val="0"/>
                </a:spcBef>
              </a:pPr>
              <a:t>27</a:t>
            </a:fld>
            <a:endParaRPr lang="en-US" altLang="en-US" smtClean="0"/>
          </a:p>
        </p:txBody>
      </p:sp>
      <p:sp>
        <p:nvSpPr>
          <p:cNvPr id="58373" name="Rectangle 2"/>
          <p:cNvSpPr>
            <a:spLocks noChangeArrowheads="1" noTextEdit="1"/>
          </p:cNvSpPr>
          <p:nvPr>
            <p:ph type="sldImg"/>
          </p:nvPr>
        </p:nvSpPr>
        <p:spPr>
          <a:ln/>
        </p:spPr>
      </p:sp>
      <p:sp>
        <p:nvSpPr>
          <p:cNvPr id="583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Two important exceptions, one to Developing Countries, one to the Least Developed Countries:</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003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604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24C089-9E55-42F2-99D8-26FABA1C55F8}" type="slidenum">
              <a:rPr lang="en-US" altLang="en-US" smtClean="0"/>
              <a:pPr>
                <a:spcBef>
                  <a:spcPct val="0"/>
                </a:spcBef>
              </a:pPr>
              <a:t>28</a:t>
            </a:fld>
            <a:endParaRPr lang="en-US" altLang="en-US" smtClean="0"/>
          </a:p>
        </p:txBody>
      </p:sp>
      <p:sp>
        <p:nvSpPr>
          <p:cNvPr id="60421" name="Rectangle 2"/>
          <p:cNvSpPr>
            <a:spLocks noChangeArrowheads="1" noTextEdit="1"/>
          </p:cNvSpPr>
          <p:nvPr>
            <p:ph type="sldImg"/>
          </p:nvPr>
        </p:nvSpPr>
        <p:spPr>
          <a:ln/>
        </p:spPr>
      </p:sp>
      <p:sp>
        <p:nvSpPr>
          <p:cNvPr id="604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Two important exceptions, one to Developing Countries, one to the Least Developed Countries:</a:t>
            </a:r>
          </a:p>
        </p:txBody>
      </p:sp>
    </p:spTree>
    <p:extLst>
      <p:ext uri="{BB962C8B-B14F-4D97-AF65-F5344CB8AC3E}">
        <p14:creationId xmlns:p14="http://schemas.microsoft.com/office/powerpoint/2010/main" val="2706481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624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07975C-B550-4AE4-A359-EF1B60D9FACB}" type="slidenum">
              <a:rPr lang="en-US" altLang="en-US" smtClean="0"/>
              <a:pPr>
                <a:spcBef>
                  <a:spcPct val="0"/>
                </a:spcBef>
              </a:pPr>
              <a:t>29</a:t>
            </a:fld>
            <a:endParaRPr lang="en-US" altLang="en-US" smtClean="0"/>
          </a:p>
        </p:txBody>
      </p:sp>
      <p:sp>
        <p:nvSpPr>
          <p:cNvPr id="62469" name="Rectangle 2"/>
          <p:cNvSpPr>
            <a:spLocks noChangeArrowheads="1" noTextEdit="1"/>
          </p:cNvSpPr>
          <p:nvPr>
            <p:ph type="sldImg"/>
          </p:nvPr>
        </p:nvSpPr>
        <p:spPr>
          <a:ln/>
        </p:spPr>
      </p:sp>
      <p:sp>
        <p:nvSpPr>
          <p:cNvPr id="624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latin typeface="Times New Roman" panose="02020603050405020304" pitchFamily="18" charset="0"/>
              </a:rPr>
              <a:t>Broadly interpreted. E.g., banana disputed quotas defacto discrimination</a:t>
            </a:r>
          </a:p>
        </p:txBody>
      </p:sp>
    </p:spTree>
    <p:extLst>
      <p:ext uri="{BB962C8B-B14F-4D97-AF65-F5344CB8AC3E}">
        <p14:creationId xmlns:p14="http://schemas.microsoft.com/office/powerpoint/2010/main" val="19983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92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92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F215F7-FBF0-45F2-BE4D-76660B45F9CB}" type="slidenum">
              <a:rPr lang="en-US" altLang="en-US" smtClean="0"/>
              <a:pPr>
                <a:spcBef>
                  <a:spcPct val="0"/>
                </a:spcBef>
              </a:pPr>
              <a:t>3</a:t>
            </a:fld>
            <a:endParaRPr lang="en-US" altLang="en-US" smtClean="0"/>
          </a:p>
        </p:txBody>
      </p:sp>
      <p:sp>
        <p:nvSpPr>
          <p:cNvPr id="9221" name="Rectangle 2"/>
          <p:cNvSpPr>
            <a:spLocks noChangeArrowheads="1" noTextEdit="1"/>
          </p:cNvSpPr>
          <p:nvPr>
            <p:ph type="sldImg"/>
          </p:nvPr>
        </p:nvSpPr>
        <p:spPr>
          <a:solidFill>
            <a:srgbClr val="FFFFFF"/>
          </a:solidFill>
          <a:ln cap="flat"/>
        </p:spPr>
      </p:sp>
      <p:sp>
        <p:nvSpPr>
          <p:cNvPr id="9222"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28553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645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64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175272-84AF-4C97-AE58-5C4F4A1CDE42}" type="slidenum">
              <a:rPr lang="en-US" altLang="en-US" smtClean="0"/>
              <a:pPr>
                <a:spcBef>
                  <a:spcPct val="0"/>
                </a:spcBef>
              </a:pPr>
              <a:t>30</a:t>
            </a:fld>
            <a:endParaRPr lang="en-US" altLang="en-US" smtClean="0"/>
          </a:p>
        </p:txBody>
      </p:sp>
      <p:sp>
        <p:nvSpPr>
          <p:cNvPr id="64517" name="Rectangle 2"/>
          <p:cNvSpPr>
            <a:spLocks noChangeArrowheads="1" noTextEdit="1"/>
          </p:cNvSpPr>
          <p:nvPr>
            <p:ph type="sldImg"/>
          </p:nvPr>
        </p:nvSpPr>
        <p:spPr>
          <a:ln/>
        </p:spPr>
      </p:sp>
      <p:sp>
        <p:nvSpPr>
          <p:cNvPr id="645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7340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665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665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6A6F69-BBF3-4C95-A0F4-12B49676EB11}" type="slidenum">
              <a:rPr lang="en-US" altLang="en-US" smtClean="0"/>
              <a:pPr>
                <a:spcBef>
                  <a:spcPct val="0"/>
                </a:spcBef>
              </a:pPr>
              <a:t>31</a:t>
            </a:fld>
            <a:endParaRPr lang="en-US" altLang="en-US" smtClean="0"/>
          </a:p>
        </p:txBody>
      </p:sp>
      <p:sp>
        <p:nvSpPr>
          <p:cNvPr id="66565" name="Rectangle 2"/>
          <p:cNvSpPr>
            <a:spLocks noChangeArrowheads="1" noTextEdit="1"/>
          </p:cNvSpPr>
          <p:nvPr>
            <p:ph type="sldImg"/>
          </p:nvPr>
        </p:nvSpPr>
        <p:spPr>
          <a:ln/>
        </p:spPr>
      </p:sp>
      <p:sp>
        <p:nvSpPr>
          <p:cNvPr id="665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latin typeface="Times New Roman" panose="02020603050405020304" pitchFamily="18" charset="0"/>
              </a:rPr>
              <a:t>The WTO </a:t>
            </a:r>
            <a:r>
              <a:rPr lang="en-US" altLang="en-US" b="1" smtClean="0">
                <a:latin typeface="Times New Roman" panose="02020603050405020304" pitchFamily="18" charset="0"/>
              </a:rPr>
              <a:t>Agreement on Trade-Related Aspects of Intellectual Property Rights (TRIPS)</a:t>
            </a:r>
            <a:r>
              <a:rPr lang="en-US" altLang="en-US" smtClean="0">
                <a:latin typeface="Times New Roman" panose="02020603050405020304" pitchFamily="18" charset="0"/>
              </a:rPr>
              <a:t>, negotiated in the 1986-94 Uruguay Round, introduced intellectual property rules into the multilateral trading system for the first time.</a:t>
            </a:r>
          </a:p>
          <a:p>
            <a:pPr marL="228600" indent="-228600"/>
            <a:endParaRPr lang="en-US" altLang="en-US" smtClean="0">
              <a:latin typeface="Times New Roman" panose="02020603050405020304" pitchFamily="18" charset="0"/>
            </a:endParaRPr>
          </a:p>
          <a:p>
            <a:pPr marL="228600" indent="-228600"/>
            <a:r>
              <a:rPr lang="en-US" altLang="en-US" smtClean="0">
                <a:latin typeface="Times New Roman" panose="02020603050405020304" pitchFamily="18" charset="0"/>
              </a:rPr>
              <a:t>MFN clause of TRIPS not tested as of </a:t>
            </a:r>
            <a:r>
              <a:rPr lang="en-US" altLang="en-US" u="sng" smtClean="0">
                <a:latin typeface="Times New Roman" panose="02020603050405020304" pitchFamily="18" charset="0"/>
              </a:rPr>
              <a:t>Fall 2004?</a:t>
            </a:r>
          </a:p>
        </p:txBody>
      </p:sp>
    </p:spTree>
    <p:extLst>
      <p:ext uri="{BB962C8B-B14F-4D97-AF65-F5344CB8AC3E}">
        <p14:creationId xmlns:p14="http://schemas.microsoft.com/office/powerpoint/2010/main" val="1969615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686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686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D29CA7-0586-45B4-B811-6B4F3C223E68}" type="slidenum">
              <a:rPr lang="en-US" altLang="en-US" smtClean="0"/>
              <a:pPr>
                <a:spcBef>
                  <a:spcPct val="0"/>
                </a:spcBef>
              </a:pPr>
              <a:t>32</a:t>
            </a:fld>
            <a:endParaRPr lang="en-US" altLang="en-US" smtClean="0"/>
          </a:p>
        </p:txBody>
      </p:sp>
      <p:sp>
        <p:nvSpPr>
          <p:cNvPr id="68613" name="Rectangle 2"/>
          <p:cNvSpPr>
            <a:spLocks noChangeArrowheads="1" noTextEdit="1"/>
          </p:cNvSpPr>
          <p:nvPr>
            <p:ph type="sldImg"/>
          </p:nvPr>
        </p:nvSpPr>
        <p:spPr>
          <a:ln/>
        </p:spPr>
      </p:sp>
      <p:sp>
        <p:nvSpPr>
          <p:cNvPr id="686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Examples in the internal taxation of foreign alcoholic beverages</a:t>
            </a:r>
          </a:p>
          <a:p>
            <a:r>
              <a:rPr lang="en-US" altLang="en-US" smtClean="0">
                <a:latin typeface="Times New Roman" panose="02020603050405020304" pitchFamily="18" charset="0"/>
              </a:rPr>
              <a:t>Laws and regulations – tax rebates to Italian farmers who bought tractors from Fiat.</a:t>
            </a:r>
          </a:p>
          <a:p>
            <a:r>
              <a:rPr lang="en-US" altLang="en-US" smtClean="0">
                <a:latin typeface="Times New Roman" panose="02020603050405020304" pitchFamily="18" charset="0"/>
              </a:rPr>
              <a:t>Especially important in services, where the obstacles are not at the border, but where the services are delivered. Hence, this is the core provision of the GATS. See article 17. For TRIPS, see article 3.</a:t>
            </a:r>
          </a:p>
        </p:txBody>
      </p:sp>
    </p:spTree>
    <p:extLst>
      <p:ext uri="{BB962C8B-B14F-4D97-AF65-F5344CB8AC3E}">
        <p14:creationId xmlns:p14="http://schemas.microsoft.com/office/powerpoint/2010/main" val="2628319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706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706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1EAAA4-032C-4667-87D0-C3C103662518}" type="slidenum">
              <a:rPr lang="en-US" altLang="en-US" smtClean="0"/>
              <a:pPr>
                <a:spcBef>
                  <a:spcPct val="0"/>
                </a:spcBef>
              </a:pPr>
              <a:t>33</a:t>
            </a:fld>
            <a:endParaRPr lang="en-US" altLang="en-US" smtClean="0"/>
          </a:p>
        </p:txBody>
      </p:sp>
      <p:sp>
        <p:nvSpPr>
          <p:cNvPr id="70661" name="Rectangle 2"/>
          <p:cNvSpPr>
            <a:spLocks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148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727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727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C6220-D264-4070-8085-5DA203343230}" type="slidenum">
              <a:rPr lang="en-US" altLang="en-US" smtClean="0"/>
              <a:pPr>
                <a:spcBef>
                  <a:spcPct val="0"/>
                </a:spcBef>
              </a:pPr>
              <a:t>34</a:t>
            </a:fld>
            <a:endParaRPr lang="en-US" altLang="en-US" smtClean="0"/>
          </a:p>
        </p:txBody>
      </p:sp>
      <p:sp>
        <p:nvSpPr>
          <p:cNvPr id="72709" name="Rectangle 2"/>
          <p:cNvSpPr>
            <a:spLocks noChangeArrowheads="1" noTextEdit="1"/>
          </p:cNvSpPr>
          <p:nvPr>
            <p:ph type="sldImg"/>
          </p:nvPr>
        </p:nvSpPr>
        <p:spPr>
          <a:ln/>
        </p:spPr>
      </p:sp>
      <p:sp>
        <p:nvSpPr>
          <p:cNvPr id="727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0082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747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747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3E5D01-6070-4E25-9278-348B59818BE7}" type="slidenum">
              <a:rPr lang="en-US" altLang="en-US" smtClean="0"/>
              <a:pPr>
                <a:spcBef>
                  <a:spcPct val="0"/>
                </a:spcBef>
              </a:pPr>
              <a:t>35</a:t>
            </a:fld>
            <a:endParaRPr lang="en-US" altLang="en-US" smtClean="0"/>
          </a:p>
        </p:txBody>
      </p:sp>
      <p:sp>
        <p:nvSpPr>
          <p:cNvPr id="74757" name="Rectangle 2"/>
          <p:cNvSpPr>
            <a:spLocks noChangeArrowheads="1" noTextEdit="1"/>
          </p:cNvSpPr>
          <p:nvPr>
            <p:ph type="sldImg"/>
          </p:nvPr>
        </p:nvSpPr>
        <p:spPr>
          <a:ln/>
        </p:spPr>
      </p:sp>
      <p:sp>
        <p:nvSpPr>
          <p:cNvPr id="74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41276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768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768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C124A5-4612-4092-8009-6F1DF7F0D920}" type="slidenum">
              <a:rPr lang="en-US" altLang="en-US" smtClean="0"/>
              <a:pPr>
                <a:spcBef>
                  <a:spcPct val="0"/>
                </a:spcBef>
              </a:pPr>
              <a:t>36</a:t>
            </a:fld>
            <a:endParaRPr lang="en-US" altLang="en-US" smtClean="0"/>
          </a:p>
        </p:txBody>
      </p:sp>
      <p:sp>
        <p:nvSpPr>
          <p:cNvPr id="76805" name="Rectangle 2"/>
          <p:cNvSpPr>
            <a:spLocks noChangeArrowheads="1" noTextEdit="1"/>
          </p:cNvSpPr>
          <p:nvPr>
            <p:ph type="sldImg"/>
          </p:nvPr>
        </p:nvSpPr>
        <p:spPr>
          <a:ln/>
        </p:spPr>
      </p:sp>
      <p:sp>
        <p:nvSpPr>
          <p:cNvPr id="768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92351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788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788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DB80D4-F754-4535-9A54-8D33BD9628BB}" type="slidenum">
              <a:rPr lang="en-US" altLang="en-US" smtClean="0"/>
              <a:pPr>
                <a:spcBef>
                  <a:spcPct val="0"/>
                </a:spcBef>
              </a:pPr>
              <a:t>37</a:t>
            </a:fld>
            <a:endParaRPr lang="en-US" altLang="en-US" smtClean="0"/>
          </a:p>
        </p:txBody>
      </p:sp>
      <p:sp>
        <p:nvSpPr>
          <p:cNvPr id="78853" name="Rectangle 2"/>
          <p:cNvSpPr>
            <a:spLocks noChangeArrowheads="1" noTextEdit="1"/>
          </p:cNvSpPr>
          <p:nvPr>
            <p:ph type="sldImg"/>
          </p:nvPr>
        </p:nvSpPr>
        <p:spPr>
          <a:ln/>
        </p:spPr>
      </p:sp>
      <p:sp>
        <p:nvSpPr>
          <p:cNvPr id="788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latin typeface="Times New Roman" panose="02020603050405020304" pitchFamily="18" charset="0"/>
              </a:rPr>
              <a:t>Under the WTO Agreement, and its Dispute Settlement Understanding: Panel reports work by negative consensus that is, Panel reports can only be blocked if there is a consensus not to adopt them.</a:t>
            </a:r>
          </a:p>
          <a:p>
            <a:pPr marL="228600" indent="-228600"/>
            <a:r>
              <a:rPr lang="en-US" altLang="en-US" smtClean="0">
                <a:latin typeface="Times New Roman" panose="02020603050405020304" pitchFamily="18" charset="0"/>
              </a:rPr>
              <a:t>See Table 6.3, page 179, Carbaugh</a:t>
            </a:r>
          </a:p>
          <a:p>
            <a:pPr marL="228600" indent="-228600"/>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2958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808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809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2EAF72-C96B-4A97-A5DA-F4F2B161917C}" type="slidenum">
              <a:rPr lang="en-US" altLang="en-US" smtClean="0"/>
              <a:pPr>
                <a:spcBef>
                  <a:spcPct val="0"/>
                </a:spcBef>
              </a:pPr>
              <a:t>38</a:t>
            </a:fld>
            <a:endParaRPr lang="en-US" altLang="en-US" smtClean="0"/>
          </a:p>
        </p:txBody>
      </p:sp>
      <p:sp>
        <p:nvSpPr>
          <p:cNvPr id="80901" name="Rectangle 2"/>
          <p:cNvSpPr>
            <a:spLocks noChangeArrowheads="1" noTextEdit="1"/>
          </p:cNvSpPr>
          <p:nvPr>
            <p:ph type="sldImg"/>
          </p:nvPr>
        </p:nvSpPr>
        <p:spPr>
          <a:ln/>
        </p:spPr>
      </p:sp>
      <p:sp>
        <p:nvSpPr>
          <p:cNvPr id="809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mtClean="0">
                <a:solidFill>
                  <a:schemeClr val="hlink"/>
                </a:solidFill>
                <a:latin typeface="Times New Roman" panose="02020603050405020304" pitchFamily="18" charset="0"/>
              </a:rPr>
              <a:t>Note that the date on this information is June 1987, prior to the completion of the Uruguay Round and the formation of the WTO</a:t>
            </a:r>
            <a:endParaRPr lang="en-US" altLang="en-US" smtClean="0">
              <a:latin typeface="Times New Roman" panose="02020603050405020304" pitchFamily="18" charset="0"/>
            </a:endParaRP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54034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829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829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D24D8D-72E2-4F88-ADA3-835DB9169915}" type="slidenum">
              <a:rPr lang="en-US" altLang="en-US" smtClean="0"/>
              <a:pPr>
                <a:spcBef>
                  <a:spcPct val="0"/>
                </a:spcBef>
              </a:pPr>
              <a:t>39</a:t>
            </a:fld>
            <a:endParaRPr lang="en-US" altLang="en-US" smtClean="0"/>
          </a:p>
        </p:txBody>
      </p:sp>
      <p:sp>
        <p:nvSpPr>
          <p:cNvPr id="82949" name="Rectangle 2"/>
          <p:cNvSpPr>
            <a:spLocks noChangeArrowheads="1" noTextEdit="1"/>
          </p:cNvSpPr>
          <p:nvPr>
            <p:ph type="sldImg"/>
          </p:nvPr>
        </p:nvSpPr>
        <p:spPr>
          <a:ln/>
        </p:spPr>
      </p:sp>
      <p:sp>
        <p:nvSpPr>
          <p:cNvPr id="829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440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12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12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E3181A-6C7D-44E1-95A3-1E1782385F9F}" type="slidenum">
              <a:rPr lang="en-US" altLang="en-US" smtClean="0"/>
              <a:pPr>
                <a:spcBef>
                  <a:spcPct val="0"/>
                </a:spcBef>
              </a:pPr>
              <a:t>4</a:t>
            </a:fld>
            <a:endParaRPr lang="en-US" altLang="en-US" smtClean="0"/>
          </a:p>
        </p:txBody>
      </p:sp>
      <p:sp>
        <p:nvSpPr>
          <p:cNvPr id="11269" name="Rectangle 2"/>
          <p:cNvSpPr>
            <a:spLocks noChangeArrowheads="1" noTextEdit="1"/>
          </p:cNvSpPr>
          <p:nvPr>
            <p:ph type="sldImg"/>
          </p:nvPr>
        </p:nvSpPr>
        <p:spPr>
          <a:solidFill>
            <a:srgbClr val="FFFFFF"/>
          </a:solidFill>
          <a:ln cap="flat"/>
        </p:spPr>
      </p:sp>
      <p:sp>
        <p:nvSpPr>
          <p:cNvPr id="11270"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03409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849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849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2E5FB8-9A4D-4019-8A81-FB2144291B9F}" type="slidenum">
              <a:rPr lang="en-US" altLang="en-US" smtClean="0"/>
              <a:pPr>
                <a:spcBef>
                  <a:spcPct val="0"/>
                </a:spcBef>
              </a:pPr>
              <a:t>40</a:t>
            </a:fld>
            <a:endParaRPr lang="en-US" altLang="en-US" smtClean="0"/>
          </a:p>
        </p:txBody>
      </p:sp>
      <p:sp>
        <p:nvSpPr>
          <p:cNvPr id="84997" name="Rectangle 2"/>
          <p:cNvSpPr>
            <a:spLocks noChangeArrowheads="1" noTextEdit="1"/>
          </p:cNvSpPr>
          <p:nvPr>
            <p:ph type="sldImg"/>
          </p:nvPr>
        </p:nvSpPr>
        <p:spPr>
          <a:ln/>
        </p:spPr>
      </p:sp>
      <p:sp>
        <p:nvSpPr>
          <p:cNvPr id="84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94514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870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870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707D81-73FC-4DCC-B119-D757AD450B87}" type="slidenum">
              <a:rPr lang="en-US" altLang="en-US" smtClean="0"/>
              <a:pPr>
                <a:spcBef>
                  <a:spcPct val="0"/>
                </a:spcBef>
              </a:pPr>
              <a:t>41</a:t>
            </a:fld>
            <a:endParaRPr lang="en-US" altLang="en-US" smtClean="0"/>
          </a:p>
        </p:txBody>
      </p:sp>
      <p:sp>
        <p:nvSpPr>
          <p:cNvPr id="87045" name="Rectangle 2"/>
          <p:cNvSpPr>
            <a:spLocks noChangeArrowheads="1" noTextEdit="1"/>
          </p:cNvSpPr>
          <p:nvPr>
            <p:ph type="sldImg"/>
          </p:nvPr>
        </p:nvSpPr>
        <p:spPr>
          <a:ln/>
        </p:spPr>
      </p:sp>
      <p:sp>
        <p:nvSpPr>
          <p:cNvPr id="870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9480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890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89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CE257A-30E4-4A6B-83EF-423BFF3128DC}" type="slidenum">
              <a:rPr lang="en-US" altLang="en-US" smtClean="0"/>
              <a:pPr>
                <a:spcBef>
                  <a:spcPct val="0"/>
                </a:spcBef>
              </a:pPr>
              <a:t>42</a:t>
            </a:fld>
            <a:endParaRPr lang="en-US" altLang="en-US" smtClean="0"/>
          </a:p>
        </p:txBody>
      </p:sp>
      <p:sp>
        <p:nvSpPr>
          <p:cNvPr id="89093" name="Rectangle 2"/>
          <p:cNvSpPr>
            <a:spLocks noChangeArrowheads="1" noTextEdit="1"/>
          </p:cNvSpPr>
          <p:nvPr>
            <p:ph type="sldImg"/>
          </p:nvPr>
        </p:nvSpPr>
        <p:spPr>
          <a:ln/>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Under the WTO Agreement, and its Dispute Settlement Understanding: Panel reports work by negative consensus that is, Panel reports can only be blocked if there is a consensus not to adopt them.</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22950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911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911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6A2B7F-76CF-4F2E-AFDC-373EE456CFA0}" type="slidenum">
              <a:rPr lang="en-US" altLang="en-US" smtClean="0"/>
              <a:pPr>
                <a:spcBef>
                  <a:spcPct val="0"/>
                </a:spcBef>
              </a:pPr>
              <a:t>43</a:t>
            </a:fld>
            <a:endParaRPr lang="en-US" altLang="en-US" smtClean="0"/>
          </a:p>
        </p:txBody>
      </p:sp>
      <p:sp>
        <p:nvSpPr>
          <p:cNvPr id="91141" name="Rectangle 2"/>
          <p:cNvSpPr>
            <a:spLocks noChangeArrowheads="1" noTextEdit="1"/>
          </p:cNvSpPr>
          <p:nvPr>
            <p:ph type="sldImg"/>
          </p:nvPr>
        </p:nvSpPr>
        <p:spPr>
          <a:ln/>
        </p:spPr>
      </p:sp>
      <p:sp>
        <p:nvSpPr>
          <p:cNvPr id="911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07453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931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931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D1D549-4582-4F30-B025-4B415C9D9188}" type="slidenum">
              <a:rPr lang="en-US" altLang="en-US" smtClean="0"/>
              <a:pPr>
                <a:spcBef>
                  <a:spcPct val="0"/>
                </a:spcBef>
              </a:pPr>
              <a:t>44</a:t>
            </a:fld>
            <a:endParaRPr lang="en-US" altLang="en-US" smtClean="0"/>
          </a:p>
        </p:txBody>
      </p:sp>
      <p:sp>
        <p:nvSpPr>
          <p:cNvPr id="93189" name="Rectangle 2"/>
          <p:cNvSpPr>
            <a:spLocks noChangeArrowheads="1" noTextEdit="1"/>
          </p:cNvSpPr>
          <p:nvPr>
            <p:ph type="sldImg"/>
          </p:nvPr>
        </p:nvSpPr>
        <p:spPr>
          <a:ln/>
        </p:spPr>
      </p:sp>
      <p:sp>
        <p:nvSpPr>
          <p:cNvPr id="931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59763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952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952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8E15AF-1850-4CB6-AA13-F01E64AC29E3}" type="slidenum">
              <a:rPr lang="en-US" altLang="en-US" smtClean="0"/>
              <a:pPr>
                <a:spcBef>
                  <a:spcPct val="0"/>
                </a:spcBef>
              </a:pPr>
              <a:t>45</a:t>
            </a:fld>
            <a:endParaRPr lang="en-US" altLang="en-US" smtClean="0"/>
          </a:p>
        </p:txBody>
      </p:sp>
      <p:sp>
        <p:nvSpPr>
          <p:cNvPr id="95237" name="Rectangle 2"/>
          <p:cNvSpPr>
            <a:spLocks noChangeArrowheads="1" noTextEdit="1"/>
          </p:cNvSpPr>
          <p:nvPr>
            <p:ph type="sldImg"/>
          </p:nvPr>
        </p:nvSpPr>
        <p:spPr>
          <a:ln/>
        </p:spPr>
      </p:sp>
      <p:sp>
        <p:nvSpPr>
          <p:cNvPr id="952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71117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972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972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5F8B53-C013-4F9E-8097-0E226A15812B}" type="slidenum">
              <a:rPr lang="en-US" altLang="en-US" smtClean="0"/>
              <a:pPr>
                <a:spcBef>
                  <a:spcPct val="0"/>
                </a:spcBef>
              </a:pPr>
              <a:t>46</a:t>
            </a:fld>
            <a:endParaRPr lang="en-US" altLang="en-US" smtClean="0"/>
          </a:p>
        </p:txBody>
      </p:sp>
      <p:sp>
        <p:nvSpPr>
          <p:cNvPr id="97285" name="Rectangle 2"/>
          <p:cNvSpPr>
            <a:spLocks noChangeArrowheads="1" noTextEdit="1"/>
          </p:cNvSpPr>
          <p:nvPr>
            <p:ph type="sldImg"/>
          </p:nvPr>
        </p:nvSpPr>
        <p:spPr>
          <a:ln/>
        </p:spPr>
      </p:sp>
      <p:sp>
        <p:nvSpPr>
          <p:cNvPr id="972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41157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993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993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5C03DB-109F-414F-ACB0-A517A99E01CA}" type="slidenum">
              <a:rPr lang="en-US" altLang="en-US" smtClean="0"/>
              <a:pPr>
                <a:spcBef>
                  <a:spcPct val="0"/>
                </a:spcBef>
              </a:pPr>
              <a:t>47</a:t>
            </a:fld>
            <a:endParaRPr lang="en-US" altLang="en-US" smtClean="0"/>
          </a:p>
        </p:txBody>
      </p:sp>
      <p:sp>
        <p:nvSpPr>
          <p:cNvPr id="99333" name="Rectangle 2"/>
          <p:cNvSpPr>
            <a:spLocks noChangeArrowheads="1" noTextEdit="1"/>
          </p:cNvSpPr>
          <p:nvPr>
            <p:ph type="sldImg"/>
          </p:nvPr>
        </p:nvSpPr>
        <p:spPr>
          <a:solidFill>
            <a:srgbClr val="FFFFFF"/>
          </a:solidFill>
          <a:ln/>
        </p:spPr>
      </p:sp>
      <p:sp>
        <p:nvSpPr>
          <p:cNvPr id="99334"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rPr>
              <a:t>Krugman text said 40% tariff reduction, Melvin said 33% -- (6.3-3.9)/6.3 = 38%; looks consistent with what Krugman wrote -- there are different ways to calculate average tariff rates, which would then give different answers for the reduction.</a:t>
            </a:r>
          </a:p>
        </p:txBody>
      </p:sp>
    </p:spTree>
    <p:extLst>
      <p:ext uri="{BB962C8B-B14F-4D97-AF65-F5344CB8AC3E}">
        <p14:creationId xmlns:p14="http://schemas.microsoft.com/office/powerpoint/2010/main" val="429526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013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013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0C4CA7-6D83-4741-9C38-67F5856A8381}" type="slidenum">
              <a:rPr lang="en-US" altLang="en-US" smtClean="0"/>
              <a:pPr>
                <a:spcBef>
                  <a:spcPct val="0"/>
                </a:spcBef>
              </a:pPr>
              <a:t>48</a:t>
            </a:fld>
            <a:endParaRPr lang="en-US" altLang="en-US" smtClean="0"/>
          </a:p>
        </p:txBody>
      </p:sp>
      <p:sp>
        <p:nvSpPr>
          <p:cNvPr id="101381" name="Rectangle 2"/>
          <p:cNvSpPr>
            <a:spLocks noChangeArrowheads="1" noTextEdit="1"/>
          </p:cNvSpPr>
          <p:nvPr>
            <p:ph type="sldImg"/>
          </p:nvPr>
        </p:nvSpPr>
        <p:spPr>
          <a:ln/>
        </p:spPr>
      </p:sp>
      <p:sp>
        <p:nvSpPr>
          <p:cNvPr id="1013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72533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034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034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310692-9C30-4C3E-A992-0865DC0FB03A}" type="slidenum">
              <a:rPr lang="en-US" altLang="en-US" smtClean="0"/>
              <a:pPr>
                <a:spcBef>
                  <a:spcPct val="0"/>
                </a:spcBef>
              </a:pPr>
              <a:t>49</a:t>
            </a:fld>
            <a:endParaRPr lang="en-US" altLang="en-US" smtClean="0"/>
          </a:p>
        </p:txBody>
      </p:sp>
      <p:sp>
        <p:nvSpPr>
          <p:cNvPr id="103429" name="Rectangle 2"/>
          <p:cNvSpPr>
            <a:spLocks noChangeArrowheads="1" noTextEdit="1"/>
          </p:cNvSpPr>
          <p:nvPr>
            <p:ph type="sldImg"/>
          </p:nvPr>
        </p:nvSpPr>
        <p:spPr>
          <a:ln/>
        </p:spPr>
      </p:sp>
      <p:sp>
        <p:nvSpPr>
          <p:cNvPr id="1034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2325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33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3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EC5CFA-22EE-4EFA-A072-CBCB86E4BF7B}" type="slidenum">
              <a:rPr lang="en-US" altLang="en-US" smtClean="0"/>
              <a:pPr>
                <a:spcBef>
                  <a:spcPct val="0"/>
                </a:spcBef>
              </a:pPr>
              <a:t>5</a:t>
            </a:fld>
            <a:endParaRPr lang="en-US" altLang="en-US" smtClean="0"/>
          </a:p>
        </p:txBody>
      </p:sp>
      <p:sp>
        <p:nvSpPr>
          <p:cNvPr id="13317" name="Rectangle 2"/>
          <p:cNvSpPr>
            <a:spLocks noChangeArrowheads="1" noTextEdit="1"/>
          </p:cNvSpPr>
          <p:nvPr>
            <p:ph type="sldImg"/>
          </p:nvPr>
        </p:nvSpPr>
        <p:spPr>
          <a:ln/>
        </p:spPr>
      </p:sp>
      <p:sp>
        <p:nvSpPr>
          <p:cNvPr id="133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57341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054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054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E87E19-3481-4A59-9A0A-C756859E62AE}" type="slidenum">
              <a:rPr lang="en-US" altLang="en-US" smtClean="0"/>
              <a:pPr>
                <a:spcBef>
                  <a:spcPct val="0"/>
                </a:spcBef>
              </a:pPr>
              <a:t>50</a:t>
            </a:fld>
            <a:endParaRPr lang="en-US" altLang="en-US" smtClean="0"/>
          </a:p>
        </p:txBody>
      </p:sp>
      <p:sp>
        <p:nvSpPr>
          <p:cNvPr id="105477" name="Rectangle 2"/>
          <p:cNvSpPr>
            <a:spLocks noChangeArrowheads="1" noTextEdit="1"/>
          </p:cNvSpPr>
          <p:nvPr>
            <p:ph type="sldImg"/>
          </p:nvPr>
        </p:nvSpPr>
        <p:spPr>
          <a:ln/>
        </p:spPr>
      </p:sp>
      <p:sp>
        <p:nvSpPr>
          <p:cNvPr id="1054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Note tariff reductions shown in Carbaugh</a:t>
            </a:r>
          </a:p>
          <a:p>
            <a:pPr lvl="1"/>
            <a:r>
              <a:rPr lang="en-US" altLang="en-US" smtClean="0">
                <a:latin typeface="Times New Roman" panose="02020603050405020304" pitchFamily="18" charset="0"/>
              </a:rPr>
              <a:t>Tables 6.3-4, pp. 179-180, </a:t>
            </a:r>
          </a:p>
          <a:p>
            <a:pPr lvl="1"/>
            <a:r>
              <a:rPr lang="en-US" altLang="en-US" smtClean="0">
                <a:latin typeface="Times New Roman" panose="02020603050405020304" pitchFamily="18" charset="0"/>
              </a:rPr>
              <a:t>Significant cuts in “bound” rates – esp. in developing countries, but their rates are still high</a:t>
            </a:r>
          </a:p>
        </p:txBody>
      </p:sp>
    </p:spTree>
    <p:extLst>
      <p:ext uri="{BB962C8B-B14F-4D97-AF65-F5344CB8AC3E}">
        <p14:creationId xmlns:p14="http://schemas.microsoft.com/office/powerpoint/2010/main" val="258717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075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075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A4C087-0560-44EC-9AAE-BEDEF4957DC8}" type="slidenum">
              <a:rPr lang="en-US" altLang="en-US" smtClean="0"/>
              <a:pPr>
                <a:spcBef>
                  <a:spcPct val="0"/>
                </a:spcBef>
              </a:pPr>
              <a:t>51</a:t>
            </a:fld>
            <a:endParaRPr lang="en-US" altLang="en-US" smtClean="0"/>
          </a:p>
        </p:txBody>
      </p:sp>
      <p:sp>
        <p:nvSpPr>
          <p:cNvPr id="107525" name="Rectangle 2"/>
          <p:cNvSpPr>
            <a:spLocks noChangeArrowheads="1" noTextEdit="1"/>
          </p:cNvSpPr>
          <p:nvPr>
            <p:ph type="sldImg"/>
          </p:nvPr>
        </p:nvSpPr>
        <p:spPr>
          <a:solidFill>
            <a:srgbClr val="FFFFFF"/>
          </a:solidFill>
          <a:ln/>
        </p:spPr>
      </p:sp>
      <p:sp>
        <p:nvSpPr>
          <p:cNvPr id="107526"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rPr>
              <a:t>Name change, but no new large bureaucracy.</a:t>
            </a:r>
          </a:p>
          <a:p>
            <a:r>
              <a:rPr lang="en-US" altLang="en-US" smtClean="0">
                <a:latin typeface="Times New Roman" panose="02020603050405020304" pitchFamily="18" charset="0"/>
              </a:rPr>
              <a:t>DSU -- after appeal, DS body hears what the defendant will do -- if it is not enough, DSB may sanction retaliatory tariffs, proportional to the harm caused. Note that this is multilateral, not unilateral (compare to US trade law section 301.</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From January 1995-2000 there were 190+ dispute cases concerning about 150 distinct issues. This was more than 50% of all GATT disputes filed 1947-1994. </a:t>
            </a:r>
          </a:p>
          <a:p>
            <a:r>
              <a:rPr lang="en-US" altLang="en-US" smtClean="0">
                <a:latin typeface="Times New Roman" panose="02020603050405020304" pitchFamily="18" charset="0"/>
              </a:rPr>
              <a:t>32 settled or inactive; 32 reviewed by appellate panel; 22 had received initial decision with about 11 of these under review by appellate panel.</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UPDATE</a:t>
            </a:r>
          </a:p>
        </p:txBody>
      </p:sp>
    </p:spTree>
    <p:extLst>
      <p:ext uri="{BB962C8B-B14F-4D97-AF65-F5344CB8AC3E}">
        <p14:creationId xmlns:p14="http://schemas.microsoft.com/office/powerpoint/2010/main" val="192910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095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095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57F753-6AC7-4FE1-9AFF-D3D9FB7682EA}" type="slidenum">
              <a:rPr lang="en-US" altLang="en-US" smtClean="0"/>
              <a:pPr>
                <a:spcBef>
                  <a:spcPct val="0"/>
                </a:spcBef>
              </a:pPr>
              <a:t>52</a:t>
            </a:fld>
            <a:endParaRPr lang="en-US" altLang="en-US" smtClean="0"/>
          </a:p>
        </p:txBody>
      </p:sp>
      <p:sp>
        <p:nvSpPr>
          <p:cNvPr id="109573" name="Rectangle 2"/>
          <p:cNvSpPr>
            <a:spLocks noChangeArrowheads="1" noTextEdit="1"/>
          </p:cNvSpPr>
          <p:nvPr>
            <p:ph type="sldImg"/>
          </p:nvPr>
        </p:nvSpPr>
        <p:spPr>
          <a:solidFill>
            <a:srgbClr val="FFFFFF"/>
          </a:solidFill>
          <a:ln/>
        </p:spPr>
      </p:sp>
      <p:sp>
        <p:nvSpPr>
          <p:cNvPr id="109574"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rPr>
              <a:t>Update stats, negotiations</a:t>
            </a:r>
          </a:p>
        </p:txBody>
      </p:sp>
    </p:spTree>
    <p:extLst>
      <p:ext uri="{BB962C8B-B14F-4D97-AF65-F5344CB8AC3E}">
        <p14:creationId xmlns:p14="http://schemas.microsoft.com/office/powerpoint/2010/main" val="36182228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116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116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748601-72E1-4321-8FAD-1FE579639A6A}" type="slidenum">
              <a:rPr lang="en-US" altLang="en-US" smtClean="0"/>
              <a:pPr>
                <a:spcBef>
                  <a:spcPct val="0"/>
                </a:spcBef>
              </a:pPr>
              <a:t>53</a:t>
            </a:fld>
            <a:endParaRPr lang="en-US" altLang="en-US" smtClean="0"/>
          </a:p>
        </p:txBody>
      </p:sp>
      <p:sp>
        <p:nvSpPr>
          <p:cNvPr id="111621" name="Rectangle 2"/>
          <p:cNvSpPr>
            <a:spLocks noChangeArrowheads="1" noTextEdit="1"/>
          </p:cNvSpPr>
          <p:nvPr>
            <p:ph type="sldImg"/>
          </p:nvPr>
        </p:nvSpPr>
        <p:spPr>
          <a:solidFill>
            <a:srgbClr val="FFFFFF"/>
          </a:solidFill>
          <a:ln/>
        </p:spPr>
      </p:sp>
      <p:sp>
        <p:nvSpPr>
          <p:cNvPr id="111622"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rPr>
              <a:t>Given the distributional implications, it is surprising that an agreement was reached was reached at all. </a:t>
            </a:r>
          </a:p>
          <a:p>
            <a:r>
              <a:rPr lang="en-US" altLang="en-US" smtClean="0">
                <a:latin typeface="Times New Roman" panose="02020603050405020304" pitchFamily="18" charset="0"/>
              </a:rPr>
              <a:t>Some concessions would have been made anyway. For example, CAP would have been cut because it is so expensive.</a:t>
            </a:r>
          </a:p>
        </p:txBody>
      </p:sp>
    </p:spTree>
    <p:extLst>
      <p:ext uri="{BB962C8B-B14F-4D97-AF65-F5344CB8AC3E}">
        <p14:creationId xmlns:p14="http://schemas.microsoft.com/office/powerpoint/2010/main" val="3889413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136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136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07C87A-43FB-4BA9-B26E-CEEAC6EEB338}" type="slidenum">
              <a:rPr lang="en-US" altLang="en-US" smtClean="0"/>
              <a:pPr>
                <a:spcBef>
                  <a:spcPct val="0"/>
                </a:spcBef>
              </a:pPr>
              <a:t>54</a:t>
            </a:fld>
            <a:endParaRPr lang="en-US" altLang="en-US" smtClean="0"/>
          </a:p>
        </p:txBody>
      </p:sp>
      <p:sp>
        <p:nvSpPr>
          <p:cNvPr id="113669" name="Rectangle 2"/>
          <p:cNvSpPr>
            <a:spLocks noChangeArrowheads="1" noTextEdit="1"/>
          </p:cNvSpPr>
          <p:nvPr>
            <p:ph type="sldImg"/>
          </p:nvPr>
        </p:nvSpPr>
        <p:spPr>
          <a:ln/>
        </p:spPr>
      </p:sp>
      <p:sp>
        <p:nvSpPr>
          <p:cNvPr id="1136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Arguably, there is a stronger moral and economic justification for “tuna quotas” than for anti-dumping provisions.</a:t>
            </a:r>
          </a:p>
          <a:p>
            <a:r>
              <a:rPr lang="en-US" altLang="en-US" smtClean="0">
                <a:latin typeface="Times New Roman" panose="02020603050405020304" pitchFamily="18" charset="0"/>
              </a:rPr>
              <a:t>Who owns the problem? Who should pay for the more expensive fishing methods?</a:t>
            </a:r>
          </a:p>
          <a:p>
            <a:r>
              <a:rPr lang="en-US" altLang="en-US" smtClean="0">
                <a:latin typeface="Times New Roman" panose="02020603050405020304" pitchFamily="18" charset="0"/>
              </a:rPr>
              <a:t>See Trade Policy Case Study I on page 227-9 6th edition of H&amp;M. 231-233 of </a:t>
            </a:r>
          </a:p>
        </p:txBody>
      </p:sp>
    </p:spTree>
    <p:extLst>
      <p:ext uri="{BB962C8B-B14F-4D97-AF65-F5344CB8AC3E}">
        <p14:creationId xmlns:p14="http://schemas.microsoft.com/office/powerpoint/2010/main" val="2954035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157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157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809C51-94AB-4937-B081-114FAF332578}" type="slidenum">
              <a:rPr lang="en-US" altLang="en-US" smtClean="0"/>
              <a:pPr>
                <a:spcBef>
                  <a:spcPct val="0"/>
                </a:spcBef>
              </a:pPr>
              <a:t>55</a:t>
            </a:fld>
            <a:endParaRPr lang="en-US" altLang="en-US" smtClean="0"/>
          </a:p>
        </p:txBody>
      </p:sp>
      <p:sp>
        <p:nvSpPr>
          <p:cNvPr id="115717" name="Rectangle 2"/>
          <p:cNvSpPr>
            <a:spLocks noChangeArrowheads="1" noTextEdit="1"/>
          </p:cNvSpPr>
          <p:nvPr>
            <p:ph type="sldImg"/>
          </p:nvPr>
        </p:nvSpPr>
        <p:spPr>
          <a:ln/>
        </p:spPr>
      </p:sp>
      <p:sp>
        <p:nvSpPr>
          <p:cNvPr id="1157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70793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177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177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3B3F0-8F61-46EE-8077-3E507B453079}" type="slidenum">
              <a:rPr lang="en-US" altLang="en-US" smtClean="0"/>
              <a:pPr>
                <a:spcBef>
                  <a:spcPct val="0"/>
                </a:spcBef>
              </a:pPr>
              <a:t>56</a:t>
            </a:fld>
            <a:endParaRPr lang="en-US" altLang="en-US" smtClean="0"/>
          </a:p>
        </p:txBody>
      </p:sp>
      <p:sp>
        <p:nvSpPr>
          <p:cNvPr id="117765" name="Rectangle 2"/>
          <p:cNvSpPr>
            <a:spLocks noChangeArrowheads="1" noTextEdit="1"/>
          </p:cNvSpPr>
          <p:nvPr>
            <p:ph type="sldImg"/>
          </p:nvPr>
        </p:nvSpPr>
        <p:spPr>
          <a:ln/>
        </p:spPr>
      </p:sp>
      <p:sp>
        <p:nvSpPr>
          <p:cNvPr id="1177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81750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198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198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435A1A-F510-488D-AB0C-51288619FF08}" type="slidenum">
              <a:rPr lang="en-US" altLang="en-US" smtClean="0"/>
              <a:pPr>
                <a:spcBef>
                  <a:spcPct val="0"/>
                </a:spcBef>
              </a:pPr>
              <a:t>57</a:t>
            </a:fld>
            <a:endParaRPr lang="en-US" altLang="en-US" smtClean="0"/>
          </a:p>
        </p:txBody>
      </p:sp>
      <p:sp>
        <p:nvSpPr>
          <p:cNvPr id="119813" name="Rectangle 2"/>
          <p:cNvSpPr>
            <a:spLocks noChangeArrowheads="1" noTextEdit="1"/>
          </p:cNvSpPr>
          <p:nvPr>
            <p:ph type="sldImg"/>
          </p:nvPr>
        </p:nvSpPr>
        <p:spPr>
          <a:ln/>
        </p:spPr>
      </p:sp>
      <p:sp>
        <p:nvSpPr>
          <p:cNvPr id="1198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36463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218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218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5D7CD4-8C04-493C-8502-3240BAEB66C3}" type="slidenum">
              <a:rPr lang="en-US" altLang="en-US" smtClean="0"/>
              <a:pPr>
                <a:spcBef>
                  <a:spcPct val="0"/>
                </a:spcBef>
              </a:pPr>
              <a:t>58</a:t>
            </a:fld>
            <a:endParaRPr lang="en-US" altLang="en-US" smtClean="0"/>
          </a:p>
        </p:txBody>
      </p:sp>
      <p:sp>
        <p:nvSpPr>
          <p:cNvPr id="121861" name="Rectangle 2"/>
          <p:cNvSpPr>
            <a:spLocks noChangeArrowheads="1" noTextEdit="1"/>
          </p:cNvSpPr>
          <p:nvPr>
            <p:ph type="sldImg"/>
          </p:nvPr>
        </p:nvSpPr>
        <p:spPr>
          <a:solidFill>
            <a:srgbClr val="FFFFFF"/>
          </a:solidFill>
          <a:ln cap="flat"/>
        </p:spPr>
      </p:sp>
      <p:sp>
        <p:nvSpPr>
          <p:cNvPr id="121862"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47727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239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239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6FC904-CFA4-40D5-8104-979556A9F811}" type="slidenum">
              <a:rPr lang="en-US" altLang="en-US" smtClean="0"/>
              <a:pPr>
                <a:spcBef>
                  <a:spcPct val="0"/>
                </a:spcBef>
              </a:pPr>
              <a:t>59</a:t>
            </a:fld>
            <a:endParaRPr lang="en-US" altLang="en-US" smtClean="0"/>
          </a:p>
        </p:txBody>
      </p:sp>
      <p:sp>
        <p:nvSpPr>
          <p:cNvPr id="123909" name="Rectangle 2"/>
          <p:cNvSpPr>
            <a:spLocks noChangeArrowheads="1" noTextEdit="1"/>
          </p:cNvSpPr>
          <p:nvPr>
            <p:ph type="sldImg"/>
          </p:nvPr>
        </p:nvSpPr>
        <p:spPr>
          <a:ln/>
        </p:spPr>
      </p:sp>
      <p:sp>
        <p:nvSpPr>
          <p:cNvPr id="1239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“cost of production” rarely used here -- but it is a very artificial calculation, since they lack data</a:t>
            </a:r>
          </a:p>
        </p:txBody>
      </p:sp>
    </p:spTree>
    <p:extLst>
      <p:ext uri="{BB962C8B-B14F-4D97-AF65-F5344CB8AC3E}">
        <p14:creationId xmlns:p14="http://schemas.microsoft.com/office/powerpoint/2010/main" val="300804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1A65D8-5F4C-4736-BFEE-F21ADD59E55E}" type="slidenum">
              <a:rPr lang="en-US" altLang="en-US" smtClean="0"/>
              <a:pPr>
                <a:spcBef>
                  <a:spcPct val="0"/>
                </a:spcBef>
              </a:pPr>
              <a:t>6</a:t>
            </a:fld>
            <a:endParaRPr lang="en-US" altLang="en-US" smtClean="0"/>
          </a:p>
        </p:txBody>
      </p:sp>
      <p:sp>
        <p:nvSpPr>
          <p:cNvPr id="15365" name="Rectangle 2"/>
          <p:cNvSpPr>
            <a:spLocks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25825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259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259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60DB8C-275D-45EA-88A7-39E929358391}"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293603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280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280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BA6870-5CD8-4CC4-8E0A-2A73E59E864F}"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36857050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300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300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BABF79-0E49-4982-84A7-EE5EBF7A531A}"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3704792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331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33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0AD213-02D7-4F68-909E-7208931E1EFF}" type="slidenum">
              <a:rPr lang="en-US" altLang="en-US" smtClean="0"/>
              <a:pPr>
                <a:spcBef>
                  <a:spcPct val="0"/>
                </a:spcBef>
              </a:pPr>
              <a:t>64</a:t>
            </a:fld>
            <a:endParaRPr lang="en-US" altLang="en-US" smtClean="0"/>
          </a:p>
        </p:txBody>
      </p:sp>
      <p:sp>
        <p:nvSpPr>
          <p:cNvPr id="133125" name="Rectangle 2"/>
          <p:cNvSpPr>
            <a:spLocks noChangeArrowheads="1" noTextEdit="1"/>
          </p:cNvSpPr>
          <p:nvPr>
            <p:ph type="sldImg"/>
          </p:nvPr>
        </p:nvSpPr>
        <p:spPr>
          <a:ln/>
        </p:spPr>
      </p:sp>
      <p:sp>
        <p:nvSpPr>
          <p:cNvPr id="133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50256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351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35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9147F7-39E8-4528-A23B-7C6FA14E9067}" type="slidenum">
              <a:rPr lang="en-US" altLang="en-US" smtClean="0"/>
              <a:pPr>
                <a:spcBef>
                  <a:spcPct val="0"/>
                </a:spcBef>
              </a:pPr>
              <a:t>65</a:t>
            </a:fld>
            <a:endParaRPr lang="en-US" altLang="en-US" smtClean="0"/>
          </a:p>
        </p:txBody>
      </p:sp>
      <p:sp>
        <p:nvSpPr>
          <p:cNvPr id="135173" name="Rectangle 2"/>
          <p:cNvSpPr>
            <a:spLocks noChangeArrowheads="1" noTextEdit="1"/>
          </p:cNvSpPr>
          <p:nvPr>
            <p:ph type="sldImg"/>
          </p:nvPr>
        </p:nvSpPr>
        <p:spPr>
          <a:ln/>
        </p:spPr>
      </p:sp>
      <p:sp>
        <p:nvSpPr>
          <p:cNvPr id="135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625790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38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38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57AB80-2664-4023-91F2-D08CFFB16F6D}" type="slidenum">
              <a:rPr lang="en-US" altLang="en-US" smtClean="0"/>
              <a:pPr>
                <a:spcBef>
                  <a:spcPct val="0"/>
                </a:spcBef>
              </a:pPr>
              <a:t>67</a:t>
            </a:fld>
            <a:endParaRPr lang="en-US" altLang="en-US" smtClean="0"/>
          </a:p>
        </p:txBody>
      </p:sp>
      <p:sp>
        <p:nvSpPr>
          <p:cNvPr id="138245" name="Rectangle 2"/>
          <p:cNvSpPr>
            <a:spLocks noChangeArrowheads="1" noTextEdit="1"/>
          </p:cNvSpPr>
          <p:nvPr>
            <p:ph type="sldImg"/>
          </p:nvPr>
        </p:nvSpPr>
        <p:spPr>
          <a:ln/>
        </p:spPr>
      </p:sp>
      <p:sp>
        <p:nvSpPr>
          <p:cNvPr id="138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561759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402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40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9DC431-BAB7-47F5-861D-8A73D09548C6}" type="slidenum">
              <a:rPr lang="en-US" altLang="en-US" smtClean="0"/>
              <a:pPr>
                <a:spcBef>
                  <a:spcPct val="0"/>
                </a:spcBef>
              </a:pPr>
              <a:t>68</a:t>
            </a:fld>
            <a:endParaRPr lang="en-US" altLang="en-US" smtClean="0"/>
          </a:p>
        </p:txBody>
      </p:sp>
      <p:sp>
        <p:nvSpPr>
          <p:cNvPr id="140293" name="Rectangle 2"/>
          <p:cNvSpPr>
            <a:spLocks noChangeArrowheads="1" noTextEdit="1"/>
          </p:cNvSpPr>
          <p:nvPr>
            <p:ph type="sldImg"/>
          </p:nvPr>
        </p:nvSpPr>
        <p:spPr>
          <a:solidFill>
            <a:srgbClr val="FFFFFF"/>
          </a:solidFill>
          <a:ln cap="flat"/>
        </p:spPr>
      </p:sp>
      <p:sp>
        <p:nvSpPr>
          <p:cNvPr id="140294"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274694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42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42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C902D6-B99E-4A31-B1DD-6089DFBA4072}" type="slidenum">
              <a:rPr lang="en-US" altLang="en-US" smtClean="0"/>
              <a:pPr>
                <a:spcBef>
                  <a:spcPct val="0"/>
                </a:spcBef>
              </a:pPr>
              <a:t>69</a:t>
            </a:fld>
            <a:endParaRPr lang="en-US" altLang="en-US" smtClean="0"/>
          </a:p>
        </p:txBody>
      </p:sp>
      <p:sp>
        <p:nvSpPr>
          <p:cNvPr id="142341" name="Rectangle 2"/>
          <p:cNvSpPr>
            <a:spLocks noChangeArrowheads="1" noTextEdit="1"/>
          </p:cNvSpPr>
          <p:nvPr>
            <p:ph type="sldImg"/>
          </p:nvPr>
        </p:nvSpPr>
        <p:spPr>
          <a:ln/>
        </p:spPr>
      </p:sp>
      <p:sp>
        <p:nvSpPr>
          <p:cNvPr id="142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mtClean="0">
                <a:latin typeface="Times New Roman" panose="02020603050405020304" pitchFamily="18" charset="0"/>
              </a:rPr>
              <a:t>See Table 8.2, page 235, Husted &amp; Melvin for US Anti-dumping cases. Source: US ITC “Antidumping and CVD Handbook, Dec 2001”</a:t>
            </a:r>
          </a:p>
          <a:p>
            <a:pPr lvl="1"/>
            <a:endParaRPr lang="en-US" altLang="en-US" smtClean="0">
              <a:latin typeface="Times New Roman" panose="02020603050405020304" pitchFamily="18" charset="0"/>
            </a:endParaRPr>
          </a:p>
          <a:p>
            <a:pPr lvl="1"/>
            <a:r>
              <a:rPr lang="en-US" altLang="en-US" smtClean="0">
                <a:latin typeface="Times New Roman" panose="02020603050405020304" pitchFamily="18" charset="0"/>
              </a:rPr>
              <a:t>See Carbaugh’s Table 6.6, page 191 -- a summary</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249362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44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44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4FDCA2-F5A1-451B-8B91-82C6D61C9883}" type="slidenum">
              <a:rPr lang="en-US" altLang="en-US" smtClean="0"/>
              <a:pPr>
                <a:spcBef>
                  <a:spcPct val="0"/>
                </a:spcBef>
              </a:pPr>
              <a:t>70</a:t>
            </a:fld>
            <a:endParaRPr lang="en-US" altLang="en-US" smtClean="0"/>
          </a:p>
        </p:txBody>
      </p:sp>
      <p:sp>
        <p:nvSpPr>
          <p:cNvPr id="144389" name="Rectangle 2"/>
          <p:cNvSpPr>
            <a:spLocks noChangeArrowheads="1" noTextEdit="1"/>
          </p:cNvSpPr>
          <p:nvPr>
            <p:ph type="sldImg"/>
          </p:nvPr>
        </p:nvSpPr>
        <p:spPr>
          <a:ln/>
        </p:spPr>
      </p:sp>
      <p:sp>
        <p:nvSpPr>
          <p:cNvPr id="144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726389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464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464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F153E1-0C6E-42BA-8A8E-3E4740F1BA13}" type="slidenum">
              <a:rPr lang="en-US" altLang="en-US" smtClean="0"/>
              <a:pPr>
                <a:spcBef>
                  <a:spcPct val="0"/>
                </a:spcBef>
              </a:pPr>
              <a:t>71</a:t>
            </a:fld>
            <a:endParaRPr lang="en-US" altLang="en-US" smtClean="0"/>
          </a:p>
        </p:txBody>
      </p:sp>
      <p:sp>
        <p:nvSpPr>
          <p:cNvPr id="146437" name="Rectangle 2"/>
          <p:cNvSpPr>
            <a:spLocks noChangeArrowheads="1" noTextEdit="1"/>
          </p:cNvSpPr>
          <p:nvPr>
            <p:ph type="sldImg"/>
          </p:nvPr>
        </p:nvSpPr>
        <p:spPr>
          <a:ln/>
        </p:spPr>
      </p:sp>
      <p:sp>
        <p:nvSpPr>
          <p:cNvPr id="1464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6113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74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74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49FE4E-8BB4-4177-BF4D-031803CD8394}" type="slidenum">
              <a:rPr lang="en-US" altLang="en-US" smtClean="0"/>
              <a:pPr>
                <a:spcBef>
                  <a:spcPct val="0"/>
                </a:spcBef>
              </a:pPr>
              <a:t>7</a:t>
            </a:fld>
            <a:endParaRPr lang="en-US" altLang="en-US" smtClean="0"/>
          </a:p>
        </p:txBody>
      </p:sp>
      <p:sp>
        <p:nvSpPr>
          <p:cNvPr id="17413" name="Rectangle 2"/>
          <p:cNvSpPr>
            <a:spLocks noChangeArrowheads="1" noTextEdit="1"/>
          </p:cNvSpPr>
          <p:nvPr>
            <p:ph type="sldImg"/>
          </p:nvPr>
        </p:nvSpPr>
        <p:spPr>
          <a:ln/>
        </p:spPr>
      </p:sp>
      <p:sp>
        <p:nvSpPr>
          <p:cNvPr id="174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992070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48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48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F78AE3-142D-4AFC-A0DA-85C60B24C53B}" type="slidenum">
              <a:rPr lang="en-US" altLang="en-US" smtClean="0"/>
              <a:pPr>
                <a:spcBef>
                  <a:spcPct val="0"/>
                </a:spcBef>
              </a:pPr>
              <a:t>72</a:t>
            </a:fld>
            <a:endParaRPr lang="en-US" altLang="en-US" smtClean="0"/>
          </a:p>
        </p:txBody>
      </p:sp>
      <p:sp>
        <p:nvSpPr>
          <p:cNvPr id="148485" name="Rectangle 2"/>
          <p:cNvSpPr>
            <a:spLocks noChangeArrowheads="1" noTextEdit="1"/>
          </p:cNvSpPr>
          <p:nvPr>
            <p:ph type="sldImg"/>
          </p:nvPr>
        </p:nvSpPr>
        <p:spPr>
          <a:ln/>
        </p:spPr>
      </p:sp>
      <p:sp>
        <p:nvSpPr>
          <p:cNvPr id="148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214105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505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505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CB700F-C0DB-4455-A5E1-89DAEC45C9E1}" type="slidenum">
              <a:rPr lang="en-US" altLang="en-US" smtClean="0"/>
              <a:pPr>
                <a:spcBef>
                  <a:spcPct val="0"/>
                </a:spcBef>
              </a:pPr>
              <a:t>73</a:t>
            </a:fld>
            <a:endParaRPr lang="en-US" altLang="en-US" smtClean="0"/>
          </a:p>
        </p:txBody>
      </p:sp>
      <p:sp>
        <p:nvSpPr>
          <p:cNvPr id="150533" name="Rectangle 2"/>
          <p:cNvSpPr>
            <a:spLocks noChangeArrowheads="1" noTextEdit="1"/>
          </p:cNvSpPr>
          <p:nvPr>
            <p:ph type="sldImg"/>
          </p:nvPr>
        </p:nvSpPr>
        <p:spPr>
          <a:ln/>
        </p:spPr>
      </p:sp>
      <p:sp>
        <p:nvSpPr>
          <p:cNvPr id="1505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090989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525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525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A14113-F3F7-4F62-9752-1D115369CB72}" type="slidenum">
              <a:rPr lang="en-US" altLang="en-US" smtClean="0"/>
              <a:pPr>
                <a:spcBef>
                  <a:spcPct val="0"/>
                </a:spcBef>
              </a:pPr>
              <a:t>74</a:t>
            </a:fld>
            <a:endParaRPr lang="en-US" altLang="en-US" smtClean="0"/>
          </a:p>
        </p:txBody>
      </p:sp>
      <p:sp>
        <p:nvSpPr>
          <p:cNvPr id="152581" name="Rectangle 2"/>
          <p:cNvSpPr>
            <a:spLocks noChangeArrowheads="1" noTextEdit="1"/>
          </p:cNvSpPr>
          <p:nvPr>
            <p:ph type="sldImg"/>
          </p:nvPr>
        </p:nvSpPr>
        <p:spPr>
          <a:ln/>
        </p:spPr>
      </p:sp>
      <p:sp>
        <p:nvSpPr>
          <p:cNvPr id="1525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Times New Roman" panose="02020603050405020304" pitchFamily="18" charset="0"/>
              </a:rPr>
              <a:t>(“Peace Clause”)</a:t>
            </a:r>
            <a:r>
              <a:rPr lang="en-US" altLang="en-US" smtClean="0">
                <a:latin typeface="Times New Roman" panose="02020603050405020304" pitchFamily="18" charset="0"/>
              </a:rPr>
              <a:t>  Grandfathered subsidies (until __________), provided they were not raised. US Cotton subsidies found in violation in dispute filed by Brazil. “peace clause”, inserted into the Agreement on Agriculture in 1995. But under the terms of the peace clause, countries only enjoyed that immunity provided they capped their subsidies at their 1992 levels. In 1992, America paid cotton producers $1.62 billion. But in 1999 and 2001 it breached that cap, paying its cotton farmers $2.3 billion in 1999 and $2.06 billion in 2001, according to the Department of Agriculture.</a:t>
            </a:r>
          </a:p>
          <a:p>
            <a:r>
              <a:rPr lang="en-US" altLang="en-US" smtClean="0">
                <a:latin typeface="Times New Roman" panose="02020603050405020304" pitchFamily="18" charset="0"/>
              </a:rPr>
              <a:t> </a:t>
            </a:r>
          </a:p>
          <a:p>
            <a:r>
              <a:rPr lang="en-US" altLang="en-US" smtClean="0">
                <a:latin typeface="Times New Roman" panose="02020603050405020304" pitchFamily="18" charset="0"/>
              </a:rPr>
              <a:t>On prohibited subsidies: One WTO ruling said that the company would have to pay it back. The Australian automobile leather company would have gone bankrupt.</a:t>
            </a:r>
          </a:p>
        </p:txBody>
      </p:sp>
    </p:spTree>
    <p:extLst>
      <p:ext uri="{BB962C8B-B14F-4D97-AF65-F5344CB8AC3E}">
        <p14:creationId xmlns:p14="http://schemas.microsoft.com/office/powerpoint/2010/main" val="11021358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546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546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EE96CF-DE2F-4352-BF85-BD22438B595C}" type="slidenum">
              <a:rPr lang="en-US" altLang="en-US" smtClean="0"/>
              <a:pPr>
                <a:spcBef>
                  <a:spcPct val="0"/>
                </a:spcBef>
              </a:pPr>
              <a:t>75</a:t>
            </a:fld>
            <a:endParaRPr lang="en-US" altLang="en-US" smtClean="0"/>
          </a:p>
        </p:txBody>
      </p:sp>
      <p:sp>
        <p:nvSpPr>
          <p:cNvPr id="154629" name="Rectangle 2"/>
          <p:cNvSpPr>
            <a:spLocks noChangeArrowheads="1" noTextEdit="1"/>
          </p:cNvSpPr>
          <p:nvPr>
            <p:ph type="sldImg"/>
          </p:nvPr>
        </p:nvSpPr>
        <p:spPr>
          <a:ln/>
        </p:spPr>
      </p:sp>
      <p:sp>
        <p:nvSpPr>
          <p:cNvPr id="154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Times New Roman" panose="02020603050405020304" pitchFamily="18" charset="0"/>
              </a:rPr>
              <a:t>Dear Mr. Eastwood,</a:t>
            </a:r>
          </a:p>
          <a:p>
            <a:pPr>
              <a:lnSpc>
                <a:spcPct val="90000"/>
              </a:lnSpc>
            </a:pPr>
            <a:endParaRPr lang="en-US" altLang="en-US" smtClean="0">
              <a:latin typeface="Times New Roman" panose="02020603050405020304" pitchFamily="18" charset="0"/>
            </a:endParaRPr>
          </a:p>
          <a:p>
            <a:pPr>
              <a:lnSpc>
                <a:spcPct val="90000"/>
              </a:lnSpc>
            </a:pPr>
            <a:r>
              <a:rPr lang="en-US" altLang="en-US" smtClean="0">
                <a:latin typeface="Times New Roman" panose="02020603050405020304" pitchFamily="18" charset="0"/>
              </a:rPr>
              <a:t>I found the following on the WTO website. I guess you have to mention in your slide (Commercial Policy: History and Practice, slide 64) that the third category (non-actionable subsidies) does not exist anymore.</a:t>
            </a:r>
          </a:p>
          <a:p>
            <a:pPr>
              <a:lnSpc>
                <a:spcPct val="90000"/>
              </a:lnSpc>
            </a:pPr>
            <a:endParaRPr lang="en-US" altLang="en-US" smtClean="0">
              <a:latin typeface="Times New Roman" panose="02020603050405020304" pitchFamily="18" charset="0"/>
            </a:endParaRPr>
          </a:p>
          <a:p>
            <a:pPr>
              <a:lnSpc>
                <a:spcPct val="90000"/>
              </a:lnSpc>
            </a:pPr>
            <a:r>
              <a:rPr lang="en-US" altLang="en-US" smtClean="0">
                <a:latin typeface="Times New Roman" panose="02020603050405020304" pitchFamily="18" charset="0"/>
              </a:rPr>
              <a:t>Here is the excerpt from </a:t>
            </a:r>
            <a:r>
              <a:rPr lang="en-US" altLang="en-US" smtClean="0">
                <a:latin typeface="Times New Roman" panose="02020603050405020304" pitchFamily="18" charset="0"/>
                <a:hlinkClick r:id="rId3"/>
              </a:rPr>
              <a:t>http://www.wto.org/english/thewto_e/whatis_e/tif_e/agrm8_e.htm#subsidies</a:t>
            </a:r>
            <a:endParaRPr lang="en-US" altLang="en-US" smtClean="0">
              <a:latin typeface="Times New Roman" panose="02020603050405020304" pitchFamily="18" charset="0"/>
            </a:endParaRPr>
          </a:p>
          <a:p>
            <a:pPr>
              <a:lnSpc>
                <a:spcPct val="90000"/>
              </a:lnSpc>
            </a:pPr>
            <a:endParaRPr lang="en-US" altLang="en-US" smtClean="0">
              <a:latin typeface="Times New Roman" panose="02020603050405020304" pitchFamily="18" charset="0"/>
            </a:endParaRPr>
          </a:p>
          <a:p>
            <a:pPr>
              <a:lnSpc>
                <a:spcPct val="90000"/>
              </a:lnSpc>
            </a:pPr>
            <a:r>
              <a:rPr lang="en-US" altLang="en-US" smtClean="0">
                <a:latin typeface="Times New Roman" panose="02020603050405020304" pitchFamily="18" charset="0"/>
              </a:rPr>
              <a:t>“The agreement defines two categories of subsidies: prohibited and action able. It originally contained a third category: non-actionable subsidies. This category existed for five years, ending on 31 December 1999, and was not extended. The agreement applies to agricultural goods as well as industrial products, except when the subsidies are exempt under the Agriculture Agreement’s “peace clause”, due to expire at the end of 2003.”</a:t>
            </a:r>
          </a:p>
          <a:p>
            <a:pPr>
              <a:lnSpc>
                <a:spcPct val="90000"/>
              </a:lnSpc>
            </a:pPr>
            <a:endParaRPr lang="en-US" altLang="en-US" smtClean="0">
              <a:latin typeface="Times New Roman" panose="02020603050405020304" pitchFamily="18" charset="0"/>
            </a:endParaRPr>
          </a:p>
          <a:p>
            <a:pPr>
              <a:lnSpc>
                <a:spcPct val="90000"/>
              </a:lnSpc>
            </a:pPr>
            <a:r>
              <a:rPr lang="en-US" altLang="en-US" smtClean="0">
                <a:latin typeface="Times New Roman" panose="02020603050405020304" pitchFamily="18" charset="0"/>
              </a:rPr>
              <a:t>Kind regards,</a:t>
            </a:r>
          </a:p>
          <a:p>
            <a:pPr>
              <a:lnSpc>
                <a:spcPct val="90000"/>
              </a:lnSpc>
            </a:pPr>
            <a:endParaRPr lang="en-US" altLang="en-US" smtClean="0">
              <a:latin typeface="Times New Roman" panose="02020603050405020304" pitchFamily="18" charset="0"/>
            </a:endParaRPr>
          </a:p>
          <a:p>
            <a:pPr>
              <a:lnSpc>
                <a:spcPct val="90000"/>
              </a:lnSpc>
            </a:pPr>
            <a:r>
              <a:rPr lang="en-US" altLang="en-US" smtClean="0">
                <a:latin typeface="Times New Roman" panose="02020603050405020304" pitchFamily="18" charset="0"/>
              </a:rPr>
              <a:t>Daniela Luib</a:t>
            </a:r>
          </a:p>
          <a:p>
            <a:pPr>
              <a:lnSpc>
                <a:spcPct val="90000"/>
              </a:lnSpc>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1448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56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469A70-90CC-4F10-A8D0-285F84AC4138}" type="slidenum">
              <a:rPr lang="en-US" altLang="en-US" smtClean="0"/>
              <a:pPr>
                <a:spcBef>
                  <a:spcPct val="0"/>
                </a:spcBef>
              </a:pPr>
              <a:t>76</a:t>
            </a:fld>
            <a:endParaRPr lang="en-US" altLang="en-US" smtClean="0"/>
          </a:p>
        </p:txBody>
      </p:sp>
      <p:sp>
        <p:nvSpPr>
          <p:cNvPr id="156677" name="Rectangle 2"/>
          <p:cNvSpPr>
            <a:spLocks noChangeArrowheads="1" noTextEdit="1"/>
          </p:cNvSpPr>
          <p:nvPr>
            <p:ph type="sldImg"/>
          </p:nvPr>
        </p:nvSpPr>
        <p:spPr>
          <a:ln/>
        </p:spPr>
      </p:sp>
      <p:sp>
        <p:nvSpPr>
          <p:cNvPr id="156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05772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587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58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EA574C-D275-4131-BCCD-98C5042B6C5E}" type="slidenum">
              <a:rPr lang="en-US" altLang="en-US" smtClean="0"/>
              <a:pPr>
                <a:spcBef>
                  <a:spcPct val="0"/>
                </a:spcBef>
              </a:pPr>
              <a:t>77</a:t>
            </a:fld>
            <a:endParaRPr lang="en-US" altLang="en-US" smtClean="0"/>
          </a:p>
        </p:txBody>
      </p:sp>
      <p:sp>
        <p:nvSpPr>
          <p:cNvPr id="158725" name="Rectangle 2"/>
          <p:cNvSpPr>
            <a:spLocks noChangeArrowheads="1" noTextEdit="1"/>
          </p:cNvSpPr>
          <p:nvPr>
            <p:ph type="sldImg"/>
          </p:nvPr>
        </p:nvSpPr>
        <p:spPr>
          <a:ln/>
        </p:spPr>
      </p:sp>
      <p:sp>
        <p:nvSpPr>
          <p:cNvPr id="158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The escape clause first appeared in the Reciprocal Trade Agreement with Mexico in 1943. It was codified as section 201 of the 1974 Trade Act and has been amended several times since then. Source: http://internationalecon.com/Trade/Tch20/T20-4.php</a:t>
            </a:r>
          </a:p>
        </p:txBody>
      </p:sp>
    </p:spTree>
    <p:extLst>
      <p:ext uri="{BB962C8B-B14F-4D97-AF65-F5344CB8AC3E}">
        <p14:creationId xmlns:p14="http://schemas.microsoft.com/office/powerpoint/2010/main" val="3143215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607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607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8FC893-CC63-42D0-8FC0-A75E8B981299}" type="slidenum">
              <a:rPr lang="en-US" altLang="en-US" smtClean="0"/>
              <a:pPr>
                <a:spcBef>
                  <a:spcPct val="0"/>
                </a:spcBef>
              </a:pPr>
              <a:t>78</a:t>
            </a:fld>
            <a:endParaRPr lang="en-US" altLang="en-US" smtClean="0"/>
          </a:p>
        </p:txBody>
      </p:sp>
      <p:sp>
        <p:nvSpPr>
          <p:cNvPr id="160773" name="Rectangle 2"/>
          <p:cNvSpPr>
            <a:spLocks noChangeArrowheads="1" noTextEdit="1"/>
          </p:cNvSpPr>
          <p:nvPr>
            <p:ph type="sldImg"/>
          </p:nvPr>
        </p:nvSpPr>
        <p:spPr>
          <a:solidFill>
            <a:srgbClr val="FFFFFF"/>
          </a:solidFill>
          <a:ln/>
        </p:spPr>
      </p:sp>
      <p:sp>
        <p:nvSpPr>
          <p:cNvPr id="160774" name="Rectangle 3"/>
          <p:cNvSpPr>
            <a:spLocks noChangeArrowheads="1"/>
          </p:cNvSpPr>
          <p:nvPr>
            <p:ph type="body" idx="1"/>
          </p:nvPr>
        </p:nvSpPr>
        <p:spPr>
          <a:solidFill>
            <a:srgbClr val="FFFFFF"/>
          </a:solidFill>
          <a:ln>
            <a:solidFill>
              <a:srgbClr val="000000"/>
            </a:solidFill>
          </a:ln>
        </p:spPr>
        <p:txBody>
          <a:bodyPr/>
          <a:lstStyle/>
          <a:p>
            <a:pPr lvl="1">
              <a:buFontTx/>
              <a:buChar char="•"/>
            </a:pPr>
            <a:r>
              <a:rPr lang="en-US" altLang="en-US" smtClean="0">
                <a:latin typeface="Times New Roman" panose="02020603050405020304" pitchFamily="18" charset="0"/>
              </a:rPr>
              <a:t>Is it the equitable or the efficient response?</a:t>
            </a:r>
          </a:p>
          <a:p>
            <a:r>
              <a:rPr lang="en-US" altLang="en-US" smtClean="0">
                <a:latin typeface="Times New Roman" panose="02020603050405020304" pitchFamily="18" charset="0"/>
              </a:rPr>
              <a:t>Maybe Both!</a:t>
            </a:r>
          </a:p>
          <a:p>
            <a:pPr lvl="1">
              <a:buFontTx/>
              <a:buChar char="•"/>
            </a:pPr>
            <a:r>
              <a:rPr lang="en-US" altLang="en-US" smtClean="0">
                <a:latin typeface="Times New Roman" panose="02020603050405020304" pitchFamily="18" charset="0"/>
              </a:rPr>
              <a:t>Recipients similar to other unemployed workers</a:t>
            </a:r>
          </a:p>
          <a:p>
            <a:r>
              <a:rPr lang="en-US" altLang="en-US" smtClean="0">
                <a:latin typeface="Times New Roman" panose="02020603050405020304" pitchFamily="18" charset="0"/>
              </a:rPr>
              <a:t>Raises the equity question: Why should those displaced by foreign competition be treated better than those displaced by other causes?</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Some question the need: Is there a factor market failure that keeps resources from being reallocated at the optimal rate?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One example of such a failure is downward rigidity in wages: When an industry is losing employment (demand for labor decreasing with demand for its product), it is generally efficient for wages to be reduced somewhat. This slows job losses. However, downward rigidity increases job losses.</a:t>
            </a:r>
          </a:p>
        </p:txBody>
      </p:sp>
    </p:spTree>
    <p:extLst>
      <p:ext uri="{BB962C8B-B14F-4D97-AF65-F5344CB8AC3E}">
        <p14:creationId xmlns:p14="http://schemas.microsoft.com/office/powerpoint/2010/main" val="8314076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62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62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0B3DC5-66FC-4A3E-96FF-51A44C1530C1}" type="slidenum">
              <a:rPr lang="en-US" altLang="en-US" smtClean="0"/>
              <a:pPr>
                <a:spcBef>
                  <a:spcPct val="0"/>
                </a:spcBef>
              </a:pPr>
              <a:t>79</a:t>
            </a:fld>
            <a:endParaRPr lang="en-US" altLang="en-US" smtClean="0"/>
          </a:p>
        </p:txBody>
      </p:sp>
      <p:sp>
        <p:nvSpPr>
          <p:cNvPr id="162821" name="Rectangle 2"/>
          <p:cNvSpPr>
            <a:spLocks noChangeArrowheads="1" noTextEdit="1"/>
          </p:cNvSpPr>
          <p:nvPr>
            <p:ph type="sldImg"/>
          </p:nvPr>
        </p:nvSpPr>
        <p:spPr>
          <a:ln/>
        </p:spPr>
      </p:sp>
      <p:sp>
        <p:nvSpPr>
          <p:cNvPr id="162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r>
              <a:rPr lang="en-US" altLang="en-US" smtClean="0">
                <a:latin typeface="Times New Roman" panose="02020603050405020304" pitchFamily="18" charset="0"/>
              </a:rPr>
              <a:t>Is it the equitable or the efficient response?</a:t>
            </a:r>
          </a:p>
          <a:p>
            <a:r>
              <a:rPr lang="en-US" altLang="en-US" smtClean="0">
                <a:latin typeface="Times New Roman" panose="02020603050405020304" pitchFamily="18" charset="0"/>
              </a:rPr>
              <a:t>Maybe Both!</a:t>
            </a:r>
          </a:p>
          <a:p>
            <a:pPr lvl="1">
              <a:buFontTx/>
              <a:buChar char="•"/>
            </a:pPr>
            <a:r>
              <a:rPr lang="en-US" altLang="en-US" smtClean="0">
                <a:latin typeface="Times New Roman" panose="02020603050405020304" pitchFamily="18" charset="0"/>
              </a:rPr>
              <a:t>Recipients similar to other unemployed workers</a:t>
            </a:r>
          </a:p>
          <a:p>
            <a:r>
              <a:rPr lang="en-US" altLang="en-US" smtClean="0">
                <a:latin typeface="Times New Roman" panose="02020603050405020304" pitchFamily="18" charset="0"/>
              </a:rPr>
              <a:t>Raises the equity question: Why should those displaced by foreign competition be treated better than those displaced by other causes?</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Some question the need: Is there a factor market failure that keeps resources from being reallocated at the optimal rate?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One example of such a failure is downward rigidity in wages: When an industry is losing employment (demand for labor decreasing with demand for its product), it is generally efficient for wages to be reduced somewhat. This slows job losses. However, downward rigidity increases job losses.</a:t>
            </a:r>
          </a:p>
        </p:txBody>
      </p:sp>
    </p:spTree>
    <p:extLst>
      <p:ext uri="{BB962C8B-B14F-4D97-AF65-F5344CB8AC3E}">
        <p14:creationId xmlns:p14="http://schemas.microsoft.com/office/powerpoint/2010/main" val="4978853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64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64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FD0572-03FB-4919-A7EC-60C849D410B3}" type="slidenum">
              <a:rPr lang="en-US" altLang="en-US" smtClean="0"/>
              <a:pPr>
                <a:spcBef>
                  <a:spcPct val="0"/>
                </a:spcBef>
              </a:pPr>
              <a:t>80</a:t>
            </a:fld>
            <a:endParaRPr lang="en-US" altLang="en-US" smtClean="0"/>
          </a:p>
        </p:txBody>
      </p:sp>
      <p:sp>
        <p:nvSpPr>
          <p:cNvPr id="164869" name="Rectangle 2"/>
          <p:cNvSpPr>
            <a:spLocks noChangeArrowheads="1" noTextEdit="1"/>
          </p:cNvSpPr>
          <p:nvPr>
            <p:ph type="sldImg"/>
          </p:nvPr>
        </p:nvSpPr>
        <p:spPr>
          <a:ln/>
        </p:spPr>
      </p:sp>
      <p:sp>
        <p:nvSpPr>
          <p:cNvPr id="1648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r>
              <a:rPr lang="en-US" altLang="en-US" smtClean="0">
                <a:latin typeface="Times New Roman" panose="02020603050405020304" pitchFamily="18" charset="0"/>
              </a:rPr>
              <a:t>Is it a moe efficient response?</a:t>
            </a:r>
          </a:p>
          <a:p>
            <a:r>
              <a:rPr lang="en-US" altLang="en-US" smtClean="0">
                <a:latin typeface="Times New Roman" panose="02020603050405020304" pitchFamily="18" charset="0"/>
              </a:rPr>
              <a:t>On average, a displaced industrial worker earns 13% less. One third earn more – they do not need help. One fourth earn at least 30% less – given that the gains to consumers from free trade are substantial, we could afford to help these people.</a:t>
            </a:r>
          </a:p>
          <a:p>
            <a:r>
              <a:rPr lang="en-US" altLang="en-US" smtClean="0">
                <a:latin typeface="Times New Roman" panose="02020603050405020304" pitchFamily="18" charset="0"/>
              </a:rPr>
              <a:t>Kletzer &amp; Litan (Brookings) propose:</a:t>
            </a:r>
          </a:p>
          <a:p>
            <a:pPr lvl="1"/>
            <a:r>
              <a:rPr lang="en-US" altLang="en-US" smtClean="0">
                <a:latin typeface="Times New Roman" panose="02020603050405020304" pitchFamily="18" charset="0"/>
              </a:rPr>
              <a:t>Give eligible workers ½(W</a:t>
            </a:r>
            <a:r>
              <a:rPr lang="en-US" altLang="en-US" baseline="-25000" smtClean="0">
                <a:latin typeface="Times New Roman" panose="02020603050405020304" pitchFamily="18" charset="0"/>
              </a:rPr>
              <a:t>new</a:t>
            </a:r>
            <a:r>
              <a:rPr lang="en-US" altLang="en-US" smtClean="0">
                <a:latin typeface="Times New Roman" panose="02020603050405020304" pitchFamily="18" charset="0"/>
              </a:rPr>
              <a:t>-W</a:t>
            </a:r>
            <a:r>
              <a:rPr lang="en-US" altLang="en-US" baseline="-25000" smtClean="0">
                <a:latin typeface="Times New Roman" panose="02020603050405020304" pitchFamily="18" charset="0"/>
              </a:rPr>
              <a:t>old</a:t>
            </a:r>
            <a:r>
              <a:rPr lang="en-US" altLang="en-US" smtClean="0">
                <a:latin typeface="Times New Roman" panose="02020603050405020304" pitchFamily="18" charset="0"/>
              </a:rPr>
              <a:t>), but &lt; $10,000/year, for up to two years. Eligibility requires at least two years on the job lost, and benefits do not begin until the new job is taken.</a:t>
            </a:r>
          </a:p>
          <a:p>
            <a:pPr lvl="1"/>
            <a:r>
              <a:rPr lang="en-US" altLang="en-US" smtClean="0">
                <a:latin typeface="Times New Roman" panose="02020603050405020304" pitchFamily="18" charset="0"/>
              </a:rPr>
              <a:t>Estimated cost in 1997 was $4 billion, when u= 4.9% -- That’s expensive.</a:t>
            </a:r>
          </a:p>
          <a:p>
            <a:pPr lvl="1"/>
            <a:r>
              <a:rPr lang="en-US" altLang="en-US" smtClean="0">
                <a:latin typeface="Times New Roman" panose="02020603050405020304" pitchFamily="18" charset="0"/>
              </a:rPr>
              <a:t>Could limit benefits to those over 50 who earned less than $50,000/year to reduce cost.</a:t>
            </a:r>
          </a:p>
        </p:txBody>
      </p:sp>
    </p:spTree>
    <p:extLst>
      <p:ext uri="{BB962C8B-B14F-4D97-AF65-F5344CB8AC3E}">
        <p14:creationId xmlns:p14="http://schemas.microsoft.com/office/powerpoint/2010/main" val="29122139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669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66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46DECC-9C27-48BC-A559-C60D2A040F87}" type="slidenum">
              <a:rPr lang="en-US" altLang="en-US" smtClean="0"/>
              <a:pPr>
                <a:spcBef>
                  <a:spcPct val="0"/>
                </a:spcBef>
              </a:pPr>
              <a:t>81</a:t>
            </a:fld>
            <a:endParaRPr lang="en-US" altLang="en-US" smtClean="0"/>
          </a:p>
        </p:txBody>
      </p:sp>
      <p:sp>
        <p:nvSpPr>
          <p:cNvPr id="166917" name="Rectangle 2"/>
          <p:cNvSpPr>
            <a:spLocks noChangeArrowheads="1" noTextEdit="1"/>
          </p:cNvSpPr>
          <p:nvPr>
            <p:ph type="sldImg"/>
          </p:nvPr>
        </p:nvSpPr>
        <p:spPr>
          <a:ln/>
        </p:spPr>
      </p:sp>
      <p:sp>
        <p:nvSpPr>
          <p:cNvPr id="1669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mtClean="0">
                <a:latin typeface="Times New Roman" panose="02020603050405020304" pitchFamily="18" charset="0"/>
              </a:rPr>
              <a:t>Negotiate removal within three years or retaliate. Twelve cases have resulted in retaliation. (p247)</a:t>
            </a: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9136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3FF805-A36D-4B68-9C5B-F5A970FD0A92}" type="slidenum">
              <a:rPr lang="en-US" altLang="en-US" smtClean="0"/>
              <a:pPr>
                <a:spcBef>
                  <a:spcPct val="0"/>
                </a:spcBef>
              </a:pPr>
              <a:t>8</a:t>
            </a:fld>
            <a:endParaRPr lang="en-US" altLang="en-US" smtClean="0"/>
          </a:p>
        </p:txBody>
      </p:sp>
      <p:sp>
        <p:nvSpPr>
          <p:cNvPr id="19461" name="Rectangle 2"/>
          <p:cNvSpPr>
            <a:spLocks noChangeArrowheads="1" noTextEdit="1"/>
          </p:cNvSpPr>
          <p:nvPr>
            <p:ph type="sldImg"/>
          </p:nvPr>
        </p:nvSpPr>
        <p:spPr>
          <a:solidFill>
            <a:srgbClr val="FFFFFF"/>
          </a:solidFill>
          <a:ln cap="flat"/>
        </p:spPr>
      </p:sp>
      <p:sp>
        <p:nvSpPr>
          <p:cNvPr id="19462"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663675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68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68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096D50-E9FE-47DF-9561-6AB3ADF15A41}" type="slidenum">
              <a:rPr lang="en-US" altLang="en-US" smtClean="0"/>
              <a:pPr>
                <a:spcBef>
                  <a:spcPct val="0"/>
                </a:spcBef>
              </a:pPr>
              <a:t>82</a:t>
            </a:fld>
            <a:endParaRPr lang="en-US" altLang="en-US" smtClean="0"/>
          </a:p>
        </p:txBody>
      </p:sp>
      <p:sp>
        <p:nvSpPr>
          <p:cNvPr id="168965" name="Rectangle 2"/>
          <p:cNvSpPr>
            <a:spLocks noChangeArrowheads="1" noTextEdit="1"/>
          </p:cNvSpPr>
          <p:nvPr>
            <p:ph type="sldImg"/>
          </p:nvPr>
        </p:nvSpPr>
        <p:spPr>
          <a:solidFill>
            <a:srgbClr val="FFFFFF"/>
          </a:solidFill>
          <a:ln/>
        </p:spPr>
      </p:sp>
      <p:sp>
        <p:nvSpPr>
          <p:cNvPr id="168966" name="Rectangle 3"/>
          <p:cNvSpPr>
            <a:spLocks noChangeArrowheads="1"/>
          </p:cNvSpPr>
          <p:nvPr>
            <p:ph type="body" idx="1"/>
          </p:nvPr>
        </p:nvSpPr>
        <p:spPr>
          <a:solidFill>
            <a:srgbClr val="FFFFFF"/>
          </a:solidFill>
          <a:ln>
            <a:solidFill>
              <a:srgbClr val="000000"/>
            </a:solidFill>
          </a:ln>
        </p:spPr>
        <p:txBody>
          <a:bodyPr/>
          <a:lstStyle/>
          <a:p>
            <a:pPr lvl="1"/>
            <a:r>
              <a:rPr lang="en-US" altLang="en-US" smtClean="0">
                <a:latin typeface="Times New Roman" panose="02020603050405020304" pitchFamily="18" charset="0"/>
              </a:rPr>
              <a:t>See handwritten Chapter 8 notes for more details</a:t>
            </a:r>
          </a:p>
          <a:p>
            <a:pPr lvl="1"/>
            <a:r>
              <a:rPr lang="en-US" altLang="en-US" smtClean="0">
                <a:latin typeface="Times New Roman" panose="02020603050405020304" pitchFamily="18" charset="0"/>
              </a:rPr>
              <a:t>Super 301 (expired 12/31/1990)</a:t>
            </a:r>
          </a:p>
          <a:p>
            <a:pPr lvl="1"/>
            <a:endParaRPr lang="en-US" altLang="en-US" smtClean="0">
              <a:latin typeface="Times New Roman" panose="02020603050405020304" pitchFamily="18" charset="0"/>
            </a:endParaRP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18920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710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710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9C4A24-03FC-4900-9D09-536BEC019AB5}" type="slidenum">
              <a:rPr lang="en-US" altLang="en-US" smtClean="0"/>
              <a:pPr>
                <a:spcBef>
                  <a:spcPct val="0"/>
                </a:spcBef>
              </a:pPr>
              <a:t>83</a:t>
            </a:fld>
            <a:endParaRPr lang="en-US" altLang="en-US" smtClean="0"/>
          </a:p>
        </p:txBody>
      </p:sp>
      <p:sp>
        <p:nvSpPr>
          <p:cNvPr id="171013" name="Rectangle 2"/>
          <p:cNvSpPr>
            <a:spLocks noChangeArrowheads="1" noTextEdit="1"/>
          </p:cNvSpPr>
          <p:nvPr>
            <p:ph type="sldImg"/>
          </p:nvPr>
        </p:nvSpPr>
        <p:spPr>
          <a:ln/>
        </p:spPr>
      </p:sp>
      <p:sp>
        <p:nvSpPr>
          <p:cNvPr id="1710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266911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730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73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87568E-94A3-45C1-AA8F-87101FF64178}" type="slidenum">
              <a:rPr lang="en-US" altLang="en-US" smtClean="0"/>
              <a:pPr>
                <a:spcBef>
                  <a:spcPct val="0"/>
                </a:spcBef>
              </a:pPr>
              <a:t>84</a:t>
            </a:fld>
            <a:endParaRPr lang="en-US" altLang="en-US" smtClean="0"/>
          </a:p>
        </p:txBody>
      </p:sp>
      <p:sp>
        <p:nvSpPr>
          <p:cNvPr id="173061" name="Rectangle 2"/>
          <p:cNvSpPr>
            <a:spLocks noChangeArrowheads="1" noTextEdit="1"/>
          </p:cNvSpPr>
          <p:nvPr>
            <p:ph type="sldImg"/>
          </p:nvPr>
        </p:nvSpPr>
        <p:spPr>
          <a:solidFill>
            <a:srgbClr val="FFFFFF"/>
          </a:solidFill>
          <a:ln/>
        </p:spPr>
      </p:sp>
      <p:sp>
        <p:nvSpPr>
          <p:cNvPr id="173062" name="Rectangle 3"/>
          <p:cNvSpPr>
            <a:spLocks noChangeArrowheads="1"/>
          </p:cNvSpPr>
          <p:nvPr>
            <p:ph type="body" idx="1"/>
          </p:nvPr>
        </p:nvSpPr>
        <p:spPr>
          <a:solidFill>
            <a:srgbClr val="FFFFFF"/>
          </a:solidFill>
          <a:ln>
            <a:solidFill>
              <a:srgbClr val="000000"/>
            </a:solidFill>
          </a:ln>
        </p:spPr>
        <p:txBody>
          <a:bodyPr/>
          <a:lstStyle/>
          <a:p>
            <a:pPr lvl="1"/>
            <a:r>
              <a:rPr lang="en-US" altLang="en-US" smtClean="0">
                <a:latin typeface="Times New Roman" panose="02020603050405020304" pitchFamily="18" charset="0"/>
              </a:rPr>
              <a:t>See handwritten Chapter 8 notes for more details</a:t>
            </a:r>
          </a:p>
          <a:p>
            <a:pPr lvl="1"/>
            <a:r>
              <a:rPr lang="en-US" altLang="en-US" smtClean="0">
                <a:latin typeface="Times New Roman" panose="02020603050405020304" pitchFamily="18" charset="0"/>
              </a:rPr>
              <a:t>Super 301 (expired 12/31/1990)</a:t>
            </a:r>
          </a:p>
          <a:p>
            <a:pPr lvl="1"/>
            <a:endParaRPr lang="en-US" altLang="en-US" smtClean="0">
              <a:latin typeface="Times New Roman" panose="02020603050405020304" pitchFamily="18" charset="0"/>
            </a:endParaRPr>
          </a:p>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36054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751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751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3F6B03-3178-4E3C-8CE4-4D2C7025A0EA}" type="slidenum">
              <a:rPr lang="en-US" altLang="en-US" smtClean="0"/>
              <a:pPr>
                <a:spcBef>
                  <a:spcPct val="0"/>
                </a:spcBef>
              </a:pPr>
              <a:t>85</a:t>
            </a:fld>
            <a:endParaRPr lang="en-US" altLang="en-US" smtClean="0"/>
          </a:p>
        </p:txBody>
      </p:sp>
      <p:sp>
        <p:nvSpPr>
          <p:cNvPr id="175109" name="Rectangle 2"/>
          <p:cNvSpPr>
            <a:spLocks noChangeArrowheads="1" noTextEdit="1"/>
          </p:cNvSpPr>
          <p:nvPr>
            <p:ph type="sldImg"/>
          </p:nvPr>
        </p:nvSpPr>
        <p:spPr>
          <a:ln/>
        </p:spPr>
      </p:sp>
      <p:sp>
        <p:nvSpPr>
          <p:cNvPr id="1751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229812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77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77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194B2B-9A51-4C30-894F-921CA1532782}" type="slidenum">
              <a:rPr lang="en-US" altLang="en-US" smtClean="0"/>
              <a:pPr>
                <a:spcBef>
                  <a:spcPct val="0"/>
                </a:spcBef>
              </a:pPr>
              <a:t>86</a:t>
            </a:fld>
            <a:endParaRPr lang="en-US" altLang="en-US" smtClean="0"/>
          </a:p>
        </p:txBody>
      </p:sp>
      <p:sp>
        <p:nvSpPr>
          <p:cNvPr id="177157" name="Rectangle 2"/>
          <p:cNvSpPr>
            <a:spLocks noChangeArrowheads="1" noTextEdit="1"/>
          </p:cNvSpPr>
          <p:nvPr>
            <p:ph type="sldImg"/>
          </p:nvPr>
        </p:nvSpPr>
        <p:spPr>
          <a:ln/>
        </p:spPr>
      </p:sp>
      <p:sp>
        <p:nvSpPr>
          <p:cNvPr id="1771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From Gerber’s International Economics</a:t>
            </a:r>
          </a:p>
        </p:txBody>
      </p:sp>
    </p:spTree>
    <p:extLst>
      <p:ext uri="{BB962C8B-B14F-4D97-AF65-F5344CB8AC3E}">
        <p14:creationId xmlns:p14="http://schemas.microsoft.com/office/powerpoint/2010/main" val="5684395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792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792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75B74F-45DD-443F-9AEA-AFA887292A44}" type="slidenum">
              <a:rPr lang="en-US" altLang="en-US" smtClean="0"/>
              <a:pPr>
                <a:spcBef>
                  <a:spcPct val="0"/>
                </a:spcBef>
              </a:pPr>
              <a:t>87</a:t>
            </a:fld>
            <a:endParaRPr lang="en-US" altLang="en-US" smtClean="0"/>
          </a:p>
        </p:txBody>
      </p:sp>
      <p:sp>
        <p:nvSpPr>
          <p:cNvPr id="179205" name="Rectangle 2"/>
          <p:cNvSpPr>
            <a:spLocks noChangeArrowheads="1" noTextEdit="1"/>
          </p:cNvSpPr>
          <p:nvPr>
            <p:ph type="sldImg"/>
          </p:nvPr>
        </p:nvSpPr>
        <p:spPr>
          <a:ln/>
        </p:spPr>
      </p:sp>
      <p:sp>
        <p:nvSpPr>
          <p:cNvPr id="1792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447329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81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81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78F1C8-DC36-40D7-91B0-572C0ECCB97D}" type="slidenum">
              <a:rPr lang="en-US" altLang="en-US" smtClean="0"/>
              <a:pPr>
                <a:spcBef>
                  <a:spcPct val="0"/>
                </a:spcBef>
              </a:pPr>
              <a:t>88</a:t>
            </a:fld>
            <a:endParaRPr lang="en-US" altLang="en-US" smtClean="0"/>
          </a:p>
        </p:txBody>
      </p:sp>
      <p:sp>
        <p:nvSpPr>
          <p:cNvPr id="181253" name="Rectangle 2"/>
          <p:cNvSpPr>
            <a:spLocks noChangeArrowheads="1" noTextEdit="1"/>
          </p:cNvSpPr>
          <p:nvPr>
            <p:ph type="sldImg"/>
          </p:nvPr>
        </p:nvSpPr>
        <p:spPr>
          <a:xfrm>
            <a:off x="1143000" y="685800"/>
            <a:ext cx="4572000" cy="3429000"/>
          </a:xfrm>
          <a:ln/>
        </p:spPr>
      </p:sp>
      <p:sp>
        <p:nvSpPr>
          <p:cNvPr id="1812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285875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832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83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4AC458-772C-4202-9CA4-EEE20A1B0A75}" type="slidenum">
              <a:rPr lang="en-US" altLang="en-US" smtClean="0"/>
              <a:pPr>
                <a:spcBef>
                  <a:spcPct val="0"/>
                </a:spcBef>
              </a:pPr>
              <a:t>89</a:t>
            </a:fld>
            <a:endParaRPr lang="en-US" altLang="en-US" smtClean="0"/>
          </a:p>
        </p:txBody>
      </p:sp>
      <p:sp>
        <p:nvSpPr>
          <p:cNvPr id="183301" name="Rectangle 2"/>
          <p:cNvSpPr>
            <a:spLocks noChangeArrowheads="1" noTextEdit="1"/>
          </p:cNvSpPr>
          <p:nvPr>
            <p:ph type="sldImg"/>
          </p:nvPr>
        </p:nvSpPr>
        <p:spPr>
          <a:xfrm>
            <a:off x="1143000" y="685800"/>
            <a:ext cx="4572000" cy="3429000"/>
          </a:xfrm>
          <a:ln/>
        </p:spPr>
      </p:sp>
      <p:sp>
        <p:nvSpPr>
          <p:cNvPr id="1833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54424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853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853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C9C4C4-C895-4CC6-9E30-88FFE835DAF9}" type="slidenum">
              <a:rPr lang="en-US" altLang="en-US" smtClean="0"/>
              <a:pPr>
                <a:spcBef>
                  <a:spcPct val="0"/>
                </a:spcBef>
              </a:pPr>
              <a:t>90</a:t>
            </a:fld>
            <a:endParaRPr lang="en-US" altLang="en-US" smtClean="0"/>
          </a:p>
        </p:txBody>
      </p:sp>
      <p:sp>
        <p:nvSpPr>
          <p:cNvPr id="185349" name="Rectangle 2"/>
          <p:cNvSpPr>
            <a:spLocks noChangeArrowheads="1" noTextEdit="1"/>
          </p:cNvSpPr>
          <p:nvPr>
            <p:ph type="sldImg"/>
          </p:nvPr>
        </p:nvSpPr>
        <p:spPr>
          <a:ln/>
        </p:spPr>
      </p:sp>
      <p:sp>
        <p:nvSpPr>
          <p:cNvPr id="1853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763310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87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87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E3EE43-987F-4280-9AF6-767B56A3DF49}" type="slidenum">
              <a:rPr lang="en-US" altLang="en-US" smtClean="0"/>
              <a:pPr>
                <a:spcBef>
                  <a:spcPct val="0"/>
                </a:spcBef>
              </a:pPr>
              <a:t>91</a:t>
            </a:fld>
            <a:endParaRPr lang="en-US" altLang="en-US" smtClean="0"/>
          </a:p>
        </p:txBody>
      </p:sp>
      <p:sp>
        <p:nvSpPr>
          <p:cNvPr id="187397" name="Rectangle 2"/>
          <p:cNvSpPr>
            <a:spLocks noChangeArrowheads="1" noTextEdit="1"/>
          </p:cNvSpPr>
          <p:nvPr>
            <p:ph type="sldImg"/>
          </p:nvPr>
        </p:nvSpPr>
        <p:spPr>
          <a:xfrm>
            <a:off x="1143000" y="685800"/>
            <a:ext cx="4572000" cy="3429000"/>
          </a:xfrm>
          <a:ln/>
        </p:spPr>
      </p:sp>
      <p:sp>
        <p:nvSpPr>
          <p:cNvPr id="1873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6234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15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15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D7C630-B15A-4298-A5CD-859D4E9F85C1}" type="slidenum">
              <a:rPr lang="en-US" altLang="en-US" smtClean="0"/>
              <a:pPr>
                <a:spcBef>
                  <a:spcPct val="0"/>
                </a:spcBef>
              </a:pPr>
              <a:t>9</a:t>
            </a:fld>
            <a:endParaRPr lang="en-US" altLang="en-US" smtClean="0"/>
          </a:p>
        </p:txBody>
      </p:sp>
      <p:sp>
        <p:nvSpPr>
          <p:cNvPr id="21509" name="Rectangle 2"/>
          <p:cNvSpPr>
            <a:spLocks noChangeArrowheads="1" noTextEdit="1"/>
          </p:cNvSpPr>
          <p:nvPr>
            <p:ph type="sldImg"/>
          </p:nvPr>
        </p:nvSpPr>
        <p:spPr>
          <a:solidFill>
            <a:srgbClr val="FFFFFF"/>
          </a:solidFill>
          <a:ln cap="flat"/>
        </p:spPr>
      </p:sp>
      <p:sp>
        <p:nvSpPr>
          <p:cNvPr id="21510"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728858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894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89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19C5F1-8AEF-4A3D-9178-13163FE7C867}" type="slidenum">
              <a:rPr lang="en-US" altLang="en-US" smtClean="0"/>
              <a:pPr>
                <a:spcBef>
                  <a:spcPct val="0"/>
                </a:spcBef>
              </a:pPr>
              <a:t>92</a:t>
            </a:fld>
            <a:endParaRPr lang="en-US" altLang="en-US" smtClean="0"/>
          </a:p>
        </p:txBody>
      </p:sp>
      <p:sp>
        <p:nvSpPr>
          <p:cNvPr id="189445" name="Rectangle 2"/>
          <p:cNvSpPr>
            <a:spLocks noChangeArrowheads="1" noTextEdit="1"/>
          </p:cNvSpPr>
          <p:nvPr>
            <p:ph type="sldImg"/>
          </p:nvPr>
        </p:nvSpPr>
        <p:spPr>
          <a:xfrm>
            <a:off x="1143000" y="685800"/>
            <a:ext cx="4572000" cy="3429000"/>
          </a:xfrm>
          <a:ln/>
        </p:spPr>
      </p:sp>
      <p:sp>
        <p:nvSpPr>
          <p:cNvPr id="1894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485061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914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914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57DE15-8E9A-4251-958C-1FE161580085}" type="slidenum">
              <a:rPr lang="en-US" altLang="en-US" smtClean="0"/>
              <a:pPr>
                <a:spcBef>
                  <a:spcPct val="0"/>
                </a:spcBef>
              </a:pPr>
              <a:t>93</a:t>
            </a:fld>
            <a:endParaRPr lang="en-US" altLang="en-US" smtClean="0"/>
          </a:p>
        </p:txBody>
      </p:sp>
      <p:sp>
        <p:nvSpPr>
          <p:cNvPr id="191493" name="Rectangle 2"/>
          <p:cNvSpPr>
            <a:spLocks noChangeArrowheads="1" noTextEdit="1"/>
          </p:cNvSpPr>
          <p:nvPr>
            <p:ph type="sldImg"/>
          </p:nvPr>
        </p:nvSpPr>
        <p:spPr>
          <a:xfrm>
            <a:off x="1143000" y="685800"/>
            <a:ext cx="4572000" cy="3429000"/>
          </a:xfrm>
          <a:ln/>
        </p:spPr>
      </p:sp>
      <p:sp>
        <p:nvSpPr>
          <p:cNvPr id="1914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888435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935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935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B4070F-FAA1-41C0-9F06-37508543B12F}" type="slidenum">
              <a:rPr lang="en-US" altLang="en-US" smtClean="0"/>
              <a:pPr>
                <a:spcBef>
                  <a:spcPct val="0"/>
                </a:spcBef>
              </a:pPr>
              <a:t>94</a:t>
            </a:fld>
            <a:endParaRPr lang="en-US" altLang="en-US" smtClean="0"/>
          </a:p>
        </p:txBody>
      </p:sp>
      <p:sp>
        <p:nvSpPr>
          <p:cNvPr id="193541" name="Rectangle 2"/>
          <p:cNvSpPr>
            <a:spLocks noChangeArrowheads="1" noTextEdit="1"/>
          </p:cNvSpPr>
          <p:nvPr>
            <p:ph type="sldImg"/>
          </p:nvPr>
        </p:nvSpPr>
        <p:spPr>
          <a:ln/>
        </p:spPr>
      </p:sp>
      <p:sp>
        <p:nvSpPr>
          <p:cNvPr id="1935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877529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955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955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8D939C-FBE8-40DD-BF7A-FB4B3B0EF3B3}" type="slidenum">
              <a:rPr lang="en-US" altLang="en-US" smtClean="0"/>
              <a:pPr>
                <a:spcBef>
                  <a:spcPct val="0"/>
                </a:spcBef>
              </a:pPr>
              <a:t>95</a:t>
            </a:fld>
            <a:endParaRPr lang="en-US" altLang="en-US" smtClean="0"/>
          </a:p>
        </p:txBody>
      </p:sp>
      <p:sp>
        <p:nvSpPr>
          <p:cNvPr id="195589" name="Rectangle 2"/>
          <p:cNvSpPr>
            <a:spLocks noChangeArrowheads="1" noTextEdit="1"/>
          </p:cNvSpPr>
          <p:nvPr>
            <p:ph type="sldImg"/>
          </p:nvPr>
        </p:nvSpPr>
        <p:spPr>
          <a:ln/>
        </p:spPr>
      </p:sp>
      <p:sp>
        <p:nvSpPr>
          <p:cNvPr id="1955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375215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976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97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6D6222-818E-4FDE-9743-2C5C6917D6FC}" type="slidenum">
              <a:rPr lang="en-US" altLang="en-US" smtClean="0"/>
              <a:pPr>
                <a:spcBef>
                  <a:spcPct val="0"/>
                </a:spcBef>
              </a:pPr>
              <a:t>96</a:t>
            </a:fld>
            <a:endParaRPr lang="en-US" altLang="en-US" smtClean="0"/>
          </a:p>
        </p:txBody>
      </p:sp>
      <p:sp>
        <p:nvSpPr>
          <p:cNvPr id="197637" name="Rectangle 2"/>
          <p:cNvSpPr>
            <a:spLocks noChangeArrowheads="1" noTextEdit="1"/>
          </p:cNvSpPr>
          <p:nvPr>
            <p:ph type="sldImg"/>
          </p:nvPr>
        </p:nvSpPr>
        <p:spPr>
          <a:ln/>
        </p:spPr>
      </p:sp>
      <p:sp>
        <p:nvSpPr>
          <p:cNvPr id="197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98488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1996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1996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56ECB7-5800-4CBF-B6F6-1A102D684186}" type="slidenum">
              <a:rPr lang="en-US" altLang="en-US" smtClean="0"/>
              <a:pPr>
                <a:spcBef>
                  <a:spcPct val="0"/>
                </a:spcBef>
              </a:pPr>
              <a:t>97</a:t>
            </a:fld>
            <a:endParaRPr lang="en-US" altLang="en-US" smtClean="0"/>
          </a:p>
        </p:txBody>
      </p:sp>
      <p:sp>
        <p:nvSpPr>
          <p:cNvPr id="199685" name="Rectangle 2"/>
          <p:cNvSpPr>
            <a:spLocks noChangeArrowheads="1" noTextEdit="1"/>
          </p:cNvSpPr>
          <p:nvPr>
            <p:ph type="sldImg"/>
          </p:nvPr>
        </p:nvSpPr>
        <p:spPr>
          <a:ln/>
        </p:spPr>
      </p:sp>
      <p:sp>
        <p:nvSpPr>
          <p:cNvPr id="1996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181556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01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01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158177-6C6D-4D63-8433-EC36CEEC9451}" type="slidenum">
              <a:rPr lang="en-US" altLang="en-US" smtClean="0"/>
              <a:pPr>
                <a:spcBef>
                  <a:spcPct val="0"/>
                </a:spcBef>
              </a:pPr>
              <a:t>98</a:t>
            </a:fld>
            <a:endParaRPr lang="en-US" altLang="en-US" smtClean="0"/>
          </a:p>
        </p:txBody>
      </p:sp>
      <p:sp>
        <p:nvSpPr>
          <p:cNvPr id="201733" name="Rectangle 2"/>
          <p:cNvSpPr>
            <a:spLocks noChangeArrowheads="1" noTextEdit="1"/>
          </p:cNvSpPr>
          <p:nvPr>
            <p:ph type="sldImg"/>
          </p:nvPr>
        </p:nvSpPr>
        <p:spPr>
          <a:ln/>
        </p:spPr>
      </p:sp>
      <p:sp>
        <p:nvSpPr>
          <p:cNvPr id="2017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809321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037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037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BA260-4CA7-422B-97F0-D8133E8900A5}" type="slidenum">
              <a:rPr lang="en-US" altLang="en-US" smtClean="0"/>
              <a:pPr>
                <a:spcBef>
                  <a:spcPct val="0"/>
                </a:spcBef>
              </a:pPr>
              <a:t>99</a:t>
            </a:fld>
            <a:endParaRPr lang="en-US" altLang="en-US" smtClean="0"/>
          </a:p>
        </p:txBody>
      </p:sp>
      <p:sp>
        <p:nvSpPr>
          <p:cNvPr id="203781" name="Rectangle 2"/>
          <p:cNvSpPr>
            <a:spLocks noChangeArrowheads="1" noTextEdit="1"/>
          </p:cNvSpPr>
          <p:nvPr>
            <p:ph type="sldImg"/>
          </p:nvPr>
        </p:nvSpPr>
        <p:spPr>
          <a:ln/>
        </p:spPr>
      </p:sp>
      <p:sp>
        <p:nvSpPr>
          <p:cNvPr id="2037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379846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058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058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30F27-BA9F-4911-9431-476779FA985D}" type="slidenum">
              <a:rPr lang="en-US" altLang="en-US" smtClean="0"/>
              <a:pPr>
                <a:spcBef>
                  <a:spcPct val="0"/>
                </a:spcBef>
              </a:pPr>
              <a:t>100</a:t>
            </a:fld>
            <a:endParaRPr lang="en-US" altLang="en-US" smtClean="0"/>
          </a:p>
        </p:txBody>
      </p:sp>
      <p:sp>
        <p:nvSpPr>
          <p:cNvPr id="205829" name="Rectangle 2"/>
          <p:cNvSpPr>
            <a:spLocks noChangeArrowheads="1" noTextEdit="1"/>
          </p:cNvSpPr>
          <p:nvPr>
            <p:ph type="sldImg"/>
          </p:nvPr>
        </p:nvSpPr>
        <p:spPr>
          <a:ln/>
        </p:spPr>
      </p:sp>
      <p:sp>
        <p:nvSpPr>
          <p:cNvPr id="2058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413804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Eastwood's ECO486 Notes</a:t>
            </a:r>
          </a:p>
        </p:txBody>
      </p:sp>
      <p:sp>
        <p:nvSpPr>
          <p:cNvPr id="2078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Commercial Policy: History and Practice</a:t>
            </a:r>
          </a:p>
        </p:txBody>
      </p:sp>
      <p:sp>
        <p:nvSpPr>
          <p:cNvPr id="2078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3FC145-012E-4297-85A4-724818004B7A}" type="slidenum">
              <a:rPr lang="en-US" altLang="en-US" smtClean="0"/>
              <a:pPr>
                <a:spcBef>
                  <a:spcPct val="0"/>
                </a:spcBef>
              </a:pPr>
              <a:t>101</a:t>
            </a:fld>
            <a:endParaRPr lang="en-US" altLang="en-US" smtClean="0"/>
          </a:p>
        </p:txBody>
      </p:sp>
      <p:sp>
        <p:nvSpPr>
          <p:cNvPr id="207877" name="Rectangle 2"/>
          <p:cNvSpPr>
            <a:spLocks noChangeArrowheads="1" noTextEdit="1"/>
          </p:cNvSpPr>
          <p:nvPr>
            <p:ph type="sldImg"/>
          </p:nvPr>
        </p:nvSpPr>
        <p:spPr>
          <a:ln/>
        </p:spPr>
      </p:sp>
      <p:sp>
        <p:nvSpPr>
          <p:cNvPr id="2078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4306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D74F853-FC77-46C3-8971-3195FBC155A0}" type="slidenum">
              <a:rPr lang="en-US" altLang="en-US"/>
              <a:pPr>
                <a:defRPr/>
              </a:pPr>
              <a:t>‹#›</a:t>
            </a:fld>
            <a:endParaRPr lang="en-US" altLang="en-US"/>
          </a:p>
        </p:txBody>
      </p:sp>
    </p:spTree>
    <p:extLst>
      <p:ext uri="{BB962C8B-B14F-4D97-AF65-F5344CB8AC3E}">
        <p14:creationId xmlns:p14="http://schemas.microsoft.com/office/powerpoint/2010/main" val="295492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5470AAF-B723-4774-AA43-BD50A6CF64FC}" type="slidenum">
              <a:rPr lang="en-US" altLang="en-US"/>
              <a:pPr>
                <a:defRPr/>
              </a:pPr>
              <a:t>‹#›</a:t>
            </a:fld>
            <a:endParaRPr lang="en-US" altLang="en-US"/>
          </a:p>
        </p:txBody>
      </p:sp>
    </p:spTree>
    <p:extLst>
      <p:ext uri="{BB962C8B-B14F-4D97-AF65-F5344CB8AC3E}">
        <p14:creationId xmlns:p14="http://schemas.microsoft.com/office/powerpoint/2010/main" val="358335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DD6C070-B018-4A92-BC85-2E2C6274D73A}" type="slidenum">
              <a:rPr lang="en-US" altLang="en-US"/>
              <a:pPr>
                <a:defRPr/>
              </a:pPr>
              <a:t>‹#›</a:t>
            </a:fld>
            <a:endParaRPr lang="en-US" altLang="en-US"/>
          </a:p>
        </p:txBody>
      </p:sp>
    </p:spTree>
    <p:extLst>
      <p:ext uri="{BB962C8B-B14F-4D97-AF65-F5344CB8AC3E}">
        <p14:creationId xmlns:p14="http://schemas.microsoft.com/office/powerpoint/2010/main" val="1947631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94FF3844-9DF3-4CC8-92A6-3DC80CBCCBD1}" type="slidenum">
              <a:rPr lang="en-US" altLang="en-US"/>
              <a:pPr>
                <a:defRPr/>
              </a:pPr>
              <a:t>‹#›</a:t>
            </a:fld>
            <a:endParaRPr lang="en-US" altLang="en-US"/>
          </a:p>
        </p:txBody>
      </p:sp>
    </p:spTree>
    <p:extLst>
      <p:ext uri="{BB962C8B-B14F-4D97-AF65-F5344CB8AC3E}">
        <p14:creationId xmlns:p14="http://schemas.microsoft.com/office/powerpoint/2010/main" val="944551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E5D1EA0-3594-44F9-826A-64CE93C00FBD}" type="slidenum">
              <a:rPr lang="en-US" altLang="en-US"/>
              <a:pPr>
                <a:defRPr/>
              </a:pPr>
              <a:t>‹#›</a:t>
            </a:fld>
            <a:endParaRPr lang="en-US" altLang="en-US"/>
          </a:p>
        </p:txBody>
      </p:sp>
    </p:spTree>
    <p:extLst>
      <p:ext uri="{BB962C8B-B14F-4D97-AF65-F5344CB8AC3E}">
        <p14:creationId xmlns:p14="http://schemas.microsoft.com/office/powerpoint/2010/main" val="228968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7D3B46F-2FE8-4960-959A-A18FEA9D4270}" type="slidenum">
              <a:rPr lang="en-US" altLang="en-US"/>
              <a:pPr>
                <a:defRPr/>
              </a:pPr>
              <a:t>‹#›</a:t>
            </a:fld>
            <a:endParaRPr lang="en-US" altLang="en-US"/>
          </a:p>
        </p:txBody>
      </p:sp>
    </p:spTree>
    <p:extLst>
      <p:ext uri="{BB962C8B-B14F-4D97-AF65-F5344CB8AC3E}">
        <p14:creationId xmlns:p14="http://schemas.microsoft.com/office/powerpoint/2010/main" val="136867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2B0344E-D043-4E3F-82A5-3A0E43A43C59}" type="slidenum">
              <a:rPr lang="en-US" altLang="en-US"/>
              <a:pPr>
                <a:defRPr/>
              </a:pPr>
              <a:t>‹#›</a:t>
            </a:fld>
            <a:endParaRPr lang="en-US" altLang="en-US"/>
          </a:p>
        </p:txBody>
      </p:sp>
    </p:spTree>
    <p:extLst>
      <p:ext uri="{BB962C8B-B14F-4D97-AF65-F5344CB8AC3E}">
        <p14:creationId xmlns:p14="http://schemas.microsoft.com/office/powerpoint/2010/main" val="50675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359701E-50A4-4CA7-AEE1-6A439E6562C9}" type="slidenum">
              <a:rPr lang="en-US" altLang="en-US"/>
              <a:pPr>
                <a:defRPr/>
              </a:pPr>
              <a:t>‹#›</a:t>
            </a:fld>
            <a:endParaRPr lang="en-US" altLang="en-US"/>
          </a:p>
        </p:txBody>
      </p:sp>
    </p:spTree>
    <p:extLst>
      <p:ext uri="{BB962C8B-B14F-4D97-AF65-F5344CB8AC3E}">
        <p14:creationId xmlns:p14="http://schemas.microsoft.com/office/powerpoint/2010/main" val="30298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0A7BE1F2-853F-4112-AA9B-A57C0F03EB3E}" type="slidenum">
              <a:rPr lang="en-US" altLang="en-US"/>
              <a:pPr>
                <a:defRPr/>
              </a:pPr>
              <a:t>‹#›</a:t>
            </a:fld>
            <a:endParaRPr lang="en-US" altLang="en-US"/>
          </a:p>
        </p:txBody>
      </p:sp>
    </p:spTree>
    <p:extLst>
      <p:ext uri="{BB962C8B-B14F-4D97-AF65-F5344CB8AC3E}">
        <p14:creationId xmlns:p14="http://schemas.microsoft.com/office/powerpoint/2010/main" val="311652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08356BE2-D8DD-478B-979A-4A51D3DB987C}" type="slidenum">
              <a:rPr lang="en-US" altLang="en-US"/>
              <a:pPr>
                <a:defRPr/>
              </a:pPr>
              <a:t>‹#›</a:t>
            </a:fld>
            <a:endParaRPr lang="en-US" altLang="en-US"/>
          </a:p>
        </p:txBody>
      </p:sp>
    </p:spTree>
    <p:extLst>
      <p:ext uri="{BB962C8B-B14F-4D97-AF65-F5344CB8AC3E}">
        <p14:creationId xmlns:p14="http://schemas.microsoft.com/office/powerpoint/2010/main" val="398290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F4D7581F-DD7D-462B-B727-D70EA5F50A4B}" type="slidenum">
              <a:rPr lang="en-US" altLang="en-US"/>
              <a:pPr>
                <a:defRPr/>
              </a:pPr>
              <a:t>‹#›</a:t>
            </a:fld>
            <a:endParaRPr lang="en-US" altLang="en-US"/>
          </a:p>
        </p:txBody>
      </p:sp>
    </p:spTree>
    <p:extLst>
      <p:ext uri="{BB962C8B-B14F-4D97-AF65-F5344CB8AC3E}">
        <p14:creationId xmlns:p14="http://schemas.microsoft.com/office/powerpoint/2010/main" val="83223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C3C32003-4946-45D5-9DC6-FC4B4CE03DCA}" type="slidenum">
              <a:rPr lang="en-US" altLang="en-US"/>
              <a:pPr>
                <a:defRPr/>
              </a:pPr>
              <a:t>‹#›</a:t>
            </a:fld>
            <a:endParaRPr lang="en-US" altLang="en-US"/>
          </a:p>
        </p:txBody>
      </p:sp>
    </p:spTree>
    <p:extLst>
      <p:ext uri="{BB962C8B-B14F-4D97-AF65-F5344CB8AC3E}">
        <p14:creationId xmlns:p14="http://schemas.microsoft.com/office/powerpoint/2010/main" val="405671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58BC07E3-ED92-4F75-B04F-727B8E11A2B4}" type="slidenum">
              <a:rPr lang="en-US" altLang="en-US"/>
              <a:pPr>
                <a:defRPr/>
              </a:pPr>
              <a:t>‹#›</a:t>
            </a:fld>
            <a:endParaRPr lang="en-US" altLang="en-US"/>
          </a:p>
        </p:txBody>
      </p:sp>
    </p:spTree>
    <p:extLst>
      <p:ext uri="{BB962C8B-B14F-4D97-AF65-F5344CB8AC3E}">
        <p14:creationId xmlns:p14="http://schemas.microsoft.com/office/powerpoint/2010/main" val="199311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8B6EC7D1-7FC0-4807-B791-7EF86E693835}" type="slidenum">
              <a:rPr lang="en-US" altLang="en-US"/>
              <a:pPr>
                <a:defRPr/>
              </a:pPr>
              <a:t>‹#›</a:t>
            </a:fld>
            <a:endParaRPr lang="en-US" altLang="en-US"/>
          </a:p>
        </p:txBody>
      </p:sp>
    </p:spTree>
    <p:extLst>
      <p:ext uri="{BB962C8B-B14F-4D97-AF65-F5344CB8AC3E}">
        <p14:creationId xmlns:p14="http://schemas.microsoft.com/office/powerpoint/2010/main" val="340921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F266B6E-2971-417A-8B72-403AA6477E27}" type="slidenum">
              <a:rPr lang="en-US" altLang="en-US"/>
              <a:pPr>
                <a:defRPr/>
              </a:pPr>
              <a:t>‹#›</a:t>
            </a:fld>
            <a:endParaRPr lang="en-US" altLang="en-US"/>
          </a:p>
        </p:txBody>
      </p:sp>
    </p:spTree>
    <p:extLst>
      <p:ext uri="{BB962C8B-B14F-4D97-AF65-F5344CB8AC3E}">
        <p14:creationId xmlns:p14="http://schemas.microsoft.com/office/powerpoint/2010/main" val="187799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48" charset="0"/>
              </a:defRPr>
            </a:lvl1pPr>
          </a:lstStyle>
          <a:p>
            <a:pPr>
              <a:defRPr/>
            </a:pP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48" charset="0"/>
              </a:defRPr>
            </a:lvl1pPr>
          </a:lstStyle>
          <a:p>
            <a:pPr>
              <a:defRPr/>
            </a:pP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6AE5A382-B5EF-4171-89F1-10CFB38F114F}" type="slidenum">
              <a:rPr lang="en-US" altLang="en-US"/>
              <a:pPr>
                <a:defRPr/>
              </a:pPr>
              <a:t>‹#›</a:t>
            </a:fld>
            <a:endParaRPr lang="en-US" altLang="en-US"/>
          </a:p>
        </p:txBody>
      </p:sp>
      <p:sp>
        <p:nvSpPr>
          <p:cNvPr id="102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772400" y="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fld id="{9A6E42D6-01B9-4391-900C-1E67F0330B2D}" type="slidenum">
              <a:rPr lang="en-US" altLang="en-US" sz="5400" b="1" i="1" smtClean="0">
                <a:solidFill>
                  <a:srgbClr val="FF5008"/>
                </a:solidFill>
              </a:rPr>
              <a:pPr>
                <a:defRPr/>
              </a:pPr>
              <a:t>‹#›</a:t>
            </a:fld>
            <a:endParaRPr lang="en-US" altLang="en-US" sz="5400" b="1" i="1" smtClean="0">
              <a:solidFill>
                <a:srgbClr val="FF5008"/>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48" charset="0"/>
        </a:defRPr>
      </a:lvl2pPr>
      <a:lvl3pPr algn="ctr" rtl="0" eaLnBrk="0" fontAlgn="base" hangingPunct="0">
        <a:spcBef>
          <a:spcPct val="0"/>
        </a:spcBef>
        <a:spcAft>
          <a:spcPct val="0"/>
        </a:spcAft>
        <a:defRPr sz="4400">
          <a:solidFill>
            <a:schemeClr val="tx2"/>
          </a:solidFill>
          <a:latin typeface="Times New Roman" pitchFamily="48" charset="0"/>
        </a:defRPr>
      </a:lvl3pPr>
      <a:lvl4pPr algn="ctr" rtl="0" eaLnBrk="0" fontAlgn="base" hangingPunct="0">
        <a:spcBef>
          <a:spcPct val="0"/>
        </a:spcBef>
        <a:spcAft>
          <a:spcPct val="0"/>
        </a:spcAft>
        <a:defRPr sz="4400">
          <a:solidFill>
            <a:schemeClr val="tx2"/>
          </a:solidFill>
          <a:latin typeface="Times New Roman" pitchFamily="48" charset="0"/>
        </a:defRPr>
      </a:lvl4pPr>
      <a:lvl5pPr algn="ctr" rtl="0" eaLnBrk="0" fontAlgn="base" hangingPunct="0">
        <a:spcBef>
          <a:spcPct val="0"/>
        </a:spcBef>
        <a:spcAft>
          <a:spcPct val="0"/>
        </a:spcAft>
        <a:defRPr sz="4400">
          <a:solidFill>
            <a:schemeClr val="tx2"/>
          </a:solidFill>
          <a:latin typeface="Times New Roman" pitchFamily="48" charset="0"/>
        </a:defRPr>
      </a:lvl5pPr>
      <a:lvl6pPr marL="457200" algn="ctr" rtl="0" eaLnBrk="0" fontAlgn="base" hangingPunct="0">
        <a:spcBef>
          <a:spcPct val="0"/>
        </a:spcBef>
        <a:spcAft>
          <a:spcPct val="0"/>
        </a:spcAft>
        <a:defRPr sz="4400">
          <a:solidFill>
            <a:schemeClr val="tx2"/>
          </a:solidFill>
          <a:latin typeface="Times New Roman" pitchFamily="48" charset="0"/>
        </a:defRPr>
      </a:lvl6pPr>
      <a:lvl7pPr marL="914400" algn="ctr" rtl="0" eaLnBrk="0" fontAlgn="base" hangingPunct="0">
        <a:spcBef>
          <a:spcPct val="0"/>
        </a:spcBef>
        <a:spcAft>
          <a:spcPct val="0"/>
        </a:spcAft>
        <a:defRPr sz="4400">
          <a:solidFill>
            <a:schemeClr val="tx2"/>
          </a:solidFill>
          <a:latin typeface="Times New Roman" pitchFamily="48" charset="0"/>
        </a:defRPr>
      </a:lvl7pPr>
      <a:lvl8pPr marL="1371600" algn="ctr" rtl="0" eaLnBrk="0" fontAlgn="base" hangingPunct="0">
        <a:spcBef>
          <a:spcPct val="0"/>
        </a:spcBef>
        <a:spcAft>
          <a:spcPct val="0"/>
        </a:spcAft>
        <a:defRPr sz="4400">
          <a:solidFill>
            <a:schemeClr val="tx2"/>
          </a:solidFill>
          <a:latin typeface="Times New Roman" pitchFamily="48" charset="0"/>
        </a:defRPr>
      </a:lvl8pPr>
      <a:lvl9pPr marL="1828800" algn="ctr" rtl="0" eaLnBrk="0" fontAlgn="base" hangingPunct="0">
        <a:spcBef>
          <a:spcPct val="0"/>
        </a:spcBef>
        <a:spcAft>
          <a:spcPct val="0"/>
        </a:spcAft>
        <a:defRPr sz="4400">
          <a:solidFill>
            <a:schemeClr val="tx2"/>
          </a:solidFill>
          <a:latin typeface="Times New Roman"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hyperlink" Target="http://www.wto.org/english/thewto_e/whatis_e/tif_e/tif_e.htm"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www.wto.org/english/thewto_e/whatis_e/10mis_e/10m00_e.htm" TargetMode="External"/><Relationship Id="rId5" Type="http://schemas.openxmlformats.org/officeDocument/2006/relationships/hyperlink" Target="http://www.wto.org/english/thewto_e/whatis_e/10ben_e/10b00_e.htm" TargetMode="External"/><Relationship Id="rId4" Type="http://schemas.openxmlformats.org/officeDocument/2006/relationships/hyperlink" Target="http://www.wto.org/english/thewto_e/whatis_e/inbrief_e/inbr00_e.htm" TargetMode="Externa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euractiv.com/en/trade/wto-doha-development-round/article-157082"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wto.org/english/thewto_e/minist_e/min05_e/brief_e/brief10_e.htm"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nternationalecon.com/Trade/Tch10/T10-2.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perc.org/perc.php?id=41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to.org/english/thewto_e/whatis_e/tif_e/fact4_e.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wto.org/english/thewto_e/whatis_e/tif_e/agrm8_e.htm#subsidie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foreign-trade/www/tradedata.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altLang="en-US" sz="4000" smtClean="0"/>
              <a:t>Commercial Policy – Part III</a:t>
            </a:r>
            <a:br>
              <a:rPr lang="en-US" altLang="en-US" sz="4000" smtClean="0"/>
            </a:br>
            <a:r>
              <a:rPr lang="en-US" altLang="en-US" sz="4000" smtClean="0"/>
              <a:t>History and Practice</a:t>
            </a:r>
          </a:p>
        </p:txBody>
      </p:sp>
      <p:sp>
        <p:nvSpPr>
          <p:cNvPr id="4099" name="Rectangle 3"/>
          <p:cNvSpPr>
            <a:spLocks noGrp="1" noChangeArrowheads="1"/>
          </p:cNvSpPr>
          <p:nvPr>
            <p:ph type="body" sz="half" idx="1"/>
          </p:nvPr>
        </p:nvSpPr>
        <p:spPr>
          <a:xfrm>
            <a:off x="685800" y="1905000"/>
            <a:ext cx="4495800" cy="4191000"/>
          </a:xfrm>
          <a:noFill/>
        </p:spPr>
        <p:txBody>
          <a:bodyPr/>
          <a:lstStyle/>
          <a:p>
            <a:r>
              <a:rPr lang="en-US" altLang="en-US" sz="2800" smtClean="0"/>
              <a:t>INTERNATIONAL ECONOMICS,</a:t>
            </a:r>
            <a:br>
              <a:rPr lang="en-US" altLang="en-US" sz="2800" smtClean="0"/>
            </a:br>
            <a:r>
              <a:rPr lang="en-US" altLang="en-US" sz="2800" smtClean="0"/>
              <a:t>ECO 486</a:t>
            </a:r>
          </a:p>
          <a:p>
            <a:r>
              <a:rPr lang="en-US" altLang="en-US" sz="2800" i="1" smtClean="0"/>
              <a:t>Recommended reading: </a:t>
            </a:r>
          </a:p>
          <a:p>
            <a:pPr lvl="1">
              <a:buFontTx/>
              <a:buNone/>
            </a:pPr>
            <a:r>
              <a:rPr lang="en-US" altLang="en-US" sz="2400" smtClean="0"/>
              <a:t>	</a:t>
            </a:r>
            <a:r>
              <a:rPr lang="en-US" altLang="en-US" sz="2400" smtClean="0">
                <a:hlinkClick r:id="rId4"/>
              </a:rPr>
              <a:t>The WTO in Brief</a:t>
            </a:r>
            <a:r>
              <a:rPr lang="en-US" altLang="en-US" sz="2400" smtClean="0"/>
              <a:t/>
            </a:r>
            <a:br>
              <a:rPr lang="en-US" altLang="en-US" sz="2400" smtClean="0"/>
            </a:br>
            <a:r>
              <a:rPr lang="en-US" altLang="en-US" sz="2400" smtClean="0">
                <a:hlinkClick r:id="rId5"/>
              </a:rPr>
              <a:t>10 benefits</a:t>
            </a:r>
            <a:r>
              <a:rPr lang="en-US" altLang="en-US" sz="2400" smtClean="0"/>
              <a:t/>
            </a:r>
            <a:br>
              <a:rPr lang="en-US" altLang="en-US" sz="2400" smtClean="0"/>
            </a:br>
            <a:r>
              <a:rPr lang="en-US" altLang="en-US" sz="2400" smtClean="0">
                <a:hlinkClick r:id="rId6"/>
              </a:rPr>
              <a:t>10 misunderstandings</a:t>
            </a:r>
            <a:r>
              <a:rPr lang="en-US" altLang="en-US" sz="2400" smtClean="0"/>
              <a:t> </a:t>
            </a:r>
            <a:r>
              <a:rPr lang="en-US" altLang="en-US" sz="2400" smtClean="0">
                <a:hlinkClick r:id="rId7"/>
              </a:rPr>
              <a:t>Understanding the WTO</a:t>
            </a:r>
            <a:endParaRPr lang="en-US" altLang="en-US" sz="2400" smtClean="0"/>
          </a:p>
        </p:txBody>
      </p:sp>
      <p:graphicFrame>
        <p:nvGraphicFramePr>
          <p:cNvPr id="4100" name="Object 4"/>
          <p:cNvGraphicFramePr>
            <a:graphicFrameLocks/>
          </p:cNvGraphicFramePr>
          <p:nvPr/>
        </p:nvGraphicFramePr>
        <p:xfrm>
          <a:off x="5257800" y="2112963"/>
          <a:ext cx="3213100" cy="3862387"/>
        </p:xfrm>
        <a:graphic>
          <a:graphicData uri="http://schemas.openxmlformats.org/presentationml/2006/ole">
            <mc:AlternateContent xmlns:mc="http://schemas.openxmlformats.org/markup-compatibility/2006">
              <mc:Choice xmlns:v="urn:schemas-microsoft-com:vml" Requires="v">
                <p:oleObj spid="_x0000_s4101" name="Clip" r:id="rId8" imgW="3213100" imgH="3862388" progId="MS_ClipArt_Gallery.5">
                  <p:embed/>
                </p:oleObj>
              </mc:Choice>
              <mc:Fallback>
                <p:oleObj name="Clip" r:id="rId8" imgW="3213100" imgH="3862388"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112963"/>
                        <a:ext cx="3213100"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lIns="90488" tIns="44450" rIns="90488" bIns="44450"/>
          <a:lstStyle/>
          <a:p>
            <a:r>
              <a:rPr lang="en-US" altLang="en-US" smtClean="0"/>
              <a:t>Introduction</a:t>
            </a:r>
          </a:p>
        </p:txBody>
      </p:sp>
      <p:sp>
        <p:nvSpPr>
          <p:cNvPr id="22531" name="Rectangle 3"/>
          <p:cNvSpPr>
            <a:spLocks noGrp="1" noChangeArrowheads="1"/>
          </p:cNvSpPr>
          <p:nvPr>
            <p:ph type="body" idx="1"/>
          </p:nvPr>
        </p:nvSpPr>
        <p:spPr>
          <a:noFill/>
        </p:spPr>
        <p:txBody>
          <a:bodyPr lIns="90488" tIns="44450" rIns="90488" bIns="44450"/>
          <a:lstStyle/>
          <a:p>
            <a:r>
              <a:rPr lang="en-US" altLang="en-US" smtClean="0"/>
              <a:t>Since WWII, trade barriers have fallen	</a:t>
            </a:r>
          </a:p>
          <a:p>
            <a:pPr lvl="1"/>
            <a:r>
              <a:rPr lang="en-US" altLang="en-US" smtClean="0"/>
              <a:t>Avoid trade wars and depression</a:t>
            </a:r>
          </a:p>
          <a:p>
            <a:pPr lvl="1"/>
            <a:r>
              <a:rPr lang="en-US" altLang="en-US" smtClean="0"/>
              <a:t>Trade has expanded rapidly</a:t>
            </a:r>
          </a:p>
          <a:p>
            <a:r>
              <a:rPr lang="en-US" altLang="en-US" smtClean="0"/>
              <a:t>Commercial disputes have arisen</a:t>
            </a:r>
          </a:p>
          <a:p>
            <a:pPr lvl="1"/>
            <a:r>
              <a:rPr lang="en-US" altLang="en-US" smtClean="0"/>
              <a:t>Typically focused on specific policies</a:t>
            </a:r>
          </a:p>
          <a:p>
            <a:pPr lvl="1"/>
            <a:r>
              <a:rPr lang="en-US" altLang="en-US" smtClean="0"/>
              <a:t>Have influenced trade laws</a:t>
            </a:r>
          </a:p>
          <a:p>
            <a:pPr lvl="2"/>
            <a:r>
              <a:rPr lang="en-US" altLang="en-US" smtClean="0"/>
              <a:t>US &amp; other nations</a:t>
            </a:r>
          </a:p>
          <a:p>
            <a:pPr lvl="2"/>
            <a:r>
              <a:rPr lang="en-US" altLang="en-US" smtClean="0"/>
              <a:t>GATT &amp; WTO</a:t>
            </a:r>
          </a:p>
        </p:txBody>
      </p:sp>
    </p:spTree>
  </p:cSld>
  <p:clrMapOvr>
    <a:masterClrMapping/>
  </p:clrMapOvr>
  <p:transition spd="med">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679450"/>
            <a:ext cx="7772400" cy="969963"/>
          </a:xfrm>
        </p:spPr>
        <p:txBody>
          <a:bodyPr/>
          <a:lstStyle/>
          <a:p>
            <a:r>
              <a:rPr lang="en-US" altLang="en-US" sz="3700" smtClean="0"/>
              <a:t>Effects of dumping, subsidies, and remedies</a:t>
            </a:r>
            <a:endParaRPr lang="en-US" altLang="en-US" smtClean="0"/>
          </a:p>
        </p:txBody>
      </p:sp>
      <p:sp>
        <p:nvSpPr>
          <p:cNvPr id="204803" name="Text Box 3"/>
          <p:cNvSpPr txBox="1">
            <a:spLocks noChangeArrowheads="1"/>
          </p:cNvSpPr>
          <p:nvPr/>
        </p:nvSpPr>
        <p:spPr bwMode="auto">
          <a:xfrm>
            <a:off x="365125" y="227013"/>
            <a:ext cx="208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i="1">
                <a:latin typeface="Arial" panose="020B0604020202020204" pitchFamily="34" charset="0"/>
              </a:rPr>
              <a:t>Trade regulation</a:t>
            </a:r>
          </a:p>
        </p:txBody>
      </p:sp>
      <p:pic>
        <p:nvPicPr>
          <p:cNvPr id="204804" name="Picture 4"/>
          <p:cNvPicPr>
            <a:picLocks noChangeAspect="1" noChangeArrowheads="1"/>
          </p:cNvPicPr>
          <p:nvPr/>
        </p:nvPicPr>
        <p:blipFill>
          <a:blip r:embed="rId3">
            <a:extLst>
              <a:ext uri="{28A0092B-C50C-407E-A947-70E740481C1C}">
                <a14:useLocalDpi xmlns:a14="http://schemas.microsoft.com/office/drawing/2010/main" val="0"/>
              </a:ext>
            </a:extLst>
          </a:blip>
          <a:srcRect t="22441" b="10931"/>
          <a:stretch>
            <a:fillRect/>
          </a:stretch>
        </p:blipFill>
        <p:spPr bwMode="auto">
          <a:xfrm>
            <a:off x="0" y="1538288"/>
            <a:ext cx="91408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654050"/>
            <a:ext cx="7772400" cy="969963"/>
          </a:xfrm>
        </p:spPr>
        <p:txBody>
          <a:bodyPr/>
          <a:lstStyle/>
          <a:p>
            <a:r>
              <a:rPr lang="en-US" altLang="en-US" sz="3700" smtClean="0"/>
              <a:t>Effects of dumping, subsidies, and remedies</a:t>
            </a:r>
          </a:p>
        </p:txBody>
      </p:sp>
      <p:sp>
        <p:nvSpPr>
          <p:cNvPr id="206851" name="Text Box 3"/>
          <p:cNvSpPr txBox="1">
            <a:spLocks noChangeArrowheads="1"/>
          </p:cNvSpPr>
          <p:nvPr/>
        </p:nvSpPr>
        <p:spPr bwMode="auto">
          <a:xfrm>
            <a:off x="365125" y="227013"/>
            <a:ext cx="9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b="1" i="1">
              <a:latin typeface="Arial" panose="020B0604020202020204" pitchFamily="34" charset="0"/>
            </a:endParaRPr>
          </a:p>
        </p:txBody>
      </p:sp>
      <p:sp>
        <p:nvSpPr>
          <p:cNvPr id="206852" name="Text Box 4"/>
          <p:cNvSpPr txBox="1">
            <a:spLocks noChangeArrowheads="1"/>
          </p:cNvSpPr>
          <p:nvPr/>
        </p:nvSpPr>
        <p:spPr bwMode="auto">
          <a:xfrm>
            <a:off x="365125" y="227013"/>
            <a:ext cx="208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i="1">
                <a:latin typeface="Arial" panose="020B0604020202020204" pitchFamily="34" charset="0"/>
              </a:rPr>
              <a:t>Trade regulation</a:t>
            </a:r>
          </a:p>
        </p:txBody>
      </p:sp>
      <p:pic>
        <p:nvPicPr>
          <p:cNvPr id="206853" name="Picture 5"/>
          <p:cNvPicPr>
            <a:picLocks noChangeAspect="1" noChangeArrowheads="1"/>
          </p:cNvPicPr>
          <p:nvPr/>
        </p:nvPicPr>
        <p:blipFill>
          <a:blip r:embed="rId3">
            <a:extLst>
              <a:ext uri="{28A0092B-C50C-407E-A947-70E740481C1C}">
                <a14:useLocalDpi xmlns:a14="http://schemas.microsoft.com/office/drawing/2010/main" val="0"/>
              </a:ext>
            </a:extLst>
          </a:blip>
          <a:srcRect t="22441" b="14034"/>
          <a:stretch>
            <a:fillRect/>
          </a:stretch>
        </p:blipFill>
        <p:spPr bwMode="auto">
          <a:xfrm>
            <a:off x="0" y="1538288"/>
            <a:ext cx="9140825"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sz="4000" smtClean="0"/>
              <a:t>The Doha Round of Trade Negotiations</a:t>
            </a:r>
          </a:p>
        </p:txBody>
      </p:sp>
      <p:sp>
        <p:nvSpPr>
          <p:cNvPr id="208899" name="Rectangle 3"/>
          <p:cNvSpPr>
            <a:spLocks noGrp="1" noChangeArrowheads="1"/>
          </p:cNvSpPr>
          <p:nvPr>
            <p:ph type="body" idx="1"/>
          </p:nvPr>
        </p:nvSpPr>
        <p:spPr/>
        <p:txBody>
          <a:bodyPr/>
          <a:lstStyle/>
          <a:p>
            <a:r>
              <a:rPr lang="en-US" altLang="en-US" sz="3600" smtClean="0"/>
              <a:t>See page 229 H&amp;M, 7th edition</a:t>
            </a:r>
          </a:p>
          <a:p>
            <a:r>
              <a:rPr lang="en-US" altLang="en-US" sz="3600" smtClean="0"/>
              <a:t>See Table 6.5, page 189, Carbaugh  </a:t>
            </a:r>
            <a:endParaRPr lang="en-US" altLang="en-US"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sz="4000" smtClean="0"/>
              <a:t>The Doha Round of Trade Negotiations</a:t>
            </a:r>
          </a:p>
        </p:txBody>
      </p:sp>
      <p:sp>
        <p:nvSpPr>
          <p:cNvPr id="210947" name="Rectangle 3"/>
          <p:cNvSpPr>
            <a:spLocks noGrp="1" noChangeArrowheads="1"/>
          </p:cNvSpPr>
          <p:nvPr>
            <p:ph type="body" idx="1"/>
          </p:nvPr>
        </p:nvSpPr>
        <p:spPr/>
        <p:txBody>
          <a:bodyPr/>
          <a:lstStyle/>
          <a:p>
            <a:r>
              <a:rPr lang="en-US" altLang="en-US" sz="3600" smtClean="0"/>
              <a:t>A history of negotiations through 2006, and a discussion of the issues, from a European point of view:</a:t>
            </a:r>
            <a:endParaRPr lang="en-US" altLang="en-US" smtClean="0"/>
          </a:p>
          <a:p>
            <a:r>
              <a:rPr lang="en-US" altLang="en-US" sz="3600" smtClean="0">
                <a:hlinkClick r:id="rId3"/>
              </a:rPr>
              <a:t>http://www.euractiv.com/en/trade/wto-doha-development-round/article-157082</a:t>
            </a:r>
            <a:r>
              <a:rPr lang="en-US" altLang="en-US" sz="3600" smtClean="0"/>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US" altLang="en-US" smtClean="0"/>
              <a:t>Doha Round: Dispute Settlement</a:t>
            </a:r>
          </a:p>
        </p:txBody>
      </p:sp>
      <p:sp>
        <p:nvSpPr>
          <p:cNvPr id="212995" name="Content Placeholder 2"/>
          <p:cNvSpPr>
            <a:spLocks noGrp="1"/>
          </p:cNvSpPr>
          <p:nvPr>
            <p:ph idx="1"/>
          </p:nvPr>
        </p:nvSpPr>
        <p:spPr/>
        <p:txBody>
          <a:bodyPr/>
          <a:lstStyle/>
          <a:p>
            <a:r>
              <a:rPr lang="en-US" altLang="en-US" smtClean="0"/>
              <a:t>Read about proposals to improve the process.</a:t>
            </a:r>
          </a:p>
          <a:p>
            <a:r>
              <a:rPr lang="en-US" altLang="en-US" smtClean="0">
                <a:hlinkClick r:id="rId2"/>
              </a:rPr>
              <a:t>http://www.wto.org/english/thewto_e/minist_e/min05_e/brief_e/brief10_e.htm</a:t>
            </a:r>
            <a:endParaRPr lang="en-US" altLang="en-US" smtClean="0"/>
          </a:p>
          <a:p>
            <a:r>
              <a:rPr lang="en-US" altLang="en-US" smtClean="0"/>
              <a:t>Includes: 3</a:t>
            </a:r>
            <a:r>
              <a:rPr lang="en-US" altLang="en-US" baseline="30000" smtClean="0"/>
              <a:t>rd</a:t>
            </a:r>
            <a:r>
              <a:rPr lang="en-US" altLang="en-US" smtClean="0"/>
              <a:t> party rights; remand authority; sequencing; post-retaliation; transparency; time savings; composition of panels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smtClean="0"/>
              <a:t>Wage Insurance</a:t>
            </a:r>
          </a:p>
        </p:txBody>
      </p:sp>
      <p:sp>
        <p:nvSpPr>
          <p:cNvPr id="214019" name="Rectangle 3"/>
          <p:cNvSpPr>
            <a:spLocks noGrp="1" noChangeArrowheads="1"/>
          </p:cNvSpPr>
          <p:nvPr>
            <p:ph type="body" idx="1"/>
          </p:nvPr>
        </p:nvSpPr>
        <p:spPr>
          <a:xfrm>
            <a:off x="685800" y="1600200"/>
            <a:ext cx="7772400" cy="5257800"/>
          </a:xfrm>
        </p:spPr>
        <p:txBody>
          <a:bodyPr/>
          <a:lstStyle/>
          <a:p>
            <a:r>
              <a:rPr lang="en-US" altLang="en-US" sz="2800" smtClean="0"/>
              <a:t>On average, a displaced industrial worker earns 13% less. One third earn more. One fourth earn at least 30% less</a:t>
            </a:r>
          </a:p>
          <a:p>
            <a:r>
              <a:rPr lang="en-US" altLang="en-US" sz="2800" smtClean="0"/>
              <a:t>Kletzer &amp; Litan (Brookings) proposed:</a:t>
            </a:r>
          </a:p>
          <a:p>
            <a:pPr lvl="1"/>
            <a:r>
              <a:rPr lang="en-US" altLang="en-US" sz="2400" smtClean="0"/>
              <a:t>Give eligible workers ½(W</a:t>
            </a:r>
            <a:r>
              <a:rPr lang="en-US" altLang="en-US" sz="2400" baseline="-25000" smtClean="0"/>
              <a:t>new</a:t>
            </a:r>
            <a:r>
              <a:rPr lang="en-US" altLang="en-US" sz="2400" smtClean="0"/>
              <a:t>-W</a:t>
            </a:r>
            <a:r>
              <a:rPr lang="en-US" altLang="en-US" sz="2400" baseline="-25000" smtClean="0"/>
              <a:t>old</a:t>
            </a:r>
            <a:r>
              <a:rPr lang="en-US" altLang="en-US" sz="2400" smtClean="0"/>
              <a:t>), but &lt; $10,000/year, for up to two years.</a:t>
            </a:r>
          </a:p>
          <a:p>
            <a:pPr lvl="1"/>
            <a:r>
              <a:rPr lang="en-US" altLang="en-US" sz="2400" smtClean="0"/>
              <a:t>Estimated cost in 1997 was $4 billion, when u= 4.9%.</a:t>
            </a:r>
          </a:p>
          <a:p>
            <a:pPr lvl="1"/>
            <a:r>
              <a:rPr lang="en-US" altLang="en-US" sz="2400" smtClean="0"/>
              <a:t>Could limit benefits to those over 50 who earned less than $50,000/year to reduce cost.</a:t>
            </a:r>
          </a:p>
          <a:p>
            <a:r>
              <a:rPr lang="en-US" altLang="en-US" sz="2800" smtClean="0"/>
              <a:t>In 2002, George W. Bush agreed to a 5-year trial, with benefits limited to $10,000 over two years.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0488" tIns="44450" rIns="90488" bIns="44450"/>
          <a:lstStyle/>
          <a:p>
            <a:r>
              <a:rPr lang="en-US" altLang="en-US" smtClean="0"/>
              <a:t>US Commercial Policy: History</a:t>
            </a:r>
          </a:p>
        </p:txBody>
      </p:sp>
      <p:sp>
        <p:nvSpPr>
          <p:cNvPr id="24579" name="Rectangle 3"/>
          <p:cNvSpPr>
            <a:spLocks noGrp="1" noChangeArrowheads="1"/>
          </p:cNvSpPr>
          <p:nvPr>
            <p:ph type="body" idx="1"/>
          </p:nvPr>
        </p:nvSpPr>
        <p:spPr>
          <a:noFill/>
        </p:spPr>
        <p:txBody>
          <a:bodyPr lIns="90488" tIns="44450" rIns="90488" bIns="44450"/>
          <a:lstStyle/>
          <a:p>
            <a:r>
              <a:rPr lang="en-US" altLang="en-US" smtClean="0"/>
              <a:t>US Constitution </a:t>
            </a:r>
          </a:p>
          <a:p>
            <a:pPr lvl="1"/>
            <a:r>
              <a:rPr lang="en-US" altLang="en-US" smtClean="0"/>
              <a:t>Gave Congress authority to regulate imports</a:t>
            </a:r>
          </a:p>
          <a:p>
            <a:pPr lvl="1"/>
            <a:r>
              <a:rPr lang="en-US" altLang="en-US" smtClean="0"/>
              <a:t>Forbade export tariffs</a:t>
            </a:r>
          </a:p>
          <a:p>
            <a:pPr lvl="1"/>
            <a:r>
              <a:rPr lang="en-US" altLang="en-US" smtClean="0"/>
              <a:t>Prevented US states from restricting interstate trade</a:t>
            </a:r>
          </a:p>
          <a:p>
            <a:pPr>
              <a:buFontTx/>
              <a:buNone/>
            </a:pPr>
            <a:endParaRPr lang="en-US" altLang="en-US" smtClean="0"/>
          </a:p>
        </p:txBody>
      </p:sp>
    </p:spTree>
  </p:cSld>
  <p:clrMapOvr>
    <a:masterClrMapping/>
  </p:clrMapOvr>
  <p:transition spd="med">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First Tariff Act -- 1789</a:t>
            </a:r>
          </a:p>
        </p:txBody>
      </p:sp>
      <p:sp>
        <p:nvSpPr>
          <p:cNvPr id="26627" name="Rectangle 3"/>
          <p:cNvSpPr>
            <a:spLocks noGrp="1" noChangeArrowheads="1"/>
          </p:cNvSpPr>
          <p:nvPr>
            <p:ph type="body" idx="1"/>
          </p:nvPr>
        </p:nvSpPr>
        <p:spPr/>
        <p:txBody>
          <a:bodyPr/>
          <a:lstStyle/>
          <a:p>
            <a:pPr>
              <a:lnSpc>
                <a:spcPct val="90000"/>
              </a:lnSpc>
            </a:pPr>
            <a:r>
              <a:rPr lang="en-US" altLang="en-US" sz="2800" smtClean="0"/>
              <a:t>To raise federal revenue</a:t>
            </a:r>
          </a:p>
          <a:p>
            <a:pPr>
              <a:lnSpc>
                <a:spcPct val="90000"/>
              </a:lnSpc>
            </a:pPr>
            <a:r>
              <a:rPr lang="en-US" altLang="en-US" sz="2800" smtClean="0"/>
              <a:t>5% import duty most goods</a:t>
            </a:r>
          </a:p>
          <a:p>
            <a:pPr>
              <a:lnSpc>
                <a:spcPct val="90000"/>
              </a:lnSpc>
            </a:pPr>
            <a:r>
              <a:rPr lang="en-US" altLang="en-US" sz="2800" smtClean="0"/>
              <a:t>Higher duties on luxuries</a:t>
            </a:r>
          </a:p>
          <a:p>
            <a:pPr>
              <a:lnSpc>
                <a:spcPct val="90000"/>
              </a:lnSpc>
            </a:pPr>
            <a:r>
              <a:rPr lang="en-US" altLang="en-US" sz="2800" smtClean="0"/>
              <a:t>15% on carriages (highest)</a:t>
            </a:r>
          </a:p>
          <a:p>
            <a:pPr>
              <a:lnSpc>
                <a:spcPct val="90000"/>
              </a:lnSpc>
            </a:pPr>
            <a:r>
              <a:rPr lang="en-US" altLang="en-US" sz="2800" smtClean="0"/>
              <a:t>Trade grew rapidly through 1807</a:t>
            </a:r>
          </a:p>
          <a:p>
            <a:pPr>
              <a:lnSpc>
                <a:spcPct val="90000"/>
              </a:lnSpc>
            </a:pPr>
            <a:r>
              <a:rPr lang="en-US" altLang="en-US" sz="2800" smtClean="0"/>
              <a:t>What happened in 1808?</a:t>
            </a:r>
          </a:p>
          <a:p>
            <a:pPr lvl="1">
              <a:lnSpc>
                <a:spcPct val="90000"/>
              </a:lnSpc>
            </a:pPr>
            <a:r>
              <a:rPr lang="en-US" altLang="en-US" sz="2400" smtClean="0"/>
              <a:t>Britian imposed a blockade on France during the…</a:t>
            </a:r>
          </a:p>
          <a:p>
            <a:pPr lvl="1">
              <a:lnSpc>
                <a:spcPct val="90000"/>
              </a:lnSpc>
            </a:pPr>
            <a:r>
              <a:rPr lang="en-US" altLang="en-US" sz="2400" smtClean="0"/>
              <a:t>Jefferson responded by…</a:t>
            </a:r>
          </a:p>
          <a:p>
            <a:pPr>
              <a:lnSpc>
                <a:spcPct val="90000"/>
              </a:lnSpc>
              <a:buFontTx/>
              <a:buNone/>
            </a:pPr>
            <a:endParaRPr lang="en-US" alt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War of 1812</a:t>
            </a:r>
          </a:p>
        </p:txBody>
      </p:sp>
      <p:sp>
        <p:nvSpPr>
          <p:cNvPr id="28675" name="Rectangle 3"/>
          <p:cNvSpPr>
            <a:spLocks noGrp="1" noChangeArrowheads="1"/>
          </p:cNvSpPr>
          <p:nvPr>
            <p:ph type="body" idx="1"/>
          </p:nvPr>
        </p:nvSpPr>
        <p:spPr/>
        <p:txBody>
          <a:bodyPr/>
          <a:lstStyle/>
          <a:p>
            <a:r>
              <a:rPr lang="en-US" altLang="en-US" smtClean="0"/>
              <a:t>Eliminated trade with Europe</a:t>
            </a:r>
          </a:p>
          <a:p>
            <a:r>
              <a:rPr lang="en-US" altLang="en-US" smtClean="0"/>
              <a:t>High tariffs imposed to raise $ for war</a:t>
            </a:r>
          </a:p>
          <a:p>
            <a:r>
              <a:rPr lang="en-US" altLang="en-US" smtClean="0"/>
              <a:t>Benefited US manufacturers</a:t>
            </a:r>
          </a:p>
          <a:p>
            <a:r>
              <a:rPr lang="en-US" altLang="en-US" smtClean="0"/>
              <a:t>Tariffs remained high after war</a:t>
            </a:r>
          </a:p>
          <a:p>
            <a:pPr lvl="1"/>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lIns="90488" tIns="44450" rIns="90488" bIns="44450"/>
          <a:lstStyle/>
          <a:p>
            <a:r>
              <a:rPr lang="en-US" altLang="en-US" smtClean="0"/>
              <a:t>Tariff of Abominations, 1828</a:t>
            </a:r>
          </a:p>
        </p:txBody>
      </p:sp>
      <p:sp>
        <p:nvSpPr>
          <p:cNvPr id="30723" name="Rectangle 3"/>
          <p:cNvSpPr>
            <a:spLocks noGrp="1" noChangeArrowheads="1"/>
          </p:cNvSpPr>
          <p:nvPr>
            <p:ph type="body" idx="1"/>
          </p:nvPr>
        </p:nvSpPr>
        <p:spPr>
          <a:noFill/>
        </p:spPr>
        <p:txBody>
          <a:bodyPr lIns="90488" tIns="44450" rIns="90488" bIns="44450"/>
          <a:lstStyle/>
          <a:p>
            <a:r>
              <a:rPr lang="en-US" altLang="en-US" smtClean="0"/>
              <a:t>“Clever” political strategy backfired</a:t>
            </a:r>
          </a:p>
          <a:p>
            <a:r>
              <a:rPr lang="en-US" altLang="en-US" smtClean="0"/>
              <a:t>Average tariff exceeded 60%</a:t>
            </a:r>
          </a:p>
          <a:p>
            <a:r>
              <a:rPr lang="en-US" altLang="en-US" smtClean="0"/>
              <a:t>See figure on next slide</a:t>
            </a:r>
          </a:p>
          <a:p>
            <a:pPr lvl="1"/>
            <a:r>
              <a:rPr lang="en-US" altLang="en-US" smtClean="0"/>
              <a:t>Plots average tariff rate against time</a:t>
            </a:r>
          </a:p>
          <a:p>
            <a:pPr lvl="2"/>
            <a:r>
              <a:rPr lang="en-US" altLang="en-US" smtClean="0"/>
              <a:t>Pre-1821: tariff revenue/value of imports</a:t>
            </a:r>
          </a:p>
          <a:p>
            <a:pPr lvl="2"/>
            <a:r>
              <a:rPr lang="en-US" altLang="en-US" smtClean="0"/>
              <a:t>1821-on: tariff rev./value of dutiable imports</a:t>
            </a:r>
          </a:p>
          <a:p>
            <a:pPr lvl="3"/>
            <a:r>
              <a:rPr lang="en-US" altLang="en-US" smtClean="0"/>
              <a:t>Both measures tend to understate the average tariff. Why?</a:t>
            </a:r>
          </a:p>
          <a:p>
            <a:pPr lvl="1"/>
            <a:r>
              <a:rPr lang="en-US" altLang="en-US" smtClean="0"/>
              <a:t>Volatile tariff policy</a:t>
            </a:r>
          </a:p>
        </p:txBody>
      </p:sp>
    </p:spTree>
  </p:cSld>
  <p:clrMapOvr>
    <a:masterClrMapping/>
  </p:clrMapOvr>
  <p:transition spd="med">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7772400" cy="1143000"/>
          </a:xfrm>
        </p:spPr>
        <p:txBody>
          <a:bodyPr/>
          <a:lstStyle/>
          <a:p>
            <a:r>
              <a:rPr lang="en-US" altLang="en-US" sz="4000" smtClean="0">
                <a:solidFill>
                  <a:schemeClr val="tx1"/>
                </a:solidFill>
              </a:rPr>
              <a:t>U.S. tariffs, 1792–1999.</a:t>
            </a:r>
            <a:r>
              <a:rPr lang="en-US" altLang="en-US" smtClean="0"/>
              <a:t> </a:t>
            </a:r>
          </a:p>
        </p:txBody>
      </p:sp>
      <p:pic>
        <p:nvPicPr>
          <p:cNvPr id="32771" name="Picture 3" descr="hus62072_0801"/>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04925"/>
            <a:ext cx="8229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Tariff Act of 1930</a:t>
            </a:r>
            <a:br>
              <a:rPr lang="en-US" altLang="en-US" smtClean="0"/>
            </a:br>
            <a:r>
              <a:rPr lang="en-US" altLang="en-US" smtClean="0"/>
              <a:t>Smoot-Hawley</a:t>
            </a:r>
          </a:p>
        </p:txBody>
      </p:sp>
      <p:sp>
        <p:nvSpPr>
          <p:cNvPr id="34819" name="Rectangle 3"/>
          <p:cNvSpPr>
            <a:spLocks noGrp="1" noChangeArrowheads="1"/>
          </p:cNvSpPr>
          <p:nvPr>
            <p:ph type="body" idx="1"/>
          </p:nvPr>
        </p:nvSpPr>
        <p:spPr/>
        <p:txBody>
          <a:bodyPr/>
          <a:lstStyle/>
          <a:p>
            <a:pPr>
              <a:lnSpc>
                <a:spcPct val="90000"/>
              </a:lnSpc>
            </a:pPr>
            <a:r>
              <a:rPr lang="en-US" altLang="en-US" sz="2800" smtClean="0"/>
              <a:t>See Item 6.2, page 169, Husted &amp; Melvin, 6</a:t>
            </a:r>
            <a:r>
              <a:rPr lang="en-US" altLang="en-US" sz="2800" baseline="30000" smtClean="0"/>
              <a:t>th</a:t>
            </a:r>
            <a:r>
              <a:rPr lang="en-US" altLang="en-US" sz="2800" smtClean="0"/>
              <a:t> &amp; 7</a:t>
            </a:r>
            <a:r>
              <a:rPr lang="en-US" altLang="en-US" sz="2800" baseline="30000" smtClean="0"/>
              <a:t>th</a:t>
            </a:r>
            <a:r>
              <a:rPr lang="en-US" altLang="en-US" sz="2800" smtClean="0"/>
              <a:t> editions</a:t>
            </a:r>
          </a:p>
          <a:p>
            <a:pPr>
              <a:lnSpc>
                <a:spcPct val="90000"/>
              </a:lnSpc>
            </a:pPr>
            <a:r>
              <a:rPr lang="en-US" altLang="en-US" sz="2800" smtClean="0"/>
              <a:t>1928 Republican platform promised tariffs to “help” farmers. Logrolling in Congress expanded the bill:</a:t>
            </a:r>
          </a:p>
          <a:p>
            <a:pPr lvl="1">
              <a:lnSpc>
                <a:spcPct val="90000"/>
              </a:lnSpc>
            </a:pPr>
            <a:r>
              <a:rPr lang="en-US" altLang="en-US" sz="2400" smtClean="0"/>
              <a:t>12,000+ products</a:t>
            </a:r>
          </a:p>
          <a:p>
            <a:pPr lvl="1">
              <a:lnSpc>
                <a:spcPct val="90000"/>
              </a:lnSpc>
            </a:pPr>
            <a:r>
              <a:rPr lang="en-US" altLang="en-US" sz="2400" smtClean="0"/>
              <a:t>Tariff rev./value of dutiable imports &gt; 60%</a:t>
            </a:r>
          </a:p>
          <a:p>
            <a:pPr>
              <a:lnSpc>
                <a:spcPct val="90000"/>
              </a:lnSpc>
            </a:pPr>
            <a:r>
              <a:rPr lang="en-US" altLang="en-US" sz="2800" smtClean="0"/>
              <a:t>In spite of opposition from over 1,000 economists, Hoover signed the bill on June 17, 1930</a:t>
            </a:r>
          </a:p>
          <a:p>
            <a:pPr lvl="1">
              <a:lnSpc>
                <a:spcPct val="90000"/>
              </a:lnSpc>
            </a:pPr>
            <a:r>
              <a:rPr lang="en-US" altLang="en-US" sz="2400" smtClean="0"/>
              <a:t>40 nations retaliated; world trade collapsed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762000"/>
            <a:ext cx="7391400" cy="701675"/>
          </a:xfrm>
        </p:spPr>
        <p:txBody>
          <a:bodyPr/>
          <a:lstStyle/>
          <a:p>
            <a:r>
              <a:rPr lang="en-US" altLang="en-US" sz="2800" smtClean="0"/>
              <a:t>Smoot-Hawley protectionism and world trade, 1929-33 ($ millions)</a:t>
            </a:r>
            <a:endParaRPr lang="en-US" altLang="en-US" smtClean="0"/>
          </a:p>
        </p:txBody>
      </p:sp>
      <p:sp>
        <p:nvSpPr>
          <p:cNvPr id="36867" name="Text Box 3"/>
          <p:cNvSpPr txBox="1">
            <a:spLocks noChangeArrowheads="1"/>
          </p:cNvSpPr>
          <p:nvPr/>
        </p:nvSpPr>
        <p:spPr bwMode="auto">
          <a:xfrm>
            <a:off x="365125" y="227013"/>
            <a:ext cx="208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i="1">
                <a:latin typeface="Arial" panose="020B0604020202020204" pitchFamily="34" charset="0"/>
              </a:rPr>
              <a:t>Trade regulation</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2738"/>
            <a:ext cx="5110163"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5275263" y="1903413"/>
            <a:ext cx="36226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b="1">
                <a:latin typeface="Arial" panose="020B0604020202020204" pitchFamily="34" charset="0"/>
              </a:rPr>
              <a:t>The figure shows the pattern of world trade from 1929 to 1933. Following the Smoot–Hawley Tariff Act of 1930, which raised U.S. tariffs to an average level of 53 percent, other nations retaliated by increasing their own import restrictions, and the volume of world trade decreased as the global economy fell into the Great Depression.</a:t>
            </a:r>
          </a:p>
        </p:txBody>
      </p:sp>
      <p:sp>
        <p:nvSpPr>
          <p:cNvPr id="36870" name="Rectangle 6"/>
          <p:cNvSpPr>
            <a:spLocks noChangeArrowheads="1"/>
          </p:cNvSpPr>
          <p:nvPr/>
        </p:nvSpPr>
        <p:spPr bwMode="auto">
          <a:xfrm>
            <a:off x="401638" y="5872163"/>
            <a:ext cx="7962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b="1">
                <a:latin typeface="Arial" panose="020B0604020202020204" pitchFamily="34" charset="0"/>
              </a:rPr>
              <a:t>Source: Data taken from League of Nations, </a:t>
            </a:r>
            <a:r>
              <a:rPr lang="en-US" altLang="en-US" sz="1000" b="1" i="1">
                <a:latin typeface="Arial" panose="020B0604020202020204" pitchFamily="34" charset="0"/>
              </a:rPr>
              <a:t>Monthly Bulletin of Statistics</a:t>
            </a:r>
            <a:r>
              <a:rPr lang="en-US" altLang="en-US" sz="1000" b="1">
                <a:latin typeface="Arial" panose="020B0604020202020204" pitchFamily="34" charset="0"/>
              </a:rPr>
              <a:t>, February, 1934. See also Charles Kindleberger, </a:t>
            </a:r>
            <a:r>
              <a:rPr lang="en-US" altLang="en-US" sz="1000" b="1" i="1">
                <a:latin typeface="Arial" panose="020B0604020202020204" pitchFamily="34" charset="0"/>
              </a:rPr>
              <a:t>The World in Depression </a:t>
            </a:r>
            <a:r>
              <a:rPr lang="en-US" altLang="en-US" sz="1000" b="1">
                <a:latin typeface="Arial" panose="020B0604020202020204" pitchFamily="34" charset="0"/>
              </a:rPr>
              <a:t>(Berkeley, CA: University of California Press, 1973), p. 170.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0488" tIns="44450" rIns="90488" bIns="44450"/>
          <a:lstStyle/>
          <a:p>
            <a:r>
              <a:rPr lang="en-US" altLang="en-US" sz="4000" smtClean="0"/>
              <a:t>Reciprocal Trade Agreements Act, 1934</a:t>
            </a:r>
          </a:p>
        </p:txBody>
      </p:sp>
      <p:sp>
        <p:nvSpPr>
          <p:cNvPr id="38915" name="Rectangle 3"/>
          <p:cNvSpPr>
            <a:spLocks noGrp="1" noChangeArrowheads="1"/>
          </p:cNvSpPr>
          <p:nvPr>
            <p:ph type="body" idx="1"/>
          </p:nvPr>
        </p:nvSpPr>
        <p:spPr>
          <a:noFill/>
        </p:spPr>
        <p:txBody>
          <a:bodyPr lIns="90488" tIns="44450" rIns="90488" bIns="44450"/>
          <a:lstStyle/>
          <a:p>
            <a:pPr>
              <a:lnSpc>
                <a:spcPct val="90000"/>
              </a:lnSpc>
            </a:pPr>
            <a:r>
              <a:rPr lang="en-US" altLang="en-US" smtClean="0"/>
              <a:t>Delegated unprecedented authority to the executive branch to negotiate bilateral trade agreements and to </a:t>
            </a:r>
          </a:p>
          <a:p>
            <a:pPr lvl="1">
              <a:lnSpc>
                <a:spcPct val="90000"/>
              </a:lnSpc>
            </a:pPr>
            <a:r>
              <a:rPr lang="en-US" altLang="en-US" smtClean="0"/>
              <a:t>cut existing tariffs by up to 50%, without Congressional approval, provided that our bilateral partner reciprocated</a:t>
            </a:r>
          </a:p>
          <a:p>
            <a:pPr lvl="1">
              <a:lnSpc>
                <a:spcPct val="90000"/>
              </a:lnSpc>
            </a:pPr>
            <a:r>
              <a:rPr lang="en-US" altLang="en-US" smtClean="0"/>
              <a:t>include a most-favored nation (MFN) clause that extended tariff cuts from bilateral negotiations to other partners with MFN status.</a:t>
            </a:r>
          </a:p>
        </p:txBody>
      </p:sp>
    </p:spTree>
  </p:cSld>
  <p:clrMapOvr>
    <a:masterClrMapping/>
  </p:clrMapOvr>
  <p:transition spd="med">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lIns="90488" tIns="44450" rIns="90488" bIns="44450"/>
          <a:lstStyle/>
          <a:p>
            <a:r>
              <a:rPr lang="en-US" altLang="en-US" smtClean="0"/>
              <a:t>What are the lessons?</a:t>
            </a:r>
          </a:p>
        </p:txBody>
      </p:sp>
      <p:sp>
        <p:nvSpPr>
          <p:cNvPr id="40963" name="Rectangle 3"/>
          <p:cNvSpPr>
            <a:spLocks noGrp="1" noChangeArrowheads="1"/>
          </p:cNvSpPr>
          <p:nvPr>
            <p:ph type="body" idx="1"/>
          </p:nvPr>
        </p:nvSpPr>
        <p:spPr>
          <a:noFill/>
        </p:spPr>
        <p:txBody>
          <a:bodyPr lIns="90488" tIns="44450" rIns="90488" bIns="44450"/>
          <a:lstStyle/>
          <a:p>
            <a:pPr>
              <a:spcBef>
                <a:spcPct val="40000"/>
              </a:spcBef>
            </a:pPr>
            <a:r>
              <a:rPr lang="en-US" altLang="en-US" smtClean="0"/>
              <a:t>The US economy must be ____________ to weather such erratic commercial policy.</a:t>
            </a:r>
          </a:p>
          <a:p>
            <a:pPr>
              <a:spcBef>
                <a:spcPct val="40000"/>
              </a:spcBef>
            </a:pPr>
            <a:r>
              <a:rPr lang="en-US" altLang="en-US" smtClean="0"/>
              <a:t>When Congress sets commercial policy, </a:t>
            </a:r>
            <a:br>
              <a:rPr lang="en-US" altLang="en-US" smtClean="0"/>
            </a:br>
            <a:r>
              <a:rPr lang="en-US" altLang="en-US" smtClean="0"/>
              <a:t>___________________________________</a:t>
            </a:r>
          </a:p>
          <a:p>
            <a:pPr>
              <a:spcBef>
                <a:spcPct val="40000"/>
              </a:spcBef>
            </a:pPr>
            <a:r>
              <a:rPr lang="en-US" altLang="en-US" smtClean="0"/>
              <a:t>When Congress has delegated authority to the executive branch, __________________ ___________________________________</a:t>
            </a:r>
          </a:p>
        </p:txBody>
      </p:sp>
    </p:spTree>
  </p:cSld>
  <p:clrMapOvr>
    <a:masterClrMapping/>
  </p:clrMapOvr>
  <p:transition spd="med">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lIns="90488" tIns="44450" rIns="90488" bIns="44450"/>
          <a:lstStyle/>
          <a:p>
            <a:r>
              <a:rPr lang="en-US" altLang="en-US" smtClean="0"/>
              <a:t>Learning Objectives</a:t>
            </a:r>
          </a:p>
        </p:txBody>
      </p:sp>
      <p:sp>
        <p:nvSpPr>
          <p:cNvPr id="6147" name="Rectangle 3"/>
          <p:cNvSpPr>
            <a:spLocks noGrp="1" noChangeArrowheads="1"/>
          </p:cNvSpPr>
          <p:nvPr>
            <p:ph type="body" idx="1"/>
          </p:nvPr>
        </p:nvSpPr>
        <p:spPr>
          <a:noFill/>
        </p:spPr>
        <p:txBody>
          <a:bodyPr lIns="90488" tIns="44450" rIns="90488" bIns="44450"/>
          <a:lstStyle/>
          <a:p>
            <a:pPr>
              <a:lnSpc>
                <a:spcPct val="90000"/>
              </a:lnSpc>
              <a:spcBef>
                <a:spcPct val="40000"/>
              </a:spcBef>
            </a:pPr>
            <a:r>
              <a:rPr lang="en-US" altLang="en-US" sz="2800" smtClean="0"/>
              <a:t>Distinguish between commercial policy and industrial policy</a:t>
            </a:r>
          </a:p>
          <a:p>
            <a:pPr>
              <a:lnSpc>
                <a:spcPct val="90000"/>
              </a:lnSpc>
              <a:spcBef>
                <a:spcPct val="40000"/>
              </a:spcBef>
            </a:pPr>
            <a:r>
              <a:rPr lang="en-US" altLang="en-US" sz="2800" smtClean="0"/>
              <a:t>Understand the lessons from the history of US commercial policy</a:t>
            </a:r>
          </a:p>
          <a:p>
            <a:pPr>
              <a:lnSpc>
                <a:spcPct val="90000"/>
              </a:lnSpc>
              <a:spcBef>
                <a:spcPct val="40000"/>
              </a:spcBef>
            </a:pPr>
            <a:r>
              <a:rPr lang="en-US" altLang="en-US" sz="2800" smtClean="0"/>
              <a:t>Become familiar with GATT and WTO</a:t>
            </a:r>
          </a:p>
          <a:p>
            <a:pPr>
              <a:lnSpc>
                <a:spcPct val="90000"/>
              </a:lnSpc>
              <a:spcBef>
                <a:spcPct val="40000"/>
              </a:spcBef>
            </a:pPr>
            <a:r>
              <a:rPr lang="en-US" altLang="en-US" sz="2800" smtClean="0"/>
              <a:t>Learn current US commercial policy</a:t>
            </a:r>
          </a:p>
          <a:p>
            <a:pPr>
              <a:lnSpc>
                <a:spcPct val="90000"/>
              </a:lnSpc>
              <a:spcBef>
                <a:spcPct val="40000"/>
              </a:spcBef>
            </a:pPr>
            <a:r>
              <a:rPr lang="en-US" altLang="en-US" sz="2800" smtClean="0"/>
              <a:t>Explain why anti-dumping measures are really old-fashioned protectionism</a:t>
            </a:r>
          </a:p>
        </p:txBody>
      </p:sp>
    </p:spTree>
  </p:cSld>
  <p:clrMapOvr>
    <a:masterClrMapping/>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r>
              <a:rPr lang="en-US" altLang="en-US" smtClean="0"/>
              <a:t>What are the lessons?</a:t>
            </a:r>
          </a:p>
        </p:txBody>
      </p:sp>
      <p:sp>
        <p:nvSpPr>
          <p:cNvPr id="43011" name="Rectangle 3"/>
          <p:cNvSpPr>
            <a:spLocks noGrp="1" noChangeArrowheads="1"/>
          </p:cNvSpPr>
          <p:nvPr>
            <p:ph type="body" idx="1"/>
          </p:nvPr>
        </p:nvSpPr>
        <p:spPr>
          <a:noFill/>
        </p:spPr>
        <p:txBody>
          <a:bodyPr lIns="90488" tIns="44450" rIns="90488" bIns="44450"/>
          <a:lstStyle/>
          <a:p>
            <a:pPr>
              <a:spcBef>
                <a:spcPct val="40000"/>
              </a:spcBef>
            </a:pPr>
            <a:r>
              <a:rPr lang="en-US" altLang="en-US" smtClean="0"/>
              <a:t>The US economy must be </a:t>
            </a:r>
            <a:r>
              <a:rPr lang="en-US" altLang="en-US" u="sng" smtClean="0"/>
              <a:t>rather resilient</a:t>
            </a:r>
            <a:r>
              <a:rPr lang="en-US" altLang="en-US" smtClean="0"/>
              <a:t> to weather such erratic commercial policy.</a:t>
            </a:r>
          </a:p>
          <a:p>
            <a:pPr>
              <a:spcBef>
                <a:spcPct val="40000"/>
              </a:spcBef>
            </a:pPr>
            <a:r>
              <a:rPr lang="en-US" altLang="en-US" smtClean="0"/>
              <a:t>When Congress sets commercial policy, </a:t>
            </a:r>
            <a:r>
              <a:rPr lang="en-US" altLang="en-US" u="sng" smtClean="0"/>
              <a:t>it is heavily influenced by special interests.</a:t>
            </a:r>
          </a:p>
          <a:p>
            <a:pPr>
              <a:spcBef>
                <a:spcPct val="40000"/>
              </a:spcBef>
            </a:pPr>
            <a:r>
              <a:rPr lang="en-US" altLang="en-US" smtClean="0"/>
              <a:t>When Congress has delegated authority to the executive branch, </a:t>
            </a:r>
            <a:r>
              <a:rPr lang="en-US" altLang="en-US" u="sng" smtClean="0"/>
              <a:t>multilateral trade liberalization has followed.</a:t>
            </a:r>
          </a:p>
        </p:txBody>
      </p:sp>
    </p:spTree>
  </p:cSld>
  <p:clrMapOvr>
    <a:masterClrMapping/>
  </p:clrMapOvr>
  <p:transition spd="med">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US Tariff-rate Quotas &amp;VERs</a:t>
            </a:r>
          </a:p>
        </p:txBody>
      </p:sp>
      <p:sp>
        <p:nvSpPr>
          <p:cNvPr id="45059" name="Rectangle 3"/>
          <p:cNvSpPr>
            <a:spLocks noGrp="1" noChangeArrowheads="1"/>
          </p:cNvSpPr>
          <p:nvPr>
            <p:ph type="body" idx="1"/>
          </p:nvPr>
        </p:nvSpPr>
        <p:spPr/>
        <p:txBody>
          <a:bodyPr/>
          <a:lstStyle/>
          <a:p>
            <a:pPr>
              <a:lnSpc>
                <a:spcPct val="90000"/>
              </a:lnSpc>
            </a:pPr>
            <a:r>
              <a:rPr lang="en-US" altLang="en-US" smtClean="0"/>
              <a:t>In the US in 1996, milk, cream, brooms, ethyl alcohol, anchovies, tuna, olives and durum wheat were subject to tariff-rate quotas. Other quotas exist on peanuts, cotton, sugar and syrup. </a:t>
            </a:r>
            <a:r>
              <a:rPr lang="en-US" altLang="en-US" smtClean="0">
                <a:hlinkClick r:id="rId3"/>
              </a:rPr>
              <a:t>Source</a:t>
            </a:r>
            <a:endParaRPr lang="en-US" altLang="en-US" smtClean="0"/>
          </a:p>
          <a:p>
            <a:pPr>
              <a:lnSpc>
                <a:spcPct val="90000"/>
              </a:lnSpc>
            </a:pPr>
            <a:r>
              <a:rPr lang="en-US" altLang="en-US" smtClean="0"/>
              <a:t>‘50s VERs on textiles led to the MFA</a:t>
            </a:r>
          </a:p>
          <a:p>
            <a:pPr>
              <a:lnSpc>
                <a:spcPct val="90000"/>
              </a:lnSpc>
            </a:pPr>
            <a:r>
              <a:rPr lang="en-US" altLang="en-US" smtClean="0"/>
              <a:t>VERs on Japanese automobiles: </a:t>
            </a:r>
            <a:r>
              <a:rPr lang="en-US" altLang="en-US" smtClean="0">
                <a:hlinkClick r:id="rId4"/>
              </a:rPr>
              <a:t>http://www.perc.org/perc.php?id=416</a:t>
            </a:r>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Fast track negotiating authority</a:t>
            </a:r>
          </a:p>
        </p:txBody>
      </p:sp>
      <p:sp>
        <p:nvSpPr>
          <p:cNvPr id="47107" name="Rectangle 3"/>
          <p:cNvSpPr>
            <a:spLocks noGrp="1" noChangeArrowheads="1"/>
          </p:cNvSpPr>
          <p:nvPr>
            <p:ph type="body" idx="1"/>
          </p:nvPr>
        </p:nvSpPr>
        <p:spPr/>
        <p:txBody>
          <a:bodyPr/>
          <a:lstStyle/>
          <a:p>
            <a:r>
              <a:rPr lang="en-US" altLang="en-US" sz="2800" smtClean="0"/>
              <a:t>President negotiates a trade agreement</a:t>
            </a:r>
          </a:p>
          <a:p>
            <a:r>
              <a:rPr lang="en-US" altLang="en-US" sz="2800" smtClean="0"/>
              <a:t>Congress has an up or down vote on the entire agreement</a:t>
            </a:r>
          </a:p>
          <a:p>
            <a:pPr lvl="1"/>
            <a:r>
              <a:rPr lang="en-US" altLang="en-US" sz="2400" smtClean="0"/>
              <a:t>No amendments</a:t>
            </a:r>
          </a:p>
          <a:p>
            <a:pPr lvl="1"/>
            <a:r>
              <a:rPr lang="en-US" altLang="en-US" sz="2400" smtClean="0"/>
              <a:t>No filibuster</a:t>
            </a:r>
          </a:p>
          <a:p>
            <a:r>
              <a:rPr lang="en-US" altLang="en-US" sz="2800" smtClean="0"/>
              <a:t>Not permanent</a:t>
            </a:r>
          </a:p>
          <a:p>
            <a:pPr lvl="1"/>
            <a:r>
              <a:rPr lang="en-US" altLang="en-US" sz="2400" smtClean="0"/>
              <a:t>Clinton lost it in 1994</a:t>
            </a:r>
          </a:p>
          <a:p>
            <a:pPr lvl="1"/>
            <a:r>
              <a:rPr lang="en-US" altLang="en-US" sz="2400" smtClean="0"/>
              <a:t>George W. Bush lost at midnight on July 1, 2007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488" tIns="44450" rIns="90488" bIns="44450"/>
          <a:lstStyle/>
          <a:p>
            <a:r>
              <a:rPr lang="en-US" altLang="en-US" smtClean="0"/>
              <a:t>Learning Objectives</a:t>
            </a:r>
          </a:p>
        </p:txBody>
      </p:sp>
      <p:sp>
        <p:nvSpPr>
          <p:cNvPr id="49155" name="Rectangle 3"/>
          <p:cNvSpPr>
            <a:spLocks noGrp="1" noChangeArrowheads="1"/>
          </p:cNvSpPr>
          <p:nvPr>
            <p:ph type="body" idx="1"/>
          </p:nvPr>
        </p:nvSpPr>
        <p:spPr>
          <a:noFill/>
        </p:spPr>
        <p:txBody>
          <a:bodyPr lIns="90488" tIns="44450" rIns="90488" bIns="44450"/>
          <a:lstStyle/>
          <a:p>
            <a:pPr>
              <a:lnSpc>
                <a:spcPct val="90000"/>
              </a:lnSpc>
              <a:spcBef>
                <a:spcPct val="40000"/>
              </a:spcBef>
            </a:pPr>
            <a:r>
              <a:rPr lang="en-US" altLang="en-US" sz="2800" smtClean="0">
                <a:solidFill>
                  <a:srgbClr val="B2B2B2"/>
                </a:solidFill>
              </a:rPr>
              <a:t>Distinguish between commercial policy and industrial policy</a:t>
            </a:r>
          </a:p>
          <a:p>
            <a:pPr>
              <a:lnSpc>
                <a:spcPct val="90000"/>
              </a:lnSpc>
              <a:spcBef>
                <a:spcPct val="40000"/>
              </a:spcBef>
            </a:pPr>
            <a:r>
              <a:rPr lang="en-US" altLang="en-US" sz="2800" smtClean="0">
                <a:solidFill>
                  <a:srgbClr val="B2B2B2"/>
                </a:solidFill>
              </a:rPr>
              <a:t>Understand the lessons from the history of US commercial policy</a:t>
            </a:r>
          </a:p>
          <a:p>
            <a:pPr>
              <a:lnSpc>
                <a:spcPct val="90000"/>
              </a:lnSpc>
              <a:spcBef>
                <a:spcPct val="40000"/>
              </a:spcBef>
            </a:pPr>
            <a:r>
              <a:rPr lang="en-US" altLang="en-US" sz="2800" smtClean="0"/>
              <a:t>Become familiar with GATT and WTO</a:t>
            </a:r>
          </a:p>
          <a:p>
            <a:pPr>
              <a:lnSpc>
                <a:spcPct val="90000"/>
              </a:lnSpc>
              <a:spcBef>
                <a:spcPct val="40000"/>
              </a:spcBef>
            </a:pPr>
            <a:r>
              <a:rPr lang="en-US" altLang="en-US" sz="2800" smtClean="0">
                <a:solidFill>
                  <a:srgbClr val="B2B2B2"/>
                </a:solidFill>
              </a:rPr>
              <a:t>Learn current US commercial policy</a:t>
            </a:r>
          </a:p>
          <a:p>
            <a:pPr>
              <a:lnSpc>
                <a:spcPct val="90000"/>
              </a:lnSpc>
              <a:spcBef>
                <a:spcPct val="40000"/>
              </a:spcBef>
            </a:pPr>
            <a:r>
              <a:rPr lang="en-US" altLang="en-US" sz="2800" smtClean="0">
                <a:solidFill>
                  <a:srgbClr val="B2B2B2"/>
                </a:solidFill>
              </a:rPr>
              <a:t>Explain why anti-dumping measures are really old-fashioned protectionism</a:t>
            </a:r>
          </a:p>
        </p:txBody>
      </p:sp>
    </p:spTree>
  </p:cSld>
  <p:clrMapOvr>
    <a:masterClrMapping/>
  </p:clrMapOvr>
  <p:transition spd="med">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mtClean="0"/>
              <a:t>Five Terms From Trade Law</a:t>
            </a:r>
          </a:p>
        </p:txBody>
      </p:sp>
      <p:sp>
        <p:nvSpPr>
          <p:cNvPr id="51203" name="Rectangle 3"/>
          <p:cNvSpPr>
            <a:spLocks noGrp="1" noChangeArrowheads="1"/>
          </p:cNvSpPr>
          <p:nvPr>
            <p:ph type="body" idx="1"/>
          </p:nvPr>
        </p:nvSpPr>
        <p:spPr/>
        <p:txBody>
          <a:bodyPr/>
          <a:lstStyle/>
          <a:p>
            <a:r>
              <a:rPr lang="en-US" altLang="en-US" sz="3600" smtClean="0"/>
              <a:t>MFN Principle</a:t>
            </a:r>
          </a:p>
          <a:p>
            <a:r>
              <a:rPr lang="en-US" altLang="en-US" sz="3600" smtClean="0"/>
              <a:t>National Treatment</a:t>
            </a:r>
          </a:p>
          <a:p>
            <a:r>
              <a:rPr lang="en-US" altLang="en-US" sz="3600" smtClean="0"/>
              <a:t>Reciprocity</a:t>
            </a:r>
          </a:p>
          <a:p>
            <a:r>
              <a:rPr lang="en-US" altLang="en-US" sz="3600" smtClean="0"/>
              <a:t>Mutual Recognition</a:t>
            </a:r>
            <a:endParaRPr lang="en-US" altLang="en-US" smtClean="0"/>
          </a:p>
          <a:p>
            <a:r>
              <a:rPr lang="en-US" altLang="en-US" sz="3600" smtClean="0"/>
              <a:t>Harmonization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Five Terms From Trade Law</a:t>
            </a:r>
          </a:p>
        </p:txBody>
      </p:sp>
      <p:sp>
        <p:nvSpPr>
          <p:cNvPr id="53251" name="Rectangle 3"/>
          <p:cNvSpPr>
            <a:spLocks noGrp="1" noChangeArrowheads="1"/>
          </p:cNvSpPr>
          <p:nvPr>
            <p:ph type="body" idx="1"/>
          </p:nvPr>
        </p:nvSpPr>
        <p:spPr/>
        <p:txBody>
          <a:bodyPr/>
          <a:lstStyle/>
          <a:p>
            <a:r>
              <a:rPr lang="en-US" altLang="en-US" sz="3600" smtClean="0"/>
              <a:t>MFN Principle: nondiscrimination among supplying countries in a country’s import regime. The MFN tariff is applied by a country to imports from other members of the WTO.</a:t>
            </a:r>
          </a:p>
          <a:p>
            <a:pPr lvl="1"/>
            <a:r>
              <a:rPr lang="en-US" altLang="en-US" sz="3200" smtClean="0"/>
              <a:t>Applied at the border</a:t>
            </a:r>
          </a:p>
          <a:p>
            <a:pPr lvl="1"/>
            <a:r>
              <a:rPr lang="en-US" altLang="en-US" smtClean="0"/>
              <a:t>Example: Canadian Automotive Pact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Does this policy discriminate?</a:t>
            </a:r>
          </a:p>
        </p:txBody>
      </p:sp>
      <p:sp>
        <p:nvSpPr>
          <p:cNvPr id="55299" name="Rectangle 3"/>
          <p:cNvSpPr>
            <a:spLocks noGrp="1" noChangeArrowheads="1"/>
          </p:cNvSpPr>
          <p:nvPr>
            <p:ph type="body" idx="1"/>
          </p:nvPr>
        </p:nvSpPr>
        <p:spPr/>
        <p:txBody>
          <a:bodyPr/>
          <a:lstStyle/>
          <a:p>
            <a:pPr>
              <a:lnSpc>
                <a:spcPct val="90000"/>
              </a:lnSpc>
            </a:pPr>
            <a:r>
              <a:rPr lang="en-US" altLang="en-US" sz="2800" smtClean="0"/>
              <a:t>Canadian Automotive Pact gave preferences to certain car makers (e. g,  Volvo or Ford) that had links to Canadian car makers. </a:t>
            </a:r>
          </a:p>
          <a:p>
            <a:pPr>
              <a:lnSpc>
                <a:spcPct val="90000"/>
              </a:lnSpc>
            </a:pPr>
            <a:r>
              <a:rPr lang="en-US" altLang="en-US" sz="2800" smtClean="0"/>
              <a:t>A Volvo could be imported with no tariff, regardless of what country had made that Volvo.</a:t>
            </a:r>
          </a:p>
          <a:p>
            <a:pPr>
              <a:lnSpc>
                <a:spcPct val="90000"/>
              </a:lnSpc>
            </a:pPr>
            <a:r>
              <a:rPr lang="en-US" altLang="en-US" sz="2800" smtClean="0"/>
              <a:t>On the face of it, there was no discrimination.</a:t>
            </a:r>
          </a:p>
          <a:p>
            <a:pPr>
              <a:lnSpc>
                <a:spcPct val="90000"/>
              </a:lnSpc>
            </a:pPr>
            <a:r>
              <a:rPr lang="en-US" altLang="en-US" sz="2800" smtClean="0"/>
              <a:t>Does this meet the requirements of MFN?</a:t>
            </a:r>
          </a:p>
          <a:p>
            <a:pPr>
              <a:lnSpc>
                <a:spcPct val="90000"/>
              </a:lnSpc>
            </a:pPr>
            <a:r>
              <a:rPr lang="en-US" altLang="en-US" sz="2800" smtClean="0"/>
              <a:t>The WTO Appellate Body and the DS Panel both said it was </a:t>
            </a:r>
            <a:r>
              <a:rPr lang="en-US" altLang="en-US" sz="2800" i="1" smtClean="0"/>
              <a:t>de facto</a:t>
            </a:r>
            <a:r>
              <a:rPr lang="en-US" altLang="en-US" sz="2800" smtClean="0"/>
              <a:t> discrimination.</a:t>
            </a:r>
          </a:p>
          <a:p>
            <a:pPr>
              <a:lnSpc>
                <a:spcPct val="90000"/>
              </a:lnSpc>
            </a:pPr>
            <a:endParaRPr lang="en-US" altLang="en-US" sz="2800" smtClean="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4800" smtClean="0"/>
              <a:t>Article I of GATT</a:t>
            </a:r>
          </a:p>
        </p:txBody>
      </p:sp>
      <p:sp>
        <p:nvSpPr>
          <p:cNvPr id="57347" name="Rectangle 3"/>
          <p:cNvSpPr>
            <a:spLocks noGrp="1" noChangeArrowheads="1"/>
          </p:cNvSpPr>
          <p:nvPr>
            <p:ph type="body" idx="1"/>
          </p:nvPr>
        </p:nvSpPr>
        <p:spPr/>
        <p:txBody>
          <a:bodyPr/>
          <a:lstStyle/>
          <a:p>
            <a:pPr>
              <a:buFontTx/>
              <a:buNone/>
            </a:pPr>
            <a:r>
              <a:rPr lang="en-US" altLang="en-US" smtClean="0"/>
              <a:t>“ Any advantage, favour, privilege or immunity granted by any contracting party to any product originating in or destined for any other country shall be accorded immediately and unconditionally to the like product originating in or destined for the territories of all other contracting parties.”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4800" smtClean="0"/>
              <a:t>Article I of GATT</a:t>
            </a:r>
          </a:p>
        </p:txBody>
      </p:sp>
      <p:sp>
        <p:nvSpPr>
          <p:cNvPr id="59395" name="Rectangle 3"/>
          <p:cNvSpPr>
            <a:spLocks noGrp="1" noChangeArrowheads="1"/>
          </p:cNvSpPr>
          <p:nvPr>
            <p:ph type="body" idx="1"/>
          </p:nvPr>
        </p:nvSpPr>
        <p:spPr/>
        <p:txBody>
          <a:bodyPr/>
          <a:lstStyle/>
          <a:p>
            <a:r>
              <a:rPr lang="en-US" altLang="en-US" smtClean="0"/>
              <a:t>Two important exceptions, one to DCs, </a:t>
            </a:r>
          </a:p>
          <a:p>
            <a:r>
              <a:rPr lang="en-US" altLang="en-US" smtClean="0"/>
              <a:t>1. The enabling clause – “…contracting parties may accord … more favorable treatment to </a:t>
            </a:r>
            <a:r>
              <a:rPr lang="en-US" altLang="en-US" i="1" smtClean="0"/>
              <a:t>developing countries</a:t>
            </a:r>
            <a:r>
              <a:rPr lang="en-US" altLang="en-US" smtClean="0"/>
              <a:t>, without according such treatment to other contracting parties.”</a:t>
            </a:r>
          </a:p>
          <a:p>
            <a:pPr lvl="1"/>
            <a:r>
              <a:rPr lang="en-US" altLang="en-US" smtClean="0"/>
              <a:t>(Decision of 28 November 1979)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4800" smtClean="0"/>
              <a:t>Article I of GATT</a:t>
            </a:r>
          </a:p>
        </p:txBody>
      </p:sp>
      <p:sp>
        <p:nvSpPr>
          <p:cNvPr id="61443" name="Rectangle 3"/>
          <p:cNvSpPr>
            <a:spLocks noGrp="1" noChangeArrowheads="1"/>
          </p:cNvSpPr>
          <p:nvPr>
            <p:ph type="body" idx="1"/>
          </p:nvPr>
        </p:nvSpPr>
        <p:spPr/>
        <p:txBody>
          <a:bodyPr/>
          <a:lstStyle/>
          <a:p>
            <a:r>
              <a:rPr lang="en-US" altLang="en-US" smtClean="0"/>
              <a:t>Two important exceptions, … one to LDCs:</a:t>
            </a:r>
          </a:p>
          <a:p>
            <a:r>
              <a:rPr lang="en-US" altLang="en-US" smtClean="0"/>
              <a:t>2. “… the provisions of paragraph 1 of Article I of the GATT 1994 shall be waived until 30 June 2009, to the extent necessary to allow developing country Members to provide preferential tariff treatment to products of </a:t>
            </a:r>
            <a:r>
              <a:rPr lang="en-US" altLang="en-US" i="1" smtClean="0"/>
              <a:t>Least Developed countries</a:t>
            </a:r>
            <a:r>
              <a:rPr lang="en-US" altLang="en-US" smtClean="0"/>
              <a:t> …”</a:t>
            </a:r>
          </a:p>
          <a:p>
            <a:pPr lvl="1"/>
            <a:r>
              <a:rPr lang="en-US" altLang="en-US" smtClean="0"/>
              <a:t>(Decision of 15 June 1999)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0488" tIns="44450" rIns="90488" bIns="44450"/>
          <a:lstStyle/>
          <a:p>
            <a:r>
              <a:rPr lang="en-US" altLang="en-US" smtClean="0"/>
              <a:t>Learning Objectives</a:t>
            </a:r>
          </a:p>
        </p:txBody>
      </p:sp>
      <p:sp>
        <p:nvSpPr>
          <p:cNvPr id="8195" name="Rectangle 3"/>
          <p:cNvSpPr>
            <a:spLocks noGrp="1" noChangeArrowheads="1"/>
          </p:cNvSpPr>
          <p:nvPr>
            <p:ph type="body" idx="1"/>
          </p:nvPr>
        </p:nvSpPr>
        <p:spPr>
          <a:noFill/>
        </p:spPr>
        <p:txBody>
          <a:bodyPr lIns="90488" tIns="44450" rIns="90488" bIns="44450"/>
          <a:lstStyle/>
          <a:p>
            <a:pPr>
              <a:lnSpc>
                <a:spcPct val="90000"/>
              </a:lnSpc>
              <a:spcBef>
                <a:spcPct val="40000"/>
              </a:spcBef>
            </a:pPr>
            <a:r>
              <a:rPr lang="en-US" altLang="en-US" sz="2800" smtClean="0"/>
              <a:t>Distinguish between commercial policy and industrial policy</a:t>
            </a:r>
          </a:p>
          <a:p>
            <a:pPr>
              <a:lnSpc>
                <a:spcPct val="90000"/>
              </a:lnSpc>
              <a:spcBef>
                <a:spcPct val="40000"/>
              </a:spcBef>
            </a:pPr>
            <a:r>
              <a:rPr lang="en-US" altLang="en-US" sz="2800" smtClean="0">
                <a:solidFill>
                  <a:srgbClr val="B2B2B2"/>
                </a:solidFill>
              </a:rPr>
              <a:t>Understand the lessons from the history of US commercial policy</a:t>
            </a:r>
          </a:p>
          <a:p>
            <a:pPr>
              <a:lnSpc>
                <a:spcPct val="90000"/>
              </a:lnSpc>
              <a:spcBef>
                <a:spcPct val="40000"/>
              </a:spcBef>
            </a:pPr>
            <a:r>
              <a:rPr lang="en-US" altLang="en-US" sz="2800" smtClean="0">
                <a:solidFill>
                  <a:srgbClr val="B2B2B2"/>
                </a:solidFill>
              </a:rPr>
              <a:t>Become familiar with GATT and WTO</a:t>
            </a:r>
          </a:p>
          <a:p>
            <a:pPr>
              <a:lnSpc>
                <a:spcPct val="90000"/>
              </a:lnSpc>
              <a:spcBef>
                <a:spcPct val="40000"/>
              </a:spcBef>
            </a:pPr>
            <a:r>
              <a:rPr lang="en-US" altLang="en-US" sz="2800" smtClean="0">
                <a:solidFill>
                  <a:srgbClr val="B2B2B2"/>
                </a:solidFill>
              </a:rPr>
              <a:t>Learn current US commercial policy </a:t>
            </a:r>
          </a:p>
          <a:p>
            <a:pPr>
              <a:lnSpc>
                <a:spcPct val="90000"/>
              </a:lnSpc>
              <a:spcBef>
                <a:spcPct val="40000"/>
              </a:spcBef>
            </a:pPr>
            <a:r>
              <a:rPr lang="en-US" altLang="en-US" sz="2800" smtClean="0">
                <a:solidFill>
                  <a:srgbClr val="B2B2B2"/>
                </a:solidFill>
              </a:rPr>
              <a:t>Explain why anti-dumping measures are really old-fashioned protectionism</a:t>
            </a:r>
          </a:p>
        </p:txBody>
      </p:sp>
    </p:spTree>
  </p:cSld>
  <p:clrMapOvr>
    <a:masterClrMapping/>
  </p:clrMapOvr>
  <p:transition spd="med">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z="4800" smtClean="0"/>
              <a:t>MFN Clause in Services</a:t>
            </a:r>
          </a:p>
        </p:txBody>
      </p:sp>
      <p:sp>
        <p:nvSpPr>
          <p:cNvPr id="63491" name="Rectangle 3"/>
          <p:cNvSpPr>
            <a:spLocks noGrp="1" noChangeArrowheads="1"/>
          </p:cNvSpPr>
          <p:nvPr>
            <p:ph type="body" idx="1"/>
          </p:nvPr>
        </p:nvSpPr>
        <p:spPr/>
        <p:txBody>
          <a:bodyPr/>
          <a:lstStyle/>
          <a:p>
            <a:pPr eaLnBrk="1" hangingPunct="1"/>
            <a:r>
              <a:rPr lang="en-US" altLang="en-US" sz="3600" smtClean="0"/>
              <a:t>Article II of GATS</a:t>
            </a:r>
            <a:r>
              <a:rPr lang="en-US" altLang="en-US" smtClean="0"/>
              <a:t> </a:t>
            </a:r>
          </a:p>
          <a:p>
            <a:pPr eaLnBrk="1" hangingPunct="1"/>
            <a:r>
              <a:rPr lang="en-US" altLang="en-US" smtClean="0"/>
              <a:t>“Each Member shall accord immediately and unconditionally to services and service suppliers of any other Member treatment no less favourable than it accords to like services and service suppliers of any other country.”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z="4800" smtClean="0"/>
              <a:t>MFN Clause in TRIPS</a:t>
            </a:r>
          </a:p>
        </p:txBody>
      </p:sp>
      <p:sp>
        <p:nvSpPr>
          <p:cNvPr id="65539" name="Rectangle 3"/>
          <p:cNvSpPr>
            <a:spLocks noGrp="1" noChangeArrowheads="1"/>
          </p:cNvSpPr>
          <p:nvPr>
            <p:ph type="body" idx="1"/>
          </p:nvPr>
        </p:nvSpPr>
        <p:spPr/>
        <p:txBody>
          <a:bodyPr/>
          <a:lstStyle/>
          <a:p>
            <a:pPr eaLnBrk="1" hangingPunct="1"/>
            <a:r>
              <a:rPr lang="en-US" altLang="en-US" sz="3600" smtClean="0"/>
              <a:t>Article 4 of TRIPS</a:t>
            </a:r>
            <a:r>
              <a:rPr lang="en-US" altLang="en-US" smtClean="0"/>
              <a:t> </a:t>
            </a:r>
          </a:p>
          <a:p>
            <a:pPr eaLnBrk="1" hangingPunct="1"/>
            <a:r>
              <a:rPr lang="en-US" altLang="en-US" smtClean="0"/>
              <a:t>“Any advantage, favour, privilege or immunity granted by a Member to the national of any other country shall be accorded immediately and unconditionally to the nationals of all other members.”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Five Terms From Trade Law</a:t>
            </a:r>
          </a:p>
        </p:txBody>
      </p:sp>
      <p:sp>
        <p:nvSpPr>
          <p:cNvPr id="67587" name="Rectangle 3"/>
          <p:cNvSpPr>
            <a:spLocks noGrp="1" noChangeArrowheads="1"/>
          </p:cNvSpPr>
          <p:nvPr>
            <p:ph type="body" idx="1"/>
          </p:nvPr>
        </p:nvSpPr>
        <p:spPr/>
        <p:txBody>
          <a:bodyPr/>
          <a:lstStyle/>
          <a:p>
            <a:r>
              <a:rPr lang="en-US" altLang="en-US" sz="3600" smtClean="0"/>
              <a:t>National Treatment: Each member must treat foreign firms (or their subs.) no less favorably than it treats its own firms.</a:t>
            </a:r>
          </a:p>
          <a:p>
            <a:pPr lvl="1"/>
            <a:r>
              <a:rPr lang="en-US" altLang="en-US" sz="3200" smtClean="0"/>
              <a:t>Applies </a:t>
            </a:r>
            <a:r>
              <a:rPr lang="en-US" altLang="en-US" sz="3200" i="1" smtClean="0"/>
              <a:t>after</a:t>
            </a:r>
            <a:r>
              <a:rPr lang="en-US" altLang="en-US" sz="3200" smtClean="0"/>
              <a:t> the good has crossed the border,  once it is inside the country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Five Terms From Trade Law</a:t>
            </a:r>
          </a:p>
        </p:txBody>
      </p:sp>
      <p:sp>
        <p:nvSpPr>
          <p:cNvPr id="69635" name="Rectangle 3"/>
          <p:cNvSpPr>
            <a:spLocks noGrp="1" noChangeArrowheads="1"/>
          </p:cNvSpPr>
          <p:nvPr>
            <p:ph type="body" idx="1"/>
          </p:nvPr>
        </p:nvSpPr>
        <p:spPr/>
        <p:txBody>
          <a:bodyPr/>
          <a:lstStyle/>
          <a:p>
            <a:r>
              <a:rPr lang="en-US" altLang="en-US" sz="3600" smtClean="0"/>
              <a:t>Reciprocity: </a:t>
            </a:r>
            <a:r>
              <a:rPr lang="en-US" altLang="en-US" sz="3600" i="1" smtClean="0"/>
              <a:t>Our</a:t>
            </a:r>
            <a:r>
              <a:rPr lang="en-US" altLang="en-US" sz="3600" smtClean="0"/>
              <a:t> country will treat </a:t>
            </a:r>
            <a:r>
              <a:rPr lang="en-US" altLang="en-US" sz="3600" i="1" smtClean="0"/>
              <a:t>your</a:t>
            </a:r>
            <a:r>
              <a:rPr lang="en-US" altLang="en-US" sz="3600" smtClean="0"/>
              <a:t> firms in the same way that </a:t>
            </a:r>
            <a:r>
              <a:rPr lang="en-US" altLang="en-US" sz="3600" i="1" smtClean="0"/>
              <a:t>your</a:t>
            </a:r>
            <a:r>
              <a:rPr lang="en-US" altLang="en-US" sz="3600" smtClean="0"/>
              <a:t> country will treat </a:t>
            </a:r>
            <a:r>
              <a:rPr lang="en-US" altLang="en-US" sz="3600" i="1" smtClean="0"/>
              <a:t>our</a:t>
            </a:r>
            <a:r>
              <a:rPr lang="en-US" altLang="en-US" sz="3600" smtClean="0"/>
              <a:t> firms.</a:t>
            </a:r>
          </a:p>
          <a:p>
            <a:pPr>
              <a:buFontTx/>
              <a:buNone/>
            </a:pP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t>Five Terms From Trade Law</a:t>
            </a:r>
          </a:p>
        </p:txBody>
      </p:sp>
      <p:sp>
        <p:nvSpPr>
          <p:cNvPr id="71683" name="Rectangle 3"/>
          <p:cNvSpPr>
            <a:spLocks noGrp="1" noChangeArrowheads="1"/>
          </p:cNvSpPr>
          <p:nvPr>
            <p:ph type="body" idx="1"/>
          </p:nvPr>
        </p:nvSpPr>
        <p:spPr/>
        <p:txBody>
          <a:bodyPr/>
          <a:lstStyle/>
          <a:p>
            <a:r>
              <a:rPr lang="en-US" altLang="en-US" sz="3600" smtClean="0"/>
              <a:t>Mutual Recognition: Each EU member recognizes the product standards applied by other member countries. It cannot bar a product from its market just because their standards are different from its own</a:t>
            </a:r>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t>Five Terms From Trade Law</a:t>
            </a:r>
          </a:p>
        </p:txBody>
      </p:sp>
      <p:sp>
        <p:nvSpPr>
          <p:cNvPr id="73731" name="Rectangle 3"/>
          <p:cNvSpPr>
            <a:spLocks noGrp="1" noChangeArrowheads="1"/>
          </p:cNvSpPr>
          <p:nvPr>
            <p:ph type="body" idx="1"/>
          </p:nvPr>
        </p:nvSpPr>
        <p:spPr/>
        <p:txBody>
          <a:bodyPr/>
          <a:lstStyle/>
          <a:p>
            <a:pPr>
              <a:lnSpc>
                <a:spcPct val="90000"/>
              </a:lnSpc>
            </a:pPr>
            <a:r>
              <a:rPr lang="en-US" altLang="en-US" smtClean="0"/>
              <a:t>Harmonization </a:t>
            </a:r>
            <a:r>
              <a:rPr lang="en-US" altLang="en-US" sz="2800" smtClean="0"/>
              <a:t>— the higher the tariff, the larger the cut, proportionally. </a:t>
            </a:r>
          </a:p>
          <a:p>
            <a:pPr>
              <a:lnSpc>
                <a:spcPct val="90000"/>
              </a:lnSpc>
            </a:pPr>
            <a:r>
              <a:rPr lang="en-US" altLang="en-US" sz="2800" smtClean="0"/>
              <a:t>Example: The Tokyo Round of GATT, from 1973 to 1979, included 102 countries. It accomplished an average one-third cut in customs duties in the world’s major markets, reducing the average tariff on industrial products to 4.7%. The tariff reductions, phased in over a period of eight years, involved an element of “harmonization” — the higher the tariff, the larger the cut, proportionally. </a:t>
            </a:r>
          </a:p>
        </p:txBody>
      </p:sp>
      <p:sp>
        <p:nvSpPr>
          <p:cNvPr id="73732" name="Text Box 4"/>
          <p:cNvSpPr txBox="1">
            <a:spLocks noChangeArrowheads="1"/>
          </p:cNvSpPr>
          <p:nvPr/>
        </p:nvSpPr>
        <p:spPr bwMode="auto">
          <a:xfrm>
            <a:off x="304800" y="64770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a:hlinkClick r:id="rId3"/>
              </a:rPr>
              <a:t>http://www.wto.org/english/thewto_e/whatis_e/tif_e/fact4_e.htm</a:t>
            </a:r>
            <a:endParaRPr lang="en-US" alt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mtClean="0"/>
              <a:t>The GATT</a:t>
            </a:r>
          </a:p>
        </p:txBody>
      </p:sp>
      <p:sp>
        <p:nvSpPr>
          <p:cNvPr id="75779" name="Rectangle 3"/>
          <p:cNvSpPr>
            <a:spLocks noGrp="1" noChangeArrowheads="1"/>
          </p:cNvSpPr>
          <p:nvPr>
            <p:ph type="body" idx="1"/>
          </p:nvPr>
        </p:nvSpPr>
        <p:spPr/>
        <p:txBody>
          <a:bodyPr/>
          <a:lstStyle/>
          <a:p>
            <a:r>
              <a:rPr lang="en-US" altLang="en-US" sz="2800" smtClean="0"/>
              <a:t>After WWII, trading nations met in Havana</a:t>
            </a:r>
          </a:p>
          <a:p>
            <a:pPr lvl="1"/>
            <a:r>
              <a:rPr lang="en-US" altLang="en-US" sz="2400" smtClean="0"/>
              <a:t>Agreed to form the International Trade Organization</a:t>
            </a:r>
          </a:p>
          <a:p>
            <a:pPr lvl="1"/>
            <a:r>
              <a:rPr lang="en-US" altLang="en-US" sz="2400" smtClean="0"/>
              <a:t>US Senate never ratified</a:t>
            </a:r>
          </a:p>
          <a:p>
            <a:pPr lvl="1"/>
            <a:r>
              <a:rPr lang="en-US" altLang="en-US" sz="2400" smtClean="0"/>
              <a:t>As a substitute, an informal association:</a:t>
            </a:r>
          </a:p>
          <a:p>
            <a:r>
              <a:rPr lang="en-US" altLang="en-US" sz="2800" smtClean="0"/>
              <a:t>General Agreement on Tariffs and Trade</a:t>
            </a:r>
          </a:p>
          <a:p>
            <a:pPr lvl="1"/>
            <a:r>
              <a:rPr lang="en-US" altLang="en-US" sz="2400" smtClean="0"/>
              <a:t>Senate had already ratified the Trade Agreements Legislation</a:t>
            </a:r>
          </a:p>
          <a:p>
            <a:pPr lvl="1"/>
            <a:r>
              <a:rPr lang="en-US" altLang="en-US" sz="2400" smtClean="0"/>
              <a:t>GATT was seen as an instrument to carry out that legislation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t>The GATT</a:t>
            </a:r>
          </a:p>
        </p:txBody>
      </p:sp>
      <p:sp>
        <p:nvSpPr>
          <p:cNvPr id="77827" name="Rectangle 3"/>
          <p:cNvSpPr>
            <a:spLocks noGrp="1" noChangeArrowheads="1"/>
          </p:cNvSpPr>
          <p:nvPr>
            <p:ph type="body" idx="1"/>
          </p:nvPr>
        </p:nvSpPr>
        <p:spPr/>
        <p:txBody>
          <a:bodyPr/>
          <a:lstStyle/>
          <a:p>
            <a:r>
              <a:rPr lang="en-US" altLang="en-US" sz="2800" smtClean="0"/>
              <a:t>Established rules of conduct based on four key principles:</a:t>
            </a:r>
          </a:p>
          <a:p>
            <a:pPr lvl="1"/>
            <a:r>
              <a:rPr lang="en-US" altLang="en-US" sz="2400" smtClean="0"/>
              <a:t>Trade barriers should be lowered and quotas eliminated</a:t>
            </a:r>
          </a:p>
          <a:p>
            <a:pPr lvl="1"/>
            <a:r>
              <a:rPr lang="en-US" altLang="en-US" sz="2400" smtClean="0"/>
              <a:t>Nondiscrimination</a:t>
            </a:r>
          </a:p>
          <a:p>
            <a:pPr lvl="1"/>
            <a:r>
              <a:rPr lang="en-US" altLang="en-US" sz="2400" smtClean="0"/>
              <a:t>Permanent* concessions without circumvention</a:t>
            </a:r>
          </a:p>
          <a:p>
            <a:pPr lvl="1"/>
            <a:r>
              <a:rPr lang="en-US" altLang="en-US" sz="2400" smtClean="0"/>
              <a:t>Disputes settled by consultation, not unilateral action</a:t>
            </a:r>
          </a:p>
          <a:p>
            <a:r>
              <a:rPr lang="en-US" altLang="en-US" sz="2800" smtClean="0"/>
              <a:t>Provided a forum of multilateral talks</a:t>
            </a:r>
          </a:p>
          <a:p>
            <a:pPr lvl="1"/>
            <a:r>
              <a:rPr lang="en-US" altLang="en-US" sz="2400" smtClean="0"/>
              <a:t>Round I, Geneva, 1947</a:t>
            </a:r>
          </a:p>
          <a:p>
            <a:pPr lvl="1"/>
            <a:r>
              <a:rPr lang="en-US" altLang="en-US" sz="2400" smtClean="0"/>
              <a:t>See Table 8.1, page 223, H&amp;M, 7</a:t>
            </a:r>
            <a:r>
              <a:rPr lang="en-US" altLang="en-US" sz="2400" baseline="30000" smtClean="0"/>
              <a:t>th</a:t>
            </a:r>
            <a:r>
              <a:rPr lang="en-US" altLang="en-US" sz="2400" smtClean="0"/>
              <a:t> edition (p221 6</a:t>
            </a:r>
            <a:r>
              <a:rPr lang="en-US" altLang="en-US" sz="2400" baseline="30000" smtClean="0"/>
              <a:t>th)</a:t>
            </a:r>
          </a:p>
        </p:txBody>
      </p:sp>
      <p:sp>
        <p:nvSpPr>
          <p:cNvPr id="77828" name="Text Box 5"/>
          <p:cNvSpPr txBox="1">
            <a:spLocks noChangeArrowheads="1"/>
          </p:cNvSpPr>
          <p:nvPr/>
        </p:nvSpPr>
        <p:spPr bwMode="auto">
          <a:xfrm>
            <a:off x="1295400" y="6172200"/>
            <a:ext cx="419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a:t>* tariffs cannot be raised without compensation.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t>The GATT -- See Item 8.1</a:t>
            </a:r>
          </a:p>
        </p:txBody>
      </p:sp>
      <p:sp>
        <p:nvSpPr>
          <p:cNvPr id="79875" name="Rectangle 3"/>
          <p:cNvSpPr>
            <a:spLocks noGrp="1" noChangeArrowheads="1"/>
          </p:cNvSpPr>
          <p:nvPr>
            <p:ph type="body" idx="1"/>
          </p:nvPr>
        </p:nvSpPr>
        <p:spPr/>
        <p:txBody>
          <a:bodyPr/>
          <a:lstStyle/>
          <a:p>
            <a:pPr>
              <a:lnSpc>
                <a:spcPct val="90000"/>
              </a:lnSpc>
            </a:pPr>
            <a:r>
              <a:rPr lang="en-US" altLang="en-US" smtClean="0"/>
              <a:t>Part I </a:t>
            </a:r>
          </a:p>
          <a:p>
            <a:pPr lvl="1">
              <a:lnSpc>
                <a:spcPct val="90000"/>
              </a:lnSpc>
            </a:pPr>
            <a:r>
              <a:rPr lang="en-US" altLang="en-US" sz="2400" smtClean="0"/>
              <a:t>MFN – a tariff on an imported product should be applied equally to all GATT signatories (members).</a:t>
            </a:r>
          </a:p>
          <a:p>
            <a:pPr lvl="1">
              <a:lnSpc>
                <a:spcPct val="90000"/>
              </a:lnSpc>
            </a:pPr>
            <a:r>
              <a:rPr lang="en-US" altLang="en-US" sz="2400" smtClean="0"/>
              <a:t>Also known as Permanent Normal Trading Relations, PNTR</a:t>
            </a:r>
          </a:p>
          <a:p>
            <a:pPr lvl="1">
              <a:lnSpc>
                <a:spcPct val="90000"/>
              </a:lnSpc>
            </a:pPr>
            <a:r>
              <a:rPr lang="en-US" altLang="en-US" sz="2400" smtClean="0"/>
              <a:t>Two notable exceptions:</a:t>
            </a:r>
          </a:p>
          <a:p>
            <a:pPr lvl="2">
              <a:lnSpc>
                <a:spcPct val="90000"/>
              </a:lnSpc>
            </a:pPr>
            <a:r>
              <a:rPr lang="en-US" altLang="en-US" sz="2000" smtClean="0"/>
              <a:t>General System of Preferences</a:t>
            </a:r>
          </a:p>
          <a:p>
            <a:pPr lvl="2">
              <a:lnSpc>
                <a:spcPct val="90000"/>
              </a:lnSpc>
            </a:pPr>
            <a:r>
              <a:rPr lang="en-US" altLang="en-US" sz="2000" smtClean="0"/>
              <a:t>Regional Trading Arrangements that lead to free trade within a bloc of countries</a:t>
            </a:r>
          </a:p>
          <a:p>
            <a:pPr lvl="1">
              <a:lnSpc>
                <a:spcPct val="90000"/>
              </a:lnSpc>
            </a:pPr>
            <a:r>
              <a:rPr lang="en-US" altLang="en-US" sz="2400" smtClean="0"/>
              <a:t>Binding tariff schedules</a:t>
            </a:r>
          </a:p>
          <a:p>
            <a:pPr lvl="1">
              <a:lnSpc>
                <a:spcPct val="90000"/>
              </a:lnSpc>
              <a:buFontTx/>
              <a:buNone/>
            </a:pPr>
            <a:endParaRPr lang="en-US" altLang="en-US" sz="24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The GATT</a:t>
            </a:r>
          </a:p>
        </p:txBody>
      </p:sp>
      <p:sp>
        <p:nvSpPr>
          <p:cNvPr id="81923" name="Rectangle 3"/>
          <p:cNvSpPr>
            <a:spLocks noGrp="1" noChangeArrowheads="1"/>
          </p:cNvSpPr>
          <p:nvPr>
            <p:ph type="body" idx="1"/>
          </p:nvPr>
        </p:nvSpPr>
        <p:spPr/>
        <p:txBody>
          <a:bodyPr/>
          <a:lstStyle/>
          <a:p>
            <a:r>
              <a:rPr lang="en-US" altLang="en-US" smtClean="0"/>
              <a:t>Part II</a:t>
            </a:r>
          </a:p>
          <a:p>
            <a:pPr lvl="1"/>
            <a:r>
              <a:rPr lang="en-US" altLang="en-US" smtClean="0"/>
              <a:t>National treatment – no circumvention</a:t>
            </a:r>
          </a:p>
          <a:p>
            <a:pPr lvl="1"/>
            <a:r>
              <a:rPr lang="en-US" altLang="en-US" smtClean="0"/>
              <a:t>Customs regulations – ban other impediments</a:t>
            </a:r>
          </a:p>
          <a:p>
            <a:pPr lvl="1"/>
            <a:r>
              <a:rPr lang="en-US" altLang="en-US" smtClean="0"/>
              <a:t>Antidumping – prove dumping </a:t>
            </a:r>
            <a:r>
              <a:rPr lang="en-US" altLang="en-US" i="1" smtClean="0"/>
              <a:t>and</a:t>
            </a:r>
            <a:r>
              <a:rPr lang="en-US" altLang="en-US" smtClean="0"/>
              <a:t> injury, limits duties to dumping margin</a:t>
            </a:r>
          </a:p>
          <a:p>
            <a:pPr lvl="1"/>
            <a:r>
              <a:rPr lang="en-US" altLang="en-US" smtClean="0"/>
              <a:t>Countervailing duties (used to offset foreign subsidies) – rules limit these duties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0488" tIns="44450" rIns="90488" bIns="44450"/>
          <a:lstStyle/>
          <a:p>
            <a:r>
              <a:rPr lang="en-US" altLang="en-US" smtClean="0"/>
              <a:t>Definitions</a:t>
            </a:r>
          </a:p>
        </p:txBody>
      </p:sp>
      <p:sp>
        <p:nvSpPr>
          <p:cNvPr id="10243" name="Rectangle 3"/>
          <p:cNvSpPr>
            <a:spLocks noGrp="1" noChangeArrowheads="1"/>
          </p:cNvSpPr>
          <p:nvPr>
            <p:ph type="body" idx="1"/>
          </p:nvPr>
        </p:nvSpPr>
        <p:spPr>
          <a:noFill/>
        </p:spPr>
        <p:txBody>
          <a:bodyPr lIns="90488" tIns="44450" rIns="90488" bIns="44450"/>
          <a:lstStyle/>
          <a:p>
            <a:r>
              <a:rPr lang="en-US" altLang="en-US" smtClean="0"/>
              <a:t>Commercial policies are regulations that govern a nation’s international commerce</a:t>
            </a:r>
          </a:p>
          <a:p>
            <a:r>
              <a:rPr lang="en-US" altLang="en-US" smtClean="0"/>
              <a:t>Industrial policy – an activist policy whereby a government seeks to develop some specific industry</a:t>
            </a:r>
          </a:p>
        </p:txBody>
      </p:sp>
    </p:spTree>
  </p:cSld>
  <p:clrMapOvr>
    <a:masterClrMapping/>
  </p:clrMapOvr>
  <p:transition spd="med">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The GATT</a:t>
            </a:r>
          </a:p>
        </p:txBody>
      </p:sp>
      <p:sp>
        <p:nvSpPr>
          <p:cNvPr id="83971" name="Rectangle 3"/>
          <p:cNvSpPr>
            <a:spLocks noGrp="1" noChangeArrowheads="1"/>
          </p:cNvSpPr>
          <p:nvPr>
            <p:ph type="body" idx="1"/>
          </p:nvPr>
        </p:nvSpPr>
        <p:spPr/>
        <p:txBody>
          <a:bodyPr/>
          <a:lstStyle/>
          <a:p>
            <a:r>
              <a:rPr lang="en-US" altLang="en-US" smtClean="0"/>
              <a:t>Part II (continued)</a:t>
            </a:r>
          </a:p>
          <a:p>
            <a:pPr lvl="1"/>
            <a:r>
              <a:rPr lang="en-US" altLang="en-US" smtClean="0"/>
              <a:t>Quantitative restrictions, QR (e.g., quotas)</a:t>
            </a:r>
          </a:p>
          <a:p>
            <a:pPr lvl="2"/>
            <a:r>
              <a:rPr lang="en-US" altLang="en-US" smtClean="0"/>
              <a:t>Calls for an end to most QR, EXCEPT</a:t>
            </a:r>
          </a:p>
          <a:p>
            <a:pPr lvl="3"/>
            <a:r>
              <a:rPr lang="en-US" altLang="en-US" smtClean="0"/>
              <a:t>To protect a country’s balance of payments</a:t>
            </a:r>
          </a:p>
          <a:p>
            <a:pPr lvl="3"/>
            <a:r>
              <a:rPr lang="en-US" altLang="en-US" smtClean="0"/>
              <a:t>Temporary relief for threatened industries (Escape Clause)</a:t>
            </a:r>
          </a:p>
          <a:p>
            <a:pPr lvl="3"/>
            <a:r>
              <a:rPr lang="en-US" altLang="en-US" smtClean="0"/>
              <a:t>For economic development</a:t>
            </a:r>
          </a:p>
          <a:p>
            <a:pPr lvl="3"/>
            <a:r>
              <a:rPr lang="en-US" altLang="en-US" smtClean="0"/>
              <a:t>To allow for agricultural price support programs</a:t>
            </a:r>
          </a:p>
          <a:p>
            <a:pPr lvl="2"/>
            <a:r>
              <a:rPr lang="en-US" altLang="en-US" smtClean="0"/>
              <a:t>Calls for QR to be non-discriminatory, but allows exceptions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smtClean="0"/>
              <a:t>The GATT</a:t>
            </a:r>
          </a:p>
        </p:txBody>
      </p:sp>
      <p:sp>
        <p:nvSpPr>
          <p:cNvPr id="86019" name="Rectangle 3"/>
          <p:cNvSpPr>
            <a:spLocks noGrp="1" noChangeArrowheads="1"/>
          </p:cNvSpPr>
          <p:nvPr>
            <p:ph type="body" idx="1"/>
          </p:nvPr>
        </p:nvSpPr>
        <p:spPr/>
        <p:txBody>
          <a:bodyPr/>
          <a:lstStyle/>
          <a:p>
            <a:pPr>
              <a:lnSpc>
                <a:spcPct val="90000"/>
              </a:lnSpc>
            </a:pPr>
            <a:r>
              <a:rPr lang="en-US" altLang="en-US" smtClean="0"/>
              <a:t>Part II (continued)</a:t>
            </a:r>
          </a:p>
          <a:p>
            <a:pPr lvl="1">
              <a:lnSpc>
                <a:spcPct val="90000"/>
              </a:lnSpc>
            </a:pPr>
            <a:r>
              <a:rPr lang="en-US" altLang="en-US" smtClean="0"/>
              <a:t>Subsidies – discourages their use</a:t>
            </a:r>
          </a:p>
          <a:p>
            <a:pPr lvl="2">
              <a:lnSpc>
                <a:spcPct val="90000"/>
              </a:lnSpc>
            </a:pPr>
            <a:r>
              <a:rPr lang="en-US" altLang="en-US" smtClean="0"/>
              <a:t>Calls for end to export subsidies on non-primary products</a:t>
            </a:r>
          </a:p>
          <a:p>
            <a:pPr lvl="2">
              <a:lnSpc>
                <a:spcPct val="90000"/>
              </a:lnSpc>
            </a:pPr>
            <a:r>
              <a:rPr lang="en-US" altLang="en-US" smtClean="0"/>
              <a:t>Export subsidies should not lead to more than an “equitable market share” on primary products</a:t>
            </a:r>
          </a:p>
          <a:p>
            <a:pPr lvl="1">
              <a:lnSpc>
                <a:spcPct val="90000"/>
              </a:lnSpc>
            </a:pPr>
            <a:r>
              <a:rPr lang="en-US" altLang="en-US" smtClean="0"/>
              <a:t>State owned enterprises – should not favor domestic suppliers</a:t>
            </a:r>
          </a:p>
          <a:p>
            <a:pPr lvl="1">
              <a:lnSpc>
                <a:spcPct val="90000"/>
              </a:lnSpc>
            </a:pPr>
            <a:r>
              <a:rPr lang="en-US" altLang="en-US" smtClean="0"/>
              <a:t>Transparency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t>The GATT</a:t>
            </a:r>
          </a:p>
        </p:txBody>
      </p:sp>
      <p:sp>
        <p:nvSpPr>
          <p:cNvPr id="88067" name="Rectangle 3"/>
          <p:cNvSpPr>
            <a:spLocks noGrp="1" noChangeArrowheads="1"/>
          </p:cNvSpPr>
          <p:nvPr>
            <p:ph type="body" idx="1"/>
          </p:nvPr>
        </p:nvSpPr>
        <p:spPr/>
        <p:txBody>
          <a:bodyPr/>
          <a:lstStyle/>
          <a:p>
            <a:pPr lvl="1"/>
            <a:r>
              <a:rPr lang="en-US" altLang="en-US" smtClean="0"/>
              <a:t>Government assistance in developing countries</a:t>
            </a:r>
          </a:p>
          <a:p>
            <a:pPr lvl="2"/>
            <a:r>
              <a:rPr lang="en-US" altLang="en-US" smtClean="0"/>
              <a:t>specifies when developing countries are exempt</a:t>
            </a:r>
          </a:p>
          <a:p>
            <a:pPr lvl="1"/>
            <a:r>
              <a:rPr lang="en-US" altLang="en-US" smtClean="0"/>
              <a:t>Safeguards (Escape clause) and other exceptions to protect domestic producers from injury</a:t>
            </a:r>
          </a:p>
          <a:p>
            <a:pPr lvl="1"/>
            <a:r>
              <a:rPr lang="en-US" altLang="en-US" smtClean="0"/>
              <a:t>Consultation and dispute settlement</a:t>
            </a:r>
          </a:p>
          <a:p>
            <a:pPr lvl="2"/>
            <a:r>
              <a:rPr lang="en-US" altLang="en-US" smtClean="0"/>
              <a:t>lengthy, slow process</a:t>
            </a:r>
          </a:p>
          <a:p>
            <a:pPr lvl="2"/>
            <a:r>
              <a:rPr lang="en-US" altLang="en-US" smtClean="0"/>
              <a:t>Retaliation could be vetoed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mtClean="0"/>
              <a:t>The GATT</a:t>
            </a:r>
          </a:p>
        </p:txBody>
      </p:sp>
      <p:sp>
        <p:nvSpPr>
          <p:cNvPr id="90115" name="Rectangle 3"/>
          <p:cNvSpPr>
            <a:spLocks noGrp="1" noChangeArrowheads="1"/>
          </p:cNvSpPr>
          <p:nvPr>
            <p:ph type="body" idx="1"/>
          </p:nvPr>
        </p:nvSpPr>
        <p:spPr/>
        <p:txBody>
          <a:bodyPr/>
          <a:lstStyle/>
          <a:p>
            <a:r>
              <a:rPr lang="en-US" altLang="en-US" smtClean="0"/>
              <a:t>Part III – Procedural issues</a:t>
            </a:r>
          </a:p>
          <a:p>
            <a:pPr lvl="1"/>
            <a:r>
              <a:rPr lang="en-US" altLang="en-US" smtClean="0"/>
              <a:t>How to establish Free-trade areas</a:t>
            </a:r>
          </a:p>
          <a:p>
            <a:pPr lvl="1"/>
            <a:r>
              <a:rPr lang="en-US" altLang="en-US" smtClean="0"/>
              <a:t>Rules on modifying tariffs</a:t>
            </a:r>
          </a:p>
          <a:p>
            <a:pPr lvl="1"/>
            <a:r>
              <a:rPr lang="en-US" altLang="en-US" smtClean="0"/>
              <a:t>Call for periodic negotiations</a:t>
            </a:r>
          </a:p>
          <a:p>
            <a:pPr lvl="1"/>
            <a:r>
              <a:rPr lang="en-US" altLang="en-US" smtClean="0"/>
              <a:t>Criteria for accession of new members</a:t>
            </a:r>
          </a:p>
          <a:p>
            <a:pPr>
              <a:buFontTx/>
              <a:buNone/>
            </a:pPr>
            <a:endParaRPr lang="en-US"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t>The GATT</a:t>
            </a:r>
          </a:p>
        </p:txBody>
      </p:sp>
      <p:sp>
        <p:nvSpPr>
          <p:cNvPr id="92163" name="Rectangle 3"/>
          <p:cNvSpPr>
            <a:spLocks noGrp="1" noChangeArrowheads="1"/>
          </p:cNvSpPr>
          <p:nvPr>
            <p:ph type="body" idx="1"/>
          </p:nvPr>
        </p:nvSpPr>
        <p:spPr/>
        <p:txBody>
          <a:bodyPr/>
          <a:lstStyle/>
          <a:p>
            <a:r>
              <a:rPr lang="en-US" altLang="en-US" smtClean="0"/>
              <a:t>Part IV – Trade and Development</a:t>
            </a:r>
          </a:p>
          <a:p>
            <a:pPr lvl="1"/>
            <a:r>
              <a:rPr lang="en-US" altLang="en-US" smtClean="0"/>
              <a:t>Developed countries should lower barriers on imports from developing countries</a:t>
            </a:r>
          </a:p>
          <a:p>
            <a:pPr lvl="1"/>
            <a:r>
              <a:rPr lang="en-US" altLang="en-US" smtClean="0"/>
              <a:t>Developed countries should not expect reciprocity</a:t>
            </a:r>
          </a:p>
          <a:p>
            <a:pPr lvl="1"/>
            <a:r>
              <a:rPr lang="en-US" altLang="en-US" smtClean="0"/>
              <a:t>Stabilize markets for primary products</a:t>
            </a:r>
          </a:p>
          <a:p>
            <a:pPr lvl="1"/>
            <a:r>
              <a:rPr lang="en-US" altLang="en-US" smtClean="0"/>
              <a:t>146 separate provisions granting exceptions to developing countries</a:t>
            </a:r>
          </a:p>
          <a:p>
            <a:pPr>
              <a:buFontTx/>
              <a:buNone/>
            </a:pPr>
            <a:endParaRPr lang="en-US"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t>The WTO</a:t>
            </a:r>
          </a:p>
        </p:txBody>
      </p:sp>
      <p:sp>
        <p:nvSpPr>
          <p:cNvPr id="94211" name="Rectangle 3"/>
          <p:cNvSpPr>
            <a:spLocks noGrp="1" noChangeArrowheads="1"/>
          </p:cNvSpPr>
          <p:nvPr>
            <p:ph type="body" idx="1"/>
          </p:nvPr>
        </p:nvSpPr>
        <p:spPr/>
        <p:txBody>
          <a:bodyPr/>
          <a:lstStyle/>
          <a:p>
            <a:r>
              <a:rPr lang="en-US" altLang="en-US" smtClean="0"/>
              <a:t>Uruguay Round tackled some tough issues: </a:t>
            </a:r>
            <a:r>
              <a:rPr lang="en-US" altLang="en-US" sz="2800" smtClean="0"/>
              <a:t>(Began October 1986, Concluded December 1993)</a:t>
            </a:r>
          </a:p>
          <a:p>
            <a:pPr lvl="1"/>
            <a:r>
              <a:rPr lang="en-US" altLang="en-US" smtClean="0"/>
              <a:t>Non-Tariff Barriers</a:t>
            </a:r>
          </a:p>
          <a:p>
            <a:pPr lvl="1"/>
            <a:r>
              <a:rPr lang="en-US" altLang="en-US" smtClean="0"/>
              <a:t>Intellectual Property Rights</a:t>
            </a:r>
          </a:p>
          <a:p>
            <a:pPr lvl="1"/>
            <a:r>
              <a:rPr lang="en-US" altLang="en-US" smtClean="0"/>
              <a:t>Trade in Services</a:t>
            </a:r>
          </a:p>
          <a:p>
            <a:pPr lvl="1"/>
            <a:r>
              <a:rPr lang="en-US" altLang="en-US" smtClean="0"/>
              <a:t>Trade in Agriculture</a:t>
            </a:r>
          </a:p>
          <a:p>
            <a:pPr lvl="1"/>
            <a:r>
              <a:rPr lang="en-US" altLang="en-US" smtClean="0"/>
              <a:t>Binding dispute resolution mechanisms</a:t>
            </a:r>
          </a:p>
          <a:p>
            <a:pPr>
              <a:buFontTx/>
              <a:buNone/>
            </a:pPr>
            <a:endParaRPr lang="en-US"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t>The WTO</a:t>
            </a:r>
          </a:p>
        </p:txBody>
      </p:sp>
      <p:sp>
        <p:nvSpPr>
          <p:cNvPr id="96259" name="Rectangle 3"/>
          <p:cNvSpPr>
            <a:spLocks noGrp="1" noChangeArrowheads="1"/>
          </p:cNvSpPr>
          <p:nvPr>
            <p:ph type="body" idx="1"/>
          </p:nvPr>
        </p:nvSpPr>
        <p:spPr/>
        <p:txBody>
          <a:bodyPr/>
          <a:lstStyle/>
          <a:p>
            <a:r>
              <a:rPr lang="en-US" altLang="en-US" smtClean="0"/>
              <a:t>Length </a:t>
            </a:r>
          </a:p>
          <a:p>
            <a:pPr lvl="2"/>
            <a:r>
              <a:rPr lang="en-US" altLang="en-US" smtClean="0"/>
              <a:t>400 pages in agreement </a:t>
            </a:r>
          </a:p>
          <a:p>
            <a:pPr lvl="2"/>
            <a:r>
              <a:rPr lang="en-US" altLang="en-US" smtClean="0"/>
              <a:t>22,000 pages of supplements</a:t>
            </a:r>
          </a:p>
          <a:p>
            <a:r>
              <a:rPr lang="en-US" altLang="en-US" smtClean="0"/>
              <a:t>Most important results</a:t>
            </a:r>
          </a:p>
          <a:p>
            <a:pPr lvl="1"/>
            <a:r>
              <a:rPr lang="en-US" altLang="en-US" smtClean="0"/>
              <a:t>Trade Liberalization</a:t>
            </a:r>
          </a:p>
          <a:p>
            <a:pPr lvl="1"/>
            <a:r>
              <a:rPr lang="en-US" altLang="en-US" smtClean="0"/>
              <a:t>Administrative reforms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t>Trade Liberalization</a:t>
            </a:r>
          </a:p>
        </p:txBody>
      </p:sp>
      <p:sp>
        <p:nvSpPr>
          <p:cNvPr id="98307" name="Rectangle 3"/>
          <p:cNvSpPr>
            <a:spLocks noGrp="1" noChangeArrowheads="1"/>
          </p:cNvSpPr>
          <p:nvPr>
            <p:ph type="body" idx="1"/>
          </p:nvPr>
        </p:nvSpPr>
        <p:spPr/>
        <p:txBody>
          <a:bodyPr/>
          <a:lstStyle/>
          <a:p>
            <a:r>
              <a:rPr lang="en-US" altLang="en-US" smtClean="0"/>
              <a:t>Tariffs reduced on developed country trade</a:t>
            </a:r>
          </a:p>
          <a:p>
            <a:pPr lvl="1"/>
            <a:r>
              <a:rPr lang="en-US" altLang="en-US" smtClean="0"/>
              <a:t>From 6.3 to 3.9%, </a:t>
            </a:r>
          </a:p>
          <a:p>
            <a:pPr lvl="1"/>
            <a:r>
              <a:rPr lang="en-US" altLang="en-US" smtClean="0"/>
              <a:t>will produce a small increase in trade</a:t>
            </a:r>
          </a:p>
          <a:p>
            <a:pPr lvl="1"/>
            <a:r>
              <a:rPr lang="en-US" altLang="en-US" smtClean="0"/>
              <a:t>World GDP up $5 trillion, 1/5 in US.</a:t>
            </a:r>
          </a:p>
          <a:p>
            <a:r>
              <a:rPr lang="en-US" altLang="en-US" smtClean="0"/>
              <a:t>Liberalization of two important sectors</a:t>
            </a:r>
          </a:p>
          <a:p>
            <a:pPr lvl="1"/>
            <a:r>
              <a:rPr lang="en-US" altLang="en-US" smtClean="0"/>
              <a:t>Agriculture</a:t>
            </a:r>
          </a:p>
          <a:p>
            <a:pPr lvl="1"/>
            <a:r>
              <a:rPr lang="en-US" altLang="en-US" smtClean="0"/>
              <a:t>Clothing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mtClean="0"/>
              <a:t>Liberalization of Agriculture</a:t>
            </a:r>
          </a:p>
        </p:txBody>
      </p:sp>
      <p:sp>
        <p:nvSpPr>
          <p:cNvPr id="100355" name="Rectangle 3"/>
          <p:cNvSpPr>
            <a:spLocks noGrp="1" noChangeArrowheads="1"/>
          </p:cNvSpPr>
          <p:nvPr>
            <p:ph type="body" idx="1"/>
          </p:nvPr>
        </p:nvSpPr>
        <p:spPr/>
        <p:txBody>
          <a:bodyPr/>
          <a:lstStyle/>
          <a:p>
            <a:pPr>
              <a:lnSpc>
                <a:spcPct val="80000"/>
              </a:lnSpc>
            </a:pPr>
            <a:r>
              <a:rPr lang="en-US" altLang="en-US" sz="2800" smtClean="0"/>
              <a:t>World trade has been distorted</a:t>
            </a:r>
          </a:p>
          <a:p>
            <a:pPr lvl="1">
              <a:lnSpc>
                <a:spcPct val="80000"/>
              </a:lnSpc>
            </a:pPr>
            <a:r>
              <a:rPr lang="en-US" altLang="en-US" sz="2400" smtClean="0"/>
              <a:t>Japan: Price of rice, beef (&amp; other) several </a:t>
            </a:r>
            <a:r>
              <a:rPr lang="en-US" altLang="en-US" sz="2400" b="1" smtClean="0"/>
              <a:t>x</a:t>
            </a:r>
            <a:r>
              <a:rPr lang="en-US" altLang="en-US" sz="2400" smtClean="0"/>
              <a:t> P</a:t>
            </a:r>
            <a:r>
              <a:rPr lang="en-US" altLang="en-US" sz="2400" baseline="-25000" smtClean="0"/>
              <a:t>w</a:t>
            </a:r>
          </a:p>
          <a:p>
            <a:pPr lvl="1">
              <a:lnSpc>
                <a:spcPct val="80000"/>
              </a:lnSpc>
            </a:pPr>
            <a:r>
              <a:rPr lang="en-US" altLang="en-US" sz="2400" smtClean="0"/>
              <a:t>EU’s massive export subsidies under the CAP</a:t>
            </a:r>
          </a:p>
          <a:p>
            <a:pPr>
              <a:lnSpc>
                <a:spcPct val="80000"/>
              </a:lnSpc>
            </a:pPr>
            <a:r>
              <a:rPr lang="en-US" altLang="en-US" sz="2800" smtClean="0"/>
              <a:t>US goal for Uruguay: FT in Ag. by 2000</a:t>
            </a:r>
          </a:p>
          <a:p>
            <a:pPr>
              <a:lnSpc>
                <a:spcPct val="80000"/>
              </a:lnSpc>
            </a:pPr>
            <a:r>
              <a:rPr lang="en-US" altLang="en-US" sz="2800" smtClean="0"/>
              <a:t>Agreement requires: </a:t>
            </a:r>
          </a:p>
          <a:p>
            <a:pPr lvl="1">
              <a:lnSpc>
                <a:spcPct val="80000"/>
              </a:lnSpc>
            </a:pPr>
            <a:r>
              <a:rPr lang="en-US" altLang="en-US" sz="2400" smtClean="0"/>
              <a:t>Value of subsidies down by 36%</a:t>
            </a:r>
          </a:p>
          <a:p>
            <a:pPr lvl="1">
              <a:lnSpc>
                <a:spcPct val="80000"/>
              </a:lnSpc>
            </a:pPr>
            <a:r>
              <a:rPr lang="en-US" altLang="en-US" sz="2400" smtClean="0"/>
              <a:t>Volume of subsidized exports down by 21%</a:t>
            </a:r>
          </a:p>
          <a:p>
            <a:pPr lvl="1">
              <a:lnSpc>
                <a:spcPct val="80000"/>
              </a:lnSpc>
            </a:pPr>
            <a:r>
              <a:rPr lang="en-US" altLang="en-US" sz="2400" smtClean="0"/>
              <a:t>Both over 6 years</a:t>
            </a:r>
          </a:p>
          <a:p>
            <a:pPr lvl="1">
              <a:lnSpc>
                <a:spcPct val="80000"/>
              </a:lnSpc>
            </a:pPr>
            <a:r>
              <a:rPr lang="en-US" altLang="en-US" sz="2400" smtClean="0"/>
              <a:t>Tariffs replace quotas in ag. </a:t>
            </a:r>
          </a:p>
          <a:p>
            <a:pPr lvl="2">
              <a:lnSpc>
                <a:spcPct val="80000"/>
              </a:lnSpc>
            </a:pPr>
            <a:r>
              <a:rPr lang="en-US" altLang="en-US" sz="2000" smtClean="0"/>
              <a:t>Tariffs must not rise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mtClean="0"/>
              <a:t>Liberalization of Clothing</a:t>
            </a:r>
          </a:p>
        </p:txBody>
      </p:sp>
      <p:sp>
        <p:nvSpPr>
          <p:cNvPr id="102403" name="Rectangle 3"/>
          <p:cNvSpPr>
            <a:spLocks noGrp="1" noChangeArrowheads="1"/>
          </p:cNvSpPr>
          <p:nvPr>
            <p:ph type="body" idx="1"/>
          </p:nvPr>
        </p:nvSpPr>
        <p:spPr/>
        <p:txBody>
          <a:bodyPr/>
          <a:lstStyle/>
          <a:p>
            <a:r>
              <a:rPr lang="en-US" altLang="en-US" smtClean="0"/>
              <a:t>Trade distorted by Multi-Fiber Arrangement</a:t>
            </a:r>
          </a:p>
          <a:p>
            <a:r>
              <a:rPr lang="en-US" altLang="en-US" smtClean="0"/>
              <a:t>MFA phased out over 10 years (2005)</a:t>
            </a:r>
          </a:p>
          <a:p>
            <a:pPr lvl="1"/>
            <a:r>
              <a:rPr lang="en-US" altLang="en-US" smtClean="0"/>
              <a:t>Eliminating all QRs</a:t>
            </a:r>
          </a:p>
          <a:p>
            <a:pPr lvl="1"/>
            <a:r>
              <a:rPr lang="en-US" altLang="en-US" smtClean="0"/>
              <a:t>Some high tariffs remain in place</a:t>
            </a:r>
          </a:p>
          <a:p>
            <a:pPr lvl="1"/>
            <a:r>
              <a:rPr lang="en-US" altLang="en-US" smtClean="0"/>
              <a:t>“Back loaded”</a:t>
            </a:r>
          </a:p>
          <a:p>
            <a:pPr lvl="2"/>
            <a:r>
              <a:rPr lang="en-US" altLang="en-US" smtClean="0"/>
              <a:t>Much liberalization postponed until 2003 or 2004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Head to Head</a:t>
            </a:r>
          </a:p>
        </p:txBody>
      </p:sp>
      <p:sp>
        <p:nvSpPr>
          <p:cNvPr id="12291" name="Rectangle 3"/>
          <p:cNvSpPr>
            <a:spLocks noGrp="1" noChangeArrowheads="1"/>
          </p:cNvSpPr>
          <p:nvPr>
            <p:ph type="body" idx="1"/>
          </p:nvPr>
        </p:nvSpPr>
        <p:spPr/>
        <p:txBody>
          <a:bodyPr/>
          <a:lstStyle/>
          <a:p>
            <a:r>
              <a:rPr lang="en-US" altLang="en-US" smtClean="0"/>
              <a:t>Lester Thurow popularized the idea that countries compete to “win” certain important industries </a:t>
            </a:r>
          </a:p>
          <a:p>
            <a:pPr lvl="1"/>
            <a:r>
              <a:rPr lang="en-US" altLang="en-US" smtClean="0"/>
              <a:t>E. g., Boeing &amp; Airbus</a:t>
            </a:r>
          </a:p>
          <a:p>
            <a:pPr lvl="2"/>
            <a:r>
              <a:rPr lang="en-US" altLang="en-US" smtClean="0"/>
              <a:t>How large are the profits?</a:t>
            </a:r>
          </a:p>
          <a:p>
            <a:pPr lvl="2"/>
            <a:r>
              <a:rPr lang="en-US" altLang="en-US" smtClean="0"/>
              <a:t>Where do they go?</a:t>
            </a:r>
          </a:p>
          <a:p>
            <a:r>
              <a:rPr lang="en-US" altLang="en-US" smtClean="0"/>
              <a:t>However, trade is NOT a zero-sum game</a:t>
            </a:r>
          </a:p>
          <a:p>
            <a:pPr lvl="1"/>
            <a:endParaRPr lang="en-US" altLang="en-US" smtClean="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mtClean="0"/>
              <a:t>Other Liberalization</a:t>
            </a:r>
          </a:p>
        </p:txBody>
      </p:sp>
      <p:sp>
        <p:nvSpPr>
          <p:cNvPr id="104451" name="Rectangle 3"/>
          <p:cNvSpPr>
            <a:spLocks noGrp="1" noChangeArrowheads="1"/>
          </p:cNvSpPr>
          <p:nvPr>
            <p:ph type="body" idx="1"/>
          </p:nvPr>
        </p:nvSpPr>
        <p:spPr/>
        <p:txBody>
          <a:bodyPr/>
          <a:lstStyle/>
          <a:p>
            <a:r>
              <a:rPr lang="en-US" altLang="en-US" sz="2800" smtClean="0"/>
              <a:t>Government procurement procedures opened imported products</a:t>
            </a:r>
          </a:p>
          <a:p>
            <a:r>
              <a:rPr lang="en-US" altLang="en-US" sz="2800" smtClean="0"/>
              <a:t>VERs Prohibited </a:t>
            </a:r>
          </a:p>
          <a:p>
            <a:r>
              <a:rPr lang="en-US" altLang="en-US" sz="2800" smtClean="0"/>
              <a:t>Sunset clause on all safeguards</a:t>
            </a:r>
          </a:p>
          <a:p>
            <a:r>
              <a:rPr lang="en-US" altLang="en-US" sz="2800" smtClean="0"/>
              <a:t>Note tariff reductions shown</a:t>
            </a:r>
          </a:p>
          <a:p>
            <a:pPr lvl="1"/>
            <a:r>
              <a:rPr lang="en-US" altLang="en-US" sz="2400" smtClean="0"/>
              <a:t>Table 8.1, p. 223, 7</a:t>
            </a:r>
            <a:r>
              <a:rPr lang="en-US" altLang="en-US" sz="2400" baseline="30000" smtClean="0"/>
              <a:t>th </a:t>
            </a:r>
            <a:r>
              <a:rPr lang="en-US" altLang="en-US" sz="2400" smtClean="0"/>
              <a:t>edition </a:t>
            </a:r>
          </a:p>
          <a:p>
            <a:pPr lvl="2"/>
            <a:r>
              <a:rPr lang="en-US" altLang="en-US" sz="2000" smtClean="0"/>
              <a:t>See also nominal &amp; effective rates, p. 175-6 in 6</a:t>
            </a:r>
            <a:r>
              <a:rPr lang="en-US" altLang="en-US" sz="2000" baseline="30000" smtClean="0"/>
              <a:t>th &amp; </a:t>
            </a:r>
            <a:r>
              <a:rPr lang="en-US" altLang="en-US" sz="2000" smtClean="0"/>
              <a:t>7</a:t>
            </a:r>
            <a:r>
              <a:rPr lang="en-US" altLang="en-US" sz="2000" baseline="30000" smtClean="0"/>
              <a:t>th</a:t>
            </a:r>
            <a:r>
              <a:rPr lang="en-US" altLang="en-US" sz="2000" smtClean="0"/>
              <a:t> ed. </a:t>
            </a:r>
          </a:p>
          <a:p>
            <a:pPr lvl="1"/>
            <a:r>
              <a:rPr lang="en-US" altLang="en-US" sz="2400" smtClean="0"/>
              <a:t>Significant cuts in “bound” rates – esp. in developing countries, but their rates are still high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mtClean="0"/>
              <a:t>Administrative Reforms</a:t>
            </a:r>
          </a:p>
        </p:txBody>
      </p:sp>
      <p:sp>
        <p:nvSpPr>
          <p:cNvPr id="106499" name="Rectangle 3"/>
          <p:cNvSpPr>
            <a:spLocks noGrp="1" noChangeArrowheads="1"/>
          </p:cNvSpPr>
          <p:nvPr>
            <p:ph type="body" idx="1"/>
          </p:nvPr>
        </p:nvSpPr>
        <p:spPr/>
        <p:txBody>
          <a:bodyPr/>
          <a:lstStyle/>
          <a:p>
            <a:pPr>
              <a:lnSpc>
                <a:spcPct val="90000"/>
              </a:lnSpc>
            </a:pPr>
            <a:r>
              <a:rPr lang="en-US" altLang="en-US" smtClean="0"/>
              <a:t>GATT Secretariat now WTO</a:t>
            </a:r>
          </a:p>
          <a:p>
            <a:pPr lvl="1">
              <a:lnSpc>
                <a:spcPct val="90000"/>
              </a:lnSpc>
            </a:pPr>
            <a:r>
              <a:rPr lang="en-US" altLang="en-US" smtClean="0"/>
              <a:t>Broader scope, but no new large bureaucracy</a:t>
            </a:r>
          </a:p>
          <a:p>
            <a:pPr>
              <a:lnSpc>
                <a:spcPct val="90000"/>
              </a:lnSpc>
            </a:pPr>
            <a:r>
              <a:rPr lang="en-US" altLang="en-US" smtClean="0"/>
              <a:t>Dispute Settlement Understanding</a:t>
            </a:r>
          </a:p>
          <a:p>
            <a:pPr lvl="1">
              <a:lnSpc>
                <a:spcPct val="90000"/>
              </a:lnSpc>
            </a:pPr>
            <a:r>
              <a:rPr lang="en-US" altLang="en-US" smtClean="0"/>
              <a:t>Multilateral, </a:t>
            </a:r>
            <a:r>
              <a:rPr lang="en-US" altLang="en-US" u="sng" smtClean="0"/>
              <a:t>settlement-oriented</a:t>
            </a:r>
            <a:r>
              <a:rPr lang="en-US" altLang="en-US" smtClean="0"/>
              <a:t> procedure with enforceable deadlines </a:t>
            </a:r>
          </a:p>
          <a:p>
            <a:pPr lvl="1">
              <a:lnSpc>
                <a:spcPct val="90000"/>
              </a:lnSpc>
            </a:pPr>
            <a:r>
              <a:rPr lang="en-US" altLang="en-US" smtClean="0"/>
              <a:t>Licenses limited retaliatory tariffs</a:t>
            </a:r>
          </a:p>
          <a:p>
            <a:pPr lvl="2">
              <a:lnSpc>
                <a:spcPct val="90000"/>
              </a:lnSpc>
            </a:pPr>
            <a:r>
              <a:rPr lang="en-US" altLang="en-US" smtClean="0"/>
              <a:t>A small country only hurts itself</a:t>
            </a:r>
          </a:p>
          <a:p>
            <a:pPr lvl="2">
              <a:lnSpc>
                <a:spcPct val="90000"/>
              </a:lnSpc>
            </a:pPr>
            <a:r>
              <a:rPr lang="en-US" altLang="en-US" smtClean="0"/>
              <a:t>Fines would avoid these problems, but challenge sovereignty of members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Administrative Reforms</a:t>
            </a:r>
          </a:p>
        </p:txBody>
      </p:sp>
      <p:sp>
        <p:nvSpPr>
          <p:cNvPr id="108547" name="Rectangle 3"/>
          <p:cNvSpPr>
            <a:spLocks noGrp="1" noChangeArrowheads="1"/>
          </p:cNvSpPr>
          <p:nvPr>
            <p:ph type="body" idx="1"/>
          </p:nvPr>
        </p:nvSpPr>
        <p:spPr/>
        <p:txBody>
          <a:bodyPr/>
          <a:lstStyle/>
          <a:p>
            <a:r>
              <a:rPr lang="en-US" altLang="en-US" smtClean="0"/>
              <a:t>General Agreement on Trade in Services</a:t>
            </a:r>
          </a:p>
          <a:p>
            <a:pPr lvl="1"/>
            <a:r>
              <a:rPr lang="en-US" altLang="en-US" smtClean="0"/>
              <a:t>No prior rules. GATS is first set </a:t>
            </a:r>
          </a:p>
          <a:p>
            <a:pPr lvl="1"/>
            <a:r>
              <a:rPr lang="en-US" altLang="en-US" smtClean="0"/>
              <a:t>Services now 25% of world merchandise trade</a:t>
            </a:r>
          </a:p>
          <a:p>
            <a:pPr lvl="1"/>
            <a:r>
              <a:rPr lang="en-US" altLang="en-US" smtClean="0"/>
              <a:t>Many countries discriminate</a:t>
            </a:r>
          </a:p>
          <a:p>
            <a:pPr lvl="1"/>
            <a:r>
              <a:rPr lang="en-US" altLang="en-US" smtClean="0"/>
              <a:t>GATS only requires negotiations to start in 2000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mtClean="0"/>
              <a:t>WTO - Benefits and Costs</a:t>
            </a:r>
          </a:p>
        </p:txBody>
      </p:sp>
      <p:sp>
        <p:nvSpPr>
          <p:cNvPr id="110595" name="Rectangle 3"/>
          <p:cNvSpPr>
            <a:spLocks noGrp="1" noChangeArrowheads="1"/>
          </p:cNvSpPr>
          <p:nvPr>
            <p:ph type="body" idx="1"/>
          </p:nvPr>
        </p:nvSpPr>
        <p:spPr/>
        <p:txBody>
          <a:bodyPr/>
          <a:lstStyle/>
          <a:p>
            <a:r>
              <a:rPr lang="en-US" altLang="en-US" smtClean="0"/>
              <a:t>World output up by $500 billion per year</a:t>
            </a:r>
          </a:p>
          <a:p>
            <a:pPr lvl="1"/>
            <a:r>
              <a:rPr lang="en-US" altLang="en-US" smtClean="0"/>
              <a:t>US output up by $100 billion per year</a:t>
            </a:r>
          </a:p>
          <a:p>
            <a:r>
              <a:rPr lang="en-US" altLang="en-US" smtClean="0"/>
              <a:t>Estimates may ignore dynamic gains</a:t>
            </a:r>
          </a:p>
          <a:p>
            <a:r>
              <a:rPr lang="en-US" altLang="en-US" smtClean="0"/>
              <a:t>Distributional implications</a:t>
            </a:r>
          </a:p>
          <a:p>
            <a:pPr lvl="1"/>
            <a:r>
              <a:rPr lang="en-US" altLang="en-US" smtClean="0"/>
              <a:t>Benefits widely distributed</a:t>
            </a:r>
          </a:p>
          <a:p>
            <a:pPr lvl="1"/>
            <a:r>
              <a:rPr lang="en-US" altLang="en-US" smtClean="0"/>
              <a:t>Costs imposed on smaller groups</a:t>
            </a:r>
            <a:endParaRPr lang="en-US" altLang="en-US" sz="2000" i="1" smtClean="0">
              <a:solidFill>
                <a:schemeClr val="hlink"/>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The WTO</a:t>
            </a:r>
          </a:p>
        </p:txBody>
      </p:sp>
      <p:sp>
        <p:nvSpPr>
          <p:cNvPr id="112643" name="Rectangle 3"/>
          <p:cNvSpPr>
            <a:spLocks noGrp="1" noChangeArrowheads="1"/>
          </p:cNvSpPr>
          <p:nvPr>
            <p:ph type="body" idx="1"/>
          </p:nvPr>
        </p:nvSpPr>
        <p:spPr/>
        <p:txBody>
          <a:bodyPr/>
          <a:lstStyle/>
          <a:p>
            <a:pPr>
              <a:lnSpc>
                <a:spcPct val="90000"/>
              </a:lnSpc>
            </a:pPr>
            <a:r>
              <a:rPr lang="en-US" altLang="en-US" sz="2800" smtClean="0"/>
              <a:t>Environmental concerns</a:t>
            </a:r>
          </a:p>
          <a:p>
            <a:pPr lvl="1">
              <a:lnSpc>
                <a:spcPct val="90000"/>
              </a:lnSpc>
            </a:pPr>
            <a:r>
              <a:rPr lang="en-US" altLang="en-US" sz="2400" smtClean="0"/>
              <a:t>Three disputes (dolphins, turtles &amp; gasoline)</a:t>
            </a:r>
          </a:p>
          <a:p>
            <a:pPr lvl="1">
              <a:lnSpc>
                <a:spcPct val="90000"/>
              </a:lnSpc>
            </a:pPr>
            <a:r>
              <a:rPr lang="en-US" altLang="en-US" sz="2400" smtClean="0"/>
              <a:t>Rules do not constrain regulation of domestic production or consumption</a:t>
            </a:r>
          </a:p>
          <a:p>
            <a:pPr lvl="1">
              <a:lnSpc>
                <a:spcPct val="90000"/>
              </a:lnSpc>
            </a:pPr>
            <a:r>
              <a:rPr lang="en-US" altLang="en-US" sz="2400" smtClean="0"/>
              <a:t>Rules do prohibit making domestic market access contingent on changes in an exporting country’s policies</a:t>
            </a:r>
          </a:p>
          <a:p>
            <a:pPr lvl="1">
              <a:lnSpc>
                <a:spcPct val="90000"/>
              </a:lnSpc>
            </a:pPr>
            <a:r>
              <a:rPr lang="en-US" altLang="en-US" sz="2400" smtClean="0"/>
              <a:t>Countries not powerless</a:t>
            </a:r>
          </a:p>
          <a:p>
            <a:pPr lvl="2">
              <a:lnSpc>
                <a:spcPct val="90000"/>
              </a:lnSpc>
            </a:pPr>
            <a:r>
              <a:rPr lang="en-US" altLang="en-US" sz="2000" smtClean="0"/>
              <a:t>Multilateral negotiations (Multilateral Environmental Agreements, MEAs)</a:t>
            </a:r>
          </a:p>
          <a:p>
            <a:pPr lvl="2">
              <a:lnSpc>
                <a:spcPct val="90000"/>
              </a:lnSpc>
            </a:pPr>
            <a:r>
              <a:rPr lang="en-US" altLang="en-US" sz="2000" smtClean="0"/>
              <a:t>Waivers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3600" i="1" smtClean="0">
                <a:solidFill>
                  <a:schemeClr val="hlink"/>
                </a:solidFill>
              </a:rPr>
              <a:t>US Tuna Quotas Save Dolphins</a:t>
            </a:r>
          </a:p>
        </p:txBody>
      </p:sp>
      <p:sp>
        <p:nvSpPr>
          <p:cNvPr id="114691" name="Rectangle 3"/>
          <p:cNvSpPr>
            <a:spLocks noGrp="1" noChangeArrowheads="1"/>
          </p:cNvSpPr>
          <p:nvPr>
            <p:ph type="body" idx="1"/>
          </p:nvPr>
        </p:nvSpPr>
        <p:spPr/>
        <p:txBody>
          <a:bodyPr/>
          <a:lstStyle/>
          <a:p>
            <a:pPr>
              <a:buFontTx/>
              <a:buNone/>
            </a:pPr>
            <a:r>
              <a:rPr lang="en-US" altLang="en-US" smtClean="0"/>
              <a:t>(1972) Marine Mammal Protection Act</a:t>
            </a:r>
          </a:p>
          <a:p>
            <a:pPr lvl="1"/>
            <a:r>
              <a:rPr lang="en-US" altLang="en-US" smtClean="0"/>
              <a:t>Amendments in 1984, 1988 &amp; 1990 made it increasingly difficult for foreign producers to comply</a:t>
            </a:r>
          </a:p>
          <a:p>
            <a:pPr>
              <a:buFontTx/>
              <a:buNone/>
            </a:pPr>
            <a:r>
              <a:rPr lang="en-US" altLang="en-US" smtClean="0"/>
              <a:t>(1991) GATT panel agreed with MX that restrictions amounted to prohibited quotas</a:t>
            </a:r>
          </a:p>
          <a:p>
            <a:pPr lvl="1"/>
            <a:r>
              <a:rPr lang="en-US" altLang="en-US" smtClean="0"/>
              <a:t>US &amp; Mexico negotiated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z="3600" i="1" smtClean="0">
                <a:solidFill>
                  <a:schemeClr val="hlink"/>
                </a:solidFill>
              </a:rPr>
              <a:t>US Tuna Quotas Save Dolphins</a:t>
            </a:r>
          </a:p>
        </p:txBody>
      </p:sp>
      <p:sp>
        <p:nvSpPr>
          <p:cNvPr id="116739" name="Rectangle 3"/>
          <p:cNvSpPr>
            <a:spLocks noGrp="1" noChangeArrowheads="1"/>
          </p:cNvSpPr>
          <p:nvPr>
            <p:ph type="body" idx="1"/>
          </p:nvPr>
        </p:nvSpPr>
        <p:spPr/>
        <p:txBody>
          <a:bodyPr/>
          <a:lstStyle/>
          <a:p>
            <a:pPr>
              <a:lnSpc>
                <a:spcPct val="90000"/>
              </a:lnSpc>
              <a:buFontTx/>
              <a:buNone/>
            </a:pPr>
            <a:r>
              <a:rPr lang="en-US" altLang="en-US" smtClean="0"/>
              <a:t>(1992) US Congress passed International </a:t>
            </a:r>
            <a:br>
              <a:rPr lang="en-US" altLang="en-US" smtClean="0"/>
            </a:br>
            <a:r>
              <a:rPr lang="en-US" altLang="en-US" smtClean="0"/>
              <a:t>Conservation Act</a:t>
            </a:r>
          </a:p>
          <a:p>
            <a:pPr lvl="1">
              <a:lnSpc>
                <a:spcPct val="90000"/>
              </a:lnSpc>
            </a:pPr>
            <a:r>
              <a:rPr lang="en-US" altLang="en-US" smtClean="0"/>
              <a:t>Five year moratorium on seine nets</a:t>
            </a:r>
          </a:p>
          <a:p>
            <a:pPr>
              <a:lnSpc>
                <a:spcPct val="90000"/>
              </a:lnSpc>
              <a:buFontTx/>
              <a:buNone/>
            </a:pPr>
            <a:r>
              <a:rPr lang="en-US" altLang="en-US" smtClean="0"/>
              <a:t>La Jolla Agreement</a:t>
            </a:r>
          </a:p>
          <a:p>
            <a:pPr>
              <a:lnSpc>
                <a:spcPct val="90000"/>
              </a:lnSpc>
              <a:buFontTx/>
              <a:buNone/>
            </a:pPr>
            <a:r>
              <a:rPr lang="en-US" altLang="en-US" smtClean="0"/>
              <a:t>	US, Mexico &amp; 8 other countries set a goal: dolphin kill &lt; 5000/year (out of 9.6 million) by 2000. In return, US will lift quotas…</a:t>
            </a:r>
          </a:p>
          <a:p>
            <a:pPr>
              <a:lnSpc>
                <a:spcPct val="90000"/>
              </a:lnSpc>
              <a:buFontTx/>
              <a:buNone/>
            </a:pPr>
            <a:r>
              <a:rPr lang="en-US" altLang="en-US" smtClean="0"/>
              <a:t>	Actual deaths &lt; 2,700 in 1996.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sz="3600" i="1" smtClean="0">
                <a:solidFill>
                  <a:schemeClr val="hlink"/>
                </a:solidFill>
              </a:rPr>
              <a:t>US Consumers Save Dolphins</a:t>
            </a:r>
          </a:p>
        </p:txBody>
      </p:sp>
      <p:sp>
        <p:nvSpPr>
          <p:cNvPr id="118787" name="Rectangle 3"/>
          <p:cNvSpPr>
            <a:spLocks noGrp="1" noChangeArrowheads="1"/>
          </p:cNvSpPr>
          <p:nvPr>
            <p:ph type="body" idx="1"/>
          </p:nvPr>
        </p:nvSpPr>
        <p:spPr/>
        <p:txBody>
          <a:bodyPr/>
          <a:lstStyle/>
          <a:p>
            <a:pPr>
              <a:lnSpc>
                <a:spcPct val="90000"/>
              </a:lnSpc>
              <a:buFontTx/>
              <a:buNone/>
            </a:pPr>
            <a:r>
              <a:rPr lang="en-US" altLang="en-US" sz="2800" smtClean="0"/>
              <a:t>(1995) Panama Declaration</a:t>
            </a:r>
          </a:p>
          <a:p>
            <a:pPr>
              <a:lnSpc>
                <a:spcPct val="90000"/>
              </a:lnSpc>
              <a:buFontTx/>
              <a:buNone/>
            </a:pPr>
            <a:r>
              <a:rPr lang="en-US" altLang="en-US" sz="2800" smtClean="0"/>
              <a:t>	Changed definition of “Dolphin-Safe Tuna” to include tuna caught in encircling nets provided no dolphins were killed.</a:t>
            </a:r>
          </a:p>
          <a:p>
            <a:pPr>
              <a:lnSpc>
                <a:spcPct val="90000"/>
              </a:lnSpc>
              <a:buFontTx/>
              <a:buNone/>
            </a:pPr>
            <a:r>
              <a:rPr lang="en-US" altLang="en-US" sz="2800" smtClean="0"/>
              <a:t>(1997) US Congress passed International Dolphin Conservation Program Act</a:t>
            </a:r>
          </a:p>
          <a:p>
            <a:pPr lvl="1">
              <a:lnSpc>
                <a:spcPct val="90000"/>
              </a:lnSpc>
            </a:pPr>
            <a:r>
              <a:rPr lang="en-US" altLang="en-US" sz="2400" smtClean="0"/>
              <a:t>Repealed quota</a:t>
            </a:r>
          </a:p>
          <a:p>
            <a:pPr lvl="1">
              <a:lnSpc>
                <a:spcPct val="90000"/>
              </a:lnSpc>
            </a:pPr>
            <a:r>
              <a:rPr lang="en-US" altLang="en-US" sz="2400" smtClean="0"/>
              <a:t>Made above definition legally binding</a:t>
            </a:r>
          </a:p>
          <a:p>
            <a:pPr>
              <a:lnSpc>
                <a:spcPct val="90000"/>
              </a:lnSpc>
              <a:buFontTx/>
              <a:buNone/>
            </a:pPr>
            <a:r>
              <a:rPr lang="en-US" altLang="en-US" sz="2800" smtClean="0"/>
              <a:t>(2002) National Marine Fisheries Service study</a:t>
            </a:r>
          </a:p>
          <a:p>
            <a:pPr>
              <a:lnSpc>
                <a:spcPct val="90000"/>
              </a:lnSpc>
              <a:buFontTx/>
              <a:buNone/>
            </a:pPr>
            <a:endParaRPr lang="en-US" altLang="en-US" sz="28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p:spPr>
        <p:txBody>
          <a:bodyPr lIns="90488" tIns="44450" rIns="90488" bIns="44450"/>
          <a:lstStyle/>
          <a:p>
            <a:r>
              <a:rPr lang="en-US" altLang="en-US" smtClean="0"/>
              <a:t>Learning Objectives</a:t>
            </a:r>
          </a:p>
        </p:txBody>
      </p:sp>
      <p:sp>
        <p:nvSpPr>
          <p:cNvPr id="120835" name="Rectangle 3"/>
          <p:cNvSpPr>
            <a:spLocks noGrp="1" noChangeArrowheads="1"/>
          </p:cNvSpPr>
          <p:nvPr>
            <p:ph type="body" idx="1"/>
          </p:nvPr>
        </p:nvSpPr>
        <p:spPr>
          <a:noFill/>
        </p:spPr>
        <p:txBody>
          <a:bodyPr lIns="90488" tIns="44450" rIns="90488" bIns="44450"/>
          <a:lstStyle/>
          <a:p>
            <a:pPr>
              <a:lnSpc>
                <a:spcPct val="90000"/>
              </a:lnSpc>
              <a:spcBef>
                <a:spcPct val="40000"/>
              </a:spcBef>
            </a:pPr>
            <a:r>
              <a:rPr lang="en-US" altLang="en-US" sz="2800" smtClean="0">
                <a:solidFill>
                  <a:srgbClr val="B2B2B2"/>
                </a:solidFill>
              </a:rPr>
              <a:t>Distinguish between commercial policy and industrial policy</a:t>
            </a:r>
          </a:p>
          <a:p>
            <a:pPr>
              <a:lnSpc>
                <a:spcPct val="90000"/>
              </a:lnSpc>
              <a:spcBef>
                <a:spcPct val="40000"/>
              </a:spcBef>
            </a:pPr>
            <a:r>
              <a:rPr lang="en-US" altLang="en-US" sz="2800" smtClean="0">
                <a:solidFill>
                  <a:srgbClr val="B2B2B2"/>
                </a:solidFill>
              </a:rPr>
              <a:t>Understand the lessons from the history of US commercial policy</a:t>
            </a:r>
            <a:endParaRPr lang="en-US" altLang="en-US" sz="2800" smtClean="0"/>
          </a:p>
          <a:p>
            <a:pPr>
              <a:lnSpc>
                <a:spcPct val="90000"/>
              </a:lnSpc>
              <a:spcBef>
                <a:spcPct val="40000"/>
              </a:spcBef>
            </a:pPr>
            <a:r>
              <a:rPr lang="en-US" altLang="en-US" sz="2800" smtClean="0">
                <a:solidFill>
                  <a:srgbClr val="B2B2B2"/>
                </a:solidFill>
              </a:rPr>
              <a:t>Become familiar with GATT and WTO </a:t>
            </a:r>
          </a:p>
          <a:p>
            <a:pPr>
              <a:lnSpc>
                <a:spcPct val="90000"/>
              </a:lnSpc>
              <a:spcBef>
                <a:spcPct val="40000"/>
              </a:spcBef>
            </a:pPr>
            <a:r>
              <a:rPr lang="en-US" altLang="en-US" sz="2800" smtClean="0"/>
              <a:t>Explain why anti-dumping measures are really old-fashioned protectionism</a:t>
            </a:r>
          </a:p>
          <a:p>
            <a:pPr>
              <a:lnSpc>
                <a:spcPct val="90000"/>
              </a:lnSpc>
              <a:spcBef>
                <a:spcPct val="40000"/>
              </a:spcBef>
            </a:pPr>
            <a:r>
              <a:rPr lang="en-US" altLang="en-US" sz="2800" smtClean="0">
                <a:solidFill>
                  <a:srgbClr val="B2B2B2"/>
                </a:solidFill>
              </a:rPr>
              <a:t>Learn current US commercial policy</a:t>
            </a:r>
          </a:p>
        </p:txBody>
      </p:sp>
    </p:spTree>
  </p:cSld>
  <p:clrMapOvr>
    <a:masterClrMapping/>
  </p:clrMapOvr>
  <p:transition spd="med">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mtClean="0"/>
              <a:t>Dumping</a:t>
            </a:r>
          </a:p>
        </p:txBody>
      </p:sp>
      <p:sp>
        <p:nvSpPr>
          <p:cNvPr id="122883" name="Rectangle 3"/>
          <p:cNvSpPr>
            <a:spLocks noGrp="1" noChangeArrowheads="1"/>
          </p:cNvSpPr>
          <p:nvPr>
            <p:ph type="body" idx="1"/>
          </p:nvPr>
        </p:nvSpPr>
        <p:spPr/>
        <p:txBody>
          <a:bodyPr/>
          <a:lstStyle/>
          <a:p>
            <a:r>
              <a:rPr lang="en-US" altLang="en-US" smtClean="0"/>
              <a:t>Selling a product in a foreign country at a price that is “less than fair value.”</a:t>
            </a:r>
          </a:p>
          <a:p>
            <a:pPr lvl="1"/>
            <a:r>
              <a:rPr lang="en-US" altLang="en-US" smtClean="0"/>
              <a:t>the price charged in the home market</a:t>
            </a:r>
          </a:p>
          <a:p>
            <a:pPr lvl="1"/>
            <a:r>
              <a:rPr lang="en-US" altLang="en-US" smtClean="0"/>
              <a:t>the price charged in a third country, or</a:t>
            </a:r>
          </a:p>
          <a:p>
            <a:pPr lvl="1"/>
            <a:r>
              <a:rPr lang="en-US" altLang="en-US" smtClean="0"/>
              <a:t>below the costs of production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Which industries?</a:t>
            </a:r>
          </a:p>
        </p:txBody>
      </p:sp>
      <p:sp>
        <p:nvSpPr>
          <p:cNvPr id="14339" name="Rectangle 3"/>
          <p:cNvSpPr>
            <a:spLocks noGrp="1" noChangeArrowheads="1"/>
          </p:cNvSpPr>
          <p:nvPr>
            <p:ph type="body" idx="1"/>
          </p:nvPr>
        </p:nvSpPr>
        <p:spPr/>
        <p:txBody>
          <a:bodyPr/>
          <a:lstStyle/>
          <a:p>
            <a:r>
              <a:rPr lang="en-US" altLang="en-US" smtClean="0"/>
              <a:t>High value added per worker?</a:t>
            </a:r>
          </a:p>
          <a:p>
            <a:r>
              <a:rPr lang="en-US" altLang="en-US" smtClean="0"/>
              <a:t>High wage?</a:t>
            </a:r>
          </a:p>
          <a:p>
            <a:r>
              <a:rPr lang="en-US" altLang="en-US" smtClean="0"/>
              <a:t>High tech?</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flipV="1">
            <a:off x="2209800" y="1370013"/>
            <a:ext cx="3733800" cy="3732212"/>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31" name="Rectangle 3"/>
          <p:cNvSpPr>
            <a:spLocks noGrp="1" noChangeArrowheads="1"/>
          </p:cNvSpPr>
          <p:nvPr>
            <p:ph type="title"/>
          </p:nvPr>
        </p:nvSpPr>
        <p:spPr>
          <a:xfrm>
            <a:off x="685800" y="0"/>
            <a:ext cx="7772400" cy="1371600"/>
          </a:xfrm>
          <a:noFill/>
        </p:spPr>
        <p:txBody>
          <a:bodyPr lIns="90488" tIns="44450" rIns="90488" bIns="44450"/>
          <a:lstStyle/>
          <a:p>
            <a:r>
              <a:rPr lang="en-US" altLang="en-US" smtClean="0"/>
              <a:t>Dumping Benefits the </a:t>
            </a:r>
            <a:br>
              <a:rPr lang="en-US" altLang="en-US" smtClean="0"/>
            </a:br>
            <a:r>
              <a:rPr lang="en-US" altLang="en-US" smtClean="0"/>
              <a:t>Importing Country</a:t>
            </a:r>
          </a:p>
        </p:txBody>
      </p:sp>
      <p:sp>
        <p:nvSpPr>
          <p:cNvPr id="124932"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33"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34" name="Rectangle 6"/>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3300"/>
                </a:solidFill>
              </a:rPr>
              <a:t>3</a:t>
            </a:r>
          </a:p>
        </p:txBody>
      </p:sp>
      <p:sp>
        <p:nvSpPr>
          <p:cNvPr id="124935" name="Rectangle 7"/>
          <p:cNvSpPr>
            <a:spLocks noChangeArrowheads="1"/>
          </p:cNvSpPr>
          <p:nvPr/>
        </p:nvSpPr>
        <p:spPr bwMode="auto">
          <a:xfrm>
            <a:off x="18288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124936"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10</a:t>
            </a:r>
          </a:p>
        </p:txBody>
      </p:sp>
      <p:sp>
        <p:nvSpPr>
          <p:cNvPr id="124937"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0</a:t>
            </a:r>
          </a:p>
        </p:txBody>
      </p:sp>
      <p:sp>
        <p:nvSpPr>
          <p:cNvPr id="124938"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124939" name="Rectangle 11"/>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10</a:t>
            </a:r>
          </a:p>
        </p:txBody>
      </p:sp>
      <p:sp>
        <p:nvSpPr>
          <p:cNvPr id="124940" name="Rectangle 12"/>
          <p:cNvSpPr>
            <a:spLocks noChangeArrowheads="1"/>
          </p:cNvSpPr>
          <p:nvPr/>
        </p:nvSpPr>
        <p:spPr bwMode="auto">
          <a:xfrm>
            <a:off x="3019425" y="4114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t>b</a:t>
            </a:r>
          </a:p>
        </p:txBody>
      </p:sp>
      <p:sp>
        <p:nvSpPr>
          <p:cNvPr id="124941" name="Line 13"/>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42" name="Line 14"/>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43" name="Oval 15"/>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124944" name="Rectangle 16"/>
          <p:cNvSpPr>
            <a:spLocks noChangeArrowheads="1"/>
          </p:cNvSpPr>
          <p:nvPr/>
        </p:nvSpPr>
        <p:spPr bwMode="auto">
          <a:xfrm>
            <a:off x="5867400" y="5257800"/>
            <a:ext cx="193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rgbClr val="0000FF"/>
                </a:solidFill>
              </a:rPr>
              <a:t>Domestic demand</a:t>
            </a:r>
          </a:p>
        </p:txBody>
      </p:sp>
      <p:sp>
        <p:nvSpPr>
          <p:cNvPr id="124945" name="Rectangle 17"/>
          <p:cNvSpPr>
            <a:spLocks noChangeArrowheads="1"/>
          </p:cNvSpPr>
          <p:nvPr/>
        </p:nvSpPr>
        <p:spPr bwMode="auto">
          <a:xfrm>
            <a:off x="5943600" y="1295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chemeClr val="accent2"/>
                </a:solidFill>
              </a:rPr>
              <a:t>Domestic Supply</a:t>
            </a:r>
          </a:p>
        </p:txBody>
      </p:sp>
      <p:sp>
        <p:nvSpPr>
          <p:cNvPr id="124946" name="Rectangle 18"/>
          <p:cNvSpPr>
            <a:spLocks noChangeArrowheads="1"/>
          </p:cNvSpPr>
          <p:nvPr/>
        </p:nvSpPr>
        <p:spPr bwMode="auto">
          <a:xfrm>
            <a:off x="228600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t>a</a:t>
            </a:r>
          </a:p>
        </p:txBody>
      </p:sp>
      <p:sp>
        <p:nvSpPr>
          <p:cNvPr id="124947" name="Rectangle 19"/>
          <p:cNvSpPr>
            <a:spLocks noChangeArrowheads="1"/>
          </p:cNvSpPr>
          <p:nvPr/>
        </p:nvSpPr>
        <p:spPr bwMode="auto">
          <a:xfrm>
            <a:off x="3643313" y="41148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t>c</a:t>
            </a:r>
          </a:p>
        </p:txBody>
      </p:sp>
      <p:sp>
        <p:nvSpPr>
          <p:cNvPr id="124948" name="Rectangle 20"/>
          <p:cNvSpPr>
            <a:spLocks noChangeArrowheads="1"/>
          </p:cNvSpPr>
          <p:nvPr/>
        </p:nvSpPr>
        <p:spPr bwMode="auto">
          <a:xfrm>
            <a:off x="3429000" y="6078538"/>
            <a:ext cx="1154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Quantity</a:t>
            </a:r>
            <a:endParaRPr lang="en-US" altLang="en-US" sz="1600" b="1"/>
          </a:p>
        </p:txBody>
      </p:sp>
      <p:sp>
        <p:nvSpPr>
          <p:cNvPr id="124949" name="Rectangle 21"/>
          <p:cNvSpPr>
            <a:spLocks noChangeArrowheads="1"/>
          </p:cNvSpPr>
          <p:nvPr/>
        </p:nvSpPr>
        <p:spPr bwMode="auto">
          <a:xfrm rot="-5400000">
            <a:off x="1113631" y="3390107"/>
            <a:ext cx="744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Price</a:t>
            </a:r>
            <a:endParaRPr lang="en-US" altLang="en-US" sz="1600" b="1"/>
          </a:p>
        </p:txBody>
      </p:sp>
      <p:sp>
        <p:nvSpPr>
          <p:cNvPr id="124950" name="Rectangle 22"/>
          <p:cNvSpPr>
            <a:spLocks noChangeArrowheads="1"/>
          </p:cNvSpPr>
          <p:nvPr/>
        </p:nvSpPr>
        <p:spPr bwMode="auto">
          <a:xfrm>
            <a:off x="6051550" y="4451350"/>
            <a:ext cx="1550988"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Dumping  price</a:t>
            </a:r>
          </a:p>
        </p:txBody>
      </p:sp>
      <p:sp>
        <p:nvSpPr>
          <p:cNvPr id="124951" name="Line 23"/>
          <p:cNvSpPr>
            <a:spLocks noChangeShapeType="1"/>
          </p:cNvSpPr>
          <p:nvPr/>
        </p:nvSpPr>
        <p:spPr bwMode="auto">
          <a:xfrm>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52" name="Line 24"/>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53" name="Rectangle 25"/>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7</a:t>
            </a:r>
          </a:p>
        </p:txBody>
      </p:sp>
      <p:sp>
        <p:nvSpPr>
          <p:cNvPr id="124954" name="Line 26"/>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55" name="Rectangle 27"/>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124956" name="Line 28"/>
          <p:cNvSpPr>
            <a:spLocks noChangeShapeType="1"/>
          </p:cNvSpPr>
          <p:nvPr/>
        </p:nvSpPr>
        <p:spPr bwMode="auto">
          <a:xfrm>
            <a:off x="2209800" y="3886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57" name="Rectangle 29"/>
          <p:cNvSpPr>
            <a:spLocks noChangeArrowheads="1"/>
          </p:cNvSpPr>
          <p:nvPr/>
        </p:nvSpPr>
        <p:spPr bwMode="auto">
          <a:xfrm>
            <a:off x="6051550" y="3657600"/>
            <a:ext cx="1252538"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World price</a:t>
            </a:r>
          </a:p>
        </p:txBody>
      </p:sp>
      <p:sp>
        <p:nvSpPr>
          <p:cNvPr id="124958" name="Line 30"/>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59" name="Rectangle 31"/>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124960" name="Rectangle 32"/>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124961" name="Rectangle 33"/>
          <p:cNvSpPr>
            <a:spLocks noChangeArrowheads="1"/>
          </p:cNvSpPr>
          <p:nvPr/>
        </p:nvSpPr>
        <p:spPr bwMode="auto">
          <a:xfrm>
            <a:off x="4191000" y="4114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t>d</a:t>
            </a:r>
          </a:p>
        </p:txBody>
      </p:sp>
      <p:sp>
        <p:nvSpPr>
          <p:cNvPr id="124962" name="Line 34"/>
          <p:cNvSpPr>
            <a:spLocks noChangeShapeType="1"/>
          </p:cNvSpPr>
          <p:nvPr/>
        </p:nvSpPr>
        <p:spPr bwMode="auto">
          <a:xfrm>
            <a:off x="2209800" y="5105400"/>
            <a:ext cx="3657600" cy="0"/>
          </a:xfrm>
          <a:prstGeom prst="line">
            <a:avLst/>
          </a:prstGeom>
          <a:noFill/>
          <a:ln w="254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4963" name="Rectangle 35"/>
          <p:cNvSpPr>
            <a:spLocks noChangeArrowheads="1"/>
          </p:cNvSpPr>
          <p:nvPr/>
        </p:nvSpPr>
        <p:spPr bwMode="auto">
          <a:xfrm>
            <a:off x="6019800" y="4953000"/>
            <a:ext cx="2008188"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Predatory dumping?</a:t>
            </a: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noFill/>
        </p:spPr>
        <p:txBody>
          <a:bodyPr/>
          <a:lstStyle/>
          <a:p>
            <a:r>
              <a:rPr lang="en-US" altLang="en-US" smtClean="0"/>
              <a:t>Welfare Effects of Dumping</a:t>
            </a:r>
            <a:endParaRPr lang="en-US" altLang="en-US" sz="3600" smtClean="0"/>
          </a:p>
        </p:txBody>
      </p:sp>
      <p:graphicFrame>
        <p:nvGraphicFramePr>
          <p:cNvPr id="126979" name="Object 3"/>
          <p:cNvGraphicFramePr>
            <a:graphicFrameLocks/>
          </p:cNvGraphicFramePr>
          <p:nvPr/>
        </p:nvGraphicFramePr>
        <p:xfrm>
          <a:off x="763588" y="1979613"/>
          <a:ext cx="7558087" cy="4143375"/>
        </p:xfrm>
        <a:graphic>
          <a:graphicData uri="http://schemas.openxmlformats.org/presentationml/2006/ole">
            <mc:AlternateContent xmlns:mc="http://schemas.openxmlformats.org/markup-compatibility/2006">
              <mc:Choice xmlns:v="urn:schemas-microsoft-com:vml" Requires="v">
                <p:oleObj spid="_x0000_s126980" name="Document" r:id="rId4" imgW="7584414" imgH="4168496" progId="Word.Document.8">
                  <p:embed/>
                </p:oleObj>
              </mc:Choice>
              <mc:Fallback>
                <p:oleObj name="Document" r:id="rId4" imgW="7584414" imgH="4168496"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1979613"/>
                        <a:ext cx="7558087"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noFill/>
        </p:spPr>
        <p:txBody>
          <a:bodyPr/>
          <a:lstStyle/>
          <a:p>
            <a:r>
              <a:rPr lang="en-US" altLang="en-US" smtClean="0"/>
              <a:t>Welfare Effects of Dumping</a:t>
            </a:r>
            <a:endParaRPr lang="en-US" altLang="en-US" sz="3600" smtClean="0"/>
          </a:p>
        </p:txBody>
      </p:sp>
      <p:graphicFrame>
        <p:nvGraphicFramePr>
          <p:cNvPr id="129027" name="Object 3"/>
          <p:cNvGraphicFramePr>
            <a:graphicFrameLocks/>
          </p:cNvGraphicFramePr>
          <p:nvPr/>
        </p:nvGraphicFramePr>
        <p:xfrm>
          <a:off x="766763" y="1966913"/>
          <a:ext cx="7599362" cy="4141787"/>
        </p:xfrm>
        <a:graphic>
          <a:graphicData uri="http://schemas.openxmlformats.org/presentationml/2006/ole">
            <mc:AlternateContent xmlns:mc="http://schemas.openxmlformats.org/markup-compatibility/2006">
              <mc:Choice xmlns:v="urn:schemas-microsoft-com:vml" Requires="v">
                <p:oleObj spid="_x0000_s129028" name="Document" r:id="rId4" imgW="7604760" imgH="4163568" progId="Word.Document.8">
                  <p:embed/>
                </p:oleObj>
              </mc:Choice>
              <mc:Fallback>
                <p:oleObj name="Document" r:id="rId4" imgW="7604760" imgH="4163568"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1966913"/>
                        <a:ext cx="7599362"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smtClean="0"/>
              <a:t>Successful Predatory Dumping</a:t>
            </a:r>
          </a:p>
        </p:txBody>
      </p:sp>
      <p:sp>
        <p:nvSpPr>
          <p:cNvPr id="131075" name="Rectangle 3"/>
          <p:cNvSpPr>
            <a:spLocks noGrp="1" noChangeArrowheads="1"/>
          </p:cNvSpPr>
          <p:nvPr>
            <p:ph type="body" idx="1"/>
          </p:nvPr>
        </p:nvSpPr>
        <p:spPr>
          <a:xfrm>
            <a:off x="685800" y="1676400"/>
            <a:ext cx="7772400" cy="4953000"/>
          </a:xfrm>
        </p:spPr>
        <p:txBody>
          <a:bodyPr/>
          <a:lstStyle/>
          <a:p>
            <a:r>
              <a:rPr lang="en-US" altLang="en-US" smtClean="0"/>
              <a:t>Requires the existence of significant economies of scale</a:t>
            </a:r>
          </a:p>
          <a:p>
            <a:r>
              <a:rPr lang="en-US" altLang="en-US" smtClean="0"/>
              <a:t>Requires a large, protected home market</a:t>
            </a:r>
          </a:p>
          <a:p>
            <a:pPr lvl="1"/>
            <a:r>
              <a:rPr lang="en-US" altLang="en-US" smtClean="0"/>
              <a:t>Excluded rivals at a significant disadvantage</a:t>
            </a:r>
          </a:p>
          <a:p>
            <a:r>
              <a:rPr lang="en-US" altLang="en-US" smtClean="0"/>
              <a:t>Must force foreign producers out of business and keep them out long enough to recoup losses</a:t>
            </a:r>
          </a:p>
          <a:p>
            <a:r>
              <a:rPr lang="en-US" altLang="en-US" smtClean="0"/>
              <a:t>Unlikely to succeed unless it’s a natural monopoly.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mtClean="0"/>
              <a:t>Dumping</a:t>
            </a:r>
          </a:p>
        </p:txBody>
      </p:sp>
      <p:sp>
        <p:nvSpPr>
          <p:cNvPr id="132099" name="Rectangle 3"/>
          <p:cNvSpPr>
            <a:spLocks noGrp="1" noChangeArrowheads="1"/>
          </p:cNvSpPr>
          <p:nvPr>
            <p:ph type="body" idx="1"/>
          </p:nvPr>
        </p:nvSpPr>
        <p:spPr/>
        <p:txBody>
          <a:bodyPr/>
          <a:lstStyle/>
          <a:p>
            <a:r>
              <a:rPr lang="en-US" altLang="en-US" i="1" smtClean="0"/>
              <a:t>Predatory</a:t>
            </a:r>
            <a:r>
              <a:rPr lang="en-US" altLang="en-US" smtClean="0"/>
              <a:t> dumping is a myth</a:t>
            </a:r>
          </a:p>
          <a:p>
            <a:pPr lvl="1"/>
            <a:r>
              <a:rPr lang="en-US" altLang="en-US" smtClean="0"/>
              <a:t>No evidence that it has ever occurred</a:t>
            </a:r>
          </a:p>
          <a:p>
            <a:pPr lvl="1"/>
            <a:r>
              <a:rPr lang="en-US" altLang="en-US" smtClean="0"/>
              <a:t>Unlikely to be a profitable strategy</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sz="4000" smtClean="0"/>
              <a:t>International Price Discrimination</a:t>
            </a:r>
          </a:p>
        </p:txBody>
      </p:sp>
      <p:sp>
        <p:nvSpPr>
          <p:cNvPr id="134147" name="Rectangle 3"/>
          <p:cNvSpPr>
            <a:spLocks noGrp="1" noChangeArrowheads="1"/>
          </p:cNvSpPr>
          <p:nvPr>
            <p:ph type="body" idx="1"/>
          </p:nvPr>
        </p:nvSpPr>
        <p:spPr/>
        <p:txBody>
          <a:bodyPr/>
          <a:lstStyle/>
          <a:p>
            <a:r>
              <a:rPr lang="en-US" altLang="en-US" smtClean="0"/>
              <a:t>Charging a higher price in one country than another</a:t>
            </a:r>
          </a:p>
          <a:p>
            <a:r>
              <a:rPr lang="en-US" altLang="en-US" smtClean="0"/>
              <a:t>Profit maximization can lead to this result</a:t>
            </a:r>
          </a:p>
          <a:p>
            <a:pPr lvl="1"/>
            <a:r>
              <a:rPr lang="en-US" altLang="en-US" smtClean="0"/>
              <a:t>Where demand is less elastic, price will be higher</a:t>
            </a:r>
          </a:p>
          <a:p>
            <a:pPr lvl="1"/>
            <a:r>
              <a:rPr lang="en-US" altLang="en-US" smtClean="0"/>
              <a:t>Must be able to prevent resale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0" y="304800"/>
            <a:ext cx="9144000" cy="6248400"/>
            <a:chOff x="0" y="192"/>
            <a:chExt cx="5760" cy="3936"/>
          </a:xfrm>
        </p:grpSpPr>
        <p:sp>
          <p:nvSpPr>
            <p:cNvPr id="136195" name="Rectangle 3"/>
            <p:cNvSpPr>
              <a:spLocks noChangeArrowheads="1"/>
            </p:cNvSpPr>
            <p:nvPr/>
          </p:nvSpPr>
          <p:spPr bwMode="auto">
            <a:xfrm>
              <a:off x="0" y="816"/>
              <a:ext cx="57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solidFill>
                  <a:srgbClr val="336699"/>
                </a:solidFill>
              </a:endParaRPr>
            </a:p>
          </p:txBody>
        </p:sp>
        <p:sp>
          <p:nvSpPr>
            <p:cNvPr id="136196" name="Rectangle 4"/>
            <p:cNvSpPr>
              <a:spLocks noChangeArrowheads="1"/>
            </p:cNvSpPr>
            <p:nvPr/>
          </p:nvSpPr>
          <p:spPr bwMode="auto">
            <a:xfrm>
              <a:off x="48" y="192"/>
              <a:ext cx="48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solidFill>
                    <a:srgbClr val="663300"/>
                  </a:solidFill>
                </a:rPr>
                <a:t>Dumping</a:t>
              </a:r>
            </a:p>
          </p:txBody>
        </p:sp>
        <p:sp>
          <p:nvSpPr>
            <p:cNvPr id="136197" name="AutoShape 5"/>
            <p:cNvSpPr>
              <a:spLocks/>
            </p:cNvSpPr>
            <p:nvPr/>
          </p:nvSpPr>
          <p:spPr bwMode="auto">
            <a:xfrm rot="5400000">
              <a:off x="2280" y="2952"/>
              <a:ext cx="192" cy="1008"/>
            </a:xfrm>
            <a:prstGeom prst="rightBrace">
              <a:avLst>
                <a:gd name="adj1" fmla="val 43750"/>
                <a:gd name="adj2" fmla="val 50116"/>
              </a:avLst>
            </a:prstGeom>
            <a:noFill/>
            <a:ln w="25400">
              <a:solidFill>
                <a:srgbClr val="FF131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136198" name="Text Box 6"/>
            <p:cNvSpPr txBox="1">
              <a:spLocks noChangeArrowheads="1"/>
            </p:cNvSpPr>
            <p:nvPr/>
          </p:nvSpPr>
          <p:spPr bwMode="auto">
            <a:xfrm>
              <a:off x="2084" y="3552"/>
              <a:ext cx="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rgbClr val="FF0101"/>
                  </a:solidFill>
                  <a:latin typeface="Arial" panose="020B0604020202020204" pitchFamily="34" charset="0"/>
                </a:rPr>
                <a:t>Exports</a:t>
              </a:r>
              <a:endParaRPr lang="en-US" altLang="en-US" sz="1800" b="1">
                <a:solidFill>
                  <a:srgbClr val="333399"/>
                </a:solidFill>
                <a:latin typeface="Arial" panose="020B0604020202020204" pitchFamily="34" charset="0"/>
              </a:endParaRPr>
            </a:p>
          </p:txBody>
        </p:sp>
        <p:sp>
          <p:nvSpPr>
            <p:cNvPr id="136199" name="AutoShape 7"/>
            <p:cNvSpPr>
              <a:spLocks/>
            </p:cNvSpPr>
            <p:nvPr/>
          </p:nvSpPr>
          <p:spPr bwMode="auto">
            <a:xfrm rot="5400000">
              <a:off x="1296" y="3024"/>
              <a:ext cx="192" cy="864"/>
            </a:xfrm>
            <a:prstGeom prst="rightBrace">
              <a:avLst>
                <a:gd name="adj1" fmla="val 37500"/>
                <a:gd name="adj2" fmla="val 50116"/>
              </a:avLst>
            </a:prstGeom>
            <a:noFill/>
            <a:ln w="25400">
              <a:solidFill>
                <a:srgbClr val="FF010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136200" name="Text Box 8"/>
            <p:cNvSpPr txBox="1">
              <a:spLocks noChangeArrowheads="1"/>
            </p:cNvSpPr>
            <p:nvPr/>
          </p:nvSpPr>
          <p:spPr bwMode="auto">
            <a:xfrm>
              <a:off x="816" y="3552"/>
              <a:ext cx="1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solidFill>
                    <a:srgbClr val="333399"/>
                  </a:solidFill>
                  <a:latin typeface="Arial" panose="020B0604020202020204" pitchFamily="34" charset="0"/>
                </a:rPr>
                <a:t>Domestic sales</a:t>
              </a:r>
            </a:p>
          </p:txBody>
        </p:sp>
        <p:grpSp>
          <p:nvGrpSpPr>
            <p:cNvPr id="136201" name="Group 9"/>
            <p:cNvGrpSpPr>
              <a:grpSpLocks/>
            </p:cNvGrpSpPr>
            <p:nvPr/>
          </p:nvGrpSpPr>
          <p:grpSpPr bwMode="auto">
            <a:xfrm>
              <a:off x="672" y="960"/>
              <a:ext cx="4636" cy="2592"/>
              <a:chOff x="672" y="960"/>
              <a:chExt cx="4636" cy="2592"/>
            </a:xfrm>
          </p:grpSpPr>
          <p:sp>
            <p:nvSpPr>
              <p:cNvPr id="136235" name="Text Box 10"/>
              <p:cNvSpPr txBox="1">
                <a:spLocks noChangeArrowheads="1"/>
              </p:cNvSpPr>
              <p:nvPr/>
            </p:nvSpPr>
            <p:spPr bwMode="auto">
              <a:xfrm>
                <a:off x="672" y="960"/>
                <a:ext cx="9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Cost, </a:t>
                </a:r>
                <a:r>
                  <a:rPr lang="en-US" altLang="en-US" sz="1800" b="1" i="1">
                    <a:latin typeface="Arial" panose="020B0604020202020204" pitchFamily="34" charset="0"/>
                  </a:rPr>
                  <a:t>C</a:t>
                </a:r>
                <a:r>
                  <a:rPr lang="en-US" altLang="en-US" sz="1800" b="1">
                    <a:latin typeface="Arial" panose="020B0604020202020204" pitchFamily="34" charset="0"/>
                  </a:rPr>
                  <a:t> and</a:t>
                </a:r>
              </a:p>
              <a:p>
                <a:pPr>
                  <a:spcBef>
                    <a:spcPct val="0"/>
                  </a:spcBef>
                  <a:buFontTx/>
                  <a:buNone/>
                </a:pPr>
                <a:r>
                  <a:rPr lang="en-US" altLang="en-US" sz="1800" b="1">
                    <a:latin typeface="Arial" panose="020B0604020202020204" pitchFamily="34" charset="0"/>
                  </a:rPr>
                  <a:t>Price, </a:t>
                </a:r>
                <a:r>
                  <a:rPr lang="en-US" altLang="en-US" sz="1800" b="1" i="1">
                    <a:latin typeface="Arial" panose="020B0604020202020204" pitchFamily="34" charset="0"/>
                  </a:rPr>
                  <a:t>P</a:t>
                </a:r>
              </a:p>
            </p:txBody>
          </p:sp>
          <p:sp>
            <p:nvSpPr>
              <p:cNvPr id="136236" name="Line 11"/>
              <p:cNvSpPr>
                <a:spLocks noChangeShapeType="1"/>
              </p:cNvSpPr>
              <p:nvPr/>
            </p:nvSpPr>
            <p:spPr bwMode="auto">
              <a:xfrm>
                <a:off x="960" y="1368"/>
                <a:ext cx="0" cy="1728"/>
              </a:xfrm>
              <a:prstGeom prst="line">
                <a:avLst/>
              </a:prstGeom>
              <a:noFill/>
              <a:ln w="381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37" name="Line 12"/>
              <p:cNvSpPr>
                <a:spLocks noChangeShapeType="1"/>
              </p:cNvSpPr>
              <p:nvPr/>
            </p:nvSpPr>
            <p:spPr bwMode="auto">
              <a:xfrm>
                <a:off x="950" y="3096"/>
                <a:ext cx="4080"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6238" name="Text Box 13"/>
              <p:cNvSpPr txBox="1">
                <a:spLocks noChangeArrowheads="1"/>
              </p:cNvSpPr>
              <p:nvPr/>
            </p:nvSpPr>
            <p:spPr bwMode="auto">
              <a:xfrm>
                <a:off x="3792" y="3148"/>
                <a:ext cx="15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Quantities produced</a:t>
                </a:r>
              </a:p>
              <a:p>
                <a:pPr>
                  <a:spcBef>
                    <a:spcPct val="0"/>
                  </a:spcBef>
                  <a:buFontTx/>
                  <a:buNone/>
                </a:pPr>
                <a:r>
                  <a:rPr lang="en-US" altLang="en-US" sz="1800" b="1">
                    <a:latin typeface="Arial" panose="020B0604020202020204" pitchFamily="34" charset="0"/>
                  </a:rPr>
                  <a:t>and demanded, </a:t>
                </a:r>
                <a:r>
                  <a:rPr lang="en-US" altLang="en-US" sz="1800" b="1" i="1">
                    <a:latin typeface="Arial" panose="020B0604020202020204" pitchFamily="34" charset="0"/>
                  </a:rPr>
                  <a:t>Q</a:t>
                </a:r>
              </a:p>
            </p:txBody>
          </p:sp>
        </p:grpSp>
        <p:grpSp>
          <p:nvGrpSpPr>
            <p:cNvPr id="136202" name="Group 14"/>
            <p:cNvGrpSpPr>
              <a:grpSpLocks/>
            </p:cNvGrpSpPr>
            <p:nvPr/>
          </p:nvGrpSpPr>
          <p:grpSpPr bwMode="auto">
            <a:xfrm>
              <a:off x="1584" y="1680"/>
              <a:ext cx="2496" cy="1128"/>
              <a:chOff x="1584" y="1680"/>
              <a:chExt cx="2496" cy="1128"/>
            </a:xfrm>
          </p:grpSpPr>
          <p:sp>
            <p:nvSpPr>
              <p:cNvPr id="136233" name="Line 15"/>
              <p:cNvSpPr>
                <a:spLocks noChangeShapeType="1"/>
              </p:cNvSpPr>
              <p:nvPr/>
            </p:nvSpPr>
            <p:spPr bwMode="auto">
              <a:xfrm flipV="1">
                <a:off x="1584" y="1848"/>
                <a:ext cx="2064" cy="960"/>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34" name="Text Box 16"/>
              <p:cNvSpPr txBox="1">
                <a:spLocks noChangeArrowheads="1"/>
              </p:cNvSpPr>
              <p:nvPr/>
            </p:nvSpPr>
            <p:spPr bwMode="auto">
              <a:xfrm>
                <a:off x="3686" y="1680"/>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solidFill>
                      <a:srgbClr val="333399"/>
                    </a:solidFill>
                    <a:latin typeface="Arial" panose="020B0604020202020204" pitchFamily="34" charset="0"/>
                  </a:rPr>
                  <a:t>MC</a:t>
                </a:r>
              </a:p>
            </p:txBody>
          </p:sp>
        </p:grpSp>
        <p:sp>
          <p:nvSpPr>
            <p:cNvPr id="136203" name="Line 17"/>
            <p:cNvSpPr>
              <a:spLocks noChangeShapeType="1"/>
            </p:cNvSpPr>
            <p:nvPr/>
          </p:nvSpPr>
          <p:spPr bwMode="auto">
            <a:xfrm>
              <a:off x="960" y="2201"/>
              <a:ext cx="3072" cy="0"/>
            </a:xfrm>
            <a:prstGeom prst="line">
              <a:avLst/>
            </a:prstGeom>
            <a:noFill/>
            <a:ln w="57150">
              <a:solidFill>
                <a:srgbClr val="FF010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04" name="Text Box 18"/>
            <p:cNvSpPr txBox="1">
              <a:spLocks noChangeArrowheads="1"/>
            </p:cNvSpPr>
            <p:nvPr/>
          </p:nvSpPr>
          <p:spPr bwMode="auto">
            <a:xfrm>
              <a:off x="4070" y="2033"/>
              <a:ext cx="13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solidFill>
                    <a:srgbClr val="FF0101"/>
                  </a:solidFill>
                  <a:latin typeface="Arial" panose="020B0604020202020204" pitchFamily="34" charset="0"/>
                </a:rPr>
                <a:t>D</a:t>
              </a:r>
              <a:r>
                <a:rPr lang="en-US" altLang="en-US" sz="1800" b="1" i="1" baseline="-25000">
                  <a:solidFill>
                    <a:srgbClr val="FF0101"/>
                  </a:solidFill>
                  <a:latin typeface="Arial" panose="020B0604020202020204" pitchFamily="34" charset="0"/>
                </a:rPr>
                <a:t>FOR </a:t>
              </a:r>
              <a:r>
                <a:rPr lang="en-US" altLang="en-US" sz="1800" b="1" i="1">
                  <a:solidFill>
                    <a:srgbClr val="FF0101"/>
                  </a:solidFill>
                  <a:latin typeface="Arial" panose="020B0604020202020204" pitchFamily="34" charset="0"/>
                </a:rPr>
                <a:t>= MR</a:t>
              </a:r>
              <a:r>
                <a:rPr lang="en-US" altLang="en-US" sz="1800" b="1" i="1" baseline="-25000">
                  <a:solidFill>
                    <a:srgbClr val="FF0101"/>
                  </a:solidFill>
                  <a:latin typeface="Arial" panose="020B0604020202020204" pitchFamily="34" charset="0"/>
                </a:rPr>
                <a:t>FOR</a:t>
              </a:r>
              <a:endParaRPr lang="en-US" altLang="en-US" sz="1800" b="1" i="1">
                <a:solidFill>
                  <a:srgbClr val="333399"/>
                </a:solidFill>
                <a:latin typeface="Arial" panose="020B0604020202020204" pitchFamily="34" charset="0"/>
              </a:endParaRPr>
            </a:p>
          </p:txBody>
        </p:sp>
        <p:grpSp>
          <p:nvGrpSpPr>
            <p:cNvPr id="136205" name="Group 19"/>
            <p:cNvGrpSpPr>
              <a:grpSpLocks/>
            </p:cNvGrpSpPr>
            <p:nvPr/>
          </p:nvGrpSpPr>
          <p:grpSpPr bwMode="auto">
            <a:xfrm>
              <a:off x="1296" y="1462"/>
              <a:ext cx="1680" cy="1632"/>
              <a:chOff x="1296" y="1462"/>
              <a:chExt cx="1680" cy="1632"/>
            </a:xfrm>
          </p:grpSpPr>
          <p:sp>
            <p:nvSpPr>
              <p:cNvPr id="136231" name="Line 20"/>
              <p:cNvSpPr>
                <a:spLocks noChangeShapeType="1"/>
              </p:cNvSpPr>
              <p:nvPr/>
            </p:nvSpPr>
            <p:spPr bwMode="auto">
              <a:xfrm>
                <a:off x="1296" y="1462"/>
                <a:ext cx="1008" cy="1440"/>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32" name="Text Box 21"/>
              <p:cNvSpPr txBox="1">
                <a:spLocks noChangeArrowheads="1"/>
              </p:cNvSpPr>
              <p:nvPr/>
            </p:nvSpPr>
            <p:spPr bwMode="auto">
              <a:xfrm>
                <a:off x="2256" y="2863"/>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solidFill>
                      <a:srgbClr val="333399"/>
                    </a:solidFill>
                    <a:latin typeface="Arial" panose="020B0604020202020204" pitchFamily="34" charset="0"/>
                  </a:rPr>
                  <a:t>MR</a:t>
                </a:r>
                <a:r>
                  <a:rPr lang="en-US" altLang="en-US" sz="1800" b="1" i="1" baseline="-25000">
                    <a:solidFill>
                      <a:srgbClr val="333399"/>
                    </a:solidFill>
                    <a:latin typeface="Arial" panose="020B0604020202020204" pitchFamily="34" charset="0"/>
                  </a:rPr>
                  <a:t>DOM</a:t>
                </a:r>
                <a:endParaRPr lang="en-US" altLang="en-US" sz="1800" b="1" i="1">
                  <a:solidFill>
                    <a:srgbClr val="333399"/>
                  </a:solidFill>
                  <a:latin typeface="Arial" panose="020B0604020202020204" pitchFamily="34" charset="0"/>
                </a:endParaRPr>
              </a:p>
            </p:txBody>
          </p:sp>
        </p:grpSp>
        <p:grpSp>
          <p:nvGrpSpPr>
            <p:cNvPr id="136206" name="Group 22"/>
            <p:cNvGrpSpPr>
              <a:grpSpLocks/>
            </p:cNvGrpSpPr>
            <p:nvPr/>
          </p:nvGrpSpPr>
          <p:grpSpPr bwMode="auto">
            <a:xfrm>
              <a:off x="1584" y="1416"/>
              <a:ext cx="1969" cy="1455"/>
              <a:chOff x="1584" y="1416"/>
              <a:chExt cx="1969" cy="1455"/>
            </a:xfrm>
          </p:grpSpPr>
          <p:sp>
            <p:nvSpPr>
              <p:cNvPr id="136229" name="Line 23"/>
              <p:cNvSpPr>
                <a:spLocks noChangeShapeType="1"/>
              </p:cNvSpPr>
              <p:nvPr/>
            </p:nvSpPr>
            <p:spPr bwMode="auto">
              <a:xfrm>
                <a:off x="1584" y="1416"/>
                <a:ext cx="1536" cy="1296"/>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30" name="Text Box 24"/>
              <p:cNvSpPr txBox="1">
                <a:spLocks noChangeArrowheads="1"/>
              </p:cNvSpPr>
              <p:nvPr/>
            </p:nvSpPr>
            <p:spPr bwMode="auto">
              <a:xfrm>
                <a:off x="3110" y="2640"/>
                <a:ext cx="4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solidFill>
                      <a:srgbClr val="333399"/>
                    </a:solidFill>
                    <a:latin typeface="Arial" panose="020B0604020202020204" pitchFamily="34" charset="0"/>
                  </a:rPr>
                  <a:t>D</a:t>
                </a:r>
                <a:r>
                  <a:rPr lang="en-US" altLang="en-US" sz="1800" b="1" i="1" baseline="-25000">
                    <a:solidFill>
                      <a:srgbClr val="333399"/>
                    </a:solidFill>
                    <a:latin typeface="Arial" panose="020B0604020202020204" pitchFamily="34" charset="0"/>
                  </a:rPr>
                  <a:t>DOM</a:t>
                </a:r>
                <a:endParaRPr lang="en-US" altLang="en-US" sz="1800" b="1" i="1">
                  <a:solidFill>
                    <a:srgbClr val="333399"/>
                  </a:solidFill>
                  <a:latin typeface="Arial" panose="020B0604020202020204" pitchFamily="34" charset="0"/>
                </a:endParaRPr>
              </a:p>
            </p:txBody>
          </p:sp>
        </p:grpSp>
        <p:grpSp>
          <p:nvGrpSpPr>
            <p:cNvPr id="136207" name="Group 25"/>
            <p:cNvGrpSpPr>
              <a:grpSpLocks/>
            </p:cNvGrpSpPr>
            <p:nvPr/>
          </p:nvGrpSpPr>
          <p:grpSpPr bwMode="auto">
            <a:xfrm>
              <a:off x="1776" y="1930"/>
              <a:ext cx="214" cy="302"/>
              <a:chOff x="1776" y="1930"/>
              <a:chExt cx="214" cy="302"/>
            </a:xfrm>
          </p:grpSpPr>
          <p:sp>
            <p:nvSpPr>
              <p:cNvPr id="136227" name="Oval 26"/>
              <p:cNvSpPr>
                <a:spLocks noChangeArrowheads="1"/>
              </p:cNvSpPr>
              <p:nvPr/>
            </p:nvSpPr>
            <p:spPr bwMode="auto">
              <a:xfrm>
                <a:off x="1776" y="2180"/>
                <a:ext cx="52" cy="52"/>
              </a:xfrm>
              <a:prstGeom prst="ellipse">
                <a:avLst/>
              </a:prstGeom>
              <a:solidFill>
                <a:srgbClr val="333399"/>
              </a:solidFill>
              <a:ln w="12700">
                <a:solidFill>
                  <a:srgbClr val="333399"/>
                </a:solidFill>
                <a:round/>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800" b="1">
                  <a:latin typeface="Arial" panose="020B0604020202020204" pitchFamily="34" charset="0"/>
                </a:endParaRPr>
              </a:p>
            </p:txBody>
          </p:sp>
          <p:sp>
            <p:nvSpPr>
              <p:cNvPr id="136228" name="Text Box 27"/>
              <p:cNvSpPr txBox="1">
                <a:spLocks noChangeArrowheads="1"/>
              </p:cNvSpPr>
              <p:nvPr/>
            </p:nvSpPr>
            <p:spPr bwMode="auto">
              <a:xfrm>
                <a:off x="1794" y="193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2</a:t>
                </a:r>
              </a:p>
            </p:txBody>
          </p:sp>
        </p:grpSp>
        <p:sp>
          <p:nvSpPr>
            <p:cNvPr id="136208" name="Text Box 28"/>
            <p:cNvSpPr txBox="1">
              <a:spLocks noChangeArrowheads="1"/>
            </p:cNvSpPr>
            <p:nvPr/>
          </p:nvSpPr>
          <p:spPr bwMode="auto">
            <a:xfrm>
              <a:off x="576" y="2048"/>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latin typeface="Arial" panose="020B0604020202020204" pitchFamily="34" charset="0"/>
                </a:rPr>
                <a:t>P</a:t>
              </a:r>
              <a:r>
                <a:rPr lang="en-US" altLang="en-US" sz="1800" b="1" i="1" baseline="-25000">
                  <a:latin typeface="Arial" panose="020B0604020202020204" pitchFamily="34" charset="0"/>
                </a:rPr>
                <a:t>FOR</a:t>
              </a:r>
            </a:p>
          </p:txBody>
        </p:sp>
        <p:grpSp>
          <p:nvGrpSpPr>
            <p:cNvPr id="136209" name="Group 29"/>
            <p:cNvGrpSpPr>
              <a:grpSpLocks/>
            </p:cNvGrpSpPr>
            <p:nvPr/>
          </p:nvGrpSpPr>
          <p:grpSpPr bwMode="auto">
            <a:xfrm>
              <a:off x="528" y="1424"/>
              <a:ext cx="1680" cy="1903"/>
              <a:chOff x="528" y="1424"/>
              <a:chExt cx="1680" cy="1903"/>
            </a:xfrm>
          </p:grpSpPr>
          <p:grpSp>
            <p:nvGrpSpPr>
              <p:cNvPr id="136222" name="Group 30"/>
              <p:cNvGrpSpPr>
                <a:grpSpLocks/>
              </p:cNvGrpSpPr>
              <p:nvPr/>
            </p:nvGrpSpPr>
            <p:grpSpPr bwMode="auto">
              <a:xfrm>
                <a:off x="528" y="1424"/>
                <a:ext cx="1296" cy="1687"/>
                <a:chOff x="528" y="1424"/>
                <a:chExt cx="1296" cy="1687"/>
              </a:xfrm>
            </p:grpSpPr>
            <p:sp>
              <p:nvSpPr>
                <p:cNvPr id="136224" name="Line 31"/>
                <p:cNvSpPr>
                  <a:spLocks noChangeShapeType="1"/>
                </p:cNvSpPr>
                <p:nvPr/>
              </p:nvSpPr>
              <p:spPr bwMode="auto">
                <a:xfrm>
                  <a:off x="960" y="1608"/>
                  <a:ext cx="864" cy="0"/>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25" name="Line 32"/>
                <p:cNvSpPr>
                  <a:spLocks noChangeShapeType="1"/>
                </p:cNvSpPr>
                <p:nvPr/>
              </p:nvSpPr>
              <p:spPr bwMode="auto">
                <a:xfrm>
                  <a:off x="1824" y="1608"/>
                  <a:ext cx="0" cy="1503"/>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26" name="Text Box 33"/>
                <p:cNvSpPr txBox="1">
                  <a:spLocks noChangeArrowheads="1"/>
                </p:cNvSpPr>
                <p:nvPr/>
              </p:nvSpPr>
              <p:spPr bwMode="auto">
                <a:xfrm>
                  <a:off x="528" y="1424"/>
                  <a:ext cx="4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latin typeface="Arial" panose="020B0604020202020204" pitchFamily="34" charset="0"/>
                    </a:rPr>
                    <a:t>P</a:t>
                  </a:r>
                  <a:r>
                    <a:rPr lang="en-US" altLang="en-US" sz="1800" b="1" i="1" baseline="-25000">
                      <a:latin typeface="Arial" panose="020B0604020202020204" pitchFamily="34" charset="0"/>
                    </a:rPr>
                    <a:t>DOM </a:t>
                  </a:r>
                  <a:endParaRPr lang="en-US" altLang="en-US" sz="1800" b="1" i="1">
                    <a:latin typeface="Arial" panose="020B0604020202020204" pitchFamily="34" charset="0"/>
                  </a:endParaRPr>
                </a:p>
              </p:txBody>
            </p:sp>
          </p:grpSp>
          <p:sp>
            <p:nvSpPr>
              <p:cNvPr id="136223" name="Text Box 34"/>
              <p:cNvSpPr txBox="1">
                <a:spLocks noChangeArrowheads="1"/>
              </p:cNvSpPr>
              <p:nvPr/>
            </p:nvSpPr>
            <p:spPr bwMode="auto">
              <a:xfrm>
                <a:off x="1632" y="309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latin typeface="Arial" panose="020B0604020202020204" pitchFamily="34" charset="0"/>
                  </a:rPr>
                  <a:t>Q</a:t>
                </a:r>
                <a:r>
                  <a:rPr lang="en-US" altLang="en-US" sz="1800" b="1" i="1" baseline="-25000">
                    <a:latin typeface="Arial" panose="020B0604020202020204" pitchFamily="34" charset="0"/>
                  </a:rPr>
                  <a:t>DOM</a:t>
                </a:r>
                <a:endParaRPr lang="en-US" altLang="en-US" sz="1800" b="1" i="1">
                  <a:latin typeface="Arial" panose="020B0604020202020204" pitchFamily="34" charset="0"/>
                </a:endParaRPr>
              </a:p>
            </p:txBody>
          </p:sp>
        </p:grpSp>
        <p:grpSp>
          <p:nvGrpSpPr>
            <p:cNvPr id="136210" name="Group 35"/>
            <p:cNvGrpSpPr>
              <a:grpSpLocks/>
            </p:cNvGrpSpPr>
            <p:nvPr/>
          </p:nvGrpSpPr>
          <p:grpSpPr bwMode="auto">
            <a:xfrm>
              <a:off x="2550" y="2232"/>
              <a:ext cx="906" cy="1095"/>
              <a:chOff x="2550" y="2232"/>
              <a:chExt cx="906" cy="1095"/>
            </a:xfrm>
          </p:grpSpPr>
          <p:sp>
            <p:nvSpPr>
              <p:cNvPr id="136220" name="Line 36"/>
              <p:cNvSpPr>
                <a:spLocks noChangeShapeType="1"/>
              </p:cNvSpPr>
              <p:nvPr/>
            </p:nvSpPr>
            <p:spPr bwMode="auto">
              <a:xfrm>
                <a:off x="2880" y="2232"/>
                <a:ext cx="0" cy="864"/>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6221" name="Text Box 37"/>
              <p:cNvSpPr txBox="1">
                <a:spLocks noChangeArrowheads="1"/>
              </p:cNvSpPr>
              <p:nvPr/>
            </p:nvSpPr>
            <p:spPr bwMode="auto">
              <a:xfrm>
                <a:off x="2550" y="3096"/>
                <a:ext cx="9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i="1">
                    <a:latin typeface="Arial" panose="020B0604020202020204" pitchFamily="34" charset="0"/>
                  </a:rPr>
                  <a:t>Q</a:t>
                </a:r>
                <a:r>
                  <a:rPr lang="en-US" altLang="en-US" sz="1800" b="1" i="1" baseline="-25000">
                    <a:latin typeface="Arial" panose="020B0604020202020204" pitchFamily="34" charset="0"/>
                  </a:rPr>
                  <a:t>MONOPOLY</a:t>
                </a:r>
                <a:endParaRPr lang="en-US" altLang="en-US" sz="1800" b="1" i="1">
                  <a:latin typeface="Arial" panose="020B0604020202020204" pitchFamily="34" charset="0"/>
                </a:endParaRPr>
              </a:p>
            </p:txBody>
          </p:sp>
        </p:grpSp>
        <p:grpSp>
          <p:nvGrpSpPr>
            <p:cNvPr id="136211" name="Group 38"/>
            <p:cNvGrpSpPr>
              <a:grpSpLocks/>
            </p:cNvGrpSpPr>
            <p:nvPr/>
          </p:nvGrpSpPr>
          <p:grpSpPr bwMode="auto">
            <a:xfrm>
              <a:off x="912" y="3730"/>
              <a:ext cx="1968" cy="398"/>
              <a:chOff x="912" y="3730"/>
              <a:chExt cx="1968" cy="398"/>
            </a:xfrm>
          </p:grpSpPr>
          <p:sp>
            <p:nvSpPr>
              <p:cNvPr id="136218" name="AutoShape 39"/>
              <p:cNvSpPr>
                <a:spLocks/>
              </p:cNvSpPr>
              <p:nvPr/>
            </p:nvSpPr>
            <p:spPr bwMode="auto">
              <a:xfrm rot="5400000">
                <a:off x="1793" y="2849"/>
                <a:ext cx="206" cy="1968"/>
              </a:xfrm>
              <a:prstGeom prst="rightBrace">
                <a:avLst>
                  <a:gd name="adj1" fmla="val 79612"/>
                  <a:gd name="adj2" fmla="val 50116"/>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136219" name="Text Box 40"/>
              <p:cNvSpPr txBox="1">
                <a:spLocks noChangeArrowheads="1"/>
              </p:cNvSpPr>
              <p:nvPr/>
            </p:nvSpPr>
            <p:spPr bwMode="auto">
              <a:xfrm>
                <a:off x="1440" y="3897"/>
                <a:ext cx="9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Total output</a:t>
                </a:r>
              </a:p>
            </p:txBody>
          </p:sp>
        </p:grpSp>
        <p:grpSp>
          <p:nvGrpSpPr>
            <p:cNvPr id="136212" name="Group 41"/>
            <p:cNvGrpSpPr>
              <a:grpSpLocks/>
            </p:cNvGrpSpPr>
            <p:nvPr/>
          </p:nvGrpSpPr>
          <p:grpSpPr bwMode="auto">
            <a:xfrm>
              <a:off x="2774" y="1919"/>
              <a:ext cx="196" cy="310"/>
              <a:chOff x="2774" y="1919"/>
              <a:chExt cx="196" cy="310"/>
            </a:xfrm>
          </p:grpSpPr>
          <p:sp>
            <p:nvSpPr>
              <p:cNvPr id="136216" name="Oval 42"/>
              <p:cNvSpPr>
                <a:spLocks noChangeArrowheads="1"/>
              </p:cNvSpPr>
              <p:nvPr/>
            </p:nvSpPr>
            <p:spPr bwMode="auto">
              <a:xfrm>
                <a:off x="2850" y="2177"/>
                <a:ext cx="52" cy="52"/>
              </a:xfrm>
              <a:prstGeom prst="ellipse">
                <a:avLst/>
              </a:prstGeom>
              <a:solidFill>
                <a:srgbClr val="333399"/>
              </a:solidFill>
              <a:ln w="12700">
                <a:solidFill>
                  <a:srgbClr val="333399"/>
                </a:solidFill>
                <a:round/>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136217" name="Text Box 43"/>
              <p:cNvSpPr txBox="1">
                <a:spLocks noChangeArrowheads="1"/>
              </p:cNvSpPr>
              <p:nvPr/>
            </p:nvSpPr>
            <p:spPr bwMode="auto">
              <a:xfrm>
                <a:off x="2774" y="191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1</a:t>
                </a:r>
              </a:p>
            </p:txBody>
          </p:sp>
        </p:grpSp>
        <p:grpSp>
          <p:nvGrpSpPr>
            <p:cNvPr id="136213" name="Group 44"/>
            <p:cNvGrpSpPr>
              <a:grpSpLocks/>
            </p:cNvGrpSpPr>
            <p:nvPr/>
          </p:nvGrpSpPr>
          <p:grpSpPr bwMode="auto">
            <a:xfrm>
              <a:off x="1796" y="1328"/>
              <a:ext cx="214" cy="302"/>
              <a:chOff x="1796" y="1328"/>
              <a:chExt cx="214" cy="302"/>
            </a:xfrm>
          </p:grpSpPr>
          <p:sp>
            <p:nvSpPr>
              <p:cNvPr id="136214" name="Oval 45"/>
              <p:cNvSpPr>
                <a:spLocks noChangeArrowheads="1"/>
              </p:cNvSpPr>
              <p:nvPr/>
            </p:nvSpPr>
            <p:spPr bwMode="auto">
              <a:xfrm>
                <a:off x="1796" y="1578"/>
                <a:ext cx="52" cy="52"/>
              </a:xfrm>
              <a:prstGeom prst="ellipse">
                <a:avLst/>
              </a:prstGeom>
              <a:solidFill>
                <a:srgbClr val="333399"/>
              </a:solidFill>
              <a:ln w="12700">
                <a:solidFill>
                  <a:srgbClr val="333399"/>
                </a:solidFill>
                <a:round/>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800" b="1">
                  <a:latin typeface="Arial" panose="020B0604020202020204" pitchFamily="34" charset="0"/>
                </a:endParaRPr>
              </a:p>
            </p:txBody>
          </p:sp>
          <p:sp>
            <p:nvSpPr>
              <p:cNvPr id="136215" name="Text Box 46"/>
              <p:cNvSpPr txBox="1">
                <a:spLocks noChangeArrowheads="1"/>
              </p:cNvSpPr>
              <p:nvPr/>
            </p:nvSpPr>
            <p:spPr bwMode="auto">
              <a:xfrm>
                <a:off x="1814" y="132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Arial" panose="020B0604020202020204" pitchFamily="34" charset="0"/>
                  </a:rPr>
                  <a:t>3</a:t>
                </a:r>
              </a:p>
            </p:txBody>
          </p:sp>
        </p:gr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0" y="0"/>
            <a:ext cx="7772400" cy="1143000"/>
          </a:xfrm>
        </p:spPr>
        <p:txBody>
          <a:bodyPr/>
          <a:lstStyle/>
          <a:p>
            <a:r>
              <a:rPr lang="en-US" altLang="en-US" sz="4000" smtClean="0">
                <a:solidFill>
                  <a:schemeClr val="tx1"/>
                </a:solidFill>
              </a:rPr>
              <a:t>International price discrimination.</a:t>
            </a:r>
            <a:endParaRPr lang="en-US" altLang="en-US" smtClean="0"/>
          </a:p>
        </p:txBody>
      </p:sp>
      <p:pic>
        <p:nvPicPr>
          <p:cNvPr id="137219" name="Picture 3" descr="hus62072_08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39863"/>
            <a:ext cx="8229600"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AutoShape 4"/>
          <p:cNvSpPr>
            <a:spLocks noChangeArrowheads="1"/>
          </p:cNvSpPr>
          <p:nvPr/>
        </p:nvSpPr>
        <p:spPr bwMode="auto">
          <a:xfrm>
            <a:off x="5715000" y="1828800"/>
            <a:ext cx="3048000" cy="685800"/>
          </a:xfrm>
          <a:prstGeom prst="wedgeRectCallout">
            <a:avLst>
              <a:gd name="adj1" fmla="val -20366"/>
              <a:gd name="adj2" fmla="val 81250"/>
            </a:avLst>
          </a:prstGeom>
          <a:solidFill>
            <a:schemeClr val="accent1"/>
          </a:solidFill>
          <a:ln w="12700">
            <a:solidFill>
              <a:srgbClr val="000000"/>
            </a:solidFill>
            <a:miter lim="800000"/>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t>Figure 8.3, H&amp;M, p.232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noFill/>
        </p:spPr>
        <p:txBody>
          <a:bodyPr lIns="90488" tIns="44450" rIns="90488" bIns="44450"/>
          <a:lstStyle/>
          <a:p>
            <a:r>
              <a:rPr lang="en-US" altLang="en-US" smtClean="0"/>
              <a:t>Learning Objectives</a:t>
            </a:r>
          </a:p>
        </p:txBody>
      </p:sp>
      <p:sp>
        <p:nvSpPr>
          <p:cNvPr id="139267" name="Rectangle 3"/>
          <p:cNvSpPr>
            <a:spLocks noGrp="1" noChangeArrowheads="1"/>
          </p:cNvSpPr>
          <p:nvPr>
            <p:ph type="body" idx="1"/>
          </p:nvPr>
        </p:nvSpPr>
        <p:spPr>
          <a:noFill/>
        </p:spPr>
        <p:txBody>
          <a:bodyPr lIns="90488" tIns="44450" rIns="90488" bIns="44450"/>
          <a:lstStyle/>
          <a:p>
            <a:pPr>
              <a:lnSpc>
                <a:spcPct val="90000"/>
              </a:lnSpc>
              <a:spcBef>
                <a:spcPct val="40000"/>
              </a:spcBef>
            </a:pPr>
            <a:r>
              <a:rPr lang="en-US" altLang="en-US" sz="2800" smtClean="0">
                <a:solidFill>
                  <a:srgbClr val="B2B2B2"/>
                </a:solidFill>
              </a:rPr>
              <a:t>Distinguish between commercial policy and industrial policy</a:t>
            </a:r>
          </a:p>
          <a:p>
            <a:pPr>
              <a:lnSpc>
                <a:spcPct val="90000"/>
              </a:lnSpc>
              <a:spcBef>
                <a:spcPct val="40000"/>
              </a:spcBef>
            </a:pPr>
            <a:r>
              <a:rPr lang="en-US" altLang="en-US" sz="2800" smtClean="0">
                <a:solidFill>
                  <a:srgbClr val="B2B2B2"/>
                </a:solidFill>
              </a:rPr>
              <a:t>Understand the lessons from the history of US commercial policy</a:t>
            </a:r>
            <a:endParaRPr lang="en-US" altLang="en-US" sz="2800" smtClean="0"/>
          </a:p>
          <a:p>
            <a:pPr>
              <a:lnSpc>
                <a:spcPct val="90000"/>
              </a:lnSpc>
              <a:spcBef>
                <a:spcPct val="40000"/>
              </a:spcBef>
            </a:pPr>
            <a:r>
              <a:rPr lang="en-US" altLang="en-US" sz="2800" smtClean="0">
                <a:solidFill>
                  <a:srgbClr val="B2B2B2"/>
                </a:solidFill>
              </a:rPr>
              <a:t>Become familiar with GATT and WTO </a:t>
            </a:r>
          </a:p>
          <a:p>
            <a:pPr>
              <a:lnSpc>
                <a:spcPct val="90000"/>
              </a:lnSpc>
              <a:spcBef>
                <a:spcPct val="40000"/>
              </a:spcBef>
            </a:pPr>
            <a:r>
              <a:rPr lang="en-US" altLang="en-US" sz="2800" smtClean="0">
                <a:solidFill>
                  <a:srgbClr val="B2B2B2"/>
                </a:solidFill>
              </a:rPr>
              <a:t>Explain why anti-dumping measures are really old-fashioned protectionism</a:t>
            </a:r>
          </a:p>
          <a:p>
            <a:pPr>
              <a:lnSpc>
                <a:spcPct val="90000"/>
              </a:lnSpc>
              <a:spcBef>
                <a:spcPct val="40000"/>
              </a:spcBef>
            </a:pPr>
            <a:r>
              <a:rPr lang="en-US" altLang="en-US" sz="2800" smtClean="0"/>
              <a:t>Learn current US commercial policy</a:t>
            </a:r>
          </a:p>
        </p:txBody>
      </p:sp>
    </p:spTree>
  </p:cSld>
  <p:clrMapOvr>
    <a:masterClrMapping/>
  </p:clrMapOvr>
  <p:transition spd="med">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mtClean="0"/>
              <a:t>US Antidumping Law</a:t>
            </a:r>
          </a:p>
        </p:txBody>
      </p:sp>
      <p:sp>
        <p:nvSpPr>
          <p:cNvPr id="141315" name="Rectangle 3"/>
          <p:cNvSpPr>
            <a:spLocks noGrp="1" noChangeArrowheads="1"/>
          </p:cNvSpPr>
          <p:nvPr>
            <p:ph type="body" idx="1"/>
          </p:nvPr>
        </p:nvSpPr>
        <p:spPr>
          <a:xfrm>
            <a:off x="685800" y="1981200"/>
            <a:ext cx="7772400" cy="4572000"/>
          </a:xfrm>
        </p:spPr>
        <p:txBody>
          <a:bodyPr/>
          <a:lstStyle/>
          <a:p>
            <a:r>
              <a:rPr lang="en-US" altLang="en-US" sz="2800" smtClean="0"/>
              <a:t>When dumping is “proven”, a tariff equal to the dumping margin may be imposed</a:t>
            </a:r>
          </a:p>
          <a:p>
            <a:r>
              <a:rPr lang="en-US" altLang="en-US" sz="2800" smtClean="0"/>
              <a:t>Injury test -- Must also demonstrate that the allegedly unfair foreign practice either has injured or threatens injury to the domestic industry</a:t>
            </a:r>
          </a:p>
          <a:p>
            <a:r>
              <a:rPr lang="en-US" altLang="en-US" sz="2800" smtClean="0"/>
              <a:t>Offers no discretion to US officials, even if the tariff will harm more US industries than it helps</a:t>
            </a:r>
          </a:p>
          <a:p>
            <a:r>
              <a:rPr lang="en-US" altLang="en-US" sz="2800" smtClean="0"/>
              <a:t>See Table 8.2, page 235, Husted &amp; Melvin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US industrial policy</a:t>
            </a:r>
          </a:p>
        </p:txBody>
      </p:sp>
      <p:sp>
        <p:nvSpPr>
          <p:cNvPr id="376835" name="Rectangle 3"/>
          <p:cNvSpPr>
            <a:spLocks noGrp="1" noChangeArrowheads="1"/>
          </p:cNvSpPr>
          <p:nvPr>
            <p:ph type="body" idx="1"/>
          </p:nvPr>
        </p:nvSpPr>
        <p:spPr/>
        <p:txBody>
          <a:bodyPr/>
          <a:lstStyle/>
          <a:p>
            <a:pPr>
              <a:lnSpc>
                <a:spcPct val="90000"/>
              </a:lnSpc>
            </a:pPr>
            <a:r>
              <a:rPr lang="en-US" altLang="en-US" smtClean="0"/>
              <a:t>Does the US have a coherent industrial policy?</a:t>
            </a:r>
          </a:p>
          <a:p>
            <a:pPr>
              <a:lnSpc>
                <a:spcPct val="90000"/>
              </a:lnSpc>
            </a:pPr>
            <a:r>
              <a:rPr lang="en-US" altLang="en-US" smtClean="0"/>
              <a:t>No</a:t>
            </a:r>
          </a:p>
          <a:p>
            <a:pPr lvl="1">
              <a:lnSpc>
                <a:spcPct val="90000"/>
              </a:lnSpc>
            </a:pPr>
            <a:r>
              <a:rPr lang="en-US" altLang="en-US" smtClean="0"/>
              <a:t>Where governments have tried, they have often failed (e.g., $10 billion spent to develop SST) </a:t>
            </a:r>
          </a:p>
          <a:p>
            <a:pPr>
              <a:lnSpc>
                <a:spcPct val="90000"/>
              </a:lnSpc>
            </a:pPr>
            <a:r>
              <a:rPr lang="en-US" altLang="en-US" smtClean="0"/>
              <a:t>IMHO, it is better to create a favorable climate for investment and let the investors take the risks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68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68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6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smtClean="0"/>
              <a:t>US Antidumping Law</a:t>
            </a:r>
          </a:p>
        </p:txBody>
      </p:sp>
      <p:sp>
        <p:nvSpPr>
          <p:cNvPr id="143363" name="Rectangle 3"/>
          <p:cNvSpPr>
            <a:spLocks noGrp="1" noChangeArrowheads="1"/>
          </p:cNvSpPr>
          <p:nvPr>
            <p:ph type="body" idx="1"/>
          </p:nvPr>
        </p:nvSpPr>
        <p:spPr/>
        <p:txBody>
          <a:bodyPr/>
          <a:lstStyle/>
          <a:p>
            <a:r>
              <a:rPr lang="en-US" altLang="en-US" smtClean="0"/>
              <a:t>How many antidumping duties have been imposed by the US?</a:t>
            </a:r>
          </a:p>
          <a:p>
            <a:endParaRPr lang="en-US" altLang="en-US" smtClean="0"/>
          </a:p>
          <a:p>
            <a:r>
              <a:rPr lang="en-US" altLang="en-US" smtClean="0"/>
              <a:t>How large is the average duty?</a:t>
            </a:r>
          </a:p>
          <a:p>
            <a:endParaRPr lang="en-US" altLang="en-US" smtClean="0"/>
          </a:p>
          <a:p>
            <a:r>
              <a:rPr lang="en-US" altLang="en-US" smtClean="0"/>
              <a:t>Do these duties reduce volume of US imports?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smtClean="0"/>
              <a:t>US Antidumping Law</a:t>
            </a:r>
          </a:p>
        </p:txBody>
      </p:sp>
      <p:sp>
        <p:nvSpPr>
          <p:cNvPr id="145411" name="Rectangle 3"/>
          <p:cNvSpPr>
            <a:spLocks noGrp="1" noChangeArrowheads="1"/>
          </p:cNvSpPr>
          <p:nvPr>
            <p:ph type="body" idx="1"/>
          </p:nvPr>
        </p:nvSpPr>
        <p:spPr/>
        <p:txBody>
          <a:bodyPr/>
          <a:lstStyle/>
          <a:p>
            <a:pPr>
              <a:lnSpc>
                <a:spcPct val="90000"/>
              </a:lnSpc>
            </a:pPr>
            <a:r>
              <a:rPr lang="en-US" altLang="en-US" smtClean="0"/>
              <a:t>As of 31 Dec ‘01, 350 duties in place, 271 imposed post 1985. </a:t>
            </a:r>
          </a:p>
          <a:p>
            <a:pPr>
              <a:lnSpc>
                <a:spcPct val="90000"/>
              </a:lnSpc>
            </a:pPr>
            <a:endParaRPr lang="en-US" altLang="en-US" smtClean="0"/>
          </a:p>
          <a:p>
            <a:pPr>
              <a:lnSpc>
                <a:spcPct val="90000"/>
              </a:lnSpc>
            </a:pPr>
            <a:r>
              <a:rPr lang="en-US" altLang="en-US" smtClean="0"/>
              <a:t>The average duty is 10 to 20 times the MFN tariff.</a:t>
            </a:r>
          </a:p>
          <a:p>
            <a:pPr>
              <a:lnSpc>
                <a:spcPct val="90000"/>
              </a:lnSpc>
            </a:pPr>
            <a:endParaRPr lang="en-US" altLang="en-US" smtClean="0"/>
          </a:p>
          <a:p>
            <a:pPr>
              <a:lnSpc>
                <a:spcPct val="90000"/>
              </a:lnSpc>
            </a:pPr>
            <a:r>
              <a:rPr lang="en-US" altLang="en-US" smtClean="0"/>
              <a:t>Prasa estimated a reduction of 30 to 50% in the value of US imports.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mtClean="0"/>
              <a:t>US Countervailing Duty Law</a:t>
            </a:r>
          </a:p>
        </p:txBody>
      </p:sp>
      <p:sp>
        <p:nvSpPr>
          <p:cNvPr id="147459" name="Rectangle 3"/>
          <p:cNvSpPr>
            <a:spLocks noGrp="1" noChangeArrowheads="1"/>
          </p:cNvSpPr>
          <p:nvPr>
            <p:ph type="body" idx="1"/>
          </p:nvPr>
        </p:nvSpPr>
        <p:spPr/>
        <p:txBody>
          <a:bodyPr/>
          <a:lstStyle/>
          <a:p>
            <a:r>
              <a:rPr lang="en-US" altLang="en-US" smtClean="0"/>
              <a:t>When a foreign government provides either production or export subsidies, Congress views this as an unfair practice, whether or not there is price discrimination.  In some cases, no injury test required.</a:t>
            </a:r>
          </a:p>
          <a:p>
            <a:r>
              <a:rPr lang="en-US" altLang="en-US" smtClean="0"/>
              <a:t>Countervailing duties (CVD) are imposed to offset the subsidy</a:t>
            </a:r>
          </a:p>
          <a:p>
            <a:pPr lvl="1"/>
            <a:r>
              <a:rPr lang="en-US" altLang="en-US" smtClean="0"/>
              <a:t>Raise price of import to “fair market value”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t>WTO &amp; Subsidies</a:t>
            </a:r>
          </a:p>
        </p:txBody>
      </p:sp>
      <p:sp>
        <p:nvSpPr>
          <p:cNvPr id="149507" name="Rectangle 3"/>
          <p:cNvSpPr>
            <a:spLocks noGrp="1" noChangeArrowheads="1"/>
          </p:cNvSpPr>
          <p:nvPr>
            <p:ph type="body" idx="1"/>
          </p:nvPr>
        </p:nvSpPr>
        <p:spPr/>
        <p:txBody>
          <a:bodyPr/>
          <a:lstStyle/>
          <a:p>
            <a:r>
              <a:rPr lang="en-US" altLang="en-US" smtClean="0"/>
              <a:t>Uruguay Round</a:t>
            </a:r>
          </a:p>
          <a:p>
            <a:r>
              <a:rPr lang="en-US" altLang="en-US" smtClean="0"/>
              <a:t>Subsidies categorized</a:t>
            </a:r>
          </a:p>
          <a:p>
            <a:pPr lvl="1"/>
            <a:r>
              <a:rPr lang="en-US" altLang="en-US" smtClean="0"/>
              <a:t>Prohibited (red light)</a:t>
            </a:r>
          </a:p>
          <a:p>
            <a:pPr lvl="1"/>
            <a:r>
              <a:rPr lang="en-US" altLang="en-US" smtClean="0"/>
              <a:t>Actionable (yellow light)</a:t>
            </a:r>
          </a:p>
          <a:p>
            <a:pPr lvl="1"/>
            <a:r>
              <a:rPr lang="en-US" altLang="en-US" smtClean="0"/>
              <a:t>Non-actionable (green light)</a:t>
            </a:r>
          </a:p>
          <a:p>
            <a:r>
              <a:rPr lang="en-US" altLang="en-US" smtClean="0"/>
              <a:t>CVD expire after five years</a:t>
            </a:r>
          </a:p>
          <a:p>
            <a:r>
              <a:rPr lang="en-US" altLang="en-US" smtClean="0"/>
              <a:t>Exemptions for developing countries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smtClean="0"/>
              <a:t>WTO &amp; Subsidies</a:t>
            </a:r>
          </a:p>
        </p:txBody>
      </p:sp>
      <p:sp>
        <p:nvSpPr>
          <p:cNvPr id="151555" name="Rectangle 3"/>
          <p:cNvSpPr>
            <a:spLocks noGrp="1" noChangeArrowheads="1"/>
          </p:cNvSpPr>
          <p:nvPr>
            <p:ph type="body" idx="1"/>
          </p:nvPr>
        </p:nvSpPr>
        <p:spPr/>
        <p:txBody>
          <a:bodyPr/>
          <a:lstStyle/>
          <a:p>
            <a:pPr>
              <a:lnSpc>
                <a:spcPct val="90000"/>
              </a:lnSpc>
            </a:pPr>
            <a:r>
              <a:rPr lang="en-US" altLang="en-US" sz="2800" smtClean="0"/>
              <a:t>Prohibited (red light)</a:t>
            </a:r>
          </a:p>
          <a:p>
            <a:pPr lvl="1">
              <a:lnSpc>
                <a:spcPct val="90000"/>
              </a:lnSpc>
            </a:pPr>
            <a:r>
              <a:rPr lang="en-US" altLang="en-US" sz="2400" smtClean="0"/>
              <a:t>Export subsidies (“Peace Clause”)</a:t>
            </a:r>
          </a:p>
          <a:p>
            <a:pPr lvl="1">
              <a:lnSpc>
                <a:spcPct val="90000"/>
              </a:lnSpc>
            </a:pPr>
            <a:r>
              <a:rPr lang="en-US" altLang="en-US" sz="2400" smtClean="0"/>
              <a:t>Import-substitution subsidies</a:t>
            </a:r>
          </a:p>
          <a:p>
            <a:pPr lvl="1">
              <a:lnSpc>
                <a:spcPct val="90000"/>
              </a:lnSpc>
            </a:pPr>
            <a:r>
              <a:rPr lang="en-US" altLang="en-US" sz="2400" smtClean="0"/>
              <a:t>Must be withdrawn (repaid?)</a:t>
            </a:r>
          </a:p>
          <a:p>
            <a:pPr>
              <a:lnSpc>
                <a:spcPct val="90000"/>
              </a:lnSpc>
            </a:pPr>
            <a:r>
              <a:rPr lang="en-US" altLang="en-US" sz="2800" smtClean="0"/>
              <a:t>All other subsidies are permitted, but are also actionable (through CVD or DSU) if they are</a:t>
            </a:r>
          </a:p>
          <a:p>
            <a:pPr lvl="1">
              <a:lnSpc>
                <a:spcPct val="90000"/>
              </a:lnSpc>
            </a:pPr>
            <a:r>
              <a:rPr lang="en-US" altLang="en-US" sz="2400" i="1" smtClean="0"/>
              <a:t>Specific</a:t>
            </a:r>
            <a:r>
              <a:rPr lang="en-US" altLang="en-US" sz="2400" smtClean="0"/>
              <a:t>: limited to a firm, industry or group</a:t>
            </a:r>
          </a:p>
          <a:p>
            <a:pPr lvl="1">
              <a:lnSpc>
                <a:spcPct val="90000"/>
              </a:lnSpc>
            </a:pPr>
            <a:r>
              <a:rPr lang="en-US" altLang="en-US" sz="2400" smtClean="0"/>
              <a:t>And cause</a:t>
            </a:r>
          </a:p>
          <a:p>
            <a:pPr lvl="2">
              <a:lnSpc>
                <a:spcPct val="90000"/>
              </a:lnSpc>
            </a:pPr>
            <a:r>
              <a:rPr lang="en-US" altLang="en-US" sz="2000" smtClean="0"/>
              <a:t>Material injury to another member’s industry, or</a:t>
            </a:r>
          </a:p>
          <a:p>
            <a:pPr lvl="2">
              <a:lnSpc>
                <a:spcPct val="90000"/>
              </a:lnSpc>
            </a:pPr>
            <a:r>
              <a:rPr lang="en-US" altLang="en-US" sz="2000" smtClean="0"/>
              <a:t>Serious prejudice to the trade interests of another WTO member</a:t>
            </a:r>
          </a:p>
          <a:p>
            <a:pPr lvl="1">
              <a:lnSpc>
                <a:spcPct val="90000"/>
              </a:lnSpc>
            </a:pPr>
            <a:endParaRPr lang="en-US" altLang="en-US" sz="2400"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smtClean="0"/>
              <a:t>WTO &amp; Subsidies</a:t>
            </a:r>
          </a:p>
        </p:txBody>
      </p:sp>
      <p:sp>
        <p:nvSpPr>
          <p:cNvPr id="153603" name="Rectangle 3"/>
          <p:cNvSpPr>
            <a:spLocks noGrp="1" noChangeArrowheads="1"/>
          </p:cNvSpPr>
          <p:nvPr>
            <p:ph type="body" idx="1"/>
          </p:nvPr>
        </p:nvSpPr>
        <p:spPr/>
        <p:txBody>
          <a:bodyPr/>
          <a:lstStyle/>
          <a:p>
            <a:pPr>
              <a:lnSpc>
                <a:spcPct val="90000"/>
              </a:lnSpc>
            </a:pPr>
            <a:r>
              <a:rPr lang="en-US" altLang="en-US" smtClean="0"/>
              <a:t>Non-actionable: Presently, only subsidies that are not specific, as defined above</a:t>
            </a:r>
          </a:p>
          <a:p>
            <a:pPr>
              <a:lnSpc>
                <a:spcPct val="90000"/>
              </a:lnSpc>
            </a:pPr>
            <a:r>
              <a:rPr lang="en-US" altLang="en-US" smtClean="0">
                <a:solidFill>
                  <a:schemeClr val="hlink"/>
                </a:solidFill>
              </a:rPr>
              <a:t>Update as of 1/1/2000 -- expired</a:t>
            </a:r>
          </a:p>
          <a:p>
            <a:pPr lvl="1">
              <a:lnSpc>
                <a:spcPct val="90000"/>
              </a:lnSpc>
            </a:pPr>
            <a:r>
              <a:rPr lang="en-US" altLang="en-US" smtClean="0"/>
              <a:t>Originally three kinds of specific assistance were non-actionable (</a:t>
            </a:r>
            <a:r>
              <a:rPr lang="en-US" altLang="en-US" i="1" smtClean="0"/>
              <a:t>article 8</a:t>
            </a:r>
            <a:r>
              <a:rPr lang="en-US" altLang="en-US" smtClean="0"/>
              <a:t>): R&amp;D; regional development; environmental compliance</a:t>
            </a:r>
          </a:p>
          <a:p>
            <a:pPr lvl="1">
              <a:lnSpc>
                <a:spcPct val="90000"/>
              </a:lnSpc>
            </a:pPr>
            <a:r>
              <a:rPr lang="en-US" altLang="en-US" smtClean="0"/>
              <a:t>No agreement was reached to extend these</a:t>
            </a:r>
          </a:p>
          <a:p>
            <a:pPr lvl="1">
              <a:lnSpc>
                <a:spcPct val="90000"/>
              </a:lnSpc>
            </a:pPr>
            <a:r>
              <a:rPr lang="en-US" altLang="en-US" smtClean="0">
                <a:hlinkClick r:id="rId3"/>
              </a:rPr>
              <a:t>http://www.wto.org/english/thewto_e/whatis_e/tif_e/agrm8_e.htm#subsidies</a:t>
            </a:r>
            <a:endParaRPr lang="en-US" altLang="en-US"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smtClean="0"/>
              <a:t>WTO &amp; Subsidies</a:t>
            </a:r>
          </a:p>
        </p:txBody>
      </p:sp>
      <p:sp>
        <p:nvSpPr>
          <p:cNvPr id="155651" name="Rectangle 3"/>
          <p:cNvSpPr>
            <a:spLocks noGrp="1" noChangeArrowheads="1"/>
          </p:cNvSpPr>
          <p:nvPr>
            <p:ph type="body" idx="1"/>
          </p:nvPr>
        </p:nvSpPr>
        <p:spPr/>
        <p:txBody>
          <a:bodyPr/>
          <a:lstStyle/>
          <a:p>
            <a:pPr>
              <a:lnSpc>
                <a:spcPct val="90000"/>
              </a:lnSpc>
            </a:pPr>
            <a:r>
              <a:rPr lang="en-US" altLang="en-US" sz="2800" i="1" smtClean="0">
                <a:solidFill>
                  <a:schemeClr val="hlink"/>
                </a:solidFill>
              </a:rPr>
              <a:t>Also expired</a:t>
            </a:r>
            <a:r>
              <a:rPr lang="en-US" altLang="en-US" sz="2800" smtClean="0">
                <a:solidFill>
                  <a:schemeClr val="hlink"/>
                </a:solidFill>
              </a:rPr>
              <a:t> -- </a:t>
            </a:r>
            <a:r>
              <a:rPr lang="en-US" altLang="en-US" sz="2800" smtClean="0"/>
              <a:t>Article 6.1 </a:t>
            </a:r>
            <a:r>
              <a:rPr lang="en-US" altLang="en-US" sz="2800" i="1" smtClean="0"/>
              <a:t>dark amber subsidies: </a:t>
            </a:r>
            <a:r>
              <a:rPr lang="en-US" altLang="en-US" sz="2800" smtClean="0"/>
              <a:t>presumed to cause serious prejudice</a:t>
            </a:r>
          </a:p>
          <a:p>
            <a:pPr lvl="1">
              <a:lnSpc>
                <a:spcPct val="90000"/>
              </a:lnSpc>
            </a:pPr>
            <a:r>
              <a:rPr lang="en-US" altLang="en-US" sz="2400" smtClean="0"/>
              <a:t>Subsidies (or repeated subsidies) to cover an industry’s operating losses</a:t>
            </a:r>
          </a:p>
          <a:p>
            <a:pPr lvl="1">
              <a:lnSpc>
                <a:spcPct val="90000"/>
              </a:lnSpc>
            </a:pPr>
            <a:r>
              <a:rPr lang="en-US" altLang="en-US" sz="2400" smtClean="0"/>
              <a:t>Direct forgiveness of debt (including grants to cover debt repayment)</a:t>
            </a:r>
          </a:p>
          <a:p>
            <a:pPr lvl="1">
              <a:lnSpc>
                <a:spcPct val="90000"/>
              </a:lnSpc>
            </a:pPr>
            <a:r>
              <a:rPr lang="en-US" altLang="en-US" sz="2400" smtClean="0"/>
              <a:t>When the </a:t>
            </a:r>
            <a:r>
              <a:rPr lang="en-US" altLang="en-US" sz="2400" i="1" smtClean="0"/>
              <a:t>ad valorem</a:t>
            </a:r>
            <a:r>
              <a:rPr lang="en-US" altLang="en-US" sz="2400" smtClean="0"/>
              <a:t> subsidization of a product exceeds 5 percent.</a:t>
            </a:r>
          </a:p>
          <a:p>
            <a:pPr>
              <a:lnSpc>
                <a:spcPct val="90000"/>
              </a:lnSpc>
            </a:pPr>
            <a:r>
              <a:rPr lang="en-US" altLang="en-US" sz="2800" smtClean="0"/>
              <a:t>Subsidizing government had the burden of proving that serious prejudice had </a:t>
            </a:r>
            <a:r>
              <a:rPr lang="en-US" altLang="en-US" sz="2800" b="1" i="1" smtClean="0">
                <a:solidFill>
                  <a:schemeClr val="hlink"/>
                </a:solidFill>
              </a:rPr>
              <a:t>not</a:t>
            </a:r>
            <a:r>
              <a:rPr lang="en-US" altLang="en-US" sz="2800" smtClean="0"/>
              <a:t> resulted from the subsidy</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smtClean="0"/>
              <a:t>Section 201– Escape Clause</a:t>
            </a:r>
          </a:p>
        </p:txBody>
      </p:sp>
      <p:sp>
        <p:nvSpPr>
          <p:cNvPr id="157699" name="Rectangle 3"/>
          <p:cNvSpPr>
            <a:spLocks noGrp="1" noChangeArrowheads="1"/>
          </p:cNvSpPr>
          <p:nvPr>
            <p:ph type="body" idx="1"/>
          </p:nvPr>
        </p:nvSpPr>
        <p:spPr/>
        <p:txBody>
          <a:bodyPr/>
          <a:lstStyle/>
          <a:p>
            <a:pPr>
              <a:lnSpc>
                <a:spcPct val="90000"/>
              </a:lnSpc>
            </a:pPr>
            <a:r>
              <a:rPr lang="en-US" altLang="en-US" sz="2800" smtClean="0"/>
              <a:t>Offers temporary protection against fairly traded goods (began in early 1940s)</a:t>
            </a:r>
          </a:p>
          <a:p>
            <a:pPr lvl="1">
              <a:lnSpc>
                <a:spcPct val="90000"/>
              </a:lnSpc>
            </a:pPr>
            <a:r>
              <a:rPr lang="en-US" altLang="en-US" sz="2400" smtClean="0"/>
              <a:t>Harley Davidson case</a:t>
            </a:r>
          </a:p>
          <a:p>
            <a:pPr>
              <a:lnSpc>
                <a:spcPct val="90000"/>
              </a:lnSpc>
            </a:pPr>
            <a:r>
              <a:rPr lang="en-US" altLang="en-US" sz="2800" smtClean="0"/>
              <a:t>Restrictions last five years or less, and are phased out</a:t>
            </a:r>
          </a:p>
          <a:p>
            <a:pPr>
              <a:lnSpc>
                <a:spcPct val="90000"/>
              </a:lnSpc>
            </a:pPr>
            <a:r>
              <a:rPr lang="en-US" altLang="en-US" sz="2800" smtClean="0"/>
              <a:t>Rarely used</a:t>
            </a:r>
          </a:p>
          <a:p>
            <a:pPr lvl="1">
              <a:lnSpc>
                <a:spcPct val="90000"/>
              </a:lnSpc>
            </a:pPr>
            <a:r>
              <a:rPr lang="en-US" altLang="en-US" sz="2400" smtClean="0"/>
              <a:t>Protection through alleged dumping or subsidies is easier to obtain and more permanent</a:t>
            </a:r>
          </a:p>
          <a:p>
            <a:pPr>
              <a:lnSpc>
                <a:spcPct val="90000"/>
              </a:lnSpc>
            </a:pPr>
            <a:r>
              <a:rPr lang="en-US" altLang="en-US" sz="2800" smtClean="0"/>
              <a:t>Alternatively, . .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mtClean="0"/>
              <a:t>Trade Adjustment Assistance</a:t>
            </a:r>
          </a:p>
        </p:txBody>
      </p:sp>
      <p:sp>
        <p:nvSpPr>
          <p:cNvPr id="159747" name="Rectangle 3"/>
          <p:cNvSpPr>
            <a:spLocks noGrp="1" noChangeArrowheads="1"/>
          </p:cNvSpPr>
          <p:nvPr>
            <p:ph type="body" idx="1"/>
          </p:nvPr>
        </p:nvSpPr>
        <p:spPr/>
        <p:txBody>
          <a:bodyPr/>
          <a:lstStyle/>
          <a:p>
            <a:r>
              <a:rPr lang="en-US" altLang="en-US" smtClean="0"/>
              <a:t>Compensate those who lose from trade (since ‘62)</a:t>
            </a:r>
          </a:p>
          <a:p>
            <a:r>
              <a:rPr lang="en-US" altLang="en-US" smtClean="0"/>
              <a:t>TAA to workers supports</a:t>
            </a:r>
          </a:p>
          <a:p>
            <a:pPr lvl="1"/>
            <a:r>
              <a:rPr lang="en-US" altLang="en-US" smtClean="0"/>
              <a:t>Retraining, job search &amp; relocation</a:t>
            </a:r>
          </a:p>
          <a:p>
            <a:r>
              <a:rPr lang="en-US" altLang="en-US" smtClean="0"/>
              <a:t>TAA to firms supports industry-wide restructuring</a:t>
            </a:r>
          </a:p>
          <a:p>
            <a:pPr lvl="1"/>
            <a:r>
              <a:rPr lang="en-US" altLang="en-US" smtClean="0"/>
              <a:t>Product, process or export development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smtClean="0"/>
              <a:t>Trade Adjustment Assistance</a:t>
            </a:r>
          </a:p>
        </p:txBody>
      </p:sp>
      <p:sp>
        <p:nvSpPr>
          <p:cNvPr id="161795" name="Rectangle 3"/>
          <p:cNvSpPr>
            <a:spLocks noGrp="1" noChangeArrowheads="1"/>
          </p:cNvSpPr>
          <p:nvPr>
            <p:ph type="body" idx="1"/>
          </p:nvPr>
        </p:nvSpPr>
        <p:spPr>
          <a:xfrm>
            <a:off x="685800" y="1600200"/>
            <a:ext cx="7772400" cy="5257800"/>
          </a:xfrm>
        </p:spPr>
        <p:txBody>
          <a:bodyPr/>
          <a:lstStyle/>
          <a:p>
            <a:r>
              <a:rPr lang="en-US" altLang="en-US" smtClean="0"/>
              <a:t>Is it the equitable or the efficient response? </a:t>
            </a:r>
          </a:p>
          <a:p>
            <a:r>
              <a:rPr lang="en-US" altLang="en-US" smtClean="0"/>
              <a:t>Peaked under Carter Administration</a:t>
            </a:r>
          </a:p>
          <a:p>
            <a:pPr lvl="1"/>
            <a:r>
              <a:rPr lang="en-US" altLang="en-US" smtClean="0"/>
              <a:t>1980: $1,600 million; 532,000 workers</a:t>
            </a:r>
          </a:p>
          <a:p>
            <a:pPr lvl="1"/>
            <a:r>
              <a:rPr lang="en-US" altLang="en-US" smtClean="0"/>
              <a:t>Mostly in autos, steel and apparel</a:t>
            </a:r>
          </a:p>
          <a:p>
            <a:pPr lvl="1"/>
            <a:r>
              <a:rPr lang="en-US" altLang="en-US" smtClean="0"/>
              <a:t>Few retrained</a:t>
            </a:r>
          </a:p>
          <a:p>
            <a:pPr lvl="1"/>
            <a:r>
              <a:rPr lang="en-US" altLang="en-US" smtClean="0"/>
              <a:t>Recipients similar to other unemployed workers</a:t>
            </a:r>
          </a:p>
          <a:p>
            <a:r>
              <a:rPr lang="en-US" altLang="en-US" smtClean="0"/>
              <a:t>Reagan cut program</a:t>
            </a:r>
          </a:p>
          <a:p>
            <a:pPr lvl="1"/>
            <a:r>
              <a:rPr lang="en-US" altLang="en-US" smtClean="0"/>
              <a:t>1984: $50 million; 16,000 workers</a:t>
            </a:r>
          </a:p>
          <a:p>
            <a:r>
              <a:rPr lang="en-US" altLang="en-US" smtClean="0"/>
              <a:t>NAFTA provided for TAA</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0488" tIns="44450" rIns="90488" bIns="44450"/>
          <a:lstStyle/>
          <a:p>
            <a:r>
              <a:rPr lang="en-US" altLang="en-US" smtClean="0"/>
              <a:t>Census Bureau</a:t>
            </a:r>
          </a:p>
        </p:txBody>
      </p:sp>
      <p:sp>
        <p:nvSpPr>
          <p:cNvPr id="18435" name="Rectangle 3"/>
          <p:cNvSpPr>
            <a:spLocks noGrp="1" noChangeArrowheads="1"/>
          </p:cNvSpPr>
          <p:nvPr>
            <p:ph type="body" idx="1"/>
          </p:nvPr>
        </p:nvSpPr>
        <p:spPr>
          <a:noFill/>
        </p:spPr>
        <p:txBody>
          <a:bodyPr lIns="90488" tIns="44450" rIns="90488" bIns="44450"/>
          <a:lstStyle/>
          <a:p>
            <a:r>
              <a:rPr lang="en-US" altLang="en-US" smtClean="0"/>
              <a:t>Good source of trade statistics, info &amp; Guide to Foreign Trade Statistics:</a:t>
            </a:r>
          </a:p>
          <a:p>
            <a:pPr lvl="1"/>
            <a:r>
              <a:rPr lang="en-US" altLang="en-US" smtClean="0">
                <a:hlinkClick r:id="rId3"/>
              </a:rPr>
              <a:t>http://www.census.gov/foreign-trade/www/tradedata.html</a:t>
            </a:r>
            <a:endParaRPr lang="en-US" altLang="en-US" smtClean="0"/>
          </a:p>
        </p:txBody>
      </p:sp>
    </p:spTree>
  </p:cSld>
  <p:clrMapOvr>
    <a:masterClrMapping/>
  </p:clrMapOvr>
  <p:transition spd="med">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smtClean="0"/>
              <a:t>Wage Insurance</a:t>
            </a:r>
          </a:p>
        </p:txBody>
      </p:sp>
      <p:sp>
        <p:nvSpPr>
          <p:cNvPr id="163843" name="Rectangle 3"/>
          <p:cNvSpPr>
            <a:spLocks noGrp="1" noChangeArrowheads="1"/>
          </p:cNvSpPr>
          <p:nvPr>
            <p:ph type="body" idx="1"/>
          </p:nvPr>
        </p:nvSpPr>
        <p:spPr>
          <a:xfrm>
            <a:off x="685800" y="1600200"/>
            <a:ext cx="7772400" cy="5257800"/>
          </a:xfrm>
        </p:spPr>
        <p:txBody>
          <a:bodyPr/>
          <a:lstStyle/>
          <a:p>
            <a:r>
              <a:rPr lang="en-US" altLang="en-US" sz="2800" smtClean="0"/>
              <a:t>On average, a displaced industrial worker earns 13% less. One third earn more. One fourth earn at least 30% less</a:t>
            </a:r>
          </a:p>
          <a:p>
            <a:r>
              <a:rPr lang="en-US" altLang="en-US" sz="2800" smtClean="0"/>
              <a:t>Kletzer &amp; Litan (Brookings) proposed:</a:t>
            </a:r>
          </a:p>
          <a:p>
            <a:pPr lvl="1"/>
            <a:r>
              <a:rPr lang="en-US" altLang="en-US" sz="2400" smtClean="0"/>
              <a:t>Give eligible workers ½(W</a:t>
            </a:r>
            <a:r>
              <a:rPr lang="en-US" altLang="en-US" sz="2400" baseline="-25000" smtClean="0"/>
              <a:t>new</a:t>
            </a:r>
            <a:r>
              <a:rPr lang="en-US" altLang="en-US" sz="2400" smtClean="0"/>
              <a:t>-W</a:t>
            </a:r>
            <a:r>
              <a:rPr lang="en-US" altLang="en-US" sz="2400" baseline="-25000" smtClean="0"/>
              <a:t>old</a:t>
            </a:r>
            <a:r>
              <a:rPr lang="en-US" altLang="en-US" sz="2400" smtClean="0"/>
              <a:t>), but &lt; $10,000/year, for up to two years.</a:t>
            </a:r>
          </a:p>
          <a:p>
            <a:pPr lvl="1"/>
            <a:r>
              <a:rPr lang="en-US" altLang="en-US" sz="2400" smtClean="0"/>
              <a:t>Estimated cost in 1997 was $4 billion, when u= 4.9%.</a:t>
            </a:r>
          </a:p>
          <a:p>
            <a:pPr lvl="1"/>
            <a:r>
              <a:rPr lang="en-US" altLang="en-US" sz="2400" smtClean="0"/>
              <a:t>Could limit benefits to those over 50 who earned less than $50,000/year to reduce cost.</a:t>
            </a:r>
          </a:p>
          <a:p>
            <a:r>
              <a:rPr lang="en-US" altLang="en-US" sz="2800" smtClean="0"/>
              <a:t>In 2002, George W. Bush agreed to a 5-year trial, with benefits limited to $10,000 over two years.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smtClean="0"/>
              <a:t>Section 301</a:t>
            </a:r>
          </a:p>
        </p:txBody>
      </p:sp>
      <p:sp>
        <p:nvSpPr>
          <p:cNvPr id="165891" name="Rectangle 3"/>
          <p:cNvSpPr>
            <a:spLocks noGrp="1" noChangeArrowheads="1"/>
          </p:cNvSpPr>
          <p:nvPr>
            <p:ph type="body" idx="1"/>
          </p:nvPr>
        </p:nvSpPr>
        <p:spPr/>
        <p:txBody>
          <a:bodyPr/>
          <a:lstStyle/>
          <a:p>
            <a:pPr>
              <a:lnSpc>
                <a:spcPct val="90000"/>
              </a:lnSpc>
            </a:pPr>
            <a:r>
              <a:rPr lang="en-US" altLang="en-US" sz="2800" smtClean="0"/>
              <a:t>Trade Act of 1974 authorized the President to list unfair foreign practices</a:t>
            </a:r>
          </a:p>
          <a:p>
            <a:pPr lvl="1">
              <a:lnSpc>
                <a:spcPct val="90000"/>
              </a:lnSpc>
            </a:pPr>
            <a:r>
              <a:rPr lang="en-US" altLang="en-US" sz="2400" smtClean="0"/>
              <a:t>WTO members</a:t>
            </a:r>
          </a:p>
          <a:p>
            <a:pPr lvl="1">
              <a:lnSpc>
                <a:spcPct val="90000"/>
              </a:lnSpc>
            </a:pPr>
            <a:r>
              <a:rPr lang="en-US" altLang="en-US" sz="2400" smtClean="0"/>
              <a:t>Others</a:t>
            </a:r>
          </a:p>
          <a:p>
            <a:pPr lvl="1">
              <a:lnSpc>
                <a:spcPct val="90000"/>
              </a:lnSpc>
            </a:pPr>
            <a:r>
              <a:rPr lang="en-US" altLang="en-US" sz="2400" smtClean="0"/>
              <a:t>Administered by the office of the US Trade Representative (USTR)</a:t>
            </a:r>
          </a:p>
          <a:p>
            <a:pPr>
              <a:lnSpc>
                <a:spcPct val="90000"/>
              </a:lnSpc>
            </a:pPr>
            <a:r>
              <a:rPr lang="en-US" altLang="en-US" sz="2800" smtClean="0"/>
              <a:t>From 1975-1995, 101 cases accepted</a:t>
            </a:r>
          </a:p>
          <a:p>
            <a:pPr lvl="1">
              <a:lnSpc>
                <a:spcPct val="90000"/>
              </a:lnSpc>
            </a:pPr>
            <a:r>
              <a:rPr lang="en-US" altLang="en-US" sz="2400" smtClean="0"/>
              <a:t>Roughly half resulted in a change in the foreign practice. Only ¼ resulted in increases </a:t>
            </a:r>
            <a:r>
              <a:rPr lang="en-US" altLang="en-US" sz="2400" smtClean="0">
                <a:solidFill>
                  <a:srgbClr val="FF3300"/>
                </a:solidFill>
              </a:rPr>
              <a:t>US exports</a:t>
            </a:r>
          </a:p>
          <a:p>
            <a:pPr lvl="1">
              <a:lnSpc>
                <a:spcPct val="90000"/>
              </a:lnSpc>
            </a:pPr>
            <a:r>
              <a:rPr lang="en-US" altLang="en-US" sz="2400" smtClean="0"/>
              <a:t>Often most likely to fail when most justified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smtClean="0"/>
              <a:t>Aggressive Unilateralism</a:t>
            </a:r>
          </a:p>
        </p:txBody>
      </p:sp>
      <p:sp>
        <p:nvSpPr>
          <p:cNvPr id="167939" name="Rectangle 3"/>
          <p:cNvSpPr>
            <a:spLocks noGrp="1" noChangeArrowheads="1"/>
          </p:cNvSpPr>
          <p:nvPr>
            <p:ph type="body" idx="1"/>
          </p:nvPr>
        </p:nvSpPr>
        <p:spPr/>
        <p:txBody>
          <a:bodyPr/>
          <a:lstStyle/>
          <a:p>
            <a:r>
              <a:rPr lang="en-US" altLang="en-US" smtClean="0"/>
              <a:t>Impatient with slow progress of Multi-lateral Trade Negotiations (MTN)</a:t>
            </a:r>
          </a:p>
          <a:p>
            <a:r>
              <a:rPr lang="en-US" altLang="en-US" smtClean="0"/>
              <a:t>Some nations now pursue a results-oriented trade policy</a:t>
            </a:r>
          </a:p>
          <a:p>
            <a:r>
              <a:rPr lang="en-US" altLang="en-US" smtClean="0"/>
              <a:t>The strengthened dispute settlement process under the WTO has – as intended – reduced unilateral retaliation</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228600" y="609600"/>
            <a:ext cx="8229600" cy="1143000"/>
          </a:xfrm>
        </p:spPr>
        <p:txBody>
          <a:bodyPr/>
          <a:lstStyle/>
          <a:p>
            <a:r>
              <a:rPr lang="en-US" altLang="en-US" sz="3200" smtClean="0"/>
              <a:t>1988 Omnibus Trade &amp; Competitiveness Act</a:t>
            </a:r>
          </a:p>
        </p:txBody>
      </p:sp>
      <p:sp>
        <p:nvSpPr>
          <p:cNvPr id="169987" name="Rectangle 3"/>
          <p:cNvSpPr>
            <a:spLocks noGrp="1" noChangeArrowheads="1"/>
          </p:cNvSpPr>
          <p:nvPr>
            <p:ph type="body" idx="1"/>
          </p:nvPr>
        </p:nvSpPr>
        <p:spPr/>
        <p:txBody>
          <a:bodyPr/>
          <a:lstStyle/>
          <a:p>
            <a:pPr lvl="1"/>
            <a:r>
              <a:rPr lang="en-US" altLang="en-US" smtClean="0"/>
              <a:t>Special 301 (encourage developing nations to implement TRIPS -- to protect US IPR)</a:t>
            </a:r>
          </a:p>
          <a:p>
            <a:pPr lvl="1"/>
            <a:r>
              <a:rPr lang="en-US" altLang="en-US" smtClean="0"/>
              <a:t>Super 301 – customs valuation (expired 12/31/1990, reinstated by executive order 3/31/99)</a:t>
            </a:r>
          </a:p>
          <a:p>
            <a:pPr lvl="1"/>
            <a:r>
              <a:rPr lang="en-US" altLang="en-US" smtClean="0"/>
              <a:t>Structural Impediments Initiative (modify working of US &amp; Japanese economy</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sz="3200" smtClean="0"/>
              <a:t>1988 Omnibus Trade &amp; Competitiveness Act</a:t>
            </a:r>
          </a:p>
        </p:txBody>
      </p:sp>
      <p:sp>
        <p:nvSpPr>
          <p:cNvPr id="172035" name="Rectangle 3"/>
          <p:cNvSpPr>
            <a:spLocks noGrp="1" noChangeArrowheads="1"/>
          </p:cNvSpPr>
          <p:nvPr>
            <p:ph type="body" idx="1"/>
          </p:nvPr>
        </p:nvSpPr>
        <p:spPr/>
        <p:txBody>
          <a:bodyPr/>
          <a:lstStyle/>
          <a:p>
            <a:r>
              <a:rPr lang="en-US" altLang="en-US" smtClean="0"/>
              <a:t>Section 1377 to further the implementation of telecommunications agreements</a:t>
            </a:r>
          </a:p>
          <a:p>
            <a:r>
              <a:rPr lang="en-US" altLang="en-US" smtClean="0"/>
              <a:t>Title VII enables the USTR to challenge the discriminatory procurement barriers of foreign governments</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smtClean="0"/>
              <a:t>WTO Oversight Committees</a:t>
            </a:r>
          </a:p>
        </p:txBody>
      </p:sp>
      <p:sp>
        <p:nvSpPr>
          <p:cNvPr id="174083" name="Rectangle 3"/>
          <p:cNvSpPr>
            <a:spLocks noGrp="1" noChangeArrowheads="1"/>
          </p:cNvSpPr>
          <p:nvPr>
            <p:ph type="body" idx="1"/>
          </p:nvPr>
        </p:nvSpPr>
        <p:spPr/>
        <p:txBody>
          <a:bodyPr/>
          <a:lstStyle/>
          <a:p>
            <a:r>
              <a:rPr lang="en-US" altLang="en-US" smtClean="0"/>
              <a:t>Help secure implementation of members’ WTO commitments</a:t>
            </a:r>
          </a:p>
          <a:p>
            <a:pPr lvl="1"/>
            <a:r>
              <a:rPr lang="en-US" altLang="en-US" smtClean="0"/>
              <a:t>Committee on Agriculture</a:t>
            </a:r>
          </a:p>
          <a:p>
            <a:pPr lvl="1"/>
            <a:r>
              <a:rPr lang="en-US" altLang="en-US" smtClean="0"/>
              <a:t>Committee on Customs Valuation</a:t>
            </a:r>
          </a:p>
          <a:p>
            <a:pPr lvl="1"/>
            <a:r>
              <a:rPr lang="en-US" altLang="en-US" smtClean="0"/>
              <a:t>Committee on Technical Barriers to Trade</a:t>
            </a:r>
          </a:p>
          <a:p>
            <a:pPr lvl="1"/>
            <a:r>
              <a:rPr lang="en-US" altLang="en-US" smtClean="0"/>
              <a:t>Committee on BOP Restrictions</a:t>
            </a:r>
          </a:p>
          <a:p>
            <a:pPr lvl="1"/>
            <a:r>
              <a:rPr lang="en-US" altLang="en-US" smtClean="0"/>
              <a:t>Trade Policy Review process identifies practices inconsistent with the agreements</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1522413" y="2667000"/>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76131" name="Rectangle 3"/>
          <p:cNvSpPr>
            <a:spLocks noGrp="1" noChangeArrowheads="1"/>
          </p:cNvSpPr>
          <p:nvPr>
            <p:ph type="title"/>
          </p:nvPr>
        </p:nvSpPr>
        <p:spPr>
          <a:xfrm>
            <a:off x="228600" y="0"/>
            <a:ext cx="7772400" cy="838200"/>
          </a:xfrm>
        </p:spPr>
        <p:txBody>
          <a:bodyPr/>
          <a:lstStyle/>
          <a:p>
            <a:r>
              <a:rPr lang="en-GB" altLang="en-US" sz="4000" smtClean="0"/>
              <a:t>Direct Costs and Jobs </a:t>
            </a:r>
            <a:r>
              <a:rPr lang="en-GB" altLang="en-US" sz="4000" smtClean="0">
                <a:latin typeface="Arial" panose="020B0604020202020204" pitchFamily="34" charset="0"/>
              </a:rPr>
              <a:t>“</a:t>
            </a:r>
            <a:r>
              <a:rPr lang="en-GB" altLang="en-US" sz="4000" smtClean="0"/>
              <a:t>Saved</a:t>
            </a:r>
            <a:r>
              <a:rPr lang="en-GB" altLang="en-US" sz="4000" smtClean="0">
                <a:latin typeface="Arial" panose="020B0604020202020204" pitchFamily="34" charset="0"/>
              </a:rPr>
              <a:t>”</a:t>
            </a:r>
            <a:endParaRPr lang="en-US" altLang="en-US" smtClean="0"/>
          </a:p>
        </p:txBody>
      </p:sp>
      <p:pic>
        <p:nvPicPr>
          <p:cNvPr id="176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93750"/>
            <a:ext cx="7467600"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2743200" y="32766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latin typeface="Verdana" panose="020B0604030504040204" pitchFamily="34" charset="0"/>
              </a:rPr>
              <a:t>Insert Updated Table 7.2 Here</a:t>
            </a:r>
          </a:p>
        </p:txBody>
      </p:sp>
      <p:pic>
        <p:nvPicPr>
          <p:cNvPr id="17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5025"/>
            <a:ext cx="84582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Rectangle 4"/>
          <p:cNvSpPr>
            <a:spLocks noGrp="1" noChangeArrowheads="1"/>
          </p:cNvSpPr>
          <p:nvPr>
            <p:ph type="title"/>
          </p:nvPr>
        </p:nvSpPr>
        <p:spPr>
          <a:xfrm>
            <a:off x="0" y="0"/>
            <a:ext cx="7772400" cy="838200"/>
          </a:xfrm>
        </p:spPr>
        <p:txBody>
          <a:bodyPr/>
          <a:lstStyle/>
          <a:p>
            <a:r>
              <a:rPr lang="en-GB" altLang="en-US" sz="4000" smtClean="0"/>
              <a:t>Direct Costs and Jobs Saved (Cont.)</a:t>
            </a:r>
            <a:endParaRPr lang="en-US" altLang="en-US"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457200" y="1143000"/>
            <a:ext cx="8229600" cy="5410200"/>
          </a:xfrm>
        </p:spPr>
        <p:txBody>
          <a:bodyPr/>
          <a:lstStyle/>
          <a:p>
            <a:pPr>
              <a:lnSpc>
                <a:spcPct val="90000"/>
              </a:lnSpc>
            </a:pPr>
            <a:r>
              <a:rPr lang="en-US" altLang="en-US" smtClean="0">
                <a:solidFill>
                  <a:srgbClr val="990033"/>
                </a:solidFill>
              </a:rPr>
              <a:t>The Anti-Globalization Movement</a:t>
            </a:r>
          </a:p>
          <a:p>
            <a:pPr lvl="1">
              <a:lnSpc>
                <a:spcPct val="90000"/>
              </a:lnSpc>
            </a:pPr>
            <a:r>
              <a:rPr lang="en-US" altLang="en-US" smtClean="0"/>
              <a:t>It became a highly visible presence chronologically:</a:t>
            </a:r>
          </a:p>
          <a:p>
            <a:pPr lvl="2">
              <a:lnSpc>
                <a:spcPct val="90000"/>
              </a:lnSpc>
            </a:pPr>
            <a:r>
              <a:rPr lang="en-US" altLang="en-US" smtClean="0"/>
              <a:t>1980s</a:t>
            </a:r>
          </a:p>
          <a:p>
            <a:pPr lvl="3">
              <a:lnSpc>
                <a:spcPct val="90000"/>
              </a:lnSpc>
            </a:pPr>
            <a:r>
              <a:rPr lang="en-US" altLang="en-US" smtClean="0"/>
              <a:t>Alleged threat of competition from Japan in the United States</a:t>
            </a:r>
          </a:p>
          <a:p>
            <a:pPr lvl="2">
              <a:lnSpc>
                <a:spcPct val="90000"/>
              </a:lnSpc>
            </a:pPr>
            <a:r>
              <a:rPr lang="en-US" altLang="en-US" smtClean="0"/>
              <a:t>Early 1990s</a:t>
            </a:r>
          </a:p>
          <a:p>
            <a:pPr lvl="3">
              <a:lnSpc>
                <a:spcPct val="90000"/>
              </a:lnSpc>
            </a:pPr>
            <a:r>
              <a:rPr lang="en-US" altLang="en-US" smtClean="0"/>
              <a:t>Substantial concern in both the United States and Europe over the effects of imports from low-wage countries on the wages of less-skilled workers at home.</a:t>
            </a:r>
          </a:p>
          <a:p>
            <a:pPr lvl="2">
              <a:lnSpc>
                <a:spcPct val="90000"/>
              </a:lnSpc>
            </a:pPr>
            <a:r>
              <a:rPr lang="en-US" altLang="en-US" smtClean="0"/>
              <a:t>Second half of the 1990s</a:t>
            </a:r>
          </a:p>
          <a:p>
            <a:pPr lvl="3">
              <a:lnSpc>
                <a:spcPct val="90000"/>
              </a:lnSpc>
            </a:pPr>
            <a:r>
              <a:rPr lang="en-US" altLang="en-US" smtClean="0"/>
              <a:t>Alleged harm that world trade was doing to workers in the developing countries.</a:t>
            </a:r>
          </a:p>
          <a:p>
            <a:pPr lvl="2">
              <a:lnSpc>
                <a:spcPct val="90000"/>
              </a:lnSpc>
            </a:pPr>
            <a:r>
              <a:rPr lang="en-US" altLang="en-US" smtClean="0"/>
              <a:t>1999</a:t>
            </a:r>
          </a:p>
          <a:p>
            <a:pPr lvl="3">
              <a:lnSpc>
                <a:spcPct val="90000"/>
              </a:lnSpc>
            </a:pPr>
            <a:r>
              <a:rPr lang="en-US" altLang="en-US" smtClean="0"/>
              <a:t>Demonstrations disrupted the meeting of the World Trade Organization in Seattle.</a:t>
            </a:r>
          </a:p>
        </p:txBody>
      </p:sp>
      <p:sp>
        <p:nvSpPr>
          <p:cNvPr id="180227" name="Rectangle 3"/>
          <p:cNvSpPr>
            <a:spLocks noGrp="1" noChangeArrowheads="1"/>
          </p:cNvSpPr>
          <p:nvPr>
            <p:ph type="title"/>
          </p:nvPr>
        </p:nvSpPr>
        <p:spPr>
          <a:xfrm>
            <a:off x="0" y="0"/>
            <a:ext cx="7772400" cy="1143000"/>
          </a:xfrm>
          <a:noFill/>
        </p:spPr>
        <p:txBody>
          <a:bodyPr/>
          <a:lstStyle/>
          <a:p>
            <a:r>
              <a:rPr lang="en-US" altLang="en-US" smtClean="0"/>
              <a:t>Globalization</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685800" y="1143000"/>
            <a:ext cx="7772400" cy="4953000"/>
          </a:xfrm>
        </p:spPr>
        <p:txBody>
          <a:bodyPr/>
          <a:lstStyle/>
          <a:p>
            <a:pPr>
              <a:lnSpc>
                <a:spcPct val="90000"/>
              </a:lnSpc>
            </a:pPr>
            <a:r>
              <a:rPr lang="en-US" altLang="en-US" smtClean="0">
                <a:solidFill>
                  <a:srgbClr val="990033"/>
                </a:solidFill>
              </a:rPr>
              <a:t>Trade and Wages Revisited</a:t>
            </a:r>
          </a:p>
          <a:p>
            <a:pPr lvl="1">
              <a:lnSpc>
                <a:spcPct val="90000"/>
              </a:lnSpc>
            </a:pPr>
            <a:r>
              <a:rPr lang="en-US" altLang="en-US" smtClean="0"/>
              <a:t>Activists argue that globalization makes workers in developing-country export industries worse off.</a:t>
            </a:r>
          </a:p>
          <a:p>
            <a:pPr lvl="2">
              <a:lnSpc>
                <a:spcPct val="90000"/>
              </a:lnSpc>
            </a:pPr>
            <a:r>
              <a:rPr lang="en-US" altLang="en-US" u="sng" smtClean="0"/>
              <a:t>Example</a:t>
            </a:r>
            <a:r>
              <a:rPr lang="en-US" altLang="en-US" smtClean="0"/>
              <a:t>: Wages in Mexico’s </a:t>
            </a:r>
            <a:r>
              <a:rPr lang="en-US" altLang="en-US" i="1" smtClean="0"/>
              <a:t>maquiladoras</a:t>
            </a:r>
            <a:r>
              <a:rPr lang="en-US" altLang="en-US" smtClean="0"/>
              <a:t> were below $5 per day, and conditions were appalling by U.S. standards.</a:t>
            </a:r>
          </a:p>
          <a:p>
            <a:pPr lvl="1">
              <a:lnSpc>
                <a:spcPct val="90000"/>
              </a:lnSpc>
            </a:pPr>
            <a:r>
              <a:rPr lang="en-US" altLang="en-US" smtClean="0"/>
              <a:t>Economists argue that despite the low wages earned by workers in developing countries, those workers are better off than they would be if globalization had not taken place.</a:t>
            </a:r>
          </a:p>
          <a:p>
            <a:pPr lvl="2">
              <a:lnSpc>
                <a:spcPct val="90000"/>
              </a:lnSpc>
            </a:pPr>
            <a:endParaRPr lang="en-US" altLang="en-US" smtClean="0"/>
          </a:p>
        </p:txBody>
      </p:sp>
      <p:sp>
        <p:nvSpPr>
          <p:cNvPr id="182275" name="Rectangle 3"/>
          <p:cNvSpPr>
            <a:spLocks noGrp="1" noChangeArrowheads="1"/>
          </p:cNvSpPr>
          <p:nvPr>
            <p:ph type="title"/>
          </p:nvPr>
        </p:nvSpPr>
        <p:spPr>
          <a:xfrm>
            <a:off x="0" y="0"/>
            <a:ext cx="7772400" cy="1143000"/>
          </a:xfrm>
          <a:noFill/>
        </p:spPr>
        <p:txBody>
          <a:bodyPr/>
          <a:lstStyle/>
          <a:p>
            <a:r>
              <a:rPr lang="en-US" altLang="en-US" smtClean="0"/>
              <a:t>Globalization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lIns="90488" tIns="44450" rIns="90488" bIns="44450"/>
          <a:lstStyle/>
          <a:p>
            <a:r>
              <a:rPr lang="en-US" altLang="en-US" smtClean="0"/>
              <a:t>Learning Objectives</a:t>
            </a:r>
          </a:p>
        </p:txBody>
      </p:sp>
      <p:sp>
        <p:nvSpPr>
          <p:cNvPr id="20483" name="Rectangle 3"/>
          <p:cNvSpPr>
            <a:spLocks noGrp="1" noChangeArrowheads="1"/>
          </p:cNvSpPr>
          <p:nvPr>
            <p:ph type="body" idx="1"/>
          </p:nvPr>
        </p:nvSpPr>
        <p:spPr>
          <a:noFill/>
        </p:spPr>
        <p:txBody>
          <a:bodyPr lIns="90488" tIns="44450" rIns="90488" bIns="44450"/>
          <a:lstStyle/>
          <a:p>
            <a:pPr>
              <a:lnSpc>
                <a:spcPct val="90000"/>
              </a:lnSpc>
              <a:spcBef>
                <a:spcPct val="40000"/>
              </a:spcBef>
            </a:pPr>
            <a:r>
              <a:rPr lang="en-US" altLang="en-US" sz="2800" smtClean="0">
                <a:solidFill>
                  <a:srgbClr val="B2B2B2"/>
                </a:solidFill>
              </a:rPr>
              <a:t>Distinguish between commercial policy and industrial policy</a:t>
            </a:r>
          </a:p>
          <a:p>
            <a:pPr>
              <a:lnSpc>
                <a:spcPct val="90000"/>
              </a:lnSpc>
              <a:spcBef>
                <a:spcPct val="40000"/>
              </a:spcBef>
            </a:pPr>
            <a:r>
              <a:rPr lang="en-US" altLang="en-US" sz="2800" smtClean="0"/>
              <a:t>Understand the lessons from the history of US commercial policy</a:t>
            </a:r>
          </a:p>
          <a:p>
            <a:pPr>
              <a:lnSpc>
                <a:spcPct val="90000"/>
              </a:lnSpc>
              <a:spcBef>
                <a:spcPct val="40000"/>
              </a:spcBef>
            </a:pPr>
            <a:r>
              <a:rPr lang="en-US" altLang="en-US" sz="2800" smtClean="0">
                <a:solidFill>
                  <a:srgbClr val="B2B2B2"/>
                </a:solidFill>
              </a:rPr>
              <a:t>Become familiar with GATT and WTO</a:t>
            </a:r>
          </a:p>
          <a:p>
            <a:pPr>
              <a:lnSpc>
                <a:spcPct val="90000"/>
              </a:lnSpc>
              <a:spcBef>
                <a:spcPct val="40000"/>
              </a:spcBef>
            </a:pPr>
            <a:r>
              <a:rPr lang="en-US" altLang="en-US" sz="2800" smtClean="0">
                <a:solidFill>
                  <a:srgbClr val="B2B2B2"/>
                </a:solidFill>
              </a:rPr>
              <a:t>Learn current US commercial policy</a:t>
            </a:r>
          </a:p>
          <a:p>
            <a:pPr>
              <a:lnSpc>
                <a:spcPct val="90000"/>
              </a:lnSpc>
              <a:spcBef>
                <a:spcPct val="40000"/>
              </a:spcBef>
            </a:pPr>
            <a:r>
              <a:rPr lang="en-US" altLang="en-US" sz="2800" smtClean="0">
                <a:solidFill>
                  <a:srgbClr val="B2B2B2"/>
                </a:solidFill>
              </a:rPr>
              <a:t>Explain why anti-dumping measures are really old-fashioned protectionism</a:t>
            </a:r>
          </a:p>
        </p:txBody>
      </p:sp>
    </p:spTree>
  </p:cSld>
  <p:clrMapOvr>
    <a:masterClrMapping/>
  </p:clrMapOvr>
  <p:transition spd="med">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0"/>
            <a:ext cx="7772400" cy="1143000"/>
          </a:xfrm>
          <a:noFill/>
        </p:spPr>
        <p:txBody>
          <a:bodyPr/>
          <a:lstStyle/>
          <a:p>
            <a:r>
              <a:rPr lang="en-US" altLang="en-US" smtClean="0"/>
              <a:t>Globalization</a:t>
            </a:r>
          </a:p>
        </p:txBody>
      </p:sp>
      <p:sp>
        <p:nvSpPr>
          <p:cNvPr id="493571" name="Rectangle 3"/>
          <p:cNvSpPr>
            <a:spLocks noChangeArrowheads="1"/>
          </p:cNvSpPr>
          <p:nvPr/>
        </p:nvSpPr>
        <p:spPr bwMode="auto">
          <a:xfrm>
            <a:off x="0" y="685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300">
                <a:solidFill>
                  <a:srgbClr val="336699"/>
                </a:solidFill>
              </a:rPr>
              <a:t>Real Wages</a:t>
            </a:r>
          </a:p>
        </p:txBody>
      </p:sp>
      <p:grpSp>
        <p:nvGrpSpPr>
          <p:cNvPr id="2" name="Group 4"/>
          <p:cNvGrpSpPr>
            <a:grpSpLocks/>
          </p:cNvGrpSpPr>
          <p:nvPr/>
        </p:nvGrpSpPr>
        <p:grpSpPr bwMode="auto">
          <a:xfrm>
            <a:off x="1143000" y="2514600"/>
            <a:ext cx="7772400" cy="1497013"/>
            <a:chOff x="720" y="1584"/>
            <a:chExt cx="4896" cy="943"/>
          </a:xfrm>
        </p:grpSpPr>
        <p:pic>
          <p:nvPicPr>
            <p:cNvPr id="184328" name="Picture 5" descr="T11-5"/>
            <p:cNvPicPr>
              <a:picLocks noChangeAspect="1" noChangeArrowheads="1"/>
            </p:cNvPicPr>
            <p:nvPr/>
          </p:nvPicPr>
          <p:blipFill>
            <a:blip r:embed="rId3">
              <a:extLst>
                <a:ext uri="{28A0092B-C50C-407E-A947-70E740481C1C}">
                  <a14:useLocalDpi xmlns:a14="http://schemas.microsoft.com/office/drawing/2010/main" val="0"/>
                </a:ext>
              </a:extLst>
            </a:blip>
            <a:srcRect b="45584"/>
            <a:stretch>
              <a:fillRect/>
            </a:stretch>
          </p:blipFill>
          <p:spPr bwMode="auto">
            <a:xfrm>
              <a:off x="720" y="1584"/>
              <a:ext cx="4896"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9" name="Picture 6" descr="T5-1"/>
            <p:cNvPicPr>
              <a:picLocks noChangeAspect="1" noChangeArrowheads="1"/>
            </p:cNvPicPr>
            <p:nvPr/>
          </p:nvPicPr>
          <p:blipFill>
            <a:blip r:embed="rId4">
              <a:extLst>
                <a:ext uri="{28A0092B-C50C-407E-A947-70E740481C1C}">
                  <a14:useLocalDpi xmlns:a14="http://schemas.microsoft.com/office/drawing/2010/main" val="0"/>
                </a:ext>
              </a:extLst>
            </a:blip>
            <a:srcRect l="8888" t="78651" b="11237"/>
            <a:stretch>
              <a:fillRect/>
            </a:stretch>
          </p:blipFill>
          <p:spPr bwMode="auto">
            <a:xfrm>
              <a:off x="720" y="2304"/>
              <a:ext cx="446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143000" y="4119563"/>
            <a:ext cx="7772400" cy="1600200"/>
            <a:chOff x="720" y="2595"/>
            <a:chExt cx="4896" cy="1008"/>
          </a:xfrm>
        </p:grpSpPr>
        <p:pic>
          <p:nvPicPr>
            <p:cNvPr id="184326" name="Picture 8" descr="T11-5"/>
            <p:cNvPicPr>
              <a:picLocks noChangeAspect="1" noChangeArrowheads="1"/>
            </p:cNvPicPr>
            <p:nvPr/>
          </p:nvPicPr>
          <p:blipFill>
            <a:blip r:embed="rId3">
              <a:extLst>
                <a:ext uri="{28A0092B-C50C-407E-A947-70E740481C1C}">
                  <a14:useLocalDpi xmlns:a14="http://schemas.microsoft.com/office/drawing/2010/main" val="0"/>
                </a:ext>
              </a:extLst>
            </a:blip>
            <a:srcRect t="45584"/>
            <a:stretch>
              <a:fillRect/>
            </a:stretch>
          </p:blipFill>
          <p:spPr bwMode="auto">
            <a:xfrm>
              <a:off x="720" y="2595"/>
              <a:ext cx="4896"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7" name="Picture 9" descr="T5-1"/>
            <p:cNvPicPr>
              <a:picLocks noChangeAspect="1" noChangeArrowheads="1"/>
            </p:cNvPicPr>
            <p:nvPr/>
          </p:nvPicPr>
          <p:blipFill>
            <a:blip r:embed="rId4">
              <a:extLst>
                <a:ext uri="{28A0092B-C50C-407E-A947-70E740481C1C}">
                  <a14:useLocalDpi xmlns:a14="http://schemas.microsoft.com/office/drawing/2010/main" val="0"/>
                </a:ext>
              </a:extLst>
            </a:blip>
            <a:srcRect l="8888" t="78651" b="11237"/>
            <a:stretch>
              <a:fillRect/>
            </a:stretch>
          </p:blipFill>
          <p:spPr bwMode="auto">
            <a:xfrm>
              <a:off x="720" y="3504"/>
              <a:ext cx="446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3571"/>
                                        </p:tgtEl>
                                        <p:attrNameLst>
                                          <p:attrName>style.visibility</p:attrName>
                                        </p:attrNameLst>
                                      </p:cBhvr>
                                      <p:to>
                                        <p:strVal val="visible"/>
                                      </p:to>
                                    </p:set>
                                    <p:animEffect transition="in" filter="wipe(left)">
                                      <p:cBhvr>
                                        <p:cTn id="7" dur="500"/>
                                        <p:tgtEl>
                                          <p:spTgt spid="493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457200" y="1143000"/>
            <a:ext cx="8229600" cy="5105400"/>
          </a:xfrm>
        </p:spPr>
        <p:txBody>
          <a:bodyPr/>
          <a:lstStyle/>
          <a:p>
            <a:pPr>
              <a:lnSpc>
                <a:spcPct val="90000"/>
              </a:lnSpc>
            </a:pPr>
            <a:r>
              <a:rPr lang="en-US" altLang="en-US" smtClean="0">
                <a:solidFill>
                  <a:srgbClr val="990033"/>
                </a:solidFill>
              </a:rPr>
              <a:t>Labor Standards and Trade Negotiations</a:t>
            </a:r>
          </a:p>
          <a:p>
            <a:pPr lvl="1">
              <a:lnSpc>
                <a:spcPct val="90000"/>
              </a:lnSpc>
            </a:pPr>
            <a:r>
              <a:rPr lang="en-US" altLang="en-US" smtClean="0"/>
              <a:t>International trade agreements can improve wages and working conditions in poor countries by incorporating:</a:t>
            </a:r>
          </a:p>
          <a:p>
            <a:pPr lvl="2">
              <a:lnSpc>
                <a:spcPct val="90000"/>
              </a:lnSpc>
            </a:pPr>
            <a:r>
              <a:rPr lang="en-US" altLang="en-US" smtClean="0"/>
              <a:t>A system that monitors wages and working conditions and makes the results of this monitoring available to consumers.</a:t>
            </a:r>
          </a:p>
          <a:p>
            <a:pPr lvl="2">
              <a:lnSpc>
                <a:spcPct val="90000"/>
              </a:lnSpc>
            </a:pPr>
            <a:r>
              <a:rPr lang="en-US" altLang="en-US" smtClean="0"/>
              <a:t>Formal labor standards</a:t>
            </a:r>
          </a:p>
          <a:p>
            <a:pPr lvl="3">
              <a:lnSpc>
                <a:spcPct val="90000"/>
              </a:lnSpc>
            </a:pPr>
            <a:r>
              <a:rPr lang="en-US" altLang="en-US" smtClean="0"/>
              <a:t>They are conditions that export industries are supposed to meet as part of trade agreements.</a:t>
            </a:r>
          </a:p>
          <a:p>
            <a:pPr lvl="3">
              <a:lnSpc>
                <a:spcPct val="90000"/>
              </a:lnSpc>
            </a:pPr>
            <a:r>
              <a:rPr lang="en-US" altLang="en-US" smtClean="0"/>
              <a:t>They have considerable political support in advanced countries.</a:t>
            </a:r>
          </a:p>
          <a:p>
            <a:pPr lvl="3">
              <a:lnSpc>
                <a:spcPct val="90000"/>
              </a:lnSpc>
            </a:pPr>
            <a:r>
              <a:rPr lang="en-US" altLang="en-US" smtClean="0"/>
              <a:t>They are strongly opposed by most developing countries.</a:t>
            </a:r>
          </a:p>
          <a:p>
            <a:pPr lvl="3">
              <a:lnSpc>
                <a:spcPct val="90000"/>
              </a:lnSpc>
            </a:pPr>
            <a:endParaRPr lang="en-US" altLang="en-US" smtClean="0"/>
          </a:p>
        </p:txBody>
      </p:sp>
      <p:sp>
        <p:nvSpPr>
          <p:cNvPr id="186371" name="Rectangle 3"/>
          <p:cNvSpPr>
            <a:spLocks noGrp="1" noChangeArrowheads="1"/>
          </p:cNvSpPr>
          <p:nvPr>
            <p:ph type="title"/>
          </p:nvPr>
        </p:nvSpPr>
        <p:spPr>
          <a:xfrm>
            <a:off x="0" y="0"/>
            <a:ext cx="7772400" cy="1143000"/>
          </a:xfrm>
          <a:noFill/>
        </p:spPr>
        <p:txBody>
          <a:bodyPr/>
          <a:lstStyle/>
          <a:p>
            <a:r>
              <a:rPr lang="en-US" altLang="en-US" smtClean="0"/>
              <a:t>Globalization</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457200" y="1143000"/>
            <a:ext cx="8229600" cy="5410200"/>
          </a:xfrm>
        </p:spPr>
        <p:txBody>
          <a:bodyPr/>
          <a:lstStyle/>
          <a:p>
            <a:pPr>
              <a:lnSpc>
                <a:spcPct val="90000"/>
              </a:lnSpc>
            </a:pPr>
            <a:r>
              <a:rPr lang="en-US" altLang="en-US" smtClean="0">
                <a:solidFill>
                  <a:srgbClr val="990033"/>
                </a:solidFill>
              </a:rPr>
              <a:t>Environmental and Cultural Issues</a:t>
            </a:r>
          </a:p>
          <a:p>
            <a:pPr lvl="1">
              <a:lnSpc>
                <a:spcPct val="90000"/>
              </a:lnSpc>
            </a:pPr>
            <a:r>
              <a:rPr lang="en-US" altLang="en-US" smtClean="0"/>
              <a:t>Environmental standards in developing-country export industries are much lower than in advanced-country industries.</a:t>
            </a:r>
          </a:p>
          <a:p>
            <a:pPr lvl="1">
              <a:lnSpc>
                <a:spcPct val="90000"/>
              </a:lnSpc>
            </a:pPr>
            <a:r>
              <a:rPr lang="en-US" altLang="en-US" smtClean="0"/>
              <a:t>The incorporation of environmental standards in trade agreements can cause:</a:t>
            </a:r>
          </a:p>
          <a:p>
            <a:pPr lvl="2">
              <a:lnSpc>
                <a:spcPct val="90000"/>
              </a:lnSpc>
            </a:pPr>
            <a:r>
              <a:rPr lang="en-US" altLang="en-US" smtClean="0"/>
              <a:t>Improvements in the environment</a:t>
            </a:r>
          </a:p>
          <a:p>
            <a:pPr lvl="2">
              <a:lnSpc>
                <a:spcPct val="90000"/>
              </a:lnSpc>
            </a:pPr>
            <a:r>
              <a:rPr lang="en-US" altLang="en-US" smtClean="0"/>
              <a:t>Potential export industries in poor countries to shut down </a:t>
            </a:r>
          </a:p>
          <a:p>
            <a:pPr lvl="1">
              <a:lnSpc>
                <a:spcPct val="90000"/>
              </a:lnSpc>
            </a:pPr>
            <a:r>
              <a:rPr lang="en-US" altLang="en-US" smtClean="0"/>
              <a:t>Globalization has led to a homogenization of cultures around the world.</a:t>
            </a:r>
          </a:p>
          <a:p>
            <a:pPr lvl="2">
              <a:lnSpc>
                <a:spcPct val="90000"/>
              </a:lnSpc>
            </a:pPr>
            <a:r>
              <a:rPr lang="en-US" altLang="en-US" u="sng" smtClean="0"/>
              <a:t>Example</a:t>
            </a:r>
            <a:r>
              <a:rPr lang="en-US" altLang="en-US" smtClean="0"/>
              <a:t>: McDonald’s is now found almost everywhere.</a:t>
            </a:r>
          </a:p>
        </p:txBody>
      </p:sp>
      <p:sp>
        <p:nvSpPr>
          <p:cNvPr id="188419" name="Rectangle 3"/>
          <p:cNvSpPr>
            <a:spLocks noGrp="1" noChangeArrowheads="1"/>
          </p:cNvSpPr>
          <p:nvPr>
            <p:ph type="title"/>
          </p:nvPr>
        </p:nvSpPr>
        <p:spPr>
          <a:xfrm>
            <a:off x="0" y="0"/>
            <a:ext cx="7772400" cy="1143000"/>
          </a:xfrm>
          <a:noFill/>
        </p:spPr>
        <p:txBody>
          <a:bodyPr/>
          <a:lstStyle/>
          <a:p>
            <a:r>
              <a:rPr lang="en-US" altLang="en-US" smtClean="0"/>
              <a:t>Globalization</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685800" y="1219200"/>
            <a:ext cx="7772400" cy="4876800"/>
          </a:xfrm>
        </p:spPr>
        <p:txBody>
          <a:bodyPr/>
          <a:lstStyle/>
          <a:p>
            <a:r>
              <a:rPr lang="en-US" altLang="en-US" smtClean="0">
                <a:solidFill>
                  <a:srgbClr val="990033"/>
                </a:solidFill>
              </a:rPr>
              <a:t>The WTO and National Independence</a:t>
            </a:r>
          </a:p>
          <a:p>
            <a:pPr lvl="1"/>
            <a:r>
              <a:rPr lang="en-US" altLang="en-US" smtClean="0"/>
              <a:t>Free trade and free flow of capital has undermined national sovereignty.</a:t>
            </a:r>
          </a:p>
          <a:p>
            <a:pPr lvl="1"/>
            <a:r>
              <a:rPr lang="en-US" altLang="en-US" smtClean="0"/>
              <a:t>WTO monitors not only the traditional instruments of trade policy, but also domestic policies that are de facto trade policies.</a:t>
            </a:r>
          </a:p>
        </p:txBody>
      </p:sp>
      <p:sp>
        <p:nvSpPr>
          <p:cNvPr id="190467" name="Rectangle 3"/>
          <p:cNvSpPr>
            <a:spLocks noGrp="1" noChangeArrowheads="1"/>
          </p:cNvSpPr>
          <p:nvPr>
            <p:ph type="title"/>
          </p:nvPr>
        </p:nvSpPr>
        <p:spPr>
          <a:xfrm>
            <a:off x="0" y="0"/>
            <a:ext cx="7772400" cy="1143000"/>
          </a:xfrm>
          <a:noFill/>
        </p:spPr>
        <p:txBody>
          <a:bodyPr/>
          <a:lstStyle/>
          <a:p>
            <a:r>
              <a:rPr lang="en-US" altLang="en-US" smtClean="0"/>
              <a:t>Globalization</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0"/>
            <a:ext cx="7772400" cy="1143000"/>
          </a:xfrm>
        </p:spPr>
        <p:txBody>
          <a:bodyPr/>
          <a:lstStyle/>
          <a:p>
            <a:r>
              <a:rPr lang="en-US" altLang="en-US" sz="4000" smtClean="0"/>
              <a:t>Dumping.</a:t>
            </a:r>
            <a:endParaRPr lang="en-US" altLang="en-US" smtClean="0"/>
          </a:p>
        </p:txBody>
      </p:sp>
      <p:pic>
        <p:nvPicPr>
          <p:cNvPr id="192515" name="Picture 3" descr="hus62072_08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31913"/>
            <a:ext cx="60960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0" y="304800"/>
            <a:ext cx="8610600" cy="838200"/>
          </a:xfrm>
        </p:spPr>
        <p:txBody>
          <a:bodyPr/>
          <a:lstStyle/>
          <a:p>
            <a:r>
              <a:rPr lang="en-US" altLang="en-US" sz="4000" smtClean="0">
                <a:solidFill>
                  <a:schemeClr val="tx1"/>
                </a:solidFill>
              </a:rPr>
              <a:t>Terms of trade of developing countries.</a:t>
            </a:r>
            <a:r>
              <a:rPr lang="en-US" altLang="en-US" smtClean="0"/>
              <a:t> </a:t>
            </a:r>
          </a:p>
        </p:txBody>
      </p:sp>
      <p:pic>
        <p:nvPicPr>
          <p:cNvPr id="194563" name="Picture 3" descr="hus62072_10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8125"/>
            <a:ext cx="8229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en-US" sz="4000" smtClean="0">
                <a:solidFill>
                  <a:schemeClr val="tx1"/>
                </a:solidFill>
              </a:rPr>
              <a:t>Immizerizing growth</a:t>
            </a:r>
            <a:endParaRPr lang="en-US" altLang="en-US" smtClean="0"/>
          </a:p>
        </p:txBody>
      </p:sp>
      <p:pic>
        <p:nvPicPr>
          <p:cNvPr id="196611" name="Picture 3" descr="hus62072_10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371600"/>
            <a:ext cx="5953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0"/>
            <a:ext cx="8610600" cy="1143000"/>
          </a:xfrm>
        </p:spPr>
        <p:txBody>
          <a:bodyPr/>
          <a:lstStyle/>
          <a:p>
            <a:r>
              <a:rPr lang="en-US" altLang="en-US" sz="4000" smtClean="0">
                <a:solidFill>
                  <a:schemeClr val="tx1"/>
                </a:solidFill>
              </a:rPr>
              <a:t>Distribution of income between labor and capital.</a:t>
            </a:r>
            <a:endParaRPr lang="en-US" altLang="en-US" smtClean="0"/>
          </a:p>
        </p:txBody>
      </p:sp>
      <p:pic>
        <p:nvPicPr>
          <p:cNvPr id="198659" name="Picture 3" descr="hus62072_10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371600"/>
            <a:ext cx="60198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381000"/>
            <a:ext cx="8610600" cy="762000"/>
          </a:xfrm>
        </p:spPr>
        <p:txBody>
          <a:bodyPr/>
          <a:lstStyle/>
          <a:p>
            <a:r>
              <a:rPr lang="en-US" altLang="en-US" sz="4000" smtClean="0">
                <a:solidFill>
                  <a:schemeClr val="tx1"/>
                </a:solidFill>
              </a:rPr>
              <a:t>The economic effects of labor immigration.</a:t>
            </a:r>
            <a:endParaRPr lang="en-US" altLang="en-US" smtClean="0"/>
          </a:p>
        </p:txBody>
      </p:sp>
      <p:pic>
        <p:nvPicPr>
          <p:cNvPr id="200707" name="Picture 3" descr="hus62072_100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389063"/>
            <a:ext cx="6108700"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tLang="en-US" sz="4000" smtClean="0"/>
              <a:t>Reciprocity in Trade Negotiations</a:t>
            </a:r>
          </a:p>
        </p:txBody>
      </p:sp>
      <p:sp>
        <p:nvSpPr>
          <p:cNvPr id="202755" name="Rectangle 3"/>
          <p:cNvSpPr>
            <a:spLocks noGrp="1" noChangeArrowheads="1"/>
          </p:cNvSpPr>
          <p:nvPr>
            <p:ph type="body" idx="1"/>
          </p:nvPr>
        </p:nvSpPr>
        <p:spPr/>
        <p:txBody>
          <a:bodyPr/>
          <a:lstStyle/>
          <a:p>
            <a:r>
              <a:rPr lang="en-US" altLang="en-US" sz="3600" smtClean="0"/>
              <a:t>Protectionist reciprocity</a:t>
            </a:r>
          </a:p>
          <a:p>
            <a:r>
              <a:rPr lang="en-US" altLang="en-US" sz="3600" smtClean="0"/>
              <a:t>Liberal reciprocity</a:t>
            </a:r>
          </a:p>
          <a:p>
            <a:r>
              <a:rPr lang="en-US" altLang="en-US" sz="3600" smtClean="0"/>
              <a:t>Aggressive reciprocity</a:t>
            </a:r>
          </a:p>
          <a:p>
            <a:pPr>
              <a:buFontTx/>
              <a:buNone/>
            </a:pPr>
            <a:endParaRPr lang="en-US" altLang="en-US" smtClean="0"/>
          </a:p>
        </p:txBody>
      </p:sp>
    </p:spTree>
  </p:cSld>
  <p:clrMapOvr>
    <a:masterClrMapping/>
  </p:clrMapOvr>
</p:sld>
</file>

<file path=ppt/theme/theme1.xml><?xml version="1.0" encoding="utf-8"?>
<a:theme xmlns:a="http://schemas.openxmlformats.org/drawingml/2006/main" name="L-M_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M_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L-M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M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M_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M_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M_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M_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M_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Office\Templates\L-M_TEMPLATE.pot</Template>
  <TotalTime>46323260</TotalTime>
  <Pages>42</Pages>
  <Words>7007</Words>
  <Application>Microsoft Office PowerPoint</Application>
  <PresentationFormat>On-screen Show (4:3)</PresentationFormat>
  <Paragraphs>982</Paragraphs>
  <Slides>105</Slides>
  <Notes>102</Notes>
  <HiddenSlides>22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11" baseType="lpstr">
      <vt:lpstr>Times New Roman</vt:lpstr>
      <vt:lpstr>Arial</vt:lpstr>
      <vt:lpstr>Verdana</vt:lpstr>
      <vt:lpstr>L-M_TEMPLATE</vt:lpstr>
      <vt:lpstr>Clip</vt:lpstr>
      <vt:lpstr>Microsoft Word Document</vt:lpstr>
      <vt:lpstr>Commercial Policy – Part III History and Practice</vt:lpstr>
      <vt:lpstr>Learning Objectives</vt:lpstr>
      <vt:lpstr>Learning Objectives</vt:lpstr>
      <vt:lpstr>Definitions</vt:lpstr>
      <vt:lpstr>Head to Head</vt:lpstr>
      <vt:lpstr>Which industries?</vt:lpstr>
      <vt:lpstr>US industrial policy</vt:lpstr>
      <vt:lpstr>Census Bureau</vt:lpstr>
      <vt:lpstr>Learning Objectives</vt:lpstr>
      <vt:lpstr>Introduction</vt:lpstr>
      <vt:lpstr>US Commercial Policy: History</vt:lpstr>
      <vt:lpstr>First Tariff Act -- 1789</vt:lpstr>
      <vt:lpstr>War of 1812</vt:lpstr>
      <vt:lpstr>Tariff of Abominations, 1828</vt:lpstr>
      <vt:lpstr>U.S. tariffs, 1792–1999. </vt:lpstr>
      <vt:lpstr>Tariff Act of 1930 Smoot-Hawley</vt:lpstr>
      <vt:lpstr>Smoot-Hawley protectionism and world trade, 1929-33 ($ millions)</vt:lpstr>
      <vt:lpstr>Reciprocal Trade Agreements Act, 1934</vt:lpstr>
      <vt:lpstr>What are the lessons?</vt:lpstr>
      <vt:lpstr>What are the lessons?</vt:lpstr>
      <vt:lpstr>US Tariff-rate Quotas &amp;VERs</vt:lpstr>
      <vt:lpstr>Fast track negotiating authority</vt:lpstr>
      <vt:lpstr>Learning Objectives</vt:lpstr>
      <vt:lpstr>Five Terms From Trade Law</vt:lpstr>
      <vt:lpstr>Five Terms From Trade Law</vt:lpstr>
      <vt:lpstr>Does this policy discriminate?</vt:lpstr>
      <vt:lpstr>Article I of GATT</vt:lpstr>
      <vt:lpstr>Article I of GATT</vt:lpstr>
      <vt:lpstr>Article I of GATT</vt:lpstr>
      <vt:lpstr>MFN Clause in Services</vt:lpstr>
      <vt:lpstr>MFN Clause in TRIPS</vt:lpstr>
      <vt:lpstr>Five Terms From Trade Law</vt:lpstr>
      <vt:lpstr>Five Terms From Trade Law</vt:lpstr>
      <vt:lpstr>Five Terms From Trade Law</vt:lpstr>
      <vt:lpstr>Five Terms From Trade Law</vt:lpstr>
      <vt:lpstr>The GATT</vt:lpstr>
      <vt:lpstr>The GATT</vt:lpstr>
      <vt:lpstr>The GATT -- See Item 8.1</vt:lpstr>
      <vt:lpstr>The GATT</vt:lpstr>
      <vt:lpstr>The GATT</vt:lpstr>
      <vt:lpstr>The GATT</vt:lpstr>
      <vt:lpstr>The GATT</vt:lpstr>
      <vt:lpstr>The GATT</vt:lpstr>
      <vt:lpstr>The GATT</vt:lpstr>
      <vt:lpstr>The WTO</vt:lpstr>
      <vt:lpstr>The WTO</vt:lpstr>
      <vt:lpstr>Trade Liberalization</vt:lpstr>
      <vt:lpstr>Liberalization of Agriculture</vt:lpstr>
      <vt:lpstr>Liberalization of Clothing</vt:lpstr>
      <vt:lpstr>Other Liberalization</vt:lpstr>
      <vt:lpstr>Administrative Reforms</vt:lpstr>
      <vt:lpstr>Administrative Reforms</vt:lpstr>
      <vt:lpstr>WTO - Benefits and Costs</vt:lpstr>
      <vt:lpstr>The WTO</vt:lpstr>
      <vt:lpstr>US Tuna Quotas Save Dolphins</vt:lpstr>
      <vt:lpstr>US Tuna Quotas Save Dolphins</vt:lpstr>
      <vt:lpstr>US Consumers Save Dolphins</vt:lpstr>
      <vt:lpstr>Learning Objectives</vt:lpstr>
      <vt:lpstr>Dumping</vt:lpstr>
      <vt:lpstr>Dumping Benefits the  Importing Country</vt:lpstr>
      <vt:lpstr>Welfare Effects of Dumping</vt:lpstr>
      <vt:lpstr>Welfare Effects of Dumping</vt:lpstr>
      <vt:lpstr>Successful Predatory Dumping</vt:lpstr>
      <vt:lpstr>Dumping</vt:lpstr>
      <vt:lpstr>International Price Discrimination</vt:lpstr>
      <vt:lpstr>PowerPoint Presentation</vt:lpstr>
      <vt:lpstr>International price discrimination.</vt:lpstr>
      <vt:lpstr>Learning Objectives</vt:lpstr>
      <vt:lpstr>US Antidumping Law</vt:lpstr>
      <vt:lpstr>US Antidumping Law</vt:lpstr>
      <vt:lpstr>US Antidumping Law</vt:lpstr>
      <vt:lpstr>US Countervailing Duty Law</vt:lpstr>
      <vt:lpstr>WTO &amp; Subsidies</vt:lpstr>
      <vt:lpstr>WTO &amp; Subsidies</vt:lpstr>
      <vt:lpstr>WTO &amp; Subsidies</vt:lpstr>
      <vt:lpstr>WTO &amp; Subsidies</vt:lpstr>
      <vt:lpstr>Section 201– Escape Clause</vt:lpstr>
      <vt:lpstr>Trade Adjustment Assistance</vt:lpstr>
      <vt:lpstr>Trade Adjustment Assistance</vt:lpstr>
      <vt:lpstr>Wage Insurance</vt:lpstr>
      <vt:lpstr>Section 301</vt:lpstr>
      <vt:lpstr>Aggressive Unilateralism</vt:lpstr>
      <vt:lpstr>1988 Omnibus Trade &amp; Competitiveness Act</vt:lpstr>
      <vt:lpstr>1988 Omnibus Trade &amp; Competitiveness Act</vt:lpstr>
      <vt:lpstr>WTO Oversight Committees</vt:lpstr>
      <vt:lpstr>Direct Costs and Jobs “Saved”</vt:lpstr>
      <vt:lpstr>Direct Costs and Jobs Saved (Cont.)</vt:lpstr>
      <vt:lpstr>Globalization</vt:lpstr>
      <vt:lpstr>Globalization</vt:lpstr>
      <vt:lpstr>Globalization</vt:lpstr>
      <vt:lpstr>Globalization</vt:lpstr>
      <vt:lpstr>Globalization</vt:lpstr>
      <vt:lpstr>Globalization</vt:lpstr>
      <vt:lpstr>Dumping.</vt:lpstr>
      <vt:lpstr>Terms of trade of developing countries. </vt:lpstr>
      <vt:lpstr>Immizerizing growth</vt:lpstr>
      <vt:lpstr>Distribution of income between labor and capital.</vt:lpstr>
      <vt:lpstr>The economic effects of labor immigration.</vt:lpstr>
      <vt:lpstr>Reciprocity in Trade Negotiations</vt:lpstr>
      <vt:lpstr>Effects of dumping, subsidies, and remedies</vt:lpstr>
      <vt:lpstr>Effects of dumping, subsidies, and remedies</vt:lpstr>
      <vt:lpstr>The Doha Round of Trade Negotiations</vt:lpstr>
      <vt:lpstr>The Doha Round of Trade Negotiations</vt:lpstr>
      <vt:lpstr>Doha Round: Dispute Settlement</vt:lpstr>
      <vt:lpstr>Wage Insurance</vt:lpstr>
    </vt:vector>
  </TitlesOfParts>
  <Company>CBA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Policy Part III -- US; WTO</dc:title>
  <dc:subject>International Economics</dc:subject>
  <dc:creator>John D. Eastwood</dc:creator>
  <cp:keywords/>
  <dc:description/>
  <cp:lastModifiedBy>Andrew Parkes</cp:lastModifiedBy>
  <cp:revision>539</cp:revision>
  <cp:lastPrinted>1999-02-20T00:44:37Z</cp:lastPrinted>
  <dcterms:created xsi:type="dcterms:W3CDTF">1997-06-16T14:53:50Z</dcterms:created>
  <dcterms:modified xsi:type="dcterms:W3CDTF">2018-10-08T00:41:33Z</dcterms:modified>
</cp:coreProperties>
</file>