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1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78B0C4-B358-4135-9A26-794E7FE889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084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B66DD8-592C-4B6C-A4BC-7A3D1A531A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6618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1D3700B-8E54-43FA-852D-BC183AF811F3}" type="slidenum">
              <a:rPr lang="zh-CN" altLang="en-US" smtClean="0">
                <a:latin typeface="Arial" panose="020B0604020202020204" pitchFamily="34" charset="0"/>
              </a:rPr>
              <a:pPr/>
              <a:t>5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7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AEB0-9BA8-4B5C-8657-CDB96DE942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74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19BD5-6F19-4F5C-A584-64A4457D92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002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E7439-18E4-4E71-B6EF-2A25C0D283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14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3C0D5-4B07-4BF8-85F9-3243581844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622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BA85D-36C1-4725-B664-08F6FA6493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97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3F933-F4C5-4637-AE11-6AE6D64070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514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1ADA2-EEEB-401B-824B-722716C92D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948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BF379-E6E0-4359-9A23-0F772B8E29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659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F9ACF-95CC-43DB-8BB5-94752DC033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333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AB262-6E6C-45D3-8178-7C559EA69E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087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8E5E7-DC66-447E-B0FB-4B510B99DB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050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9429F-92D8-4E13-A2E9-9630400EF0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997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BDE09393-5177-45B7-A887-AE044C5960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7061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800" dirty="0" smtClean="0">
                <a:solidFill>
                  <a:srgbClr val="FFFF00"/>
                </a:solidFill>
                <a:ea typeface="SimSun" panose="02010600030101010101" pitchFamily="2" charset="-122"/>
              </a:rPr>
              <a:t>Money and Banking</a:t>
            </a:r>
            <a:br>
              <a:rPr lang="en-US" altLang="zh-CN" sz="4800" dirty="0" smtClean="0">
                <a:solidFill>
                  <a:srgbClr val="FFFF00"/>
                </a:solidFill>
                <a:ea typeface="SimSun" panose="02010600030101010101" pitchFamily="2" charset="-122"/>
              </a:rPr>
            </a:br>
            <a:endParaRPr lang="en-US" altLang="zh-CN" sz="3200" dirty="0" smtClean="0">
              <a:solidFill>
                <a:srgbClr val="FFFF00"/>
              </a:solidFill>
              <a:ea typeface="SimSun" panose="02010600030101010101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ea typeface="SimSun" panose="02010600030101010101" pitchFamily="2" charset="-122"/>
              </a:rPr>
              <a:t>Dr. Andrew L. H. Parkes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chemeClr val="hlink"/>
                </a:solidFill>
                <a:ea typeface="SimSun" panose="02010600030101010101" pitchFamily="2" charset="-122"/>
              </a:rPr>
              <a:t>SS </a:t>
            </a:r>
            <a:r>
              <a:rPr lang="en-US" altLang="zh-CN" dirty="0" smtClean="0">
                <a:solidFill>
                  <a:schemeClr val="hlink"/>
                </a:solidFill>
                <a:ea typeface="SimSun" panose="02010600030101010101" pitchFamily="2" charset="-122"/>
              </a:rPr>
              <a:t>I 2017</a:t>
            </a:r>
            <a:endParaRPr lang="en-US" altLang="zh-CN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eaLnBrk="1" hangingPunct="1">
              <a:defRPr/>
            </a:pPr>
            <a:endParaRPr lang="en-US" altLang="zh-CN" sz="1000" dirty="0" smtClean="0">
              <a:ea typeface="SimSun" panose="02010600030101010101" pitchFamily="2" charset="-122"/>
            </a:endParaRPr>
          </a:p>
          <a:p>
            <a:pPr eaLnBrk="1" hangingPunct="1">
              <a:defRPr/>
            </a:pPr>
            <a:r>
              <a:rPr lang="en-GB" altLang="en-US" sz="1800" i="1" dirty="0" smtClean="0">
                <a:solidFill>
                  <a:schemeClr val="hlink"/>
                </a:solidFill>
              </a:rPr>
              <a:t>“How do financial markets work?”</a:t>
            </a:r>
          </a:p>
          <a:p>
            <a:pPr eaLnBrk="1" hangingPunct="1">
              <a:defRPr/>
            </a:pPr>
            <a:endParaRPr lang="zh-CN" altLang="en-US" sz="1800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</p:txBody>
      </p:sp>
      <p:pic>
        <p:nvPicPr>
          <p:cNvPr id="5124" name="Picture 4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772400" y="61722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2000" b="1">
                <a:effectLst>
                  <a:outerShdw blurRad="38100" dist="38100" dir="2700000" algn="tl">
                    <a:srgbClr val="000000"/>
                  </a:outerShdw>
                </a:effectLst>
                <a:ea typeface="SimSun" panose="02010600030101010101" pitchFamily="2" charset="-122"/>
              </a:rPr>
              <a:t>卜安吉</a:t>
            </a:r>
            <a:r>
              <a:rPr lang="zh-CN" altLang="en-US" sz="2000">
                <a:ea typeface="SimSun" panose="02010600030101010101" pitchFamily="2" charset="-122"/>
              </a:rPr>
              <a:t> </a:t>
            </a:r>
            <a:endParaRPr lang="en-GB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25CE3-915A-481A-B99E-D9123B3453A7}" type="slidenum">
              <a:rPr lang="zh-CN" altLang="en-US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200" smtClean="0">
                <a:solidFill>
                  <a:srgbClr val="FFFF00"/>
                </a:solidFill>
                <a:ea typeface="SimSun" panose="02010600030101010101" pitchFamily="2" charset="-122"/>
              </a:rPr>
              <a:t>First, A Look Back and at Friday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791200" y="4572000"/>
            <a:ext cx="33528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800">
                <a:ea typeface="SimSun" panose="02010600030101010101" pitchFamily="2" charset="-122"/>
              </a:rPr>
              <a:t>China’s stocks did they fall?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800">
                <a:ea typeface="SimSun" panose="02010600030101010101" pitchFamily="2" charset="-122"/>
              </a:rPr>
              <a:t>Before Friday, the Shanghai Composite was actually higher than on Jan. 22 !!!</a:t>
            </a:r>
          </a:p>
        </p:txBody>
      </p:sp>
      <p:pic>
        <p:nvPicPr>
          <p:cNvPr id="6150" name="Picture 5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6152" name="Picture 1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33600"/>
            <a:ext cx="3429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Rectangle 177"/>
          <p:cNvSpPr>
            <a:spLocks noChangeArrowheads="1"/>
          </p:cNvSpPr>
          <p:nvPr/>
        </p:nvSpPr>
        <p:spPr bwMode="auto">
          <a:xfrm>
            <a:off x="304800" y="1219200"/>
            <a:ext cx="8408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solidFill>
                  <a:srgbClr val="FFFF00"/>
                </a:solidFill>
                <a:ea typeface="SimSun" panose="02010600030101010101" pitchFamily="2" charset="-122"/>
              </a:rPr>
              <a:t>Chinese shares end more than 7% lower – Tuesday, Jan. 22 </a:t>
            </a:r>
          </a:p>
        </p:txBody>
      </p:sp>
      <p:sp>
        <p:nvSpPr>
          <p:cNvPr id="6154" name="Rectangle 178"/>
          <p:cNvSpPr>
            <a:spLocks noChangeArrowheads="1"/>
          </p:cNvSpPr>
          <p:nvPr/>
        </p:nvSpPr>
        <p:spPr bwMode="auto">
          <a:xfrm>
            <a:off x="304800" y="2082800"/>
            <a:ext cx="5060950" cy="331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hlink"/>
                </a:solidFill>
                <a:ea typeface="SimSun" panose="02010600030101010101" pitchFamily="2" charset="-122"/>
              </a:rPr>
              <a:t>The benchmark Shanghai Composite Index tumbled 7.22% to close at 4,559.75 points.</a:t>
            </a:r>
            <a:r>
              <a:rPr lang="en-US" altLang="zh-CN" sz="2400">
                <a:ea typeface="SimSun" panose="02010600030101010101" pitchFamily="2" charset="-122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800">
                <a:ea typeface="SimSun" panose="02010600030101010101" pitchFamily="2" charset="-122"/>
              </a:rPr>
              <a:t/>
            </a:r>
            <a:br>
              <a:rPr lang="en-US" altLang="zh-CN" sz="800">
                <a:ea typeface="SimSun" panose="02010600030101010101" pitchFamily="2" charset="-122"/>
              </a:rPr>
            </a:br>
            <a:r>
              <a:rPr lang="en-US" altLang="zh-CN" sz="800">
                <a:ea typeface="SimSun" panose="02010600030101010101" pitchFamily="2" charset="-122"/>
              </a:rPr>
              <a:t/>
            </a:r>
            <a:br>
              <a:rPr lang="en-US" altLang="zh-CN" sz="800">
                <a:ea typeface="SimSun" panose="02010600030101010101" pitchFamily="2" charset="-122"/>
              </a:rPr>
            </a:br>
            <a:endParaRPr lang="en-US" altLang="zh-CN" sz="800">
              <a:ea typeface="SimSun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solidFill>
                  <a:schemeClr val="hlink"/>
                </a:solidFill>
                <a:ea typeface="SimSun" panose="02010600030101010101" pitchFamily="2" charset="-122"/>
              </a:rPr>
              <a:t>·… Friday, February 15:</a:t>
            </a:r>
            <a:r>
              <a:rPr lang="en-US" altLang="zh-CN" sz="2400">
                <a:ea typeface="SimSun" panose="02010600030101010101" pitchFamily="2" charset="-122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>
                <a:ea typeface="SimSun" panose="02010600030101010101" pitchFamily="2" charset="-122"/>
              </a:rPr>
              <a:t>	</a:t>
            </a:r>
            <a:r>
              <a:rPr lang="en-US" altLang="zh-CN" sz="2400">
                <a:solidFill>
                  <a:srgbClr val="FFFF00"/>
                </a:solidFill>
                <a:ea typeface="SimSun" panose="02010600030101010101" pitchFamily="2" charset="-122"/>
              </a:rPr>
              <a:t>Mainland China's benchmark Shanghai Composite Index, which tracks both Class A and Class B shares, ended down 1.2% at 4497.13.</a:t>
            </a:r>
            <a:r>
              <a:rPr lang="en-US" altLang="zh-CN" sz="1800">
                <a:ea typeface="SimSun" panose="02010600030101010101" pitchFamily="2" charset="-122"/>
              </a:rPr>
              <a:t> </a:t>
            </a:r>
            <a:endParaRPr lang="en-US" altLang="zh-CN" sz="2400"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55792-C429-44A0-84FC-FDC04064D85A}" type="slidenum">
              <a:rPr lang="zh-CN" altLang="en-US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3600" smtClean="0">
                <a:solidFill>
                  <a:srgbClr val="FFFF00"/>
                </a:solidFill>
                <a:ea typeface="SimSun" panose="02010600030101010101" pitchFamily="2" charset="-122"/>
              </a:rPr>
              <a:t>Credit Default Insurance</a:t>
            </a:r>
          </a:p>
        </p:txBody>
      </p:sp>
      <p:pic>
        <p:nvPicPr>
          <p:cNvPr id="7173" name="Picture 3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762000" y="548640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00">
                <a:solidFill>
                  <a:srgbClr val="FFFF00"/>
                </a:solidFill>
                <a:ea typeface="SimSun" panose="02010600030101010101" pitchFamily="2" charset="-122"/>
              </a:rPr>
              <a:t>Courtesy source: NY Times, accessed on February 17, 2008  </a:t>
            </a:r>
            <a:r>
              <a:rPr lang="en-US" altLang="zh-CN" sz="1000">
                <a:ea typeface="SimSun" panose="02010600030101010101" pitchFamily="2" charset="-122"/>
              </a:rPr>
              <a:t>http://www.nytimes.com/2008/02/17/business/17swap.html?hp</a:t>
            </a:r>
            <a:r>
              <a:rPr lang="en-US" altLang="zh-CN" sz="1800">
                <a:ea typeface="SimSun" panose="02010600030101010101" pitchFamily="2" charset="-122"/>
              </a:rPr>
              <a:t> </a:t>
            </a:r>
          </a:p>
        </p:txBody>
      </p:sp>
      <p:pic>
        <p:nvPicPr>
          <p:cNvPr id="71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382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A797A-EFE4-42A6-853B-FFFEB3D26B9A}" type="slidenum">
              <a:rPr lang="zh-CN" altLang="en-US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smtClean="0">
                <a:solidFill>
                  <a:srgbClr val="FFFF00"/>
                </a:solidFill>
                <a:ea typeface="SimSun" panose="02010600030101010101" pitchFamily="2" charset="-122"/>
              </a:rPr>
              <a:t>Credit Default Insurance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5334000" y="57912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800">
                <a:solidFill>
                  <a:srgbClr val="FFFF00"/>
                </a:solidFill>
                <a:ea typeface="SimSun" panose="02010600030101010101" pitchFamily="2" charset="-122"/>
              </a:rPr>
              <a:t>The Three Credit Insurance Companies</a:t>
            </a:r>
          </a:p>
        </p:txBody>
      </p:sp>
      <p:pic>
        <p:nvPicPr>
          <p:cNvPr id="8198" name="Picture 4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28600" y="1752600"/>
            <a:ext cx="4876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>
                <a:solidFill>
                  <a:schemeClr val="hlink"/>
                </a:solidFill>
                <a:ea typeface="SimSun" panose="02010600030101010101" pitchFamily="2" charset="-122"/>
              </a:rPr>
              <a:t>FGIC</a:t>
            </a:r>
            <a:r>
              <a:rPr lang="en-US" altLang="zh-CN" sz="2400" b="1">
                <a:ea typeface="SimSun" panose="02010600030101010101" pitchFamily="2" charset="-122"/>
              </a:rPr>
              <a:t> – Privately held (including Blackstone Group – China)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400" b="1">
              <a:ea typeface="SimSun" panose="02010600030101010101" pitchFamily="2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>
                <a:solidFill>
                  <a:schemeClr val="hlink"/>
                </a:solidFill>
                <a:ea typeface="SimSun" panose="02010600030101010101" pitchFamily="2" charset="-122"/>
              </a:rPr>
              <a:t>Ambac</a:t>
            </a:r>
            <a:r>
              <a:rPr lang="en-US" altLang="zh-CN" sz="2400" b="1">
                <a:ea typeface="SimSun" panose="02010600030101010101" pitchFamily="2" charset="-122"/>
              </a:rPr>
              <a:t> – the first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400" b="1">
              <a:ea typeface="SimSun" panose="02010600030101010101" pitchFamily="2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>
                <a:solidFill>
                  <a:schemeClr val="hlink"/>
                </a:solidFill>
                <a:ea typeface="SimSun" panose="02010600030101010101" pitchFamily="2" charset="-122"/>
              </a:rPr>
              <a:t>MBIA</a:t>
            </a:r>
            <a:r>
              <a:rPr lang="en-US" altLang="zh-CN" sz="2400" b="1">
                <a:ea typeface="SimSun" panose="02010600030101010101" pitchFamily="2" charset="-122"/>
              </a:rPr>
              <a:t> – the largest and most important due to its size.  Is not yet willing to go along with the FGIC plan.</a:t>
            </a:r>
            <a:endParaRPr lang="en-US" altLang="zh-CN" sz="1800" b="1">
              <a:ea typeface="SimSun" panose="02010600030101010101" pitchFamily="2" charset="-122"/>
            </a:endParaRPr>
          </a:p>
        </p:txBody>
      </p:sp>
      <p:pic>
        <p:nvPicPr>
          <p:cNvPr id="820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3733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2286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19600"/>
            <a:ext cx="411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Financial Institutions &amp; Markets, Day 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6FF36-9781-4570-B2F5-6199D41D787E}" type="slidenum">
              <a:rPr lang="zh-CN" altLang="en-US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solidFill>
                  <a:srgbClr val="FFFF00"/>
                </a:solidFill>
                <a:ea typeface="SimSun" panose="02010600030101010101" pitchFamily="2" charset="-122"/>
              </a:rPr>
              <a:t>Credit Default Insurance</a:t>
            </a:r>
          </a:p>
        </p:txBody>
      </p:sp>
      <p:pic>
        <p:nvPicPr>
          <p:cNvPr id="9221" name="Picture 4" descr="logo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3" name="Rectangle 88"/>
          <p:cNvSpPr>
            <a:spLocks noChangeArrowheads="1"/>
          </p:cNvSpPr>
          <p:nvPr/>
        </p:nvSpPr>
        <p:spPr bwMode="auto">
          <a:xfrm>
            <a:off x="228600" y="5334000"/>
            <a:ext cx="876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rgbClr val="FFFF00"/>
                </a:solidFill>
                <a:ea typeface="SimSun" panose="02010600030101010101" pitchFamily="2" charset="-122"/>
              </a:rPr>
              <a:t>Notice that the Credit Default Insurance Market is 2x the U.S. Stock Market!</a:t>
            </a:r>
            <a:r>
              <a:rPr lang="en-US" altLang="zh-CN" sz="1800">
                <a:ea typeface="SimSun" panose="02010600030101010101" pitchFamily="2" charset="-122"/>
              </a:rPr>
              <a:t> </a:t>
            </a:r>
          </a:p>
        </p:txBody>
      </p:sp>
      <p:pic>
        <p:nvPicPr>
          <p:cNvPr id="9224" name="Picture 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696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Financial Institutions &amp; Markets, Day 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D2FBF-12A8-4C86-A5E3-1FF2FCEA700D}" type="slidenum">
              <a:rPr lang="zh-CN" altLang="en-US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solidFill>
                  <a:srgbClr val="FFFF00"/>
                </a:solidFill>
                <a:ea typeface="SimSun" panose="02010600030101010101" pitchFamily="2" charset="-122"/>
              </a:rPr>
              <a:t>Credit Default Insurance</a:t>
            </a:r>
          </a:p>
        </p:txBody>
      </p:sp>
      <p:pic>
        <p:nvPicPr>
          <p:cNvPr id="11269" name="Picture 3" descr="log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762000" y="2041525"/>
            <a:ext cx="73914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>
                <a:solidFill>
                  <a:srgbClr val="FFFF00"/>
                </a:solidFill>
                <a:ea typeface="SimSun" panose="02010600030101010101" pitchFamily="2" charset="-122"/>
              </a:rPr>
              <a:t>Points to take note of that we will consider during the day: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2800">
              <a:solidFill>
                <a:srgbClr val="FFFF00"/>
              </a:solidFill>
              <a:ea typeface="SimSun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CN" sz="2800">
                <a:ea typeface="SimSun" panose="02010600030101010101" pitchFamily="2" charset="-122"/>
              </a:rPr>
              <a:t> What is a swap?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CN" sz="2800">
                <a:ea typeface="SimSun" panose="02010600030101010101" pitchFamily="2" charset="-122"/>
              </a:rPr>
              <a:t> What is a derivative?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CN" sz="2800">
                <a:ea typeface="SimSun" panose="02010600030101010101" pitchFamily="2" charset="-122"/>
              </a:rPr>
              <a:t> What is the Credit Default Insurance Market?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zh-CN" sz="2800">
                <a:ea typeface="SimSun" panose="02010600030101010101" pitchFamily="2" charset="-122"/>
              </a:rPr>
              <a:t> How does the market operate?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3329</TotalTime>
  <Words>249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SimSun</vt:lpstr>
      <vt:lpstr>Arial</vt:lpstr>
      <vt:lpstr>Tahoma</vt:lpstr>
      <vt:lpstr>Wingdings</vt:lpstr>
      <vt:lpstr>Slit</vt:lpstr>
      <vt:lpstr>Money and Banking </vt:lpstr>
      <vt:lpstr>First, A Look Back and at Friday</vt:lpstr>
      <vt:lpstr>Credit Default Insurance</vt:lpstr>
      <vt:lpstr>Credit Default Insurance</vt:lpstr>
      <vt:lpstr>Credit Default Insurance</vt:lpstr>
      <vt:lpstr>Credit Default Insurance</vt:lpstr>
    </vt:vector>
  </TitlesOfParts>
  <Company>Parkes Enterprises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  FIN 102</dc:title>
  <dc:creator>Andrew L. H. Parkes</dc:creator>
  <cp:lastModifiedBy>Andrew Lawrence Parkes</cp:lastModifiedBy>
  <cp:revision>88</cp:revision>
  <dcterms:created xsi:type="dcterms:W3CDTF">2007-09-02T00:43:53Z</dcterms:created>
  <dcterms:modified xsi:type="dcterms:W3CDTF">2017-06-15T16:35:55Z</dcterms:modified>
</cp:coreProperties>
</file>