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1" r:id="rId1"/>
    <p:sldMasterId id="2147484234" r:id="rId2"/>
    <p:sldMasterId id="2147484293" r:id="rId3"/>
    <p:sldMasterId id="2147483650" r:id="rId4"/>
    <p:sldMasterId id="2147483652" r:id="rId5"/>
    <p:sldMasterId id="2147484198" r:id="rId6"/>
    <p:sldMasterId id="2147483655" r:id="rId7"/>
    <p:sldMasterId id="2147483654" r:id="rId8"/>
  </p:sldMasterIdLst>
  <p:notesMasterIdLst>
    <p:notesMasterId r:id="rId69"/>
  </p:notesMasterIdLst>
  <p:handoutMasterIdLst>
    <p:handoutMasterId r:id="rId70"/>
  </p:handoutMasterIdLst>
  <p:sldIdLst>
    <p:sldId id="722" r:id="rId9"/>
    <p:sldId id="663" r:id="rId10"/>
    <p:sldId id="664" r:id="rId11"/>
    <p:sldId id="665" r:id="rId12"/>
    <p:sldId id="666" r:id="rId13"/>
    <p:sldId id="667" r:id="rId14"/>
    <p:sldId id="668" r:id="rId15"/>
    <p:sldId id="669" r:id="rId16"/>
    <p:sldId id="670" r:id="rId17"/>
    <p:sldId id="671" r:id="rId18"/>
    <p:sldId id="672" r:id="rId19"/>
    <p:sldId id="673" r:id="rId20"/>
    <p:sldId id="674" r:id="rId21"/>
    <p:sldId id="675" r:id="rId22"/>
    <p:sldId id="721" r:id="rId23"/>
    <p:sldId id="676" r:id="rId24"/>
    <p:sldId id="677" r:id="rId25"/>
    <p:sldId id="678" r:id="rId26"/>
    <p:sldId id="679" r:id="rId27"/>
    <p:sldId id="680" r:id="rId28"/>
    <p:sldId id="681" r:id="rId29"/>
    <p:sldId id="682" r:id="rId30"/>
    <p:sldId id="683" r:id="rId31"/>
    <p:sldId id="684" r:id="rId32"/>
    <p:sldId id="685" r:id="rId33"/>
    <p:sldId id="686" r:id="rId34"/>
    <p:sldId id="687" r:id="rId35"/>
    <p:sldId id="688" r:id="rId36"/>
    <p:sldId id="689" r:id="rId37"/>
    <p:sldId id="690" r:id="rId38"/>
    <p:sldId id="691" r:id="rId39"/>
    <p:sldId id="692" r:id="rId40"/>
    <p:sldId id="693" r:id="rId41"/>
    <p:sldId id="694" r:id="rId42"/>
    <p:sldId id="695" r:id="rId43"/>
    <p:sldId id="696" r:id="rId44"/>
    <p:sldId id="697" r:id="rId45"/>
    <p:sldId id="698" r:id="rId46"/>
    <p:sldId id="699" r:id="rId47"/>
    <p:sldId id="700" r:id="rId48"/>
    <p:sldId id="701" r:id="rId49"/>
    <p:sldId id="702" r:id="rId50"/>
    <p:sldId id="703" r:id="rId51"/>
    <p:sldId id="704" r:id="rId52"/>
    <p:sldId id="705" r:id="rId53"/>
    <p:sldId id="706" r:id="rId54"/>
    <p:sldId id="707" r:id="rId55"/>
    <p:sldId id="708" r:id="rId56"/>
    <p:sldId id="709" r:id="rId57"/>
    <p:sldId id="710" r:id="rId58"/>
    <p:sldId id="711" r:id="rId59"/>
    <p:sldId id="712" r:id="rId60"/>
    <p:sldId id="713" r:id="rId61"/>
    <p:sldId id="714" r:id="rId62"/>
    <p:sldId id="715" r:id="rId63"/>
    <p:sldId id="716" r:id="rId64"/>
    <p:sldId id="717" r:id="rId65"/>
    <p:sldId id="718" r:id="rId66"/>
    <p:sldId id="719" r:id="rId67"/>
    <p:sldId id="720" r:id="rId68"/>
  </p:sldIdLst>
  <p:sldSz cx="9144000" cy="6858000" type="screen4x3"/>
  <p:notesSz cx="6858000" cy="9144000"/>
  <p:defaultTextStyle>
    <a:defPPr>
      <a:defRPr lang="en-US"/>
    </a:defPPr>
    <a:lvl1pPr algn="ctr" rtl="0" fontAlgn="base">
      <a:spcBef>
        <a:spcPct val="20000"/>
      </a:spcBef>
      <a:spcAft>
        <a:spcPct val="0"/>
      </a:spcAft>
      <a:buChar char="•"/>
      <a:defRPr sz="3400" kern="1200">
        <a:solidFill>
          <a:schemeClr val="tx1"/>
        </a:solidFill>
        <a:latin typeface="Arial" charset="0"/>
        <a:ea typeface="+mn-ea"/>
        <a:cs typeface="+mn-cs"/>
      </a:defRPr>
    </a:lvl1pPr>
    <a:lvl2pPr marL="457200" algn="ctr" rtl="0" fontAlgn="base">
      <a:spcBef>
        <a:spcPct val="20000"/>
      </a:spcBef>
      <a:spcAft>
        <a:spcPct val="0"/>
      </a:spcAft>
      <a:buChar char="•"/>
      <a:defRPr sz="3400" kern="1200">
        <a:solidFill>
          <a:schemeClr val="tx1"/>
        </a:solidFill>
        <a:latin typeface="Arial" charset="0"/>
        <a:ea typeface="+mn-ea"/>
        <a:cs typeface="+mn-cs"/>
      </a:defRPr>
    </a:lvl2pPr>
    <a:lvl3pPr marL="914400" algn="ctr" rtl="0" fontAlgn="base">
      <a:spcBef>
        <a:spcPct val="20000"/>
      </a:spcBef>
      <a:spcAft>
        <a:spcPct val="0"/>
      </a:spcAft>
      <a:buChar char="•"/>
      <a:defRPr sz="3400" kern="1200">
        <a:solidFill>
          <a:schemeClr val="tx1"/>
        </a:solidFill>
        <a:latin typeface="Arial" charset="0"/>
        <a:ea typeface="+mn-ea"/>
        <a:cs typeface="+mn-cs"/>
      </a:defRPr>
    </a:lvl3pPr>
    <a:lvl4pPr marL="1371600" algn="ctr" rtl="0" fontAlgn="base">
      <a:spcBef>
        <a:spcPct val="20000"/>
      </a:spcBef>
      <a:spcAft>
        <a:spcPct val="0"/>
      </a:spcAft>
      <a:buChar char="•"/>
      <a:defRPr sz="3400" kern="1200">
        <a:solidFill>
          <a:schemeClr val="tx1"/>
        </a:solidFill>
        <a:latin typeface="Arial" charset="0"/>
        <a:ea typeface="+mn-ea"/>
        <a:cs typeface="+mn-cs"/>
      </a:defRPr>
    </a:lvl4pPr>
    <a:lvl5pPr marL="1828800" algn="ctr" rtl="0" fontAlgn="base">
      <a:spcBef>
        <a:spcPct val="20000"/>
      </a:spcBef>
      <a:spcAft>
        <a:spcPct val="0"/>
      </a:spcAft>
      <a:buChar char="•"/>
      <a:defRPr sz="3400" kern="1200">
        <a:solidFill>
          <a:schemeClr val="tx1"/>
        </a:solidFill>
        <a:latin typeface="Arial" charset="0"/>
        <a:ea typeface="+mn-ea"/>
        <a:cs typeface="+mn-cs"/>
      </a:defRPr>
    </a:lvl5pPr>
    <a:lvl6pPr marL="2286000" algn="l" defTabSz="914400" rtl="0" eaLnBrk="1" latinLnBrk="0" hangingPunct="1">
      <a:defRPr sz="3400" kern="1200">
        <a:solidFill>
          <a:schemeClr val="tx1"/>
        </a:solidFill>
        <a:latin typeface="Arial" charset="0"/>
        <a:ea typeface="+mn-ea"/>
        <a:cs typeface="+mn-cs"/>
      </a:defRPr>
    </a:lvl6pPr>
    <a:lvl7pPr marL="2743200" algn="l" defTabSz="914400" rtl="0" eaLnBrk="1" latinLnBrk="0" hangingPunct="1">
      <a:defRPr sz="3400" kern="1200">
        <a:solidFill>
          <a:schemeClr val="tx1"/>
        </a:solidFill>
        <a:latin typeface="Arial" charset="0"/>
        <a:ea typeface="+mn-ea"/>
        <a:cs typeface="+mn-cs"/>
      </a:defRPr>
    </a:lvl7pPr>
    <a:lvl8pPr marL="3200400" algn="l" defTabSz="914400" rtl="0" eaLnBrk="1" latinLnBrk="0" hangingPunct="1">
      <a:defRPr sz="3400" kern="1200">
        <a:solidFill>
          <a:schemeClr val="tx1"/>
        </a:solidFill>
        <a:latin typeface="Arial" charset="0"/>
        <a:ea typeface="+mn-ea"/>
        <a:cs typeface="+mn-cs"/>
      </a:defRPr>
    </a:lvl8pPr>
    <a:lvl9pPr marL="3657600" algn="l" defTabSz="914400" rtl="0" eaLnBrk="1" latinLnBrk="0" hangingPunct="1">
      <a:defRPr sz="3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0E24"/>
    <a:srgbClr val="B42828"/>
    <a:srgbClr val="00AAC9"/>
    <a:srgbClr val="0097A1"/>
    <a:srgbClr val="002760"/>
    <a:srgbClr val="DE4A00"/>
    <a:srgbClr val="007C3B"/>
    <a:srgbClr val="0044A8"/>
    <a:srgbClr val="C04000"/>
    <a:srgbClr val="A23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86406" autoAdjust="0"/>
  </p:normalViewPr>
  <p:slideViewPr>
    <p:cSldViewPr snapToGrid="0">
      <p:cViewPr varScale="1">
        <p:scale>
          <a:sx n="92" d="100"/>
          <a:sy n="92" d="100"/>
        </p:scale>
        <p:origin x="1410" y="54"/>
      </p:cViewPr>
      <p:guideLst>
        <p:guide orient="horz" pos="2160"/>
        <p:guide pos="2880"/>
      </p:guideLst>
    </p:cSldViewPr>
  </p:slideViewPr>
  <p:outlineViewPr>
    <p:cViewPr>
      <p:scale>
        <a:sx n="33" d="100"/>
        <a:sy n="33" d="100"/>
      </p:scale>
      <p:origin x="0" y="4896"/>
    </p:cViewPr>
  </p:outlineViewPr>
  <p:notesTextViewPr>
    <p:cViewPr>
      <p:scale>
        <a:sx n="100" d="100"/>
        <a:sy n="100" d="100"/>
      </p:scale>
      <p:origin x="0" y="0"/>
    </p:cViewPr>
  </p:notesTextViewPr>
  <p:sorterViewPr>
    <p:cViewPr>
      <p:scale>
        <a:sx n="60" d="100"/>
        <a:sy n="60" d="100"/>
      </p:scale>
      <p:origin x="0" y="8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200">
                <a:latin typeface="Arial" pitchFamily="34" charset="0"/>
              </a:defRPr>
            </a:lvl1pPr>
          </a:lstStyle>
          <a:p>
            <a:pPr>
              <a:defRPr/>
            </a:pPr>
            <a:endParaRPr lang="en-US"/>
          </a:p>
        </p:txBody>
      </p:sp>
      <p:sp>
        <p:nvSpPr>
          <p:cNvPr id="5017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Arial" pitchFamily="34" charset="0"/>
              </a:defRPr>
            </a:lvl1pPr>
          </a:lstStyle>
          <a:p>
            <a:pPr>
              <a:defRPr/>
            </a:pPr>
            <a:endParaRPr lang="en-US"/>
          </a:p>
        </p:txBody>
      </p:sp>
      <p:sp>
        <p:nvSpPr>
          <p:cNvPr id="5017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FontTx/>
              <a:buNone/>
              <a:defRPr sz="1200">
                <a:latin typeface="Arial" pitchFamily="34" charset="0"/>
              </a:defRPr>
            </a:lvl1pPr>
          </a:lstStyle>
          <a:p>
            <a:pPr>
              <a:defRPr/>
            </a:pPr>
            <a:endParaRPr lang="en-US"/>
          </a:p>
        </p:txBody>
      </p:sp>
      <p:sp>
        <p:nvSpPr>
          <p:cNvPr id="5017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Arial" pitchFamily="34" charset="0"/>
              </a:defRPr>
            </a:lvl1pPr>
          </a:lstStyle>
          <a:p>
            <a:pPr>
              <a:defRPr/>
            </a:pPr>
            <a:fld id="{592D0800-4859-4CA8-B7EC-AA42AD7B6007}" type="slidenum">
              <a:rPr lang="en-US"/>
              <a:pPr>
                <a:defRPr/>
              </a:pPr>
              <a:t>‹#›</a:t>
            </a:fld>
            <a:endParaRPr lang="en-US"/>
          </a:p>
        </p:txBody>
      </p:sp>
    </p:spTree>
    <p:extLst>
      <p:ext uri="{BB962C8B-B14F-4D97-AF65-F5344CB8AC3E}">
        <p14:creationId xmlns:p14="http://schemas.microsoft.com/office/powerpoint/2010/main" val="666341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200">
                <a:latin typeface="Arial" pitchFamily="34" charset="0"/>
              </a:defRPr>
            </a:lvl1pPr>
          </a:lstStyle>
          <a:p>
            <a:pPr>
              <a:defRPr/>
            </a:pPr>
            <a:endParaRPr lang="en-US"/>
          </a:p>
        </p:txBody>
      </p:sp>
      <p:sp>
        <p:nvSpPr>
          <p:cNvPr id="522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Arial" pitchFamily="34" charset="0"/>
              </a:defRPr>
            </a:lvl1pPr>
          </a:lstStyle>
          <a:p>
            <a:pPr>
              <a:defRPr/>
            </a:pPr>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FontTx/>
              <a:buNone/>
              <a:defRPr sz="1200">
                <a:latin typeface="Arial" pitchFamily="34" charset="0"/>
              </a:defRPr>
            </a:lvl1pPr>
          </a:lstStyle>
          <a:p>
            <a:pPr>
              <a:defRPr/>
            </a:pPr>
            <a:endParaRPr lang="en-US"/>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Arial" pitchFamily="34" charset="0"/>
              </a:defRPr>
            </a:lvl1pPr>
          </a:lstStyle>
          <a:p>
            <a:pPr>
              <a:defRPr/>
            </a:pPr>
            <a:fld id="{18B77CDB-D0D5-4635-9103-FBDA270D4ABA}" type="slidenum">
              <a:rPr lang="en-US"/>
              <a:pPr>
                <a:defRPr/>
              </a:pPr>
              <a:t>‹#›</a:t>
            </a:fld>
            <a:endParaRPr lang="en-US"/>
          </a:p>
        </p:txBody>
      </p:sp>
    </p:spTree>
    <p:extLst>
      <p:ext uri="{BB962C8B-B14F-4D97-AF65-F5344CB8AC3E}">
        <p14:creationId xmlns:p14="http://schemas.microsoft.com/office/powerpoint/2010/main" val="14318591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8915" name="Rectangle 3"/>
          <p:cNvSpPr>
            <a:spLocks noGrp="1" noChangeAspect="1" noChangeArrowheads="1"/>
          </p:cNvSpPr>
          <p:nvPr>
            <p:ph type="subTitle" sz="quarter" idx="1" hasCustomPrompt="1"/>
          </p:nvPr>
        </p:nvSpPr>
        <p:spPr>
          <a:xfrm>
            <a:off x="0" y="1924316"/>
            <a:ext cx="9144000" cy="2429300"/>
          </a:xfrm>
          <a:prstGeom prst="rect">
            <a:avLst/>
          </a:prstGeom>
        </p:spPr>
        <p:txBody>
          <a:bodyPr wrap="none"/>
          <a:lstStyle>
            <a:lvl1pPr marL="0" indent="0" algn="ctr">
              <a:buFontTx/>
              <a:buNone/>
              <a:defRPr sz="4800">
                <a:solidFill>
                  <a:srgbClr val="900E24"/>
                </a:solidFill>
              </a:defRPr>
            </a:lvl1pPr>
          </a:lstStyle>
          <a:p>
            <a:r>
              <a:rPr lang="en-US" dirty="0" err="1" smtClean="0"/>
              <a:t>Ch</a:t>
            </a:r>
            <a:r>
              <a:rPr lang="en-US" dirty="0" smtClean="0"/>
              <a:t># </a:t>
            </a:r>
          </a:p>
          <a:p>
            <a:r>
              <a:rPr lang="en-US" dirty="0" smtClean="0"/>
              <a:t>and Chapter </a:t>
            </a:r>
            <a:r>
              <a:rPr lang="en-US" dirty="0"/>
              <a:t>name</a:t>
            </a:r>
          </a:p>
        </p:txBody>
      </p:sp>
      <p:sp>
        <p:nvSpPr>
          <p:cNvPr id="7" name="Footer Placeholder 4"/>
          <p:cNvSpPr>
            <a:spLocks noGrp="1"/>
          </p:cNvSpPr>
          <p:nvPr>
            <p:ph type="ftr" sz="quarter" idx="10"/>
          </p:nvPr>
        </p:nvSpPr>
        <p:spPr>
          <a:xfrm>
            <a:off x="218364" y="6492875"/>
            <a:ext cx="8925636" cy="365125"/>
          </a:xfrm>
        </p:spPr>
        <p:txBody>
          <a:bodyPr/>
          <a:lstStyle>
            <a:lvl1pPr>
              <a:defRPr/>
            </a:lvl1pPr>
          </a:lstStyle>
          <a:p>
            <a:pPr>
              <a:defRPr/>
            </a:pPr>
            <a:r>
              <a:rPr lang="en-US" dirty="0" smtClean="0"/>
              <a:t>© 2017 Cengage Learning®. May not be scanned, copied or duplicated, or posted to a publicly accessible website, in whole or in part.</a:t>
            </a:r>
            <a:endParaRPr lang="en-US" dirty="0">
              <a:cs typeface="+mn-cs"/>
            </a:endParaRPr>
          </a:p>
        </p:txBody>
      </p:sp>
    </p:spTree>
    <p:extLst>
      <p:ext uri="{BB962C8B-B14F-4D97-AF65-F5344CB8AC3E}">
        <p14:creationId xmlns:p14="http://schemas.microsoft.com/office/powerpoint/2010/main" val="325278913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305050"/>
            <a:ext cx="914400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11"/>
          <p:cNvSpPr>
            <a:spLocks noChangeArrowheads="1"/>
          </p:cNvSpPr>
          <p:nvPr userDrawn="1"/>
        </p:nvSpPr>
        <p:spPr bwMode="auto">
          <a:xfrm>
            <a:off x="3359649" y="5825957"/>
            <a:ext cx="6534365" cy="54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80000"/>
              </a:lnSpc>
              <a:buFontTx/>
              <a:buNone/>
            </a:pPr>
            <a:r>
              <a:rPr lang="en-US" sz="1600" dirty="0" smtClean="0"/>
              <a:t>Prepared by:</a:t>
            </a:r>
            <a:r>
              <a:rPr lang="en-US" sz="1600" baseline="0" dirty="0" smtClean="0"/>
              <a:t> </a:t>
            </a:r>
            <a:r>
              <a:rPr lang="en-US" sz="1600" dirty="0" smtClean="0"/>
              <a:t>V. </a:t>
            </a:r>
            <a:r>
              <a:rPr lang="en-US" sz="1600" dirty="0" err="1" smtClean="0"/>
              <a:t>Andreea</a:t>
            </a:r>
            <a:r>
              <a:rPr lang="en-US" sz="1600" dirty="0" smtClean="0"/>
              <a:t> </a:t>
            </a:r>
            <a:r>
              <a:rPr lang="en-US" sz="1600" dirty="0" err="1" smtClean="0"/>
              <a:t>Chiritescu</a:t>
            </a:r>
            <a:r>
              <a:rPr lang="en-US" sz="1600" dirty="0" smtClean="0"/>
              <a:t>, Eastern </a:t>
            </a:r>
            <a:r>
              <a:rPr lang="en-US" sz="1600" dirty="0"/>
              <a:t>Illinois </a:t>
            </a:r>
            <a:r>
              <a:rPr lang="en-US" sz="1600" dirty="0" smtClean="0"/>
              <a:t>University</a:t>
            </a:r>
          </a:p>
          <a:p>
            <a:pPr algn="l">
              <a:lnSpc>
                <a:spcPct val="80000"/>
              </a:lnSpc>
              <a:buFontTx/>
              <a:buNone/>
            </a:pPr>
            <a:r>
              <a:rPr lang="en-US" sz="1600" kern="1200" dirty="0" smtClean="0">
                <a:solidFill>
                  <a:schemeClr val="tx1"/>
                </a:solidFill>
                <a:latin typeface="Arial" charset="0"/>
                <a:ea typeface="+mn-ea"/>
                <a:cs typeface="+mn-cs"/>
              </a:rPr>
              <a:t>Reviewed by: William A. </a:t>
            </a:r>
            <a:r>
              <a:rPr lang="en-US" sz="1600" kern="1200" dirty="0" err="1" smtClean="0">
                <a:solidFill>
                  <a:schemeClr val="tx1"/>
                </a:solidFill>
                <a:latin typeface="Arial" charset="0"/>
                <a:ea typeface="+mn-ea"/>
                <a:cs typeface="+mn-cs"/>
              </a:rPr>
              <a:t>McEachern</a:t>
            </a:r>
            <a:r>
              <a:rPr lang="en-US" sz="1600" kern="1200" dirty="0" smtClean="0">
                <a:solidFill>
                  <a:schemeClr val="tx1"/>
                </a:solidFill>
                <a:latin typeface="Arial" charset="0"/>
                <a:ea typeface="+mn-ea"/>
                <a:cs typeface="+mn-cs"/>
              </a:rPr>
              <a:t>,</a:t>
            </a:r>
            <a:r>
              <a:rPr lang="en-US" sz="1600" kern="1200" baseline="0" dirty="0" smtClean="0">
                <a:solidFill>
                  <a:schemeClr val="tx1"/>
                </a:solidFill>
                <a:latin typeface="Arial" charset="0"/>
                <a:ea typeface="+mn-ea"/>
                <a:cs typeface="+mn-cs"/>
              </a:rPr>
              <a:t> </a:t>
            </a:r>
            <a:r>
              <a:rPr lang="en-US" sz="1600" kern="1200" dirty="0" smtClean="0">
                <a:solidFill>
                  <a:schemeClr val="tx1"/>
                </a:solidFill>
                <a:latin typeface="Arial" charset="0"/>
                <a:ea typeface="+mn-ea"/>
                <a:cs typeface="+mn-cs"/>
              </a:rPr>
              <a:t>University of Connecticut</a:t>
            </a:r>
            <a:endParaRPr lang="en-US" sz="1600" kern="1200" dirty="0">
              <a:solidFill>
                <a:schemeClr val="tx1"/>
              </a:solidFill>
              <a:latin typeface="Arial" charset="0"/>
              <a:ea typeface="+mn-ea"/>
              <a:cs typeface="+mn-cs"/>
            </a:endParaRPr>
          </a:p>
        </p:txBody>
      </p:sp>
      <p:sp>
        <p:nvSpPr>
          <p:cNvPr id="38915" name="Rectangle 3"/>
          <p:cNvSpPr>
            <a:spLocks noGrp="1" noChangeAspect="1" noChangeArrowheads="1"/>
          </p:cNvSpPr>
          <p:nvPr>
            <p:ph type="subTitle" sz="quarter" idx="1" hasCustomPrompt="1"/>
          </p:nvPr>
        </p:nvSpPr>
        <p:spPr>
          <a:xfrm>
            <a:off x="0" y="1924316"/>
            <a:ext cx="9144000" cy="2429300"/>
          </a:xfrm>
          <a:prstGeom prst="rect">
            <a:avLst/>
          </a:prstGeom>
        </p:spPr>
        <p:txBody>
          <a:bodyPr wrap="none"/>
          <a:lstStyle>
            <a:lvl1pPr marL="0" indent="0" algn="ctr">
              <a:buFontTx/>
              <a:buNone/>
              <a:defRPr sz="4800">
                <a:solidFill>
                  <a:srgbClr val="900E24"/>
                </a:solidFill>
              </a:defRPr>
            </a:lvl1pPr>
          </a:lstStyle>
          <a:p>
            <a:r>
              <a:rPr lang="en-US" dirty="0" err="1" smtClean="0"/>
              <a:t>Ch</a:t>
            </a:r>
            <a:r>
              <a:rPr lang="en-US" dirty="0" smtClean="0"/>
              <a:t># </a:t>
            </a:r>
          </a:p>
          <a:p>
            <a:r>
              <a:rPr lang="en-US" dirty="0" smtClean="0"/>
              <a:t>and Chapter </a:t>
            </a:r>
            <a:r>
              <a:rPr lang="en-US" dirty="0"/>
              <a:t>name</a:t>
            </a:r>
          </a:p>
        </p:txBody>
      </p:sp>
      <p:sp>
        <p:nvSpPr>
          <p:cNvPr id="7" name="Footer Placeholder 4"/>
          <p:cNvSpPr>
            <a:spLocks noGrp="1"/>
          </p:cNvSpPr>
          <p:nvPr>
            <p:ph type="ftr" sz="quarter" idx="10"/>
          </p:nvPr>
        </p:nvSpPr>
        <p:spPr>
          <a:xfrm>
            <a:off x="218364" y="6492875"/>
            <a:ext cx="8925636" cy="365125"/>
          </a:xfrm>
        </p:spPr>
        <p:txBody>
          <a:bodyPr/>
          <a:lstStyle>
            <a:lvl1pPr>
              <a:defRPr/>
            </a:lvl1pPr>
          </a:lstStyle>
          <a:p>
            <a:pPr>
              <a:defRPr/>
            </a:pPr>
            <a:r>
              <a:rPr lang="en-US" dirty="0" smtClean="0"/>
              <a:t>© 2017 Cengage Learning®. May not be scanned, copied or duplicated, or posted to a publicly accessible website, in whole or in part.</a:t>
            </a:r>
            <a:endParaRPr lang="en-US" dirty="0">
              <a:cs typeface="+mn-cs"/>
            </a:endParaRPr>
          </a:p>
        </p:txBody>
      </p:sp>
    </p:spTree>
    <p:extLst>
      <p:ext uri="{BB962C8B-B14F-4D97-AF65-F5344CB8AC3E}">
        <p14:creationId xmlns:p14="http://schemas.microsoft.com/office/powerpoint/2010/main" val="177427610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7290" y="382137"/>
            <a:ext cx="6946710" cy="6120880"/>
          </a:xfrm>
          <a:prstGeom prst="rect">
            <a:avLst/>
          </a:prstGeom>
        </p:spPr>
        <p:txBody>
          <a:bodyPr/>
          <a:lstStyle>
            <a:lvl1pPr>
              <a:defRPr sz="2800" i="0">
                <a:solidFill>
                  <a:schemeClr val="tx1"/>
                </a:solidFill>
                <a:latin typeface="+mn-lt"/>
                <a:cs typeface="Calibri" pitchFamily="34" charset="0"/>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smtClean="0"/>
              <a:t>Click </a:t>
            </a:r>
          </a:p>
          <a:p>
            <a:pPr lvl="0"/>
            <a:r>
              <a:rPr lang="en-US" dirty="0" smtClean="0"/>
              <a:t>to edit </a:t>
            </a:r>
          </a:p>
          <a:p>
            <a:pPr lvl="0"/>
            <a:r>
              <a:rPr lang="en-US" dirty="0" smtClean="0"/>
              <a:t>Master </a:t>
            </a:r>
          </a:p>
          <a:p>
            <a:pPr lvl="0"/>
            <a:r>
              <a:rPr lang="en-US" dirty="0" smtClean="0"/>
              <a:t>text styles</a:t>
            </a:r>
          </a:p>
        </p:txBody>
      </p:sp>
      <p:sp>
        <p:nvSpPr>
          <p:cNvPr id="4" name="Footer Placeholder 4"/>
          <p:cNvSpPr>
            <a:spLocks noGrp="1"/>
          </p:cNvSpPr>
          <p:nvPr>
            <p:ph type="ftr" sz="quarter" idx="10"/>
          </p:nvPr>
        </p:nvSpPr>
        <p:spPr/>
        <p:txBody>
          <a:bodyPr/>
          <a:lstStyle>
            <a:lvl1pPr>
              <a:defRPr>
                <a:cs typeface="+mn-cs"/>
              </a:defRPr>
            </a:lvl1pPr>
          </a:lstStyle>
          <a:p>
            <a:pPr>
              <a:defRPr/>
            </a:pPr>
            <a:r>
              <a:rPr lang="en-US" dirty="0" smtClean="0"/>
              <a:t>© 2017 Cengage Learning®. May not be scanned, copied or duplicated, or posted to a publicly accessible website, in whole or in part.</a:t>
            </a:r>
            <a:endParaRPr lang="en-US" dirty="0"/>
          </a:p>
        </p:txBody>
      </p:sp>
    </p:spTree>
    <p:extLst>
      <p:ext uri="{BB962C8B-B14F-4D97-AF65-F5344CB8AC3E}">
        <p14:creationId xmlns:p14="http://schemas.microsoft.com/office/powerpoint/2010/main" val="352479569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043" y="0"/>
            <a:ext cx="8488957" cy="865188"/>
          </a:xfrm>
        </p:spPr>
        <p:txBody>
          <a:bodyPr/>
          <a:lstStyle>
            <a:lvl1pPr>
              <a:defRPr b="0" i="0">
                <a:solidFill>
                  <a:srgbClr val="900E24"/>
                </a:solidFill>
                <a:latin typeface="+mj-lt"/>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6280" y="924375"/>
            <a:ext cx="8833734" cy="5524050"/>
          </a:xfrm>
        </p:spPr>
        <p:txBody>
          <a:bodyPr/>
          <a:lstStyle>
            <a:lvl1pPr>
              <a:defRPr>
                <a:solidFill>
                  <a:srgbClr val="0044A8"/>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smtClean="0"/>
              <a:t>© 2017 Cengage Learning®. May not be scanned, copied or duplicated, or posted to a publicly accessible website, in whole or in part.</a:t>
            </a:r>
            <a:endParaRPr lang="en-US" dirty="0">
              <a:cs typeface="+mn-cs"/>
            </a:endParaRPr>
          </a:p>
        </p:txBody>
      </p:sp>
    </p:spTree>
    <p:extLst>
      <p:ext uri="{BB962C8B-B14F-4D97-AF65-F5344CB8AC3E}">
        <p14:creationId xmlns:p14="http://schemas.microsoft.com/office/powerpoint/2010/main" val="152540960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07977" cy="352425"/>
          </a:xfrm>
        </p:spPr>
        <p:txBody>
          <a:body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0" y="329488"/>
            <a:ext cx="9144000" cy="477221"/>
          </a:xfrm>
        </p:spPr>
        <p:txBody>
          <a:bodyPr/>
          <a:lstStyle>
            <a:lvl1pPr>
              <a:defRPr sz="2800">
                <a:solidFill>
                  <a:srgbClr val="1C1C1C"/>
                </a:solidFill>
              </a:defRPr>
            </a:lvl1pPr>
          </a:lstStyle>
          <a:p>
            <a:pPr lvl="0"/>
            <a:r>
              <a:rPr lang="en-US" dirty="0" smtClean="0"/>
              <a:t>Click to edit Master text styles</a:t>
            </a:r>
          </a:p>
        </p:txBody>
      </p:sp>
      <p:sp>
        <p:nvSpPr>
          <p:cNvPr id="8" name="Text Placeholder 7"/>
          <p:cNvSpPr>
            <a:spLocks noGrp="1"/>
          </p:cNvSpPr>
          <p:nvPr>
            <p:ph type="body" sz="quarter" idx="13"/>
          </p:nvPr>
        </p:nvSpPr>
        <p:spPr>
          <a:xfrm>
            <a:off x="4967288" y="1270000"/>
            <a:ext cx="4025900" cy="5048250"/>
          </a:xfrm>
        </p:spPr>
        <p:txBody>
          <a:bodyPr/>
          <a:lstStyle>
            <a:lvl1pPr marL="0" indent="0">
              <a:spcBef>
                <a:spcPts val="0"/>
              </a:spcBef>
              <a:defRPr>
                <a:solidFill>
                  <a:schemeClr val="tx1">
                    <a:lumMod val="95000"/>
                    <a:lumOff val="5000"/>
                  </a:schemeClr>
                </a:solidFill>
              </a:defRPr>
            </a:lvl1pPr>
          </a:lstStyle>
          <a:p>
            <a:pPr lvl="0"/>
            <a:r>
              <a:rPr lang="en-US" dirty="0" smtClean="0"/>
              <a:t>Click to edit Master text styles</a:t>
            </a:r>
          </a:p>
        </p:txBody>
      </p:sp>
      <p:sp>
        <p:nvSpPr>
          <p:cNvPr id="7" name="Footer Placeholder 4"/>
          <p:cNvSpPr>
            <a:spLocks noGrp="1"/>
          </p:cNvSpPr>
          <p:nvPr>
            <p:ph type="ftr" sz="quarter" idx="15"/>
          </p:nvPr>
        </p:nvSpPr>
        <p:spPr/>
        <p:txBody>
          <a:bodyPr/>
          <a:lstStyle>
            <a:lvl1pPr>
              <a:defRPr/>
            </a:lvl1pPr>
          </a:lstStyle>
          <a:p>
            <a:pPr>
              <a:defRPr/>
            </a:pPr>
            <a:r>
              <a:rPr lang="en-US" smtClean="0"/>
              <a:t>© 2017 Cengage Learning®. May not be scanned, copied or duplicated, or posted to a publicly accessible website, in whole or in part.</a:t>
            </a:r>
            <a:endParaRPr lang="en-US"/>
          </a:p>
        </p:txBody>
      </p:sp>
    </p:spTree>
    <p:extLst>
      <p:ext uri="{BB962C8B-B14F-4D97-AF65-F5344CB8AC3E}">
        <p14:creationId xmlns:p14="http://schemas.microsoft.com/office/powerpoint/2010/main" val="4931389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303741" cy="370113"/>
          </a:xfrm>
        </p:spPr>
        <p:txBody>
          <a:body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0" y="333403"/>
            <a:ext cx="9144000" cy="429532"/>
          </a:xfrm>
          <a:prstGeom prst="rect">
            <a:avLst/>
          </a:prstGeom>
        </p:spPr>
        <p:txBody>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endParaRPr lang="en-US" dirty="0"/>
          </a:p>
        </p:txBody>
      </p:sp>
      <p:sp>
        <p:nvSpPr>
          <p:cNvPr id="8" name="Text Placeholder 7"/>
          <p:cNvSpPr>
            <a:spLocks noGrp="1"/>
          </p:cNvSpPr>
          <p:nvPr>
            <p:ph type="body" sz="quarter" idx="13"/>
          </p:nvPr>
        </p:nvSpPr>
        <p:spPr>
          <a:xfrm>
            <a:off x="5162550" y="1804988"/>
            <a:ext cx="3646488" cy="4156075"/>
          </a:xfrm>
          <a:prstGeom prst="rect">
            <a:avLst/>
          </a:prstGeom>
        </p:spPr>
        <p:txBody>
          <a:bodyPr/>
          <a:lstStyle>
            <a:lvl1pPr>
              <a:defRPr sz="1800">
                <a:solidFill>
                  <a:schemeClr val="tx1">
                    <a:lumMod val="95000"/>
                    <a:lumOff val="5000"/>
                  </a:schemeClr>
                </a:solidFill>
              </a:defRPr>
            </a:lvl1pPr>
          </a:lstStyle>
          <a:p>
            <a:pPr lvl="0"/>
            <a:r>
              <a:rPr lang="en-US" dirty="0" smtClean="0"/>
              <a:t>Click to edit Master text style</a:t>
            </a:r>
          </a:p>
        </p:txBody>
      </p:sp>
      <p:sp>
        <p:nvSpPr>
          <p:cNvPr id="7" name="Footer Placeholder 4"/>
          <p:cNvSpPr>
            <a:spLocks noGrp="1"/>
          </p:cNvSpPr>
          <p:nvPr>
            <p:ph type="ftr" sz="quarter" idx="15"/>
          </p:nvPr>
        </p:nvSpPr>
        <p:spPr/>
        <p:txBody>
          <a:bodyPr/>
          <a:lstStyle>
            <a:lvl1pPr>
              <a:defRPr/>
            </a:lvl1pPr>
          </a:lstStyle>
          <a:p>
            <a:pPr>
              <a:defRPr/>
            </a:pPr>
            <a:r>
              <a:rPr lang="en-US" smtClean="0"/>
              <a:t>© 2017 Cengage Learning®. May not be scanned, copied or duplicated, or posted to a publicly accessible website, in whole or in part.</a:t>
            </a:r>
            <a:endParaRPr lang="en-US"/>
          </a:p>
        </p:txBody>
      </p:sp>
    </p:spTree>
    <p:extLst>
      <p:ext uri="{BB962C8B-B14F-4D97-AF65-F5344CB8AC3E}">
        <p14:creationId xmlns:p14="http://schemas.microsoft.com/office/powerpoint/2010/main" val="32327024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9902" y="959370"/>
            <a:ext cx="8765498" cy="5517630"/>
          </a:xfrm>
        </p:spPr>
        <p:txBody>
          <a:bodyPr/>
          <a:lstStyle>
            <a:lvl1pPr>
              <a:defRPr>
                <a:solidFill>
                  <a:srgbClr val="0044A8"/>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Cengage Learning®. May not be scanned, copied or duplicated, or posted to a publicly accessible website, in whole or in part.</a:t>
            </a:r>
            <a:endParaRPr lang="en-US"/>
          </a:p>
        </p:txBody>
      </p:sp>
    </p:spTree>
    <p:extLst>
      <p:ext uri="{BB962C8B-B14F-4D97-AF65-F5344CB8AC3E}">
        <p14:creationId xmlns:p14="http://schemas.microsoft.com/office/powerpoint/2010/main" val="21927216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7C3B"/>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Cengage Learning®. May not be scanned, copied or duplicated, or posted to a publicly accessible website, in whole or in part.</a:t>
            </a:r>
            <a:endParaRPr lang="en-US"/>
          </a:p>
        </p:txBody>
      </p:sp>
    </p:spTree>
    <p:extLst>
      <p:ext uri="{BB962C8B-B14F-4D97-AF65-F5344CB8AC3E}">
        <p14:creationId xmlns:p14="http://schemas.microsoft.com/office/powerpoint/2010/main" val="20860600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9.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9.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8.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11794"/>
            <a:ext cx="9144000" cy="6355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1" y="6448058"/>
            <a:ext cx="9144000" cy="423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3"/>
          </p:nvPr>
        </p:nvSpPr>
        <p:spPr>
          <a:xfrm>
            <a:off x="218364" y="6492875"/>
            <a:ext cx="8925635" cy="365125"/>
          </a:xfrm>
          <a:prstGeom prst="rect">
            <a:avLst/>
          </a:prstGeom>
        </p:spPr>
        <p:txBody>
          <a:bodyPr vert="horz" lIns="91440" tIns="45720" rIns="91440" bIns="45720" rtlCol="0" anchor="ctr"/>
          <a:lstStyle>
            <a:lvl1pPr algn="l">
              <a:buFontTx/>
              <a:buNone/>
              <a:defRPr sz="1150">
                <a:solidFill>
                  <a:schemeClr val="tx1"/>
                </a:solidFill>
                <a:latin typeface="Arial" pitchFamily="34" charset="0"/>
                <a:cs typeface="Arial" pitchFamily="34" charset="0"/>
              </a:defRPr>
            </a:lvl1pPr>
          </a:lstStyle>
          <a:p>
            <a:pPr>
              <a:defRPr/>
            </a:pPr>
            <a:r>
              <a:rPr lang="en-US" dirty="0" smtClean="0"/>
              <a:t>© 2017 Cengage Learning®. May not be scanned, copied or duplicated, or posted to a publicly accessible website, in whole or in part.</a:t>
            </a:r>
            <a:endParaRPr lang="en-US" dirty="0"/>
          </a:p>
        </p:txBody>
      </p:sp>
      <p:pic>
        <p:nvPicPr>
          <p:cNvPr id="1126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423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3152300"/>
      </p:ext>
    </p:extLst>
  </p:cSld>
  <p:clrMap bg1="lt1" tx1="dk1" bg2="lt2" tx2="dk2" accent1="accent1" accent2="accent2" accent3="accent3" accent4="accent4" accent5="accent5" accent6="accent6" hlink="hlink" folHlink="folHlink"/>
  <p:sldLayoutIdLst>
    <p:sldLayoutId id="2147484402" r:id="rId1"/>
  </p:sldLayoutIdLst>
  <p:transition/>
  <p:timing>
    <p:tnLst>
      <p:par>
        <p:cTn id="1" dur="indefinite" restart="never" nodeType="tmRoot"/>
      </p:par>
    </p:tnLst>
  </p:timing>
  <p:hf sldNum="0"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Arial" pitchFamily="34" charset="0"/>
        </a:defRPr>
      </a:lvl2pPr>
      <a:lvl3pPr algn="ctr" rtl="0" eaLnBrk="0" fontAlgn="base" hangingPunct="0">
        <a:spcBef>
          <a:spcPct val="0"/>
        </a:spcBef>
        <a:spcAft>
          <a:spcPct val="0"/>
        </a:spcAft>
        <a:defRPr sz="4000">
          <a:solidFill>
            <a:schemeClr val="accent2"/>
          </a:solidFill>
          <a:latin typeface="Arial" pitchFamily="34" charset="0"/>
        </a:defRPr>
      </a:lvl3pPr>
      <a:lvl4pPr algn="ctr" rtl="0" eaLnBrk="0" fontAlgn="base" hangingPunct="0">
        <a:spcBef>
          <a:spcPct val="0"/>
        </a:spcBef>
        <a:spcAft>
          <a:spcPct val="0"/>
        </a:spcAft>
        <a:defRPr sz="4000">
          <a:solidFill>
            <a:schemeClr val="accent2"/>
          </a:solidFill>
          <a:latin typeface="Arial" pitchFamily="34" charset="0"/>
        </a:defRPr>
      </a:lvl4pPr>
      <a:lvl5pPr algn="ctr" rtl="0" eaLnBrk="0" fontAlgn="base" hangingPunct="0">
        <a:spcBef>
          <a:spcPct val="0"/>
        </a:spcBef>
        <a:spcAft>
          <a:spcPct val="0"/>
        </a:spcAft>
        <a:defRPr sz="4000">
          <a:solidFill>
            <a:schemeClr val="accent2"/>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a:off x="1" y="6434410"/>
            <a:ext cx="9144000" cy="423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3"/>
          </p:nvPr>
        </p:nvSpPr>
        <p:spPr>
          <a:xfrm>
            <a:off x="218364" y="6492875"/>
            <a:ext cx="8925635" cy="365125"/>
          </a:xfrm>
          <a:prstGeom prst="rect">
            <a:avLst/>
          </a:prstGeom>
        </p:spPr>
        <p:txBody>
          <a:bodyPr vert="horz" lIns="91440" tIns="45720" rIns="91440" bIns="45720" rtlCol="0" anchor="ctr"/>
          <a:lstStyle>
            <a:lvl1pPr algn="l">
              <a:buFontTx/>
              <a:buNone/>
              <a:defRPr sz="1150">
                <a:solidFill>
                  <a:schemeClr val="tx1"/>
                </a:solidFill>
                <a:latin typeface="Arial" pitchFamily="34" charset="0"/>
                <a:cs typeface="Arial" pitchFamily="34" charset="0"/>
              </a:defRPr>
            </a:lvl1pPr>
          </a:lstStyle>
          <a:p>
            <a:pPr>
              <a:defRPr/>
            </a:pPr>
            <a:r>
              <a:rPr lang="en-US" dirty="0" smtClean="0"/>
              <a:t>© 2017 Cengage Learning®. May not be scanned, copied or duplicated, or posted to a publicly accessible website, in whole or in part.</a:t>
            </a:r>
            <a:endParaRPr lang="en-US" dirty="0"/>
          </a:p>
        </p:txBody>
      </p:sp>
      <p:pic>
        <p:nvPicPr>
          <p:cNvPr id="1126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23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2"/>
          <p:cNvSpPr txBox="1">
            <a:spLocks/>
          </p:cNvSpPr>
          <p:nvPr userDrawn="1"/>
        </p:nvSpPr>
        <p:spPr>
          <a:xfrm>
            <a:off x="0" y="0"/>
            <a:ext cx="8966579" cy="423081"/>
          </a:xfrm>
          <a:prstGeom prst="rect">
            <a:avLst/>
          </a:prstGeom>
        </p:spPr>
        <p:txBody>
          <a:bodyPr/>
          <a:lstStyle>
            <a:lvl1pPr marL="0" indent="0" algn="r" rtl="0" eaLnBrk="0" fontAlgn="base" hangingPunct="0">
              <a:spcBef>
                <a:spcPct val="20000"/>
              </a:spcBef>
              <a:spcAft>
                <a:spcPct val="0"/>
              </a:spcAft>
              <a:buNone/>
              <a:defRPr lang="en-US" sz="1200" b="0" i="0" smtClean="0">
                <a:solidFill>
                  <a:schemeClr val="tx1"/>
                </a:solidFill>
                <a:effectLst/>
                <a:latin typeface="BatangChe" panose="02030609000101010101" pitchFamily="49" charset="-127"/>
                <a:ea typeface="BatangChe" panose="02030609000101010101" pitchFamily="49" charset="-127"/>
                <a:cs typeface="+mn-cs"/>
              </a:defRPr>
            </a:lvl1pPr>
            <a:lvl2pPr marL="742950" indent="-285750" algn="l" rtl="0" eaLnBrk="0" fontAlgn="base" hangingPunct="0">
              <a:spcBef>
                <a:spcPct val="20000"/>
              </a:spcBef>
              <a:spcAft>
                <a:spcPct val="0"/>
              </a:spcAft>
              <a:buFont typeface="Arial"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err="1" smtClean="0">
                <a:solidFill>
                  <a:srgbClr val="000000"/>
                </a:solidFill>
                <a:latin typeface="+mj-lt"/>
              </a:rPr>
              <a:t>McEachern</a:t>
            </a:r>
            <a:r>
              <a:rPr lang="en-US" kern="0" dirty="0" smtClean="0">
                <a:solidFill>
                  <a:srgbClr val="000000"/>
                </a:solidFill>
                <a:latin typeface="+mj-lt"/>
              </a:rPr>
              <a:t>, </a:t>
            </a:r>
            <a:r>
              <a:rPr lang="en-US" i="1" kern="0" dirty="0" smtClean="0">
                <a:solidFill>
                  <a:srgbClr val="000000"/>
                </a:solidFill>
                <a:latin typeface="+mj-lt"/>
              </a:rPr>
              <a:t>Economics</a:t>
            </a:r>
            <a:r>
              <a:rPr lang="en-US" kern="0" dirty="0" smtClean="0">
                <a:solidFill>
                  <a:srgbClr val="000000"/>
                </a:solidFill>
                <a:latin typeface="+mj-lt"/>
              </a:rPr>
              <a:t> 11e, Ch. 1 </a:t>
            </a:r>
            <a:endParaRPr lang="en-US" kern="0" dirty="0">
              <a:latin typeface="+mj-lt"/>
            </a:endParaRPr>
          </a:p>
        </p:txBody>
      </p:sp>
    </p:spTree>
  </p:cSld>
  <p:clrMap bg1="lt1" tx1="dk1" bg2="lt2" tx2="dk2" accent1="accent1" accent2="accent2" accent3="accent3" accent4="accent4" accent5="accent5" accent6="accent6" hlink="hlink" folHlink="folHlink"/>
  <p:sldLayoutIdLst>
    <p:sldLayoutId id="2147484396" r:id="rId1"/>
  </p:sldLayoutIdLst>
  <p:transition/>
  <p:timing>
    <p:tnLst>
      <p:par>
        <p:cTn id="1" dur="indefinite" restart="never" nodeType="tmRoot"/>
      </p:par>
    </p:tnLst>
  </p:timing>
  <p:hf sldNum="0"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Arial" pitchFamily="34" charset="0"/>
        </a:defRPr>
      </a:lvl2pPr>
      <a:lvl3pPr algn="ctr" rtl="0" eaLnBrk="0" fontAlgn="base" hangingPunct="0">
        <a:spcBef>
          <a:spcPct val="0"/>
        </a:spcBef>
        <a:spcAft>
          <a:spcPct val="0"/>
        </a:spcAft>
        <a:defRPr sz="4000">
          <a:solidFill>
            <a:schemeClr val="accent2"/>
          </a:solidFill>
          <a:latin typeface="Arial" pitchFamily="34" charset="0"/>
        </a:defRPr>
      </a:lvl3pPr>
      <a:lvl4pPr algn="ctr" rtl="0" eaLnBrk="0" fontAlgn="base" hangingPunct="0">
        <a:spcBef>
          <a:spcPct val="0"/>
        </a:spcBef>
        <a:spcAft>
          <a:spcPct val="0"/>
        </a:spcAft>
        <a:defRPr sz="4000">
          <a:solidFill>
            <a:schemeClr val="accent2"/>
          </a:solidFill>
          <a:latin typeface="Arial" pitchFamily="34" charset="0"/>
        </a:defRPr>
      </a:lvl4pPr>
      <a:lvl5pPr algn="ctr" rtl="0" eaLnBrk="0" fontAlgn="base" hangingPunct="0">
        <a:spcBef>
          <a:spcPct val="0"/>
        </a:spcBef>
        <a:spcAft>
          <a:spcPct val="0"/>
        </a:spcAft>
        <a:defRPr sz="4000">
          <a:solidFill>
            <a:schemeClr val="accent2"/>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86045"/>
            <a:ext cx="9144000" cy="27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27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71955"/>
            <a:ext cx="2124258" cy="6314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p:cNvSpPr>
            <a:spLocks noGrp="1"/>
          </p:cNvSpPr>
          <p:nvPr>
            <p:ph type="body" idx="1"/>
          </p:nvPr>
        </p:nvSpPr>
        <p:spPr bwMode="auto">
          <a:xfrm>
            <a:off x="2224585" y="368489"/>
            <a:ext cx="6757490" cy="621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0" y="6586045"/>
            <a:ext cx="9144000" cy="271955"/>
          </a:xfrm>
          <a:prstGeom prst="rect">
            <a:avLst/>
          </a:prstGeom>
          <a:noFill/>
        </p:spPr>
        <p:txBody>
          <a:bodyPr vert="horz" lIns="91440" tIns="45720" rIns="91440" bIns="45720" rtlCol="0" anchor="ctr"/>
          <a:lstStyle>
            <a:lvl1pPr algn="l">
              <a:spcBef>
                <a:spcPts val="0"/>
              </a:spcBef>
              <a:buFontTx/>
              <a:buNone/>
              <a:defRPr sz="1100">
                <a:solidFill>
                  <a:schemeClr val="tx1"/>
                </a:solidFill>
                <a:latin typeface="Arial" pitchFamily="34" charset="0"/>
                <a:cs typeface="Arial" pitchFamily="34" charset="0"/>
              </a:defRPr>
            </a:lvl1pPr>
          </a:lstStyle>
          <a:p>
            <a:pPr>
              <a:defRPr/>
            </a:pPr>
            <a:r>
              <a:rPr lang="en-US" dirty="0" smtClean="0"/>
              <a:t>© 2017 Cengage Learning®. May not be scanned, copied or duplicated, or posted to a publicly accessible website, in whole or in part.</a:t>
            </a:r>
            <a:endParaRPr lang="en-US" dirty="0"/>
          </a:p>
        </p:txBody>
      </p:sp>
      <p:sp>
        <p:nvSpPr>
          <p:cNvPr id="7" name="Text Placeholder 2"/>
          <p:cNvSpPr txBox="1">
            <a:spLocks/>
          </p:cNvSpPr>
          <p:nvPr userDrawn="1"/>
        </p:nvSpPr>
        <p:spPr>
          <a:xfrm>
            <a:off x="0" y="0"/>
            <a:ext cx="8966579" cy="271955"/>
          </a:xfrm>
          <a:prstGeom prst="rect">
            <a:avLst/>
          </a:prstGeom>
        </p:spPr>
        <p:txBody>
          <a:bodyPr/>
          <a:lstStyle>
            <a:lvl1pPr marL="0" indent="0" algn="r" rtl="0" eaLnBrk="0" fontAlgn="base" hangingPunct="0">
              <a:spcBef>
                <a:spcPct val="20000"/>
              </a:spcBef>
              <a:spcAft>
                <a:spcPct val="0"/>
              </a:spcAft>
              <a:buNone/>
              <a:defRPr lang="en-US" sz="1200" b="0" i="0" smtClean="0">
                <a:solidFill>
                  <a:schemeClr val="tx1"/>
                </a:solidFill>
                <a:effectLst/>
                <a:latin typeface="BatangChe" panose="02030609000101010101" pitchFamily="49" charset="-127"/>
                <a:ea typeface="BatangChe" panose="02030609000101010101" pitchFamily="49" charset="-127"/>
                <a:cs typeface="+mn-cs"/>
              </a:defRPr>
            </a:lvl1pPr>
            <a:lvl2pPr marL="742950" indent="-285750" algn="l" rtl="0" eaLnBrk="0" fontAlgn="base" hangingPunct="0">
              <a:spcBef>
                <a:spcPct val="20000"/>
              </a:spcBef>
              <a:spcAft>
                <a:spcPct val="0"/>
              </a:spcAft>
              <a:buFont typeface="Arial" charset="0"/>
              <a:buChar char="–"/>
              <a:defRPr sz="2800">
                <a:solidFill>
                  <a:srgbClr val="262673"/>
                </a:solidFill>
                <a:latin typeface="+mn-lt"/>
              </a:defRPr>
            </a:lvl2pPr>
            <a:lvl3pPr marL="1143000" indent="-228600" algn="l" rtl="0" eaLnBrk="0" fontAlgn="base" hangingPunct="0">
              <a:spcBef>
                <a:spcPct val="20000"/>
              </a:spcBef>
              <a:spcAft>
                <a:spcPct val="0"/>
              </a:spcAft>
              <a:buSzPct val="90000"/>
              <a:buChar char="•"/>
              <a:defRPr sz="2800">
                <a:solidFill>
                  <a:srgbClr val="262673"/>
                </a:solidFill>
                <a:latin typeface="+mn-lt"/>
              </a:defRPr>
            </a:lvl3pPr>
            <a:lvl4pPr marL="1600200" indent="-228600" algn="l" rtl="0" eaLnBrk="0" fontAlgn="base" hangingPunct="0">
              <a:spcBef>
                <a:spcPct val="20000"/>
              </a:spcBef>
              <a:spcAft>
                <a:spcPct val="0"/>
              </a:spcAft>
              <a:buChar char="–"/>
              <a:defRPr sz="2800">
                <a:solidFill>
                  <a:srgbClr val="262673"/>
                </a:solidFill>
                <a:latin typeface="+mn-lt"/>
              </a:defRPr>
            </a:lvl4pPr>
            <a:lvl5pPr marL="2057400" indent="-228600" algn="l" rtl="0" eaLnBrk="0" fontAlgn="base" hangingPunct="0">
              <a:spcBef>
                <a:spcPct val="20000"/>
              </a:spcBef>
              <a:spcAft>
                <a:spcPct val="0"/>
              </a:spcAft>
              <a:buChar char="»"/>
              <a:defRPr sz="2800">
                <a:solidFill>
                  <a:srgbClr val="262673"/>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err="1" smtClean="0">
                <a:solidFill>
                  <a:srgbClr val="000000"/>
                </a:solidFill>
                <a:latin typeface="+mj-lt"/>
              </a:rPr>
              <a:t>McEachern</a:t>
            </a:r>
            <a:r>
              <a:rPr lang="en-US" kern="0" dirty="0" smtClean="0">
                <a:solidFill>
                  <a:srgbClr val="000000"/>
                </a:solidFill>
                <a:latin typeface="+mj-lt"/>
              </a:rPr>
              <a:t>, </a:t>
            </a:r>
            <a:r>
              <a:rPr lang="en-US" i="1" kern="0" dirty="0" smtClean="0">
                <a:solidFill>
                  <a:srgbClr val="000000"/>
                </a:solidFill>
                <a:latin typeface="+mj-lt"/>
              </a:rPr>
              <a:t>Economics</a:t>
            </a:r>
            <a:r>
              <a:rPr lang="en-US" kern="0" dirty="0" smtClean="0">
                <a:solidFill>
                  <a:srgbClr val="000000"/>
                </a:solidFill>
                <a:latin typeface="+mj-lt"/>
              </a:rPr>
              <a:t> 11e, Ch. 1 </a:t>
            </a:r>
            <a:endParaRPr lang="en-US" kern="0" dirty="0">
              <a:latin typeface="+mj-lt"/>
            </a:endParaRPr>
          </a:p>
        </p:txBody>
      </p:sp>
    </p:spTree>
  </p:cSld>
  <p:clrMap bg1="lt1" tx1="dk1" bg2="lt2" tx2="dk2" accent1="accent1" accent2="accent2" accent3="accent3" accent4="accent4" accent5="accent5" accent6="accent6" hlink="hlink" folHlink="folHlink"/>
  <p:sldLayoutIdLst>
    <p:sldLayoutId id="2147484397"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hf sldNum="0" hdr="0" dt="0"/>
  <p:txStyles>
    <p:titleStyle>
      <a:lvl1pPr algn="ctr" rtl="0" eaLnBrk="0" fontAlgn="base" hangingPunct="0">
        <a:spcBef>
          <a:spcPct val="0"/>
        </a:spcBef>
        <a:spcAft>
          <a:spcPct val="0"/>
        </a:spcAft>
        <a:defRPr sz="4000">
          <a:solidFill>
            <a:srgbClr val="C00000"/>
          </a:solidFill>
          <a:latin typeface="+mj-lt"/>
          <a:ea typeface="+mj-ea"/>
          <a:cs typeface="+mj-cs"/>
        </a:defRPr>
      </a:lvl1pPr>
      <a:lvl2pPr algn="ctr" rtl="0" eaLnBrk="0" fontAlgn="base" hangingPunct="0">
        <a:spcBef>
          <a:spcPct val="0"/>
        </a:spcBef>
        <a:spcAft>
          <a:spcPct val="0"/>
        </a:spcAft>
        <a:defRPr sz="4000">
          <a:solidFill>
            <a:srgbClr val="C00000"/>
          </a:solidFill>
          <a:latin typeface="Arial" pitchFamily="34" charset="0"/>
        </a:defRPr>
      </a:lvl2pPr>
      <a:lvl3pPr algn="ctr" rtl="0" eaLnBrk="0" fontAlgn="base" hangingPunct="0">
        <a:spcBef>
          <a:spcPct val="0"/>
        </a:spcBef>
        <a:spcAft>
          <a:spcPct val="0"/>
        </a:spcAft>
        <a:defRPr sz="4000">
          <a:solidFill>
            <a:srgbClr val="C00000"/>
          </a:solidFill>
          <a:latin typeface="Arial" pitchFamily="34" charset="0"/>
        </a:defRPr>
      </a:lvl3pPr>
      <a:lvl4pPr algn="ctr" rtl="0" eaLnBrk="0" fontAlgn="base" hangingPunct="0">
        <a:spcBef>
          <a:spcPct val="0"/>
        </a:spcBef>
        <a:spcAft>
          <a:spcPct val="0"/>
        </a:spcAft>
        <a:defRPr sz="4000">
          <a:solidFill>
            <a:srgbClr val="C00000"/>
          </a:solidFill>
          <a:latin typeface="Arial" pitchFamily="34" charset="0"/>
        </a:defRPr>
      </a:lvl4pPr>
      <a:lvl5pPr algn="ctr" rtl="0" eaLnBrk="0" fontAlgn="base" hangingPunct="0">
        <a:spcBef>
          <a:spcPct val="0"/>
        </a:spcBef>
        <a:spcAft>
          <a:spcPct val="0"/>
        </a:spcAft>
        <a:defRPr sz="4000">
          <a:solidFill>
            <a:srgbClr val="C00000"/>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rgbClr val="262673"/>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262673"/>
          </a:solidFill>
          <a:latin typeface="+mn-lt"/>
        </a:defRPr>
      </a:lvl2pPr>
      <a:lvl3pPr marL="1143000" indent="-228600" algn="l" rtl="0" eaLnBrk="0" fontAlgn="base" hangingPunct="0">
        <a:spcBef>
          <a:spcPct val="20000"/>
        </a:spcBef>
        <a:spcAft>
          <a:spcPct val="0"/>
        </a:spcAft>
        <a:buSzPct val="90000"/>
        <a:buChar char="•"/>
        <a:defRPr sz="2800">
          <a:solidFill>
            <a:srgbClr val="262673"/>
          </a:solidFill>
          <a:latin typeface="+mn-lt"/>
        </a:defRPr>
      </a:lvl3pPr>
      <a:lvl4pPr marL="1600200" indent="-228600" algn="l" rtl="0" eaLnBrk="0" fontAlgn="base" hangingPunct="0">
        <a:spcBef>
          <a:spcPct val="20000"/>
        </a:spcBef>
        <a:spcAft>
          <a:spcPct val="0"/>
        </a:spcAft>
        <a:buChar char="–"/>
        <a:defRPr sz="2800">
          <a:solidFill>
            <a:srgbClr val="262673"/>
          </a:solidFill>
          <a:latin typeface="+mn-lt"/>
        </a:defRPr>
      </a:lvl4pPr>
      <a:lvl5pPr marL="2057400" indent="-228600" algn="l" rtl="0" eaLnBrk="0" fontAlgn="base" hangingPunct="0">
        <a:spcBef>
          <a:spcPct val="20000"/>
        </a:spcBef>
        <a:spcAft>
          <a:spcPct val="0"/>
        </a:spcAft>
        <a:buChar char="»"/>
        <a:defRPr sz="2800">
          <a:solidFill>
            <a:srgbClr val="262673"/>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a:off x="1" y="6434410"/>
            <a:ext cx="9144000" cy="423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8" name="Rectangle 8"/>
          <p:cNvSpPr>
            <a:spLocks noGrp="1" noChangeArrowheads="1"/>
          </p:cNvSpPr>
          <p:nvPr>
            <p:ph type="body" idx="1"/>
          </p:nvPr>
        </p:nvSpPr>
        <p:spPr bwMode="auto">
          <a:xfrm>
            <a:off x="381000" y="968375"/>
            <a:ext cx="8609013"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191068" y="6492875"/>
            <a:ext cx="6182435" cy="365125"/>
          </a:xfrm>
          <a:prstGeom prst="rect">
            <a:avLst/>
          </a:prstGeom>
        </p:spPr>
        <p:txBody>
          <a:bodyPr vert="horz" lIns="91440" tIns="45720" rIns="91440" bIns="45720" rtlCol="0" anchor="ctr"/>
          <a:lstStyle>
            <a:lvl1pPr algn="l">
              <a:buFontTx/>
              <a:buNone/>
              <a:defRPr sz="1100">
                <a:solidFill>
                  <a:schemeClr val="tx1"/>
                </a:solidFill>
                <a:latin typeface="Arial" pitchFamily="34" charset="0"/>
                <a:cs typeface="Arial" pitchFamily="34" charset="0"/>
              </a:defRPr>
            </a:lvl1pPr>
          </a:lstStyle>
          <a:p>
            <a:pPr>
              <a:defRPr/>
            </a:pPr>
            <a:r>
              <a:rPr lang="en-US" dirty="0" smtClean="0"/>
              <a:t>© 2017 Cengage Learning®. May not be scanned, copied or duplicated, or posted to a publicly accessible website, in whole or in part.</a:t>
            </a:r>
            <a:endParaRPr lang="en-US" dirty="0"/>
          </a:p>
        </p:txBody>
      </p:sp>
      <p:pic>
        <p:nvPicPr>
          <p:cNvPr id="12291"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 y="1"/>
            <a:ext cx="652984" cy="799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7" name="Rectangle 3"/>
          <p:cNvSpPr>
            <a:spLocks noGrp="1" noChangeAspect="1" noChangeArrowheads="1"/>
          </p:cNvSpPr>
          <p:nvPr>
            <p:ph type="title"/>
          </p:nvPr>
        </p:nvSpPr>
        <p:spPr bwMode="auto">
          <a:xfrm>
            <a:off x="704402" y="60325"/>
            <a:ext cx="843959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dirty="0" smtClean="0"/>
              <a:t>Title – text and content – red</a:t>
            </a:r>
          </a:p>
        </p:txBody>
      </p:sp>
      <p:pic>
        <p:nvPicPr>
          <p:cNvPr id="12294"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804598"/>
            <a:ext cx="9144000" cy="106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2"/>
          <p:cNvSpPr txBox="1">
            <a:spLocks/>
          </p:cNvSpPr>
          <p:nvPr userDrawn="1"/>
        </p:nvSpPr>
        <p:spPr>
          <a:xfrm>
            <a:off x="5048655" y="6646460"/>
            <a:ext cx="4095345" cy="211540"/>
          </a:xfrm>
          <a:prstGeom prst="rect">
            <a:avLst/>
          </a:prstGeom>
        </p:spPr>
        <p:txBody>
          <a:bodyPr/>
          <a:lstStyle>
            <a:lvl1pPr marL="0" indent="0" algn="r" rtl="0" eaLnBrk="0" fontAlgn="base" hangingPunct="0">
              <a:spcBef>
                <a:spcPct val="20000"/>
              </a:spcBef>
              <a:spcAft>
                <a:spcPct val="0"/>
              </a:spcAft>
              <a:buNone/>
              <a:defRPr lang="en-US" sz="1200" b="0" i="0" smtClean="0">
                <a:solidFill>
                  <a:schemeClr val="tx1"/>
                </a:solidFill>
                <a:effectLst/>
                <a:latin typeface="BatangChe" panose="02030609000101010101" pitchFamily="49" charset="-127"/>
                <a:ea typeface="BatangChe" panose="02030609000101010101" pitchFamily="49" charset="-127"/>
                <a:cs typeface="+mn-cs"/>
              </a:defRPr>
            </a:lvl1pPr>
            <a:lvl2pPr marL="742950" indent="-285750" algn="l" rtl="0" eaLnBrk="0" fontAlgn="base" hangingPunct="0">
              <a:spcBef>
                <a:spcPct val="20000"/>
              </a:spcBef>
              <a:spcAft>
                <a:spcPct val="0"/>
              </a:spcAft>
              <a:buFont typeface="Arial"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100" kern="0" dirty="0" err="1" smtClean="0">
                <a:solidFill>
                  <a:srgbClr val="000000"/>
                </a:solidFill>
                <a:latin typeface="+mj-lt"/>
              </a:rPr>
              <a:t>McEachern</a:t>
            </a:r>
            <a:r>
              <a:rPr lang="en-US" sz="1100" kern="0" dirty="0" smtClean="0">
                <a:solidFill>
                  <a:srgbClr val="000000"/>
                </a:solidFill>
                <a:latin typeface="+mj-lt"/>
              </a:rPr>
              <a:t>, </a:t>
            </a:r>
            <a:r>
              <a:rPr lang="en-US" sz="1100" i="1" kern="0" dirty="0" smtClean="0">
                <a:solidFill>
                  <a:srgbClr val="000000"/>
                </a:solidFill>
                <a:latin typeface="+mj-lt"/>
              </a:rPr>
              <a:t>Economics</a:t>
            </a:r>
            <a:r>
              <a:rPr lang="en-US" sz="1100" kern="0" dirty="0" smtClean="0">
                <a:solidFill>
                  <a:srgbClr val="000000"/>
                </a:solidFill>
                <a:latin typeface="+mj-lt"/>
              </a:rPr>
              <a:t> 11e, Ch. 1 </a:t>
            </a:r>
            <a:endParaRPr lang="en-US" sz="1100" kern="0" dirty="0">
              <a:latin typeface="+mj-lt"/>
            </a:endParaRPr>
          </a:p>
        </p:txBody>
      </p:sp>
    </p:spTree>
  </p:cSld>
  <p:clrMap bg1="lt1" tx1="dk1" bg2="lt2" tx2="dk2" accent1="accent1" accent2="accent2" accent3="accent3" accent4="accent4" accent5="accent5" accent6="accent6" hlink="hlink" folHlink="folHlink"/>
  <p:sldLayoutIdLst>
    <p:sldLayoutId id="2147484398"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sldNum="0" hdr="0" dt="0"/>
  <p:txStyles>
    <p:titleStyle>
      <a:lvl1pPr algn="ctr" rtl="0" eaLnBrk="0" fontAlgn="base" hangingPunct="0">
        <a:spcBef>
          <a:spcPct val="0"/>
        </a:spcBef>
        <a:spcAft>
          <a:spcPct val="0"/>
        </a:spcAft>
        <a:defRPr sz="4000" b="1" i="1">
          <a:solidFill>
            <a:srgbClr val="900E24"/>
          </a:solidFill>
          <a:latin typeface="Times New Roman" pitchFamily="18" charset="0"/>
          <a:ea typeface="+mj-ea"/>
          <a:cs typeface="Times New Roman" pitchFamily="18" charset="0"/>
        </a:defRPr>
      </a:lvl1pPr>
      <a:lvl2pPr algn="ctr" rtl="0" eaLnBrk="0" fontAlgn="base" hangingPunct="0">
        <a:spcBef>
          <a:spcPct val="0"/>
        </a:spcBef>
        <a:spcAft>
          <a:spcPct val="0"/>
        </a:spcAft>
        <a:defRPr sz="4000" b="1" i="1">
          <a:solidFill>
            <a:srgbClr val="B42828"/>
          </a:solidFill>
          <a:latin typeface="Times New Roman" pitchFamily="18" charset="0"/>
          <a:cs typeface="Times New Roman" pitchFamily="18" charset="0"/>
        </a:defRPr>
      </a:lvl2pPr>
      <a:lvl3pPr algn="ctr" rtl="0" eaLnBrk="0" fontAlgn="base" hangingPunct="0">
        <a:spcBef>
          <a:spcPct val="0"/>
        </a:spcBef>
        <a:spcAft>
          <a:spcPct val="0"/>
        </a:spcAft>
        <a:defRPr sz="4000" b="1" i="1">
          <a:solidFill>
            <a:srgbClr val="B42828"/>
          </a:solidFill>
          <a:latin typeface="Times New Roman" pitchFamily="18" charset="0"/>
          <a:cs typeface="Times New Roman" pitchFamily="18" charset="0"/>
        </a:defRPr>
      </a:lvl3pPr>
      <a:lvl4pPr algn="ctr" rtl="0" eaLnBrk="0" fontAlgn="base" hangingPunct="0">
        <a:spcBef>
          <a:spcPct val="0"/>
        </a:spcBef>
        <a:spcAft>
          <a:spcPct val="0"/>
        </a:spcAft>
        <a:defRPr sz="4000" b="1" i="1">
          <a:solidFill>
            <a:srgbClr val="B42828"/>
          </a:solidFill>
          <a:latin typeface="Times New Roman" pitchFamily="18" charset="0"/>
          <a:cs typeface="Times New Roman" pitchFamily="18" charset="0"/>
        </a:defRPr>
      </a:lvl4pPr>
      <a:lvl5pPr algn="ctr" rtl="0" eaLnBrk="0" fontAlgn="base" hangingPunct="0">
        <a:spcBef>
          <a:spcPct val="0"/>
        </a:spcBef>
        <a:spcAft>
          <a:spcPct val="0"/>
        </a:spcAft>
        <a:defRPr sz="4000" b="1" i="1">
          <a:solidFill>
            <a:srgbClr val="B42828"/>
          </a:solidFill>
          <a:latin typeface="Times New Roman" pitchFamily="18" charset="0"/>
          <a:cs typeface="Times New Roman" pitchFamily="18"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44A8"/>
          </a:solidFill>
          <a:latin typeface="+mn-lt"/>
          <a:ea typeface="+mn-ea"/>
          <a:cs typeface="+mn-cs"/>
        </a:defRPr>
      </a:lvl1pPr>
      <a:lvl2pPr marL="742950" indent="-285750" algn="l" rtl="0" eaLnBrk="0" fontAlgn="base" hangingPunct="0">
        <a:spcBef>
          <a:spcPct val="20000"/>
        </a:spcBef>
        <a:spcAft>
          <a:spcPct val="0"/>
        </a:spcAft>
        <a:buFont typeface="Arial"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200"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4401341" y="-4401341"/>
            <a:ext cx="341319" cy="914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Rectangle 2"/>
          <p:cNvSpPr>
            <a:spLocks noGrp="1" noChangeAspect="1" noChangeArrowheads="1"/>
          </p:cNvSpPr>
          <p:nvPr>
            <p:ph type="title"/>
          </p:nvPr>
        </p:nvSpPr>
        <p:spPr bwMode="auto">
          <a:xfrm>
            <a:off x="0" y="0"/>
            <a:ext cx="9144000" cy="352425"/>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dirty="0" smtClean="0"/>
              <a:t>EXHIBIT 1</a:t>
            </a:r>
          </a:p>
        </p:txBody>
      </p:sp>
      <p:grpSp>
        <p:nvGrpSpPr>
          <p:cNvPr id="3" name="Group 2"/>
          <p:cNvGrpSpPr/>
          <p:nvPr userDrawn="1"/>
        </p:nvGrpSpPr>
        <p:grpSpPr>
          <a:xfrm>
            <a:off x="87317" y="798513"/>
            <a:ext cx="8974133" cy="5693789"/>
            <a:chOff x="87317" y="798513"/>
            <a:chExt cx="8974133" cy="5693789"/>
          </a:xfrm>
        </p:grpSpPr>
        <p:pic>
          <p:nvPicPr>
            <p:cNvPr id="819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7318" y="808646"/>
              <a:ext cx="8974130" cy="567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userDrawn="1"/>
          </p:nvGrpSpPr>
          <p:grpSpPr>
            <a:xfrm>
              <a:off x="87317" y="798513"/>
              <a:ext cx="8974133" cy="5693789"/>
              <a:chOff x="87317" y="798513"/>
              <a:chExt cx="8974133" cy="5693789"/>
            </a:xfrm>
          </p:grpSpPr>
          <p:cxnSp>
            <p:nvCxnSpPr>
              <p:cNvPr id="4105" name="Straight Connector 2"/>
              <p:cNvCxnSpPr>
                <a:cxnSpLocks noChangeShapeType="1"/>
              </p:cNvCxnSpPr>
              <p:nvPr userDrawn="1"/>
            </p:nvCxnSpPr>
            <p:spPr bwMode="auto">
              <a:xfrm>
                <a:off x="87318" y="6483222"/>
                <a:ext cx="8974132" cy="0"/>
              </a:xfrm>
              <a:prstGeom prst="line">
                <a:avLst/>
              </a:prstGeom>
              <a:noFill/>
              <a:ln w="19050" algn="ctr">
                <a:solidFill>
                  <a:srgbClr val="007C3B"/>
                </a:solidFill>
                <a:round/>
                <a:headEnd/>
                <a:tailEnd/>
              </a:ln>
              <a:extLst>
                <a:ext uri="{909E8E84-426E-40DD-AFC4-6F175D3DCCD1}">
                  <a14:hiddenFill xmlns:a14="http://schemas.microsoft.com/office/drawing/2010/main">
                    <a:noFill/>
                  </a14:hiddenFill>
                </a:ext>
              </a:extLst>
            </p:spPr>
          </p:cxnSp>
          <p:cxnSp>
            <p:nvCxnSpPr>
              <p:cNvPr id="4106" name="Straight Connector 10"/>
              <p:cNvCxnSpPr>
                <a:cxnSpLocks noChangeShapeType="1"/>
              </p:cNvCxnSpPr>
              <p:nvPr userDrawn="1"/>
            </p:nvCxnSpPr>
            <p:spPr bwMode="auto">
              <a:xfrm flipV="1">
                <a:off x="87318" y="805964"/>
                <a:ext cx="8974132" cy="2682"/>
              </a:xfrm>
              <a:prstGeom prst="line">
                <a:avLst/>
              </a:prstGeom>
              <a:noFill/>
              <a:ln w="19050" algn="ctr">
                <a:solidFill>
                  <a:srgbClr val="007C3B"/>
                </a:solidFill>
                <a:round/>
                <a:headEnd/>
                <a:tailEnd/>
              </a:ln>
              <a:extLst>
                <a:ext uri="{909E8E84-426E-40DD-AFC4-6F175D3DCCD1}">
                  <a14:hiddenFill xmlns:a14="http://schemas.microsoft.com/office/drawing/2010/main">
                    <a:noFill/>
                  </a14:hiddenFill>
                </a:ext>
              </a:extLst>
            </p:spPr>
          </p:cxnSp>
          <p:cxnSp>
            <p:nvCxnSpPr>
              <p:cNvPr id="4107" name="Straight Connector 11"/>
              <p:cNvCxnSpPr>
                <a:cxnSpLocks noChangeShapeType="1"/>
              </p:cNvCxnSpPr>
              <p:nvPr userDrawn="1"/>
            </p:nvCxnSpPr>
            <p:spPr bwMode="auto">
              <a:xfrm flipH="1">
                <a:off x="87317" y="798513"/>
                <a:ext cx="1" cy="5693789"/>
              </a:xfrm>
              <a:prstGeom prst="line">
                <a:avLst/>
              </a:prstGeom>
              <a:noFill/>
              <a:ln w="19050" algn="ctr">
                <a:solidFill>
                  <a:srgbClr val="007C3B"/>
                </a:solidFill>
                <a:round/>
                <a:headEnd/>
                <a:tailEnd/>
              </a:ln>
              <a:extLst>
                <a:ext uri="{909E8E84-426E-40DD-AFC4-6F175D3DCCD1}">
                  <a14:hiddenFill xmlns:a14="http://schemas.microsoft.com/office/drawing/2010/main">
                    <a:noFill/>
                  </a14:hiddenFill>
                </a:ext>
              </a:extLst>
            </p:spPr>
          </p:cxnSp>
          <p:cxnSp>
            <p:nvCxnSpPr>
              <p:cNvPr id="4108" name="Straight Connector 14"/>
              <p:cNvCxnSpPr>
                <a:cxnSpLocks noChangeShapeType="1"/>
              </p:cNvCxnSpPr>
              <p:nvPr userDrawn="1"/>
            </p:nvCxnSpPr>
            <p:spPr bwMode="auto">
              <a:xfrm>
                <a:off x="9061448" y="798513"/>
                <a:ext cx="2" cy="5689774"/>
              </a:xfrm>
              <a:prstGeom prst="line">
                <a:avLst/>
              </a:prstGeom>
              <a:noFill/>
              <a:ln w="19050" algn="ctr">
                <a:solidFill>
                  <a:srgbClr val="007C3B"/>
                </a:solidFill>
                <a:round/>
                <a:headEnd/>
                <a:tailEnd/>
              </a:ln>
              <a:extLst>
                <a:ext uri="{909E8E84-426E-40DD-AFC4-6F175D3DCCD1}">
                  <a14:hiddenFill xmlns:a14="http://schemas.microsoft.com/office/drawing/2010/main">
                    <a:noFill/>
                  </a14:hiddenFill>
                </a:ext>
              </a:extLst>
            </p:spPr>
          </p:cxnSp>
        </p:grpSp>
      </p:grpSp>
      <p:sp>
        <p:nvSpPr>
          <p:cNvPr id="4101" name="Rectangle 3"/>
          <p:cNvSpPr>
            <a:spLocks noGrp="1" noChangeArrowheads="1"/>
          </p:cNvSpPr>
          <p:nvPr userDrawn="1">
            <p:ph type="body" idx="1"/>
          </p:nvPr>
        </p:nvSpPr>
        <p:spPr bwMode="auto">
          <a:xfrm>
            <a:off x="5260975" y="114935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text</a:t>
            </a:r>
          </a:p>
        </p:txBody>
      </p:sp>
      <p:sp>
        <p:nvSpPr>
          <p:cNvPr id="5" name="Footer Placeholder 4"/>
          <p:cNvSpPr>
            <a:spLocks noGrp="1"/>
          </p:cNvSpPr>
          <p:nvPr userDrawn="1">
            <p:ph type="ftr" sz="quarter" idx="3"/>
          </p:nvPr>
        </p:nvSpPr>
        <p:spPr>
          <a:xfrm>
            <a:off x="0" y="6492875"/>
            <a:ext cx="6387152" cy="365125"/>
          </a:xfrm>
          <a:prstGeom prst="rect">
            <a:avLst/>
          </a:prstGeom>
        </p:spPr>
        <p:txBody>
          <a:bodyPr vert="horz" lIns="91440" tIns="45720" rIns="91440" bIns="45720" rtlCol="0" anchor="ctr"/>
          <a:lstStyle>
            <a:lvl1pPr algn="l">
              <a:buFontTx/>
              <a:buNone/>
              <a:defRPr sz="1100">
                <a:solidFill>
                  <a:schemeClr val="tx1"/>
                </a:solidFill>
                <a:latin typeface="Arial" pitchFamily="34" charset="0"/>
                <a:cs typeface="Arial" pitchFamily="34" charset="0"/>
              </a:defRPr>
            </a:lvl1pPr>
          </a:lstStyle>
          <a:p>
            <a:pPr>
              <a:defRPr/>
            </a:pPr>
            <a:r>
              <a:rPr lang="en-US" dirty="0" smtClean="0"/>
              <a:t>© 2017 Cengage Learning®. May not be scanned, copied or duplicated, or posted to a publicly accessible website, in whole or in part.</a:t>
            </a:r>
            <a:endParaRPr lang="en-US" dirty="0"/>
          </a:p>
        </p:txBody>
      </p:sp>
      <p:sp>
        <p:nvSpPr>
          <p:cNvPr id="13" name="Text Placeholder 2"/>
          <p:cNvSpPr txBox="1">
            <a:spLocks/>
          </p:cNvSpPr>
          <p:nvPr userDrawn="1"/>
        </p:nvSpPr>
        <p:spPr>
          <a:xfrm>
            <a:off x="5048655" y="6646460"/>
            <a:ext cx="4095345" cy="211540"/>
          </a:xfrm>
          <a:prstGeom prst="rect">
            <a:avLst/>
          </a:prstGeom>
        </p:spPr>
        <p:txBody>
          <a:bodyPr/>
          <a:lstStyle>
            <a:lvl1pPr marL="0" indent="0" algn="r" rtl="0" eaLnBrk="0" fontAlgn="base" hangingPunct="0">
              <a:spcBef>
                <a:spcPct val="20000"/>
              </a:spcBef>
              <a:spcAft>
                <a:spcPct val="0"/>
              </a:spcAft>
              <a:buNone/>
              <a:defRPr lang="en-US" sz="1200" b="0" i="0" smtClean="0">
                <a:solidFill>
                  <a:schemeClr val="tx1"/>
                </a:solidFill>
                <a:effectLst/>
                <a:latin typeface="BatangChe" panose="02030609000101010101" pitchFamily="49" charset="-127"/>
                <a:ea typeface="BatangChe" panose="02030609000101010101" pitchFamily="49" charset="-127"/>
                <a:cs typeface="+mn-cs"/>
              </a:defRPr>
            </a:lvl1pPr>
            <a:lvl2pPr marL="742950" indent="-285750" algn="l" rtl="0" eaLnBrk="0" fontAlgn="base" hangingPunct="0">
              <a:spcBef>
                <a:spcPct val="20000"/>
              </a:spcBef>
              <a:spcAft>
                <a:spcPct val="0"/>
              </a:spcAft>
              <a:buFont typeface="Arial"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100" kern="0" dirty="0" err="1" smtClean="0">
                <a:solidFill>
                  <a:srgbClr val="000000"/>
                </a:solidFill>
                <a:latin typeface="+mj-lt"/>
              </a:rPr>
              <a:t>McEachern</a:t>
            </a:r>
            <a:r>
              <a:rPr lang="en-US" sz="1100" kern="0" dirty="0" smtClean="0">
                <a:solidFill>
                  <a:srgbClr val="000000"/>
                </a:solidFill>
                <a:latin typeface="+mj-lt"/>
              </a:rPr>
              <a:t>, </a:t>
            </a:r>
            <a:r>
              <a:rPr lang="en-US" sz="1100" i="1" kern="0" dirty="0" smtClean="0">
                <a:solidFill>
                  <a:srgbClr val="000000"/>
                </a:solidFill>
                <a:latin typeface="+mj-lt"/>
              </a:rPr>
              <a:t>Economics</a:t>
            </a:r>
            <a:r>
              <a:rPr lang="en-US" sz="1100" kern="0" dirty="0" smtClean="0">
                <a:solidFill>
                  <a:srgbClr val="000000"/>
                </a:solidFill>
                <a:latin typeface="+mj-lt"/>
              </a:rPr>
              <a:t> 11e, Ch. 1 </a:t>
            </a:r>
            <a:endParaRPr lang="en-US" sz="1100" kern="0" dirty="0">
              <a:latin typeface="+mj-lt"/>
            </a:endParaRPr>
          </a:p>
        </p:txBody>
      </p:sp>
    </p:spTree>
  </p:cSld>
  <p:clrMap bg1="lt1" tx1="dk1" bg2="lt2" tx2="dk2" accent1="accent1" accent2="accent2" accent3="accent3" accent4="accent4" accent5="accent5" accent6="accent6" hlink="hlink" folHlink="folHlink"/>
  <p:sldLayoutIdLst>
    <p:sldLayoutId id="2147484392"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defRPr>
      </a:lvl2pPr>
      <a:lvl3pPr algn="l" rtl="0" eaLnBrk="0" fontAlgn="base" hangingPunct="0">
        <a:spcBef>
          <a:spcPct val="0"/>
        </a:spcBef>
        <a:spcAft>
          <a:spcPct val="0"/>
        </a:spcAft>
        <a:defRPr sz="2400">
          <a:solidFill>
            <a:schemeClr val="bg1"/>
          </a:solidFill>
          <a:latin typeface="Arial" pitchFamily="34" charset="0"/>
        </a:defRPr>
      </a:lvl3pPr>
      <a:lvl4pPr algn="l" rtl="0" eaLnBrk="0" fontAlgn="base" hangingPunct="0">
        <a:spcBef>
          <a:spcPct val="0"/>
        </a:spcBef>
        <a:spcAft>
          <a:spcPct val="0"/>
        </a:spcAft>
        <a:defRPr sz="2400">
          <a:solidFill>
            <a:schemeClr val="bg1"/>
          </a:solidFill>
          <a:latin typeface="Arial" pitchFamily="34" charset="0"/>
        </a:defRPr>
      </a:lvl4pPr>
      <a:lvl5pPr algn="l" rtl="0" eaLnBrk="0" fontAlgn="base" hangingPunct="0">
        <a:spcBef>
          <a:spcPct val="0"/>
        </a:spcBef>
        <a:spcAft>
          <a:spcPct val="0"/>
        </a:spcAft>
        <a:defRPr sz="2400">
          <a:solidFill>
            <a:schemeClr val="bg1"/>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sz="1600">
          <a:solidFill>
            <a:schemeClr val="tx1"/>
          </a:solidFill>
          <a:latin typeface="+mn-lt"/>
        </a:defRPr>
      </a:lvl2pPr>
      <a:lvl3pPr marL="914400" algn="l" rtl="0" eaLnBrk="0" fontAlgn="base" hangingPunct="0">
        <a:spcBef>
          <a:spcPct val="20000"/>
        </a:spcBef>
        <a:spcAft>
          <a:spcPct val="0"/>
        </a:spcAft>
        <a:defRPr sz="1600">
          <a:solidFill>
            <a:schemeClr val="tx1"/>
          </a:solidFill>
          <a:latin typeface="+mn-lt"/>
        </a:defRPr>
      </a:lvl3pPr>
      <a:lvl4pPr marL="1371600" algn="l" rtl="0" eaLnBrk="0" fontAlgn="base" hangingPunct="0">
        <a:spcBef>
          <a:spcPct val="20000"/>
        </a:spcBef>
        <a:spcAft>
          <a:spcPct val="0"/>
        </a:spcAft>
        <a:defRPr sz="1600">
          <a:solidFill>
            <a:schemeClr val="tx1"/>
          </a:solidFill>
          <a:latin typeface="+mn-lt"/>
        </a:defRPr>
      </a:lvl4pPr>
      <a:lvl5pPr marL="18288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4401341" y="-4401341"/>
            <a:ext cx="341319" cy="914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0" y="0"/>
            <a:ext cx="9144000" cy="336550"/>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smtClean="0"/>
              <a:t>Exhibit 1</a:t>
            </a:r>
          </a:p>
        </p:txBody>
      </p:sp>
      <p:sp>
        <p:nvSpPr>
          <p:cNvPr id="5" name="Footer Placeholder 4"/>
          <p:cNvSpPr>
            <a:spLocks noGrp="1"/>
          </p:cNvSpPr>
          <p:nvPr>
            <p:ph type="ftr" sz="quarter" idx="3"/>
          </p:nvPr>
        </p:nvSpPr>
        <p:spPr>
          <a:xfrm>
            <a:off x="0" y="6492875"/>
            <a:ext cx="6414448" cy="365125"/>
          </a:xfrm>
          <a:prstGeom prst="rect">
            <a:avLst/>
          </a:prstGeom>
        </p:spPr>
        <p:txBody>
          <a:bodyPr vert="horz" lIns="91440" tIns="45720" rIns="91440" bIns="45720" rtlCol="0" anchor="ctr"/>
          <a:lstStyle>
            <a:lvl1pPr algn="l">
              <a:buNone/>
              <a:defRPr sz="1100">
                <a:solidFill>
                  <a:schemeClr val="tx1"/>
                </a:solidFill>
                <a:latin typeface="Arial" pitchFamily="34" charset="0"/>
                <a:cs typeface="Arial" pitchFamily="34" charset="0"/>
              </a:defRPr>
            </a:lvl1pPr>
          </a:lstStyle>
          <a:p>
            <a:pPr>
              <a:defRPr/>
            </a:pPr>
            <a:r>
              <a:rPr lang="en-US" dirty="0" smtClean="0"/>
              <a:t>© 2017 Cengage Learning®. May not be scanned, copied or duplicated, or posted to a publicly accessible website, in whole or in part.</a:t>
            </a:r>
            <a:endParaRPr lang="en-US" dirty="0"/>
          </a:p>
        </p:txBody>
      </p:sp>
      <p:grpSp>
        <p:nvGrpSpPr>
          <p:cNvPr id="14" name="Group 13"/>
          <p:cNvGrpSpPr/>
          <p:nvPr userDrawn="1"/>
        </p:nvGrpSpPr>
        <p:grpSpPr>
          <a:xfrm>
            <a:off x="87317" y="798513"/>
            <a:ext cx="8974133" cy="5693789"/>
            <a:chOff x="87317" y="798513"/>
            <a:chExt cx="8974133" cy="5693789"/>
          </a:xfrm>
        </p:grpSpPr>
        <p:pic>
          <p:nvPicPr>
            <p:cNvPr id="1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7318" y="808646"/>
              <a:ext cx="8974130" cy="567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userDrawn="1"/>
          </p:nvGrpSpPr>
          <p:grpSpPr>
            <a:xfrm>
              <a:off x="87317" y="798513"/>
              <a:ext cx="8974133" cy="5693789"/>
              <a:chOff x="87317" y="798513"/>
              <a:chExt cx="8974133" cy="5693789"/>
            </a:xfrm>
          </p:grpSpPr>
          <p:cxnSp>
            <p:nvCxnSpPr>
              <p:cNvPr id="17" name="Straight Connector 2"/>
              <p:cNvCxnSpPr>
                <a:cxnSpLocks noChangeShapeType="1"/>
              </p:cNvCxnSpPr>
              <p:nvPr userDrawn="1"/>
            </p:nvCxnSpPr>
            <p:spPr bwMode="auto">
              <a:xfrm>
                <a:off x="87318" y="6483222"/>
                <a:ext cx="8974132" cy="0"/>
              </a:xfrm>
              <a:prstGeom prst="line">
                <a:avLst/>
              </a:prstGeom>
              <a:noFill/>
              <a:ln w="19050" algn="ctr">
                <a:solidFill>
                  <a:srgbClr val="007C3B"/>
                </a:solidFill>
                <a:round/>
                <a:headEnd/>
                <a:tailEnd/>
              </a:ln>
              <a:extLst>
                <a:ext uri="{909E8E84-426E-40DD-AFC4-6F175D3DCCD1}">
                  <a14:hiddenFill xmlns:a14="http://schemas.microsoft.com/office/drawing/2010/main">
                    <a:noFill/>
                  </a14:hiddenFill>
                </a:ext>
              </a:extLst>
            </p:spPr>
          </p:cxnSp>
          <p:cxnSp>
            <p:nvCxnSpPr>
              <p:cNvPr id="18" name="Straight Connector 10"/>
              <p:cNvCxnSpPr>
                <a:cxnSpLocks noChangeShapeType="1"/>
              </p:cNvCxnSpPr>
              <p:nvPr userDrawn="1"/>
            </p:nvCxnSpPr>
            <p:spPr bwMode="auto">
              <a:xfrm flipV="1">
                <a:off x="87318" y="805964"/>
                <a:ext cx="8974132" cy="2682"/>
              </a:xfrm>
              <a:prstGeom prst="line">
                <a:avLst/>
              </a:prstGeom>
              <a:noFill/>
              <a:ln w="19050" algn="ctr">
                <a:solidFill>
                  <a:srgbClr val="007C3B"/>
                </a:solidFill>
                <a:round/>
                <a:headEnd/>
                <a:tailEnd/>
              </a:ln>
              <a:extLst>
                <a:ext uri="{909E8E84-426E-40DD-AFC4-6F175D3DCCD1}">
                  <a14:hiddenFill xmlns:a14="http://schemas.microsoft.com/office/drawing/2010/main">
                    <a:noFill/>
                  </a14:hiddenFill>
                </a:ext>
              </a:extLst>
            </p:spPr>
          </p:cxnSp>
          <p:cxnSp>
            <p:nvCxnSpPr>
              <p:cNvPr id="19" name="Straight Connector 11"/>
              <p:cNvCxnSpPr>
                <a:cxnSpLocks noChangeShapeType="1"/>
              </p:cNvCxnSpPr>
              <p:nvPr userDrawn="1"/>
            </p:nvCxnSpPr>
            <p:spPr bwMode="auto">
              <a:xfrm flipH="1">
                <a:off x="87317" y="798513"/>
                <a:ext cx="1" cy="5693789"/>
              </a:xfrm>
              <a:prstGeom prst="line">
                <a:avLst/>
              </a:prstGeom>
              <a:noFill/>
              <a:ln w="19050" algn="ctr">
                <a:solidFill>
                  <a:srgbClr val="007C3B"/>
                </a:solidFill>
                <a:round/>
                <a:headEnd/>
                <a:tailEnd/>
              </a:ln>
              <a:extLst>
                <a:ext uri="{909E8E84-426E-40DD-AFC4-6F175D3DCCD1}">
                  <a14:hiddenFill xmlns:a14="http://schemas.microsoft.com/office/drawing/2010/main">
                    <a:noFill/>
                  </a14:hiddenFill>
                </a:ext>
              </a:extLst>
            </p:spPr>
          </p:cxnSp>
          <p:cxnSp>
            <p:nvCxnSpPr>
              <p:cNvPr id="20" name="Straight Connector 14"/>
              <p:cNvCxnSpPr>
                <a:cxnSpLocks noChangeShapeType="1"/>
              </p:cNvCxnSpPr>
              <p:nvPr userDrawn="1"/>
            </p:nvCxnSpPr>
            <p:spPr bwMode="auto">
              <a:xfrm>
                <a:off x="9061448" y="798513"/>
                <a:ext cx="2" cy="5689774"/>
              </a:xfrm>
              <a:prstGeom prst="line">
                <a:avLst/>
              </a:prstGeom>
              <a:noFill/>
              <a:ln w="19050" algn="ctr">
                <a:solidFill>
                  <a:srgbClr val="007C3B"/>
                </a:solidFill>
                <a:round/>
                <a:headEnd/>
                <a:tailEnd/>
              </a:ln>
              <a:extLst>
                <a:ext uri="{909E8E84-426E-40DD-AFC4-6F175D3DCCD1}">
                  <a14:hiddenFill xmlns:a14="http://schemas.microsoft.com/office/drawing/2010/main">
                    <a:noFill/>
                  </a14:hiddenFill>
                </a:ext>
              </a:extLst>
            </p:spPr>
          </p:cxnSp>
        </p:grpSp>
      </p:grpSp>
      <p:sp>
        <p:nvSpPr>
          <p:cNvPr id="12" name="Text Placeholder 2"/>
          <p:cNvSpPr txBox="1">
            <a:spLocks/>
          </p:cNvSpPr>
          <p:nvPr userDrawn="1"/>
        </p:nvSpPr>
        <p:spPr>
          <a:xfrm>
            <a:off x="5048655" y="6646460"/>
            <a:ext cx="4095345" cy="211540"/>
          </a:xfrm>
          <a:prstGeom prst="rect">
            <a:avLst/>
          </a:prstGeom>
        </p:spPr>
        <p:txBody>
          <a:bodyPr/>
          <a:lstStyle>
            <a:lvl1pPr marL="0" indent="0" algn="r" rtl="0" eaLnBrk="0" fontAlgn="base" hangingPunct="0">
              <a:spcBef>
                <a:spcPct val="20000"/>
              </a:spcBef>
              <a:spcAft>
                <a:spcPct val="0"/>
              </a:spcAft>
              <a:buNone/>
              <a:defRPr lang="en-US" sz="1200" b="0" i="0" smtClean="0">
                <a:solidFill>
                  <a:schemeClr val="tx1"/>
                </a:solidFill>
                <a:effectLst/>
                <a:latin typeface="BatangChe" panose="02030609000101010101" pitchFamily="49" charset="-127"/>
                <a:ea typeface="BatangChe" panose="02030609000101010101" pitchFamily="49" charset="-127"/>
                <a:cs typeface="+mn-cs"/>
              </a:defRPr>
            </a:lvl1pPr>
            <a:lvl2pPr marL="742950" indent="-285750" algn="l" rtl="0" eaLnBrk="0" fontAlgn="base" hangingPunct="0">
              <a:spcBef>
                <a:spcPct val="20000"/>
              </a:spcBef>
              <a:spcAft>
                <a:spcPct val="0"/>
              </a:spcAft>
              <a:buFont typeface="Arial"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100" kern="0" dirty="0" err="1" smtClean="0">
                <a:solidFill>
                  <a:srgbClr val="000000"/>
                </a:solidFill>
                <a:latin typeface="+mj-lt"/>
              </a:rPr>
              <a:t>McEachern</a:t>
            </a:r>
            <a:r>
              <a:rPr lang="en-US" sz="1100" kern="0" dirty="0" smtClean="0">
                <a:solidFill>
                  <a:srgbClr val="000000"/>
                </a:solidFill>
                <a:latin typeface="+mj-lt"/>
              </a:rPr>
              <a:t>, </a:t>
            </a:r>
            <a:r>
              <a:rPr lang="en-US" sz="1100" i="1" kern="0" dirty="0" smtClean="0">
                <a:solidFill>
                  <a:srgbClr val="000000"/>
                </a:solidFill>
                <a:latin typeface="+mj-lt"/>
              </a:rPr>
              <a:t>Economics</a:t>
            </a:r>
            <a:r>
              <a:rPr lang="en-US" sz="1100" kern="0" dirty="0" smtClean="0">
                <a:solidFill>
                  <a:srgbClr val="000000"/>
                </a:solidFill>
                <a:latin typeface="+mj-lt"/>
              </a:rPr>
              <a:t> 11e, Ch. 1 </a:t>
            </a:r>
            <a:endParaRPr lang="en-US" sz="1100" kern="0" dirty="0">
              <a:latin typeface="+mj-lt"/>
            </a:endParaRPr>
          </a:p>
        </p:txBody>
      </p:sp>
    </p:spTree>
  </p:cSld>
  <p:clrMap bg1="lt1" tx1="dk1" bg2="lt2" tx2="dk2" accent1="accent1" accent2="accent2" accent3="accent3" accent4="accent4" accent5="accent5" accent6="accent6" hlink="hlink" folHlink="folHlink"/>
  <p:sldLayoutIdLst>
    <p:sldLayoutId id="2147484393"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defRPr>
      </a:lvl2pPr>
      <a:lvl3pPr algn="l" rtl="0" eaLnBrk="0" fontAlgn="base" hangingPunct="0">
        <a:spcBef>
          <a:spcPct val="0"/>
        </a:spcBef>
        <a:spcAft>
          <a:spcPct val="0"/>
        </a:spcAft>
        <a:defRPr sz="2400">
          <a:solidFill>
            <a:schemeClr val="bg1"/>
          </a:solidFill>
          <a:latin typeface="Arial" pitchFamily="34" charset="0"/>
        </a:defRPr>
      </a:lvl3pPr>
      <a:lvl4pPr algn="l" rtl="0" eaLnBrk="0" fontAlgn="base" hangingPunct="0">
        <a:spcBef>
          <a:spcPct val="0"/>
        </a:spcBef>
        <a:spcAft>
          <a:spcPct val="0"/>
        </a:spcAft>
        <a:defRPr sz="2400">
          <a:solidFill>
            <a:schemeClr val="bg1"/>
          </a:solidFill>
          <a:latin typeface="Arial" pitchFamily="34" charset="0"/>
        </a:defRPr>
      </a:lvl4pPr>
      <a:lvl5pPr algn="l" rtl="0" eaLnBrk="0" fontAlgn="base" hangingPunct="0">
        <a:spcBef>
          <a:spcPct val="0"/>
        </a:spcBef>
        <a:spcAft>
          <a:spcPct val="0"/>
        </a:spcAft>
        <a:defRPr sz="2400">
          <a:solidFill>
            <a:schemeClr val="bg1"/>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sz="1600">
          <a:solidFill>
            <a:schemeClr val="tx1"/>
          </a:solidFill>
          <a:latin typeface="+mn-lt"/>
          <a:ea typeface="+mn-ea"/>
          <a:cs typeface="+mn-cs"/>
        </a:defRPr>
      </a:lvl1pPr>
      <a:lvl2pPr marL="457200" algn="l" rtl="0" eaLnBrk="0" fontAlgn="base" hangingPunct="0">
        <a:spcBef>
          <a:spcPct val="20000"/>
        </a:spcBef>
        <a:spcAft>
          <a:spcPct val="0"/>
        </a:spcAft>
        <a:defRPr sz="1600">
          <a:solidFill>
            <a:schemeClr val="tx1"/>
          </a:solidFill>
          <a:latin typeface="+mn-lt"/>
        </a:defRPr>
      </a:lvl2pPr>
      <a:lvl3pPr marL="914400" algn="l" rtl="0" eaLnBrk="0" fontAlgn="base" hangingPunct="0">
        <a:spcBef>
          <a:spcPct val="20000"/>
        </a:spcBef>
        <a:spcAft>
          <a:spcPct val="0"/>
        </a:spcAft>
        <a:defRPr sz="1600">
          <a:solidFill>
            <a:schemeClr val="tx1"/>
          </a:solidFill>
          <a:latin typeface="+mn-lt"/>
        </a:defRPr>
      </a:lvl3pPr>
      <a:lvl4pPr marL="1371600" algn="l" rtl="0" eaLnBrk="0" fontAlgn="base" hangingPunct="0">
        <a:spcBef>
          <a:spcPct val="20000"/>
        </a:spcBef>
        <a:spcAft>
          <a:spcPct val="0"/>
        </a:spcAft>
        <a:defRPr sz="1600">
          <a:solidFill>
            <a:schemeClr val="tx1"/>
          </a:solidFill>
          <a:latin typeface="+mn-lt"/>
        </a:defRPr>
      </a:lvl4pPr>
      <a:lvl5pPr marL="18288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8" name="Rectangle 2"/>
          <p:cNvSpPr>
            <a:spLocks noGrp="1" noChangeAspect="1" noChangeArrowheads="1"/>
          </p:cNvSpPr>
          <p:nvPr>
            <p:ph type="title"/>
          </p:nvPr>
        </p:nvSpPr>
        <p:spPr bwMode="auto">
          <a:xfrm>
            <a:off x="1" y="509661"/>
            <a:ext cx="9143999" cy="41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Master case-study</a:t>
            </a:r>
          </a:p>
        </p:txBody>
      </p:sp>
      <p:sp>
        <p:nvSpPr>
          <p:cNvPr id="6150" name="Rectangle 3"/>
          <p:cNvSpPr>
            <a:spLocks noGrp="1" noChangeAspect="1" noChangeArrowheads="1"/>
          </p:cNvSpPr>
          <p:nvPr>
            <p:ph type="body" idx="1"/>
          </p:nvPr>
        </p:nvSpPr>
        <p:spPr bwMode="auto">
          <a:xfrm>
            <a:off x="134911" y="944380"/>
            <a:ext cx="8844197" cy="553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  </a:t>
            </a:r>
          </a:p>
          <a:p>
            <a:pPr lvl="0"/>
            <a:endParaRPr lang="en-US" dirty="0" smtClean="0"/>
          </a:p>
        </p:txBody>
      </p:sp>
      <p:sp>
        <p:nvSpPr>
          <p:cNvPr id="5" name="Footer Placeholder 4"/>
          <p:cNvSpPr>
            <a:spLocks noGrp="1"/>
          </p:cNvSpPr>
          <p:nvPr>
            <p:ph type="ftr" sz="quarter" idx="3"/>
          </p:nvPr>
        </p:nvSpPr>
        <p:spPr>
          <a:xfrm>
            <a:off x="0" y="6492875"/>
            <a:ext cx="6400800" cy="365125"/>
          </a:xfrm>
          <a:prstGeom prst="rect">
            <a:avLst/>
          </a:prstGeom>
        </p:spPr>
        <p:txBody>
          <a:bodyPr vert="horz" lIns="91440" tIns="45720" rIns="91440" bIns="45720" rtlCol="0" anchor="ctr"/>
          <a:lstStyle>
            <a:lvl1pPr algn="l">
              <a:buNone/>
              <a:defRPr sz="1100">
                <a:solidFill>
                  <a:schemeClr val="tx1"/>
                </a:solidFill>
                <a:latin typeface="Arial" pitchFamily="34" charset="0"/>
                <a:cs typeface="Arial" pitchFamily="34" charset="0"/>
              </a:defRPr>
            </a:lvl1pPr>
          </a:lstStyle>
          <a:p>
            <a:pPr>
              <a:defRPr/>
            </a:pPr>
            <a:r>
              <a:rPr lang="en-US" smtClean="0"/>
              <a:t>© 2017 Cengage Learning®. May not be scanned, copied or duplicated, or posted to a publicly accessible website, in whole or in part.</a:t>
            </a:r>
            <a:endParaRPr lang="en-US" dirty="0"/>
          </a:p>
        </p:txBody>
      </p:sp>
      <p:pic>
        <p:nvPicPr>
          <p:cNvPr id="1331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0"/>
            <a:ext cx="91440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2"/>
          <p:cNvSpPr txBox="1">
            <a:spLocks/>
          </p:cNvSpPr>
          <p:nvPr userDrawn="1"/>
        </p:nvSpPr>
        <p:spPr>
          <a:xfrm>
            <a:off x="5048655" y="6646460"/>
            <a:ext cx="4095345" cy="211540"/>
          </a:xfrm>
          <a:prstGeom prst="rect">
            <a:avLst/>
          </a:prstGeom>
        </p:spPr>
        <p:txBody>
          <a:bodyPr/>
          <a:lstStyle>
            <a:lvl1pPr marL="0" indent="0" algn="r" rtl="0" eaLnBrk="0" fontAlgn="base" hangingPunct="0">
              <a:spcBef>
                <a:spcPct val="20000"/>
              </a:spcBef>
              <a:spcAft>
                <a:spcPct val="0"/>
              </a:spcAft>
              <a:buNone/>
              <a:defRPr lang="en-US" sz="1200" b="0" i="0" smtClean="0">
                <a:solidFill>
                  <a:schemeClr val="tx1"/>
                </a:solidFill>
                <a:effectLst/>
                <a:latin typeface="BatangChe" panose="02030609000101010101" pitchFamily="49" charset="-127"/>
                <a:ea typeface="BatangChe" panose="02030609000101010101" pitchFamily="49" charset="-127"/>
                <a:cs typeface="+mn-cs"/>
              </a:defRPr>
            </a:lvl1pPr>
            <a:lvl2pPr marL="742950" indent="-285750" algn="l" rtl="0" eaLnBrk="0" fontAlgn="base" hangingPunct="0">
              <a:spcBef>
                <a:spcPct val="20000"/>
              </a:spcBef>
              <a:spcAft>
                <a:spcPct val="0"/>
              </a:spcAft>
              <a:buFont typeface="Arial"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100" kern="0" dirty="0" err="1" smtClean="0">
                <a:solidFill>
                  <a:srgbClr val="000000"/>
                </a:solidFill>
                <a:latin typeface="+mj-lt"/>
              </a:rPr>
              <a:t>McEachern</a:t>
            </a:r>
            <a:r>
              <a:rPr lang="en-US" sz="1100" kern="0" dirty="0" smtClean="0">
                <a:solidFill>
                  <a:srgbClr val="000000"/>
                </a:solidFill>
                <a:latin typeface="+mj-lt"/>
              </a:rPr>
              <a:t>, </a:t>
            </a:r>
            <a:r>
              <a:rPr lang="en-US" sz="1100" i="1" kern="0" dirty="0" smtClean="0">
                <a:solidFill>
                  <a:srgbClr val="000000"/>
                </a:solidFill>
                <a:latin typeface="+mj-lt"/>
              </a:rPr>
              <a:t>Economics</a:t>
            </a:r>
            <a:r>
              <a:rPr lang="en-US" sz="1100" kern="0" dirty="0" smtClean="0">
                <a:solidFill>
                  <a:srgbClr val="000000"/>
                </a:solidFill>
                <a:latin typeface="+mj-lt"/>
              </a:rPr>
              <a:t> 11e, Ch. 1 </a:t>
            </a:r>
            <a:endParaRPr lang="en-US" sz="1100" kern="0" dirty="0">
              <a:latin typeface="+mj-lt"/>
            </a:endParaRPr>
          </a:p>
        </p:txBody>
      </p:sp>
    </p:spTree>
  </p:cSld>
  <p:clrMap bg1="lt1" tx1="dk1" bg2="lt2" tx2="dk2" accent1="accent1" accent2="accent2" accent3="accent3" accent4="accent4" accent5="accent5" accent6="accent6" hlink="hlink" folHlink="folHlink"/>
  <p:sldLayoutIdLst>
    <p:sldLayoutId id="2147484394"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sldNum="0" hdr="0" dt="0"/>
  <p:txStyles>
    <p:title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Cambria" pitchFamily="18" charset="0"/>
        </a:defRPr>
      </a:lvl2pPr>
      <a:lvl3pPr algn="l" rtl="0" eaLnBrk="0" fontAlgn="base" hangingPunct="0">
        <a:spcBef>
          <a:spcPct val="0"/>
        </a:spcBef>
        <a:spcAft>
          <a:spcPct val="0"/>
        </a:spcAft>
        <a:defRPr sz="3000">
          <a:solidFill>
            <a:schemeClr val="tx1"/>
          </a:solidFill>
          <a:latin typeface="Cambria" pitchFamily="18" charset="0"/>
        </a:defRPr>
      </a:lvl3pPr>
      <a:lvl4pPr algn="l" rtl="0" eaLnBrk="0" fontAlgn="base" hangingPunct="0">
        <a:spcBef>
          <a:spcPct val="0"/>
        </a:spcBef>
        <a:spcAft>
          <a:spcPct val="0"/>
        </a:spcAft>
        <a:defRPr sz="3000">
          <a:solidFill>
            <a:schemeClr val="tx1"/>
          </a:solidFill>
          <a:latin typeface="Cambria" pitchFamily="18" charset="0"/>
        </a:defRPr>
      </a:lvl4pPr>
      <a:lvl5pPr algn="l" rtl="0" eaLnBrk="0" fontAlgn="base" hangingPunct="0">
        <a:spcBef>
          <a:spcPct val="0"/>
        </a:spcBef>
        <a:spcAft>
          <a:spcPct val="0"/>
        </a:spcAft>
        <a:defRPr sz="3000">
          <a:solidFill>
            <a:schemeClr val="tx1"/>
          </a:solidFill>
          <a:latin typeface="Cambria" pitchFamily="18"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44A8"/>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3" name="Rectangle 2"/>
          <p:cNvSpPr>
            <a:spLocks noGrp="1" noChangeAspect="1" noChangeArrowheads="1"/>
          </p:cNvSpPr>
          <p:nvPr>
            <p:ph type="title"/>
          </p:nvPr>
        </p:nvSpPr>
        <p:spPr bwMode="auto">
          <a:xfrm>
            <a:off x="2262188" y="0"/>
            <a:ext cx="68818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Appendix master title</a:t>
            </a:r>
          </a:p>
        </p:txBody>
      </p:sp>
      <p:sp>
        <p:nvSpPr>
          <p:cNvPr id="10244" name="Rectangle 3"/>
          <p:cNvSpPr>
            <a:spLocks noGrp="1" noChangeArrowheads="1"/>
          </p:cNvSpPr>
          <p:nvPr>
            <p:ph type="body" idx="1"/>
          </p:nvPr>
        </p:nvSpPr>
        <p:spPr bwMode="auto">
          <a:xfrm>
            <a:off x="457200" y="685801"/>
            <a:ext cx="8362950" cy="571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   </a:t>
            </a:r>
          </a:p>
        </p:txBody>
      </p:sp>
      <p:sp>
        <p:nvSpPr>
          <p:cNvPr id="5" name="Footer Placeholder 4"/>
          <p:cNvSpPr>
            <a:spLocks noGrp="1"/>
          </p:cNvSpPr>
          <p:nvPr>
            <p:ph type="ftr" sz="quarter" idx="3"/>
          </p:nvPr>
        </p:nvSpPr>
        <p:spPr>
          <a:xfrm>
            <a:off x="0" y="6492875"/>
            <a:ext cx="6400800" cy="365125"/>
          </a:xfrm>
          <a:prstGeom prst="rect">
            <a:avLst/>
          </a:prstGeom>
          <a:blipFill dpi="0" rotWithShape="1">
            <a:blip r:embed="rId3" cstate="print">
              <a:extLst/>
            </a:blip>
            <a:srcRect/>
            <a:stretch>
              <a:fillRect/>
            </a:stretch>
          </a:blipFill>
        </p:spPr>
        <p:txBody>
          <a:bodyPr vert="horz" lIns="91440" tIns="45720" rIns="91440" bIns="45720" rtlCol="0" anchor="ctr"/>
          <a:lstStyle>
            <a:lvl1pPr algn="l">
              <a:buNone/>
              <a:defRPr sz="1100">
                <a:solidFill>
                  <a:schemeClr val="tx1"/>
                </a:solidFill>
                <a:latin typeface="Arial" pitchFamily="34" charset="0"/>
                <a:cs typeface="Arial" pitchFamily="34" charset="0"/>
              </a:defRPr>
            </a:lvl1pPr>
          </a:lstStyle>
          <a:p>
            <a:pPr>
              <a:defRPr/>
            </a:pPr>
            <a:r>
              <a:rPr lang="en-US" smtClean="0"/>
              <a:t>© 2017 Cengage Learning®. May not be scanned, copied or duplicated, or posted to a publicly accessible website, in whole or in part.</a:t>
            </a:r>
            <a:endParaRPr lang="en-US" dirty="0"/>
          </a:p>
        </p:txBody>
      </p:sp>
      <p:pic>
        <p:nvPicPr>
          <p:cNvPr id="1433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566739"/>
            <a:ext cx="9144000" cy="11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
            <a:ext cx="3010802" cy="566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p:cNvSpPr txBox="1">
            <a:spLocks/>
          </p:cNvSpPr>
          <p:nvPr userDrawn="1"/>
        </p:nvSpPr>
        <p:spPr>
          <a:xfrm>
            <a:off x="5048655" y="6646460"/>
            <a:ext cx="4095345" cy="211540"/>
          </a:xfrm>
          <a:prstGeom prst="rect">
            <a:avLst/>
          </a:prstGeom>
        </p:spPr>
        <p:txBody>
          <a:bodyPr/>
          <a:lstStyle>
            <a:lvl1pPr marL="0" indent="0" algn="r" rtl="0" eaLnBrk="0" fontAlgn="base" hangingPunct="0">
              <a:spcBef>
                <a:spcPct val="20000"/>
              </a:spcBef>
              <a:spcAft>
                <a:spcPct val="0"/>
              </a:spcAft>
              <a:buNone/>
              <a:defRPr lang="en-US" sz="1200" b="0" i="0" smtClean="0">
                <a:solidFill>
                  <a:schemeClr val="tx1"/>
                </a:solidFill>
                <a:effectLst/>
                <a:latin typeface="BatangChe" panose="02030609000101010101" pitchFamily="49" charset="-127"/>
                <a:ea typeface="BatangChe" panose="02030609000101010101" pitchFamily="49" charset="-127"/>
                <a:cs typeface="+mn-cs"/>
              </a:defRPr>
            </a:lvl1pPr>
            <a:lvl2pPr marL="742950" indent="-285750" algn="l" rtl="0" eaLnBrk="0" fontAlgn="base" hangingPunct="0">
              <a:spcBef>
                <a:spcPct val="20000"/>
              </a:spcBef>
              <a:spcAft>
                <a:spcPct val="0"/>
              </a:spcAft>
              <a:buFont typeface="Arial"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100" kern="0" dirty="0" err="1" smtClean="0">
                <a:solidFill>
                  <a:srgbClr val="000000"/>
                </a:solidFill>
                <a:latin typeface="+mj-lt"/>
              </a:rPr>
              <a:t>McEachern</a:t>
            </a:r>
            <a:r>
              <a:rPr lang="en-US" sz="1100" kern="0" dirty="0" smtClean="0">
                <a:solidFill>
                  <a:srgbClr val="000000"/>
                </a:solidFill>
                <a:latin typeface="+mj-lt"/>
              </a:rPr>
              <a:t>, </a:t>
            </a:r>
            <a:r>
              <a:rPr lang="en-US" sz="1100" i="1" kern="0" dirty="0" smtClean="0">
                <a:solidFill>
                  <a:srgbClr val="000000"/>
                </a:solidFill>
                <a:latin typeface="+mj-lt"/>
              </a:rPr>
              <a:t>Economics</a:t>
            </a:r>
            <a:r>
              <a:rPr lang="en-US" sz="1100" kern="0" dirty="0" smtClean="0">
                <a:solidFill>
                  <a:srgbClr val="000000"/>
                </a:solidFill>
                <a:latin typeface="+mj-lt"/>
              </a:rPr>
              <a:t> 11e, Ch. 1 </a:t>
            </a:r>
            <a:endParaRPr lang="en-US" sz="1100" kern="0" dirty="0">
              <a:latin typeface="+mj-lt"/>
            </a:endParaRPr>
          </a:p>
        </p:txBody>
      </p:sp>
    </p:spTree>
  </p:cSld>
  <p:clrMap bg1="lt1" tx1="dk1" bg2="lt2" tx2="dk2" accent1="accent1" accent2="accent2" accent3="accent3" accent4="accent4" accent5="accent5" accent6="accent6" hlink="hlink" folHlink="folHlink"/>
  <p:sldLayoutIdLst>
    <p:sldLayoutId id="214748439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wipe(left)">
                                      <p:cBhvr>
                                        <p:cTn id="7" dur="500"/>
                                        <p:tgtEl>
                                          <p:spTgt spid="10244">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44">
                                            <p:txEl>
                                              <p:pRg st="1" end="1"/>
                                            </p:txEl>
                                          </p:spTgt>
                                        </p:tgtEl>
                                        <p:attrNameLst>
                                          <p:attrName>style.visibility</p:attrName>
                                        </p:attrNameLst>
                                      </p:cBhvr>
                                      <p:to>
                                        <p:strVal val="visible"/>
                                      </p:to>
                                    </p:set>
                                    <p:animEffect transition="in" filter="wipe(left)">
                                      <p:cBhvr>
                                        <p:cTn id="11" dur="500"/>
                                        <p:tgtEl>
                                          <p:spTgt spid="10244">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244">
                                            <p:txEl>
                                              <p:pRg st="2" end="2"/>
                                            </p:txEl>
                                          </p:spTgt>
                                        </p:tgtEl>
                                        <p:attrNameLst>
                                          <p:attrName>style.visibility</p:attrName>
                                        </p:attrNameLst>
                                      </p:cBhvr>
                                      <p:to>
                                        <p:strVal val="visible"/>
                                      </p:to>
                                    </p:set>
                                    <p:animEffect transition="in" filter="wipe(left)">
                                      <p:cBhvr>
                                        <p:cTn id="15" dur="500"/>
                                        <p:tgtEl>
                                          <p:spTgt spid="10244">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244">
                                            <p:txEl>
                                              <p:pRg st="3" end="3"/>
                                            </p:txEl>
                                          </p:spTgt>
                                        </p:tgtEl>
                                        <p:attrNameLst>
                                          <p:attrName>style.visibility</p:attrName>
                                        </p:attrNameLst>
                                      </p:cBhvr>
                                      <p:to>
                                        <p:strVal val="visible"/>
                                      </p:to>
                                    </p:set>
                                    <p:animEffect transition="in" filter="wipe(left)">
                                      <p:cBhvr>
                                        <p:cTn id="19" dur="500"/>
                                        <p:tgtEl>
                                          <p:spTgt spid="10244">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244">
                                            <p:txEl>
                                              <p:pRg st="4" end="4"/>
                                            </p:txEl>
                                          </p:spTgt>
                                        </p:tgtEl>
                                        <p:attrNameLst>
                                          <p:attrName>style.visibility</p:attrName>
                                        </p:attrNameLst>
                                      </p:cBhvr>
                                      <p:to>
                                        <p:strVal val="visible"/>
                                      </p:to>
                                    </p:set>
                                    <p:animEffect transition="in" filter="wipe(left)">
                                      <p:cBhvr>
                                        <p:cTn id="23" dur="500"/>
                                        <p:tgtEl>
                                          <p:spTgt spid="102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tmplLst>
          <p:tmpl lvl="1">
            <p:tnLst>
              <p:par>
                <p:cTn presetID="22" presetClass="entr" presetSubtype="8" fill="hold" nodeType="afterEffect">
                  <p:stCondLst>
                    <p:cond delay="0"/>
                  </p:stCondLst>
                  <p:childTnLst>
                    <p:set>
                      <p:cBhvr>
                        <p:cTn dur="1" fill="hold">
                          <p:stCondLst>
                            <p:cond delay="0"/>
                          </p:stCondLst>
                        </p:cTn>
                        <p:tgtEl>
                          <p:spTgt spid="10244"/>
                        </p:tgtEl>
                        <p:attrNameLst>
                          <p:attrName>style.visibility</p:attrName>
                        </p:attrNameLst>
                      </p:cBhvr>
                      <p:to>
                        <p:strVal val="visible"/>
                      </p:to>
                    </p:set>
                    <p:animEffect transition="in" filter="wipe(left)">
                      <p:cBhvr>
                        <p:cTn dur="500"/>
                        <p:tgtEl>
                          <p:spTgt spid="10244"/>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244"/>
                        </p:tgtEl>
                        <p:attrNameLst>
                          <p:attrName>style.visibility</p:attrName>
                        </p:attrNameLst>
                      </p:cBhvr>
                      <p:to>
                        <p:strVal val="visible"/>
                      </p:to>
                    </p:set>
                    <p:animEffect transition="in" filter="wipe(left)">
                      <p:cBhvr>
                        <p:cTn dur="500"/>
                        <p:tgtEl>
                          <p:spTgt spid="10244"/>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244"/>
                        </p:tgtEl>
                        <p:attrNameLst>
                          <p:attrName>style.visibility</p:attrName>
                        </p:attrNameLst>
                      </p:cBhvr>
                      <p:to>
                        <p:strVal val="visible"/>
                      </p:to>
                    </p:set>
                    <p:animEffect transition="in" filter="wipe(left)">
                      <p:cBhvr>
                        <p:cTn dur="500"/>
                        <p:tgtEl>
                          <p:spTgt spid="10244"/>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244"/>
                        </p:tgtEl>
                        <p:attrNameLst>
                          <p:attrName>style.visibility</p:attrName>
                        </p:attrNameLst>
                      </p:cBhvr>
                      <p:to>
                        <p:strVal val="visible"/>
                      </p:to>
                    </p:set>
                    <p:animEffect transition="in" filter="wipe(left)">
                      <p:cBhvr>
                        <p:cTn dur="500"/>
                        <p:tgtEl>
                          <p:spTgt spid="10244"/>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244"/>
                        </p:tgtEl>
                        <p:attrNameLst>
                          <p:attrName>style.visibility</p:attrName>
                        </p:attrNameLst>
                      </p:cBhvr>
                      <p:to>
                        <p:strVal val="visible"/>
                      </p:to>
                    </p:set>
                    <p:animEffect transition="in" filter="wipe(left)">
                      <p:cBhvr>
                        <p:cTn dur="500"/>
                        <p:tgtEl>
                          <p:spTgt spid="10244"/>
                        </p:tgtEl>
                      </p:cBhvr>
                    </p:animEffect>
                  </p:childTnLst>
                </p:cTn>
              </p:par>
            </p:tnLst>
          </p:tmpl>
        </p:tmplLst>
      </p:bldP>
    </p:bldLst>
  </p:timing>
  <p:hf sldNum="0" hdr="0" dt="0"/>
  <p:txStyles>
    <p:titleStyle>
      <a:lvl1pPr algn="ctr" rtl="0" eaLnBrk="0" fontAlgn="base" hangingPunct="0">
        <a:spcBef>
          <a:spcPct val="0"/>
        </a:spcBef>
        <a:spcAft>
          <a:spcPct val="0"/>
        </a:spcAft>
        <a:defRPr sz="3400">
          <a:solidFill>
            <a:srgbClr val="0D0D0D"/>
          </a:solidFill>
          <a:latin typeface="+mj-lt"/>
          <a:ea typeface="+mj-ea"/>
          <a:cs typeface="+mj-cs"/>
        </a:defRPr>
      </a:lvl1pPr>
      <a:lvl2pPr algn="ctr" rtl="0" eaLnBrk="0" fontAlgn="base" hangingPunct="0">
        <a:spcBef>
          <a:spcPct val="0"/>
        </a:spcBef>
        <a:spcAft>
          <a:spcPct val="0"/>
        </a:spcAft>
        <a:defRPr sz="3400">
          <a:solidFill>
            <a:srgbClr val="0D0D0D"/>
          </a:solidFill>
          <a:latin typeface="Arial" pitchFamily="34" charset="0"/>
        </a:defRPr>
      </a:lvl2pPr>
      <a:lvl3pPr algn="ctr" rtl="0" eaLnBrk="0" fontAlgn="base" hangingPunct="0">
        <a:spcBef>
          <a:spcPct val="0"/>
        </a:spcBef>
        <a:spcAft>
          <a:spcPct val="0"/>
        </a:spcAft>
        <a:defRPr sz="3400">
          <a:solidFill>
            <a:srgbClr val="0D0D0D"/>
          </a:solidFill>
          <a:latin typeface="Arial" pitchFamily="34" charset="0"/>
        </a:defRPr>
      </a:lvl3pPr>
      <a:lvl4pPr algn="ctr" rtl="0" eaLnBrk="0" fontAlgn="base" hangingPunct="0">
        <a:spcBef>
          <a:spcPct val="0"/>
        </a:spcBef>
        <a:spcAft>
          <a:spcPct val="0"/>
        </a:spcAft>
        <a:defRPr sz="3400">
          <a:solidFill>
            <a:srgbClr val="0D0D0D"/>
          </a:solidFill>
          <a:latin typeface="Arial" pitchFamily="34" charset="0"/>
        </a:defRPr>
      </a:lvl4pPr>
      <a:lvl5pPr algn="ctr" rtl="0" eaLnBrk="0" fontAlgn="base" hangingPunct="0">
        <a:spcBef>
          <a:spcPct val="0"/>
        </a:spcBef>
        <a:spcAft>
          <a:spcPct val="0"/>
        </a:spcAft>
        <a:defRPr sz="3400">
          <a:solidFill>
            <a:srgbClr val="0D0D0D"/>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7C3B"/>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0" y="532263"/>
            <a:ext cx="9144000" cy="5923128"/>
          </a:xfrm>
        </p:spPr>
        <p:txBody>
          <a:bodyPr/>
          <a:lstStyle/>
          <a:p>
            <a:endParaRPr lang="en-US" b="1" dirty="0" smtClean="0">
              <a:solidFill>
                <a:schemeClr val="tx1"/>
              </a:solidFill>
            </a:endParaRPr>
          </a:p>
          <a:p>
            <a:r>
              <a:rPr lang="en-US" sz="6000" b="1" dirty="0" smtClean="0">
                <a:solidFill>
                  <a:srgbClr val="FFC000"/>
                </a:solidFill>
              </a:rPr>
              <a:t>Economics</a:t>
            </a:r>
            <a:endParaRPr lang="en-US" sz="6000" b="1" dirty="0" smtClean="0">
              <a:solidFill>
                <a:srgbClr val="FFC000"/>
              </a:solidFill>
            </a:endParaRPr>
          </a:p>
          <a:p>
            <a:r>
              <a:rPr lang="en-US" sz="3200" b="1" dirty="0" smtClean="0">
                <a:solidFill>
                  <a:srgbClr val="FFC000"/>
                </a:solidFill>
              </a:rPr>
              <a:t>A CONTEMPORARY INTRODUCTION</a:t>
            </a:r>
          </a:p>
          <a:p>
            <a:endParaRPr lang="en-US" sz="3200" b="1" dirty="0" smtClean="0">
              <a:solidFill>
                <a:srgbClr val="92D050"/>
              </a:solidFill>
            </a:endParaRPr>
          </a:p>
          <a:p>
            <a:r>
              <a:rPr lang="en-US" sz="5600" b="1" dirty="0" smtClean="0">
                <a:solidFill>
                  <a:srgbClr val="FFC000"/>
                </a:solidFill>
              </a:rPr>
              <a:t>11e</a:t>
            </a:r>
            <a:endParaRPr lang="en-US" b="1" dirty="0" smtClean="0">
              <a:solidFill>
                <a:srgbClr val="FFC000"/>
              </a:solidFill>
            </a:endParaRPr>
          </a:p>
          <a:p>
            <a:r>
              <a:rPr lang="en-US" sz="4500" b="1" dirty="0">
                <a:solidFill>
                  <a:srgbClr val="FFC000"/>
                </a:solidFill>
              </a:rPr>
              <a:t>William A. </a:t>
            </a:r>
            <a:r>
              <a:rPr lang="en-US" sz="4500" b="1" dirty="0" err="1" smtClean="0">
                <a:solidFill>
                  <a:srgbClr val="FFC000"/>
                </a:solidFill>
              </a:rPr>
              <a:t>McEachern</a:t>
            </a:r>
            <a:endParaRPr lang="en-US" sz="4500" b="1" dirty="0" smtClean="0">
              <a:solidFill>
                <a:srgbClr val="FFC000"/>
              </a:solidFill>
            </a:endParaRPr>
          </a:p>
          <a:p>
            <a:r>
              <a:rPr lang="en-US" sz="2800" b="1" dirty="0" smtClean="0">
                <a:solidFill>
                  <a:srgbClr val="FFC000"/>
                </a:solidFill>
              </a:rPr>
              <a:t>University of Connecticut</a:t>
            </a:r>
            <a:endParaRPr lang="en-US" sz="2800" b="1" dirty="0" smtClean="0">
              <a:solidFill>
                <a:schemeClr val="tx1"/>
              </a:solidFill>
            </a:endParaRPr>
          </a:p>
        </p:txBody>
      </p:sp>
      <p:sp>
        <p:nvSpPr>
          <p:cNvPr id="3" name="Footer Placeholder 2"/>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dirty="0">
              <a:cs typeface="+mn-cs"/>
            </a:endParaRPr>
          </a:p>
        </p:txBody>
      </p:sp>
    </p:spTree>
    <p:extLst>
      <p:ext uri="{BB962C8B-B14F-4D97-AF65-F5344CB8AC3E}">
        <p14:creationId xmlns:p14="http://schemas.microsoft.com/office/powerpoint/2010/main" val="244170924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spect="1" noChangeArrowheads="1"/>
          </p:cNvSpPr>
          <p:nvPr>
            <p:ph type="title"/>
          </p:nvPr>
        </p:nvSpPr>
        <p:spPr/>
        <p:txBody>
          <a:bodyPr/>
          <a:lstStyle/>
          <a:p>
            <a:pPr eaLnBrk="1" hangingPunct="1"/>
            <a:r>
              <a:rPr lang="en-US" smtClean="0"/>
              <a:t>Resources </a:t>
            </a:r>
          </a:p>
        </p:txBody>
      </p:sp>
      <p:sp>
        <p:nvSpPr>
          <p:cNvPr id="22531" name="Rectangle 3"/>
          <p:cNvSpPr>
            <a:spLocks noGrp="1" noChangeArrowheads="1"/>
          </p:cNvSpPr>
          <p:nvPr>
            <p:ph idx="1"/>
          </p:nvPr>
        </p:nvSpPr>
        <p:spPr/>
        <p:txBody>
          <a:bodyPr/>
          <a:lstStyle/>
          <a:p>
            <a:r>
              <a:rPr lang="en-US" smtClean="0"/>
              <a:t>Natural resources</a:t>
            </a:r>
          </a:p>
          <a:p>
            <a:pPr lvl="1"/>
            <a:r>
              <a:rPr lang="en-US" smtClean="0"/>
              <a:t>All gifts of nature used to produce goods and services</a:t>
            </a:r>
          </a:p>
          <a:p>
            <a:pPr lvl="1"/>
            <a:r>
              <a:rPr lang="en-US" smtClean="0"/>
              <a:t>Renewable </a:t>
            </a:r>
          </a:p>
          <a:p>
            <a:pPr lvl="1"/>
            <a:r>
              <a:rPr lang="en-US" smtClean="0"/>
              <a:t>Exhaustible </a:t>
            </a:r>
          </a:p>
          <a:p>
            <a:r>
              <a:rPr lang="en-US" smtClean="0"/>
              <a:t>Rent</a:t>
            </a:r>
          </a:p>
          <a:p>
            <a:pPr lvl="1"/>
            <a:r>
              <a:rPr lang="en-US" smtClean="0"/>
              <a:t>Payment to resource owners for the use of their natural resources</a:t>
            </a:r>
          </a:p>
        </p:txBody>
      </p:sp>
      <p:sp>
        <p:nvSpPr>
          <p:cNvPr id="22532"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295253627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spect="1" noChangeArrowheads="1"/>
          </p:cNvSpPr>
          <p:nvPr>
            <p:ph type="title"/>
          </p:nvPr>
        </p:nvSpPr>
        <p:spPr/>
        <p:txBody>
          <a:bodyPr/>
          <a:lstStyle/>
          <a:p>
            <a:pPr eaLnBrk="1" hangingPunct="1"/>
            <a:r>
              <a:rPr lang="en-US" smtClean="0"/>
              <a:t>Resources </a:t>
            </a:r>
          </a:p>
        </p:txBody>
      </p:sp>
      <p:sp>
        <p:nvSpPr>
          <p:cNvPr id="540675" name="Rectangle 3"/>
          <p:cNvSpPr>
            <a:spLocks noGrp="1" noChangeArrowheads="1"/>
          </p:cNvSpPr>
          <p:nvPr>
            <p:ph idx="1"/>
          </p:nvPr>
        </p:nvSpPr>
        <p:spPr/>
        <p:txBody>
          <a:bodyPr/>
          <a:lstStyle/>
          <a:p>
            <a:pPr>
              <a:defRPr/>
            </a:pPr>
            <a:r>
              <a:rPr lang="en-US" dirty="0" smtClean="0"/>
              <a:t>Renewable resource</a:t>
            </a:r>
          </a:p>
          <a:p>
            <a:pPr lvl="1">
              <a:defRPr/>
            </a:pPr>
            <a:r>
              <a:rPr lang="en-US" dirty="0" smtClean="0">
                <a:ea typeface="+mn-ea"/>
                <a:cs typeface="+mn-cs"/>
              </a:rPr>
              <a:t>Can be drawn on indefinitely if used conservatively</a:t>
            </a:r>
          </a:p>
          <a:p>
            <a:pPr>
              <a:defRPr/>
            </a:pPr>
            <a:r>
              <a:rPr lang="en-US" dirty="0" smtClean="0"/>
              <a:t>Exhaustible resource</a:t>
            </a:r>
          </a:p>
          <a:p>
            <a:pPr lvl="1">
              <a:defRPr/>
            </a:pPr>
            <a:r>
              <a:rPr lang="en-US" dirty="0" smtClean="0">
                <a:ea typeface="+mn-ea"/>
                <a:cs typeface="+mn-cs"/>
              </a:rPr>
              <a:t>Does not renew itself </a:t>
            </a:r>
          </a:p>
          <a:p>
            <a:pPr lvl="1">
              <a:defRPr/>
            </a:pPr>
            <a:r>
              <a:rPr lang="en-US" dirty="0" smtClean="0">
                <a:ea typeface="+mn-ea"/>
                <a:cs typeface="+mn-cs"/>
              </a:rPr>
              <a:t>Available in a limited amount</a:t>
            </a:r>
            <a:endParaRPr lang="en-US" dirty="0" smtClean="0"/>
          </a:p>
        </p:txBody>
      </p:sp>
      <p:sp>
        <p:nvSpPr>
          <p:cNvPr id="23556"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29190752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spect="1" noChangeArrowheads="1"/>
          </p:cNvSpPr>
          <p:nvPr>
            <p:ph type="title"/>
          </p:nvPr>
        </p:nvSpPr>
        <p:spPr/>
        <p:txBody>
          <a:bodyPr/>
          <a:lstStyle/>
          <a:p>
            <a:pPr eaLnBrk="1" hangingPunct="1"/>
            <a:r>
              <a:rPr lang="en-US" smtClean="0"/>
              <a:t>Resources </a:t>
            </a:r>
          </a:p>
        </p:txBody>
      </p:sp>
      <p:sp>
        <p:nvSpPr>
          <p:cNvPr id="24579" name="Rectangle 3"/>
          <p:cNvSpPr>
            <a:spLocks noGrp="1" noChangeArrowheads="1"/>
          </p:cNvSpPr>
          <p:nvPr>
            <p:ph idx="1"/>
          </p:nvPr>
        </p:nvSpPr>
        <p:spPr/>
        <p:txBody>
          <a:bodyPr/>
          <a:lstStyle/>
          <a:p>
            <a:r>
              <a:rPr lang="en-US" smtClean="0"/>
              <a:t>Entrepreneurial ability</a:t>
            </a:r>
          </a:p>
          <a:p>
            <a:pPr lvl="1"/>
            <a:r>
              <a:rPr lang="en-US" smtClean="0"/>
              <a:t>The talent required to dream up a new product or find a better way to produce an existing one</a:t>
            </a:r>
          </a:p>
          <a:p>
            <a:pPr lvl="1"/>
            <a:r>
              <a:rPr lang="en-US" smtClean="0"/>
              <a:t>Comes from an entrepreneur</a:t>
            </a:r>
          </a:p>
          <a:p>
            <a:r>
              <a:rPr lang="en-US" smtClean="0"/>
              <a:t>Profit</a:t>
            </a:r>
          </a:p>
          <a:p>
            <a:pPr lvl="1"/>
            <a:r>
              <a:rPr lang="en-US" smtClean="0"/>
              <a:t>Reward for entrepreneurial ability</a:t>
            </a:r>
          </a:p>
          <a:p>
            <a:pPr lvl="1"/>
            <a:r>
              <a:rPr lang="en-US" smtClean="0"/>
              <a:t>Sales revenue minus resource cost</a:t>
            </a:r>
          </a:p>
        </p:txBody>
      </p:sp>
      <p:sp>
        <p:nvSpPr>
          <p:cNvPr id="24580"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101323428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spect="1" noChangeArrowheads="1"/>
          </p:cNvSpPr>
          <p:nvPr>
            <p:ph type="title"/>
          </p:nvPr>
        </p:nvSpPr>
        <p:spPr/>
        <p:txBody>
          <a:bodyPr/>
          <a:lstStyle/>
          <a:p>
            <a:pPr eaLnBrk="1" hangingPunct="1"/>
            <a:r>
              <a:rPr lang="en-US" smtClean="0"/>
              <a:t>Resources </a:t>
            </a:r>
          </a:p>
        </p:txBody>
      </p:sp>
      <p:sp>
        <p:nvSpPr>
          <p:cNvPr id="25603" name="Rectangle 3"/>
          <p:cNvSpPr>
            <a:spLocks noGrp="1" noChangeArrowheads="1"/>
          </p:cNvSpPr>
          <p:nvPr>
            <p:ph idx="1"/>
          </p:nvPr>
        </p:nvSpPr>
        <p:spPr/>
        <p:txBody>
          <a:bodyPr/>
          <a:lstStyle/>
          <a:p>
            <a:r>
              <a:rPr lang="en-US" smtClean="0"/>
              <a:t>Entrepreneur </a:t>
            </a:r>
          </a:p>
          <a:p>
            <a:pPr lvl="1"/>
            <a:r>
              <a:rPr lang="en-US" smtClean="0"/>
              <a:t>Profit-seeking decision maker who starts with an idea</a:t>
            </a:r>
          </a:p>
          <a:p>
            <a:pPr lvl="1"/>
            <a:r>
              <a:rPr lang="en-US" smtClean="0"/>
              <a:t>Organizes an enterprise to bring that idea to life</a:t>
            </a:r>
          </a:p>
          <a:p>
            <a:pPr lvl="1"/>
            <a:r>
              <a:rPr lang="en-US" smtClean="0"/>
              <a:t>Assumes the risk of the operation</a:t>
            </a:r>
          </a:p>
          <a:p>
            <a:endParaRPr lang="en-US" smtClean="0"/>
          </a:p>
        </p:txBody>
      </p:sp>
      <p:sp>
        <p:nvSpPr>
          <p:cNvPr id="25604"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324366050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spect="1" noChangeArrowheads="1"/>
          </p:cNvSpPr>
          <p:nvPr>
            <p:ph type="title"/>
          </p:nvPr>
        </p:nvSpPr>
        <p:spPr/>
        <p:txBody>
          <a:bodyPr/>
          <a:lstStyle/>
          <a:p>
            <a:pPr eaLnBrk="1" hangingPunct="1"/>
            <a:r>
              <a:rPr lang="en-US" smtClean="0"/>
              <a:t>Goods and Services</a:t>
            </a:r>
          </a:p>
        </p:txBody>
      </p:sp>
      <p:sp>
        <p:nvSpPr>
          <p:cNvPr id="541699" name="Rectangle 3"/>
          <p:cNvSpPr>
            <a:spLocks noGrp="1" noChangeArrowheads="1"/>
          </p:cNvSpPr>
          <p:nvPr>
            <p:ph idx="1"/>
          </p:nvPr>
        </p:nvSpPr>
        <p:spPr/>
        <p:txBody>
          <a:bodyPr/>
          <a:lstStyle/>
          <a:p>
            <a:pPr>
              <a:defRPr/>
            </a:pPr>
            <a:r>
              <a:rPr lang="en-US" dirty="0" smtClean="0"/>
              <a:t>Good</a:t>
            </a:r>
          </a:p>
          <a:p>
            <a:pPr lvl="1">
              <a:defRPr/>
            </a:pPr>
            <a:r>
              <a:rPr lang="en-US" dirty="0" smtClean="0">
                <a:ea typeface="+mn-ea"/>
                <a:cs typeface="+mn-cs"/>
              </a:rPr>
              <a:t>Tangible product used to satisfy human wants</a:t>
            </a:r>
            <a:endParaRPr lang="en-US" dirty="0" smtClean="0"/>
          </a:p>
          <a:p>
            <a:pPr>
              <a:defRPr/>
            </a:pPr>
            <a:r>
              <a:rPr lang="en-US" dirty="0" smtClean="0"/>
              <a:t>Service</a:t>
            </a:r>
          </a:p>
          <a:p>
            <a:pPr lvl="1">
              <a:defRPr/>
            </a:pPr>
            <a:r>
              <a:rPr lang="en-US" dirty="0" smtClean="0"/>
              <a:t>A</a:t>
            </a:r>
            <a:r>
              <a:rPr lang="en-US" dirty="0" smtClean="0">
                <a:ea typeface="+mn-ea"/>
                <a:cs typeface="+mn-cs"/>
              </a:rPr>
              <a:t>ctivity, or intangible product, used to satisfy human wants</a:t>
            </a:r>
          </a:p>
          <a:p>
            <a:pPr>
              <a:defRPr/>
            </a:pPr>
            <a:r>
              <a:rPr lang="en-US" dirty="0"/>
              <a:t>A good or service is scarce </a:t>
            </a:r>
            <a:endParaRPr lang="en-US" dirty="0" smtClean="0"/>
          </a:p>
          <a:p>
            <a:pPr lvl="1">
              <a:defRPr/>
            </a:pPr>
            <a:r>
              <a:rPr lang="en-US" dirty="0" smtClean="0"/>
              <a:t>If </a:t>
            </a:r>
            <a:r>
              <a:rPr lang="en-US" dirty="0"/>
              <a:t>the amount people desire exceeds the amount </a:t>
            </a:r>
            <a:r>
              <a:rPr lang="en-US" dirty="0" smtClean="0"/>
              <a:t>available at </a:t>
            </a:r>
            <a:r>
              <a:rPr lang="en-US" dirty="0"/>
              <a:t>a zero </a:t>
            </a:r>
            <a:r>
              <a:rPr lang="en-US" dirty="0" smtClean="0"/>
              <a:t>price</a:t>
            </a:r>
          </a:p>
        </p:txBody>
      </p:sp>
      <p:sp>
        <p:nvSpPr>
          <p:cNvPr id="26628"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16227347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1</a:t>
            </a:r>
            <a:endParaRPr lang="en-US" dirty="0"/>
          </a:p>
        </p:txBody>
      </p:sp>
      <p:sp>
        <p:nvSpPr>
          <p:cNvPr id="3" name="Text Placeholder 2"/>
          <p:cNvSpPr>
            <a:spLocks noGrp="1"/>
          </p:cNvSpPr>
          <p:nvPr>
            <p:ph type="body" sz="quarter" idx="12"/>
          </p:nvPr>
        </p:nvSpPr>
        <p:spPr/>
        <p:txBody>
          <a:bodyPr/>
          <a:lstStyle/>
          <a:p>
            <a:r>
              <a:rPr lang="en-US" dirty="0"/>
              <a:t>Scarcity Means You Must Choose Among Options</a:t>
            </a:r>
          </a:p>
        </p:txBody>
      </p:sp>
      <p:sp>
        <p:nvSpPr>
          <p:cNvPr id="5" name="Footer Placeholder 4"/>
          <p:cNvSpPr>
            <a:spLocks noGrp="1"/>
          </p:cNvSpPr>
          <p:nvPr>
            <p:ph type="ftr" sz="quarter" idx="15"/>
          </p:nvPr>
        </p:nvSpPr>
        <p:spPr/>
        <p:txBody>
          <a:bodyPr/>
          <a:lstStyle/>
          <a:p>
            <a:pPr>
              <a:defRPr/>
            </a:pPr>
            <a:r>
              <a:rPr lang="en-US" smtClean="0"/>
              <a:t>© 2017 Cengage Learning®. May not be scanned, copied or duplicated, or posted to a publicly accessible website, in whole or in part.</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037" y="1101346"/>
            <a:ext cx="549592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182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spect="1" noChangeArrowheads="1"/>
          </p:cNvSpPr>
          <p:nvPr>
            <p:ph type="title"/>
          </p:nvPr>
        </p:nvSpPr>
        <p:spPr/>
        <p:txBody>
          <a:bodyPr/>
          <a:lstStyle/>
          <a:p>
            <a:pPr eaLnBrk="1" hangingPunct="1"/>
            <a:r>
              <a:rPr lang="en-US" smtClean="0"/>
              <a:t>Goods and Services</a:t>
            </a:r>
          </a:p>
        </p:txBody>
      </p:sp>
      <p:sp>
        <p:nvSpPr>
          <p:cNvPr id="27651" name="Rectangle 3"/>
          <p:cNvSpPr>
            <a:spLocks noGrp="1" noChangeArrowheads="1"/>
          </p:cNvSpPr>
          <p:nvPr>
            <p:ph idx="1"/>
          </p:nvPr>
        </p:nvSpPr>
        <p:spPr/>
        <p:txBody>
          <a:bodyPr/>
          <a:lstStyle/>
          <a:p>
            <a:r>
              <a:rPr lang="en-US" smtClean="0"/>
              <a:t>Making choices in a world of scarcity </a:t>
            </a:r>
          </a:p>
          <a:p>
            <a:pPr lvl="1"/>
            <a:r>
              <a:rPr lang="en-US" smtClean="0"/>
              <a:t>Means we must pass up some goods and services</a:t>
            </a:r>
          </a:p>
          <a:p>
            <a:pPr eaLnBrk="1" hangingPunct="1"/>
            <a:r>
              <a:rPr lang="en-US" smtClean="0"/>
              <a:t>Bads</a:t>
            </a:r>
          </a:p>
          <a:p>
            <a:pPr lvl="1" eaLnBrk="1" hangingPunct="1"/>
            <a:r>
              <a:rPr lang="en-US" smtClean="0"/>
              <a:t>We want none of them</a:t>
            </a:r>
          </a:p>
          <a:p>
            <a:pPr lvl="1" eaLnBrk="1" hangingPunct="1"/>
            <a:r>
              <a:rPr lang="en-US" smtClean="0"/>
              <a:t>Not even at a zero price</a:t>
            </a:r>
          </a:p>
          <a:p>
            <a:pPr eaLnBrk="1" hangingPunct="1"/>
            <a:r>
              <a:rPr lang="en-US" smtClean="0"/>
              <a:t>“The best things in life are free”</a:t>
            </a:r>
          </a:p>
          <a:p>
            <a:pPr lvl="1" eaLnBrk="1" hangingPunct="1"/>
            <a:r>
              <a:rPr lang="en-US" smtClean="0"/>
              <a:t>Most goods and services are scarce, not free</a:t>
            </a:r>
          </a:p>
        </p:txBody>
      </p:sp>
      <p:sp>
        <p:nvSpPr>
          <p:cNvPr id="27652"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91412273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spect="1" noChangeArrowheads="1"/>
          </p:cNvSpPr>
          <p:nvPr>
            <p:ph type="title"/>
          </p:nvPr>
        </p:nvSpPr>
        <p:spPr/>
        <p:txBody>
          <a:bodyPr/>
          <a:lstStyle/>
          <a:p>
            <a:pPr eaLnBrk="1" hangingPunct="1"/>
            <a:r>
              <a:rPr lang="en-US" smtClean="0"/>
              <a:t>Goods and Services</a:t>
            </a:r>
          </a:p>
        </p:txBody>
      </p:sp>
      <p:sp>
        <p:nvSpPr>
          <p:cNvPr id="28675" name="Rectangle 3"/>
          <p:cNvSpPr>
            <a:spLocks noGrp="1" noChangeArrowheads="1"/>
          </p:cNvSpPr>
          <p:nvPr>
            <p:ph idx="1"/>
          </p:nvPr>
        </p:nvSpPr>
        <p:spPr/>
        <p:txBody>
          <a:bodyPr/>
          <a:lstStyle/>
          <a:p>
            <a:r>
              <a:rPr lang="en-US" smtClean="0"/>
              <a:t>“There is no such thing as a free lunch” </a:t>
            </a:r>
          </a:p>
          <a:p>
            <a:pPr lvl="1"/>
            <a:r>
              <a:rPr lang="en-US" smtClean="0"/>
              <a:t>All goods and services involve a cost to someone</a:t>
            </a:r>
          </a:p>
          <a:p>
            <a:pPr lvl="1"/>
            <a:r>
              <a:rPr lang="en-US" smtClean="0"/>
              <a:t>May seem free to you</a:t>
            </a:r>
          </a:p>
          <a:p>
            <a:pPr lvl="2"/>
            <a:r>
              <a:rPr lang="en-US" smtClean="0"/>
              <a:t>But it draws scarce resources away from the production of other goods and services</a:t>
            </a:r>
          </a:p>
          <a:p>
            <a:pPr lvl="1"/>
            <a:r>
              <a:rPr lang="en-US" smtClean="0"/>
              <a:t>Whoever provides a free lunch </a:t>
            </a:r>
          </a:p>
          <a:p>
            <a:pPr lvl="2"/>
            <a:r>
              <a:rPr lang="en-US" smtClean="0"/>
              <a:t>Often expects something in return</a:t>
            </a:r>
          </a:p>
        </p:txBody>
      </p:sp>
      <p:sp>
        <p:nvSpPr>
          <p:cNvPr id="28676"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235327295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spect="1" noChangeArrowheads="1"/>
          </p:cNvSpPr>
          <p:nvPr>
            <p:ph type="title"/>
          </p:nvPr>
        </p:nvSpPr>
        <p:spPr/>
        <p:txBody>
          <a:bodyPr/>
          <a:lstStyle/>
          <a:p>
            <a:pPr eaLnBrk="1" hangingPunct="1"/>
            <a:r>
              <a:rPr lang="en-US" smtClean="0"/>
              <a:t>Economic Decision Makers</a:t>
            </a:r>
          </a:p>
        </p:txBody>
      </p:sp>
      <p:sp>
        <p:nvSpPr>
          <p:cNvPr id="29699" name="Rectangle 3"/>
          <p:cNvSpPr>
            <a:spLocks noGrp="1" noChangeArrowheads="1"/>
          </p:cNvSpPr>
          <p:nvPr>
            <p:ph idx="1"/>
          </p:nvPr>
        </p:nvSpPr>
        <p:spPr/>
        <p:txBody>
          <a:bodyPr/>
          <a:lstStyle/>
          <a:p>
            <a:r>
              <a:rPr lang="en-US" smtClean="0"/>
              <a:t>Decision makers in the economy</a:t>
            </a:r>
          </a:p>
          <a:p>
            <a:pPr lvl="2"/>
            <a:r>
              <a:rPr lang="en-US" smtClean="0"/>
              <a:t>Households</a:t>
            </a:r>
          </a:p>
          <a:p>
            <a:pPr lvl="2"/>
            <a:r>
              <a:rPr lang="en-US" smtClean="0"/>
              <a:t>Firms</a:t>
            </a:r>
          </a:p>
          <a:p>
            <a:pPr lvl="2"/>
            <a:r>
              <a:rPr lang="en-US" smtClean="0"/>
              <a:t>Governments</a:t>
            </a:r>
          </a:p>
          <a:p>
            <a:pPr lvl="2"/>
            <a:r>
              <a:rPr lang="en-US" smtClean="0"/>
              <a:t>The rest of the world</a:t>
            </a:r>
          </a:p>
          <a:p>
            <a:pPr lvl="1"/>
            <a:r>
              <a:rPr lang="en-US" smtClean="0"/>
              <a:t>Their interaction determines how an economy’s resources are allocated</a:t>
            </a:r>
          </a:p>
        </p:txBody>
      </p:sp>
      <p:sp>
        <p:nvSpPr>
          <p:cNvPr id="29700"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403457299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spect="1" noChangeArrowheads="1"/>
          </p:cNvSpPr>
          <p:nvPr>
            <p:ph type="title"/>
          </p:nvPr>
        </p:nvSpPr>
        <p:spPr/>
        <p:txBody>
          <a:bodyPr/>
          <a:lstStyle/>
          <a:p>
            <a:pPr eaLnBrk="1" hangingPunct="1"/>
            <a:r>
              <a:rPr lang="en-US" smtClean="0"/>
              <a:t>Economic Decision Makers</a:t>
            </a:r>
          </a:p>
        </p:txBody>
      </p:sp>
      <p:sp>
        <p:nvSpPr>
          <p:cNvPr id="30723" name="Rectangle 3"/>
          <p:cNvSpPr>
            <a:spLocks noGrp="1" noChangeArrowheads="1"/>
          </p:cNvSpPr>
          <p:nvPr>
            <p:ph idx="1"/>
          </p:nvPr>
        </p:nvSpPr>
        <p:spPr/>
        <p:txBody>
          <a:bodyPr/>
          <a:lstStyle/>
          <a:p>
            <a:pPr eaLnBrk="1" hangingPunct="1"/>
            <a:r>
              <a:rPr lang="en-US" dirty="0" smtClean="0"/>
              <a:t>Households</a:t>
            </a:r>
          </a:p>
          <a:p>
            <a:pPr lvl="1" eaLnBrk="1" hangingPunct="1"/>
            <a:r>
              <a:rPr lang="en-US" dirty="0" smtClean="0"/>
              <a:t>As consumers</a:t>
            </a:r>
          </a:p>
          <a:p>
            <a:pPr lvl="2" eaLnBrk="1" hangingPunct="1"/>
            <a:r>
              <a:rPr lang="en-US" dirty="0" smtClean="0"/>
              <a:t>Demand the goods and services produced</a:t>
            </a:r>
          </a:p>
          <a:p>
            <a:pPr lvl="1" eaLnBrk="1" hangingPunct="1"/>
            <a:r>
              <a:rPr lang="en-US" dirty="0" smtClean="0"/>
              <a:t>As resource owners</a:t>
            </a:r>
          </a:p>
          <a:p>
            <a:pPr lvl="2" eaLnBrk="1" hangingPunct="1"/>
            <a:r>
              <a:rPr lang="en-US" dirty="0" smtClean="0"/>
              <a:t>Supply resources to firms, government, and the rest of the world</a:t>
            </a:r>
          </a:p>
          <a:p>
            <a:pPr eaLnBrk="1" hangingPunct="1"/>
            <a:r>
              <a:rPr lang="en-US" dirty="0" smtClean="0"/>
              <a:t>Firms, Governments, Rest of the World </a:t>
            </a:r>
          </a:p>
          <a:p>
            <a:pPr lvl="1" eaLnBrk="1" hangingPunct="1"/>
            <a:r>
              <a:rPr lang="en-US" dirty="0" smtClean="0"/>
              <a:t>Demand resources  </a:t>
            </a:r>
          </a:p>
          <a:p>
            <a:pPr lvl="1" eaLnBrk="1" hangingPunct="1"/>
            <a:r>
              <a:rPr lang="en-US" dirty="0" smtClean="0"/>
              <a:t>Produce goods and services</a:t>
            </a:r>
          </a:p>
        </p:txBody>
      </p:sp>
      <p:sp>
        <p:nvSpPr>
          <p:cNvPr id="30724"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29652190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ubtitle 1"/>
          <p:cNvSpPr>
            <a:spLocks noGrp="1"/>
          </p:cNvSpPr>
          <p:nvPr>
            <p:ph type="subTitle" sz="quarter" idx="1"/>
          </p:nvPr>
        </p:nvSpPr>
        <p:spPr>
          <a:xfrm>
            <a:off x="0" y="1733244"/>
            <a:ext cx="9144000" cy="2811460"/>
          </a:xfrm>
        </p:spPr>
        <p:txBody>
          <a:bodyPr/>
          <a:lstStyle/>
          <a:p>
            <a:pPr eaLnBrk="1" hangingPunct="1"/>
            <a:r>
              <a:rPr lang="en-US" dirty="0" smtClean="0">
                <a:solidFill>
                  <a:schemeClr val="tx1"/>
                </a:solidFill>
              </a:rPr>
              <a:t>1</a:t>
            </a:r>
          </a:p>
          <a:p>
            <a:pPr eaLnBrk="1" hangingPunct="1"/>
            <a:r>
              <a:rPr lang="en-US" dirty="0" smtClean="0"/>
              <a:t>The Art and Science </a:t>
            </a:r>
          </a:p>
          <a:p>
            <a:pPr eaLnBrk="1" hangingPunct="1"/>
            <a:r>
              <a:rPr lang="en-US" dirty="0" smtClean="0"/>
              <a:t>of Economic Analysis </a:t>
            </a:r>
          </a:p>
          <a:p>
            <a:endParaRPr lang="en-US" dirty="0" smtClean="0">
              <a:solidFill>
                <a:srgbClr val="B42828"/>
              </a:solidFill>
            </a:endParaRPr>
          </a:p>
        </p:txBody>
      </p:sp>
      <p:sp>
        <p:nvSpPr>
          <p:cNvPr id="14339"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dirty="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320355099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spect="1" noChangeArrowheads="1"/>
          </p:cNvSpPr>
          <p:nvPr>
            <p:ph type="title"/>
          </p:nvPr>
        </p:nvSpPr>
        <p:spPr/>
        <p:txBody>
          <a:bodyPr/>
          <a:lstStyle/>
          <a:p>
            <a:pPr eaLnBrk="1" hangingPunct="1"/>
            <a:r>
              <a:rPr lang="en-US" dirty="0" smtClean="0"/>
              <a:t>Markets</a:t>
            </a:r>
          </a:p>
        </p:txBody>
      </p:sp>
      <p:sp>
        <p:nvSpPr>
          <p:cNvPr id="544771" name="Rectangle 3"/>
          <p:cNvSpPr>
            <a:spLocks noGrp="1" noChangeArrowheads="1"/>
          </p:cNvSpPr>
          <p:nvPr>
            <p:ph idx="1"/>
          </p:nvPr>
        </p:nvSpPr>
        <p:spPr/>
        <p:txBody>
          <a:bodyPr/>
          <a:lstStyle/>
          <a:p>
            <a:pPr>
              <a:defRPr/>
            </a:pPr>
            <a:r>
              <a:rPr lang="en-US" dirty="0" smtClean="0"/>
              <a:t>Market </a:t>
            </a:r>
          </a:p>
          <a:p>
            <a:pPr lvl="1">
              <a:defRPr/>
            </a:pPr>
            <a:r>
              <a:rPr lang="en-US" dirty="0" smtClean="0">
                <a:ea typeface="+mn-ea"/>
                <a:cs typeface="+mn-cs"/>
              </a:rPr>
              <a:t>Set of arrangements by which buyers and sellers carry out exchange at mutually agreeable terms</a:t>
            </a:r>
            <a:endParaRPr lang="en-US" dirty="0" smtClean="0"/>
          </a:p>
          <a:p>
            <a:pPr eaLnBrk="1" hangingPunct="1">
              <a:defRPr/>
            </a:pPr>
            <a:r>
              <a:rPr lang="en-US" dirty="0" smtClean="0"/>
              <a:t>Product market</a:t>
            </a:r>
          </a:p>
          <a:p>
            <a:pPr lvl="1" eaLnBrk="1" hangingPunct="1">
              <a:defRPr/>
            </a:pPr>
            <a:r>
              <a:rPr lang="en-US" dirty="0" smtClean="0"/>
              <a:t>A market in which a good or service is bought and sold</a:t>
            </a:r>
          </a:p>
          <a:p>
            <a:pPr eaLnBrk="1" hangingPunct="1">
              <a:defRPr/>
            </a:pPr>
            <a:r>
              <a:rPr lang="en-US" dirty="0" smtClean="0"/>
              <a:t>Resource market</a:t>
            </a:r>
          </a:p>
          <a:p>
            <a:pPr lvl="1" eaLnBrk="1" hangingPunct="1">
              <a:defRPr/>
            </a:pPr>
            <a:r>
              <a:rPr lang="en-US" dirty="0"/>
              <a:t>A market in which </a:t>
            </a:r>
            <a:r>
              <a:rPr lang="en-US" dirty="0" smtClean="0"/>
              <a:t>a resource is bought and sold</a:t>
            </a:r>
          </a:p>
        </p:txBody>
      </p:sp>
      <p:sp>
        <p:nvSpPr>
          <p:cNvPr id="31748"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71906040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spect="1" noChangeArrowheads="1"/>
          </p:cNvSpPr>
          <p:nvPr>
            <p:ph type="title"/>
          </p:nvPr>
        </p:nvSpPr>
        <p:spPr/>
        <p:txBody>
          <a:bodyPr/>
          <a:lstStyle/>
          <a:p>
            <a:pPr eaLnBrk="1" hangingPunct="1"/>
            <a:r>
              <a:rPr lang="en-US" smtClean="0"/>
              <a:t>A Simple Circular-Flow Model</a:t>
            </a:r>
          </a:p>
        </p:txBody>
      </p:sp>
      <p:sp>
        <p:nvSpPr>
          <p:cNvPr id="32771" name="Rectangle 3"/>
          <p:cNvSpPr>
            <a:spLocks noGrp="1" noChangeArrowheads="1"/>
          </p:cNvSpPr>
          <p:nvPr>
            <p:ph idx="1"/>
          </p:nvPr>
        </p:nvSpPr>
        <p:spPr/>
        <p:txBody>
          <a:bodyPr/>
          <a:lstStyle/>
          <a:p>
            <a:r>
              <a:rPr lang="en-US" dirty="0" smtClean="0"/>
              <a:t>Circular-flow model</a:t>
            </a:r>
          </a:p>
          <a:p>
            <a:pPr lvl="1"/>
            <a:r>
              <a:rPr lang="en-US" dirty="0" smtClean="0"/>
              <a:t>A diagram that traces the flow of resources, products, income, and revenue </a:t>
            </a:r>
          </a:p>
          <a:p>
            <a:pPr lvl="1"/>
            <a:r>
              <a:rPr lang="en-US" dirty="0" smtClean="0"/>
              <a:t>Among economic decision makers </a:t>
            </a:r>
          </a:p>
          <a:p>
            <a:pPr eaLnBrk="1" hangingPunct="1"/>
            <a:r>
              <a:rPr lang="en-US" dirty="0" smtClean="0"/>
              <a:t>Simple circular-flow model</a:t>
            </a:r>
          </a:p>
          <a:p>
            <a:pPr lvl="1" eaLnBrk="1" hangingPunct="1"/>
            <a:r>
              <a:rPr lang="en-US" dirty="0" smtClean="0"/>
              <a:t>Shows the interaction between households and firms</a:t>
            </a:r>
          </a:p>
        </p:txBody>
      </p:sp>
      <p:sp>
        <p:nvSpPr>
          <p:cNvPr id="32772"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385953356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Exhibit 2</a:t>
            </a:r>
          </a:p>
        </p:txBody>
      </p:sp>
      <p:sp>
        <p:nvSpPr>
          <p:cNvPr id="33797" name="Text Placeholder 4"/>
          <p:cNvSpPr>
            <a:spLocks noGrp="1"/>
          </p:cNvSpPr>
          <p:nvPr>
            <p:ph type="body" sz="quarter" idx="12"/>
          </p:nvPr>
        </p:nvSpPr>
        <p:spPr/>
        <p:txBody>
          <a:bodyPr/>
          <a:lstStyle/>
          <a:p>
            <a:pPr marL="0" indent="0"/>
            <a:r>
              <a:rPr lang="en-US" sz="2500" smtClean="0"/>
              <a:t>The Simple Circular-Flow Model for Households and Firms</a:t>
            </a:r>
          </a:p>
          <a:p>
            <a:pPr marL="0" indent="0"/>
            <a:endParaRPr lang="en-US" sz="2500" smtClean="0"/>
          </a:p>
        </p:txBody>
      </p:sp>
      <p:sp>
        <p:nvSpPr>
          <p:cNvPr id="33796" name="Footer Placeholder 3"/>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44" y="900752"/>
            <a:ext cx="5438761" cy="5472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p:cNvSpPr>
            <a:spLocks noGrp="1"/>
          </p:cNvSpPr>
          <p:nvPr>
            <p:ph type="body" sz="quarter" idx="13"/>
          </p:nvPr>
        </p:nvSpPr>
        <p:spPr>
          <a:xfrm>
            <a:off x="5759355" y="1037230"/>
            <a:ext cx="3233834" cy="5281020"/>
          </a:xfrm>
        </p:spPr>
        <p:txBody>
          <a:bodyPr/>
          <a:lstStyle/>
          <a:p>
            <a:r>
              <a:rPr lang="en-US" dirty="0"/>
              <a:t>Households earn income by supplying resources to resource markets, </a:t>
            </a:r>
            <a:r>
              <a:rPr lang="en-US" dirty="0" smtClean="0"/>
              <a:t>as shown </a:t>
            </a:r>
            <a:r>
              <a:rPr lang="en-US" dirty="0"/>
              <a:t>in the lower portion of the model. </a:t>
            </a:r>
            <a:endParaRPr lang="en-US" dirty="0" smtClean="0"/>
          </a:p>
          <a:p>
            <a:r>
              <a:rPr lang="en-US" dirty="0" smtClean="0"/>
              <a:t>Firms </a:t>
            </a:r>
            <a:r>
              <a:rPr lang="en-US" dirty="0"/>
              <a:t>demand these </a:t>
            </a:r>
            <a:r>
              <a:rPr lang="en-US" dirty="0" smtClean="0"/>
              <a:t>resources to </a:t>
            </a:r>
            <a:r>
              <a:rPr lang="en-US" dirty="0"/>
              <a:t>produce goods and services, which they supply to product markets</a:t>
            </a:r>
            <a:r>
              <a:rPr lang="en-US" dirty="0" smtClean="0"/>
              <a:t>, </a:t>
            </a:r>
            <a:r>
              <a:rPr lang="en-US" dirty="0"/>
              <a:t>as shown in the upper portion of the model. </a:t>
            </a:r>
            <a:endParaRPr lang="en-US" dirty="0" smtClean="0"/>
          </a:p>
          <a:p>
            <a:r>
              <a:rPr lang="en-US" dirty="0" smtClean="0"/>
              <a:t>Households </a:t>
            </a:r>
            <a:r>
              <a:rPr lang="en-US" dirty="0"/>
              <a:t>spend their </a:t>
            </a:r>
            <a:r>
              <a:rPr lang="en-US" dirty="0" smtClean="0"/>
              <a:t>income to </a:t>
            </a:r>
            <a:r>
              <a:rPr lang="en-US" dirty="0"/>
              <a:t>demand these goods and services. This spending flows </a:t>
            </a:r>
            <a:r>
              <a:rPr lang="en-US" dirty="0" smtClean="0"/>
              <a:t>through product </a:t>
            </a:r>
            <a:r>
              <a:rPr lang="en-US" dirty="0"/>
              <a:t>markets as revenue to firms.</a:t>
            </a:r>
          </a:p>
        </p:txBody>
      </p:sp>
    </p:spTree>
    <p:extLst>
      <p:ext uri="{BB962C8B-B14F-4D97-AF65-F5344CB8AC3E}">
        <p14:creationId xmlns:p14="http://schemas.microsoft.com/office/powerpoint/2010/main" val="207295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left)">
                                      <p:cBhvr>
                                        <p:cTn id="7" dur="500"/>
                                        <p:tgtEl>
                                          <p:spTgt spid="92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left)">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spect="1" noChangeArrowheads="1"/>
          </p:cNvSpPr>
          <p:nvPr>
            <p:ph type="title"/>
          </p:nvPr>
        </p:nvSpPr>
        <p:spPr/>
        <p:txBody>
          <a:bodyPr/>
          <a:lstStyle/>
          <a:p>
            <a:pPr eaLnBrk="1" hangingPunct="1"/>
            <a:r>
              <a:rPr lang="en-US" dirty="0" smtClean="0"/>
              <a:t>Rational Self-Interest</a:t>
            </a:r>
          </a:p>
        </p:txBody>
      </p:sp>
      <p:sp>
        <p:nvSpPr>
          <p:cNvPr id="34819" name="Rectangle 3"/>
          <p:cNvSpPr>
            <a:spLocks noGrp="1" noChangeArrowheads="1"/>
          </p:cNvSpPr>
          <p:nvPr>
            <p:ph idx="1"/>
          </p:nvPr>
        </p:nvSpPr>
        <p:spPr/>
        <p:txBody>
          <a:bodyPr/>
          <a:lstStyle/>
          <a:p>
            <a:pPr eaLnBrk="1" hangingPunct="1"/>
            <a:r>
              <a:rPr lang="en-US" smtClean="0"/>
              <a:t>Individuals are rational</a:t>
            </a:r>
          </a:p>
          <a:p>
            <a:pPr lvl="1" eaLnBrk="1" hangingPunct="1"/>
            <a:r>
              <a:rPr lang="en-US" smtClean="0"/>
              <a:t>Make the best choice given the available information</a:t>
            </a:r>
          </a:p>
          <a:p>
            <a:pPr lvl="1" eaLnBrk="1" hangingPunct="1"/>
            <a:r>
              <a:rPr lang="en-US" smtClean="0"/>
              <a:t>Maximize expected benefit achieved with a given cost</a:t>
            </a:r>
          </a:p>
          <a:p>
            <a:pPr lvl="1" eaLnBrk="1" hangingPunct="1"/>
            <a:r>
              <a:rPr lang="en-US" smtClean="0"/>
              <a:t>Minimize expected cost of achieving a given benefit</a:t>
            </a:r>
          </a:p>
          <a:p>
            <a:pPr eaLnBrk="1" hangingPunct="1"/>
            <a:r>
              <a:rPr lang="en-US" smtClean="0"/>
              <a:t>The lower the personal cost of helping others, the more help we offer</a:t>
            </a:r>
          </a:p>
        </p:txBody>
      </p:sp>
      <p:sp>
        <p:nvSpPr>
          <p:cNvPr id="34820"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3464321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spect="1" noChangeArrowheads="1"/>
          </p:cNvSpPr>
          <p:nvPr>
            <p:ph type="title"/>
          </p:nvPr>
        </p:nvSpPr>
        <p:spPr/>
        <p:txBody>
          <a:bodyPr/>
          <a:lstStyle/>
          <a:p>
            <a:pPr eaLnBrk="1" hangingPunct="1"/>
            <a:r>
              <a:rPr lang="en-US" dirty="0" smtClean="0"/>
              <a:t>Choice Requires Time &amp; Information</a:t>
            </a:r>
          </a:p>
        </p:txBody>
      </p:sp>
      <p:sp>
        <p:nvSpPr>
          <p:cNvPr id="35843" name="Rectangle 3"/>
          <p:cNvSpPr>
            <a:spLocks noGrp="1" noChangeArrowheads="1"/>
          </p:cNvSpPr>
          <p:nvPr>
            <p:ph idx="1"/>
          </p:nvPr>
        </p:nvSpPr>
        <p:spPr/>
        <p:txBody>
          <a:bodyPr/>
          <a:lstStyle/>
          <a:p>
            <a:r>
              <a:rPr lang="en-US" dirty="0" smtClean="0"/>
              <a:t>Rational choice </a:t>
            </a:r>
          </a:p>
          <a:p>
            <a:pPr lvl="1"/>
            <a:r>
              <a:rPr lang="en-US" dirty="0" smtClean="0"/>
              <a:t>Takes time and requires information</a:t>
            </a:r>
          </a:p>
          <a:p>
            <a:r>
              <a:rPr lang="en-US" dirty="0" smtClean="0"/>
              <a:t>Time and information </a:t>
            </a:r>
          </a:p>
          <a:p>
            <a:pPr lvl="1"/>
            <a:r>
              <a:rPr lang="en-US" dirty="0" smtClean="0"/>
              <a:t>Are themselves scarce and therefore valuable</a:t>
            </a:r>
          </a:p>
          <a:p>
            <a:r>
              <a:rPr lang="en-US" dirty="0" smtClean="0"/>
              <a:t>Rational decision makers</a:t>
            </a:r>
          </a:p>
          <a:p>
            <a:pPr lvl="1" eaLnBrk="1" hangingPunct="1"/>
            <a:r>
              <a:rPr lang="en-US" dirty="0" smtClean="0"/>
              <a:t>Willing to pay for information</a:t>
            </a:r>
          </a:p>
          <a:p>
            <a:pPr lvl="1" eaLnBrk="1" hangingPunct="1"/>
            <a:r>
              <a:rPr lang="en-US" dirty="0" smtClean="0"/>
              <a:t>Acquire information if the additional benefit expected exceeds the additional cost</a:t>
            </a:r>
          </a:p>
        </p:txBody>
      </p:sp>
      <p:sp>
        <p:nvSpPr>
          <p:cNvPr id="35844"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407188467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spect="1" noChangeArrowheads="1"/>
          </p:cNvSpPr>
          <p:nvPr>
            <p:ph type="title"/>
          </p:nvPr>
        </p:nvSpPr>
        <p:spPr/>
        <p:txBody>
          <a:bodyPr/>
          <a:lstStyle/>
          <a:p>
            <a:pPr eaLnBrk="1" hangingPunct="1">
              <a:defRPr/>
            </a:pPr>
            <a:r>
              <a:rPr lang="en-US" sz="3700" dirty="0" smtClean="0"/>
              <a:t>Economic Analysis Is Marginal Analysis</a:t>
            </a:r>
          </a:p>
        </p:txBody>
      </p:sp>
      <p:sp>
        <p:nvSpPr>
          <p:cNvPr id="36867" name="Rectangle 3"/>
          <p:cNvSpPr>
            <a:spLocks noGrp="1" noChangeArrowheads="1"/>
          </p:cNvSpPr>
          <p:nvPr>
            <p:ph idx="1"/>
          </p:nvPr>
        </p:nvSpPr>
        <p:spPr/>
        <p:txBody>
          <a:bodyPr/>
          <a:lstStyle/>
          <a:p>
            <a:pPr eaLnBrk="1" hangingPunct="1"/>
            <a:r>
              <a:rPr lang="en-US" smtClean="0"/>
              <a:t>Comparison</a:t>
            </a:r>
          </a:p>
          <a:p>
            <a:pPr lvl="1" eaLnBrk="1" hangingPunct="1"/>
            <a:r>
              <a:rPr lang="en-US" smtClean="0"/>
              <a:t>Expected marginal benefit</a:t>
            </a:r>
          </a:p>
          <a:p>
            <a:pPr lvl="1" eaLnBrk="1" hangingPunct="1"/>
            <a:r>
              <a:rPr lang="en-US" smtClean="0"/>
              <a:t>Expected marginal cost</a:t>
            </a:r>
          </a:p>
          <a:p>
            <a:pPr eaLnBrk="1" hangingPunct="1"/>
            <a:r>
              <a:rPr lang="en-US" smtClean="0"/>
              <a:t>Marginal</a:t>
            </a:r>
          </a:p>
          <a:p>
            <a:pPr lvl="1" eaLnBrk="1" hangingPunct="1"/>
            <a:r>
              <a:rPr lang="en-US" smtClean="0"/>
              <a:t>Incremental, additional, extra</a:t>
            </a:r>
          </a:p>
          <a:p>
            <a:pPr eaLnBrk="1" hangingPunct="1"/>
            <a:r>
              <a:rPr lang="en-US" smtClean="0"/>
              <a:t>Rational decision maker changes the status quo </a:t>
            </a:r>
          </a:p>
          <a:p>
            <a:pPr lvl="1" eaLnBrk="1" hangingPunct="1"/>
            <a:r>
              <a:rPr lang="en-US" smtClean="0"/>
              <a:t>If the expected marginal benefit exceeds the expected marginal cost</a:t>
            </a:r>
          </a:p>
          <a:p>
            <a:pPr eaLnBrk="1" hangingPunct="1"/>
            <a:endParaRPr lang="en-US" smtClean="0"/>
          </a:p>
        </p:txBody>
      </p:sp>
      <p:sp>
        <p:nvSpPr>
          <p:cNvPr id="36868"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59066152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spect="1" noChangeArrowheads="1"/>
          </p:cNvSpPr>
          <p:nvPr>
            <p:ph type="title"/>
          </p:nvPr>
        </p:nvSpPr>
        <p:spPr/>
        <p:txBody>
          <a:bodyPr/>
          <a:lstStyle/>
          <a:p>
            <a:pPr eaLnBrk="1" hangingPunct="1"/>
            <a:r>
              <a:rPr lang="en-US" dirty="0" smtClean="0"/>
              <a:t>Microeconomics</a:t>
            </a:r>
          </a:p>
        </p:txBody>
      </p:sp>
      <p:sp>
        <p:nvSpPr>
          <p:cNvPr id="550915" name="Rectangle 3"/>
          <p:cNvSpPr>
            <a:spLocks noGrp="1" noChangeArrowheads="1"/>
          </p:cNvSpPr>
          <p:nvPr>
            <p:ph idx="1"/>
          </p:nvPr>
        </p:nvSpPr>
        <p:spPr/>
        <p:txBody>
          <a:bodyPr/>
          <a:lstStyle/>
          <a:p>
            <a:pPr>
              <a:defRPr/>
            </a:pPr>
            <a:r>
              <a:rPr lang="en-US" dirty="0" smtClean="0"/>
              <a:t>Microeconomics </a:t>
            </a:r>
          </a:p>
          <a:p>
            <a:pPr lvl="1">
              <a:defRPr/>
            </a:pPr>
            <a:r>
              <a:rPr lang="en-US" dirty="0" smtClean="0">
                <a:ea typeface="+mn-ea"/>
                <a:cs typeface="+mn-cs"/>
              </a:rPr>
              <a:t>Study of the economic behavior in particular markets</a:t>
            </a:r>
            <a:endParaRPr lang="en-US" dirty="0" smtClean="0"/>
          </a:p>
          <a:p>
            <a:pPr lvl="2" eaLnBrk="1" hangingPunct="1">
              <a:defRPr/>
            </a:pPr>
            <a:r>
              <a:rPr lang="en-US" dirty="0" smtClean="0"/>
              <a:t>Individual economic choices</a:t>
            </a:r>
          </a:p>
          <a:p>
            <a:pPr lvl="2" eaLnBrk="1" hangingPunct="1">
              <a:defRPr/>
            </a:pPr>
            <a:r>
              <a:rPr lang="en-US" dirty="0" smtClean="0"/>
              <a:t>Markets coordinate the choices of economic decision makers</a:t>
            </a:r>
          </a:p>
          <a:p>
            <a:pPr lvl="2" eaLnBrk="1" hangingPunct="1">
              <a:defRPr/>
            </a:pPr>
            <a:r>
              <a:rPr lang="en-US" dirty="0" smtClean="0"/>
              <a:t>Individual pieces of the puzzle </a:t>
            </a:r>
          </a:p>
        </p:txBody>
      </p:sp>
      <p:sp>
        <p:nvSpPr>
          <p:cNvPr id="37892"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102909110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spect="1" noChangeArrowheads="1"/>
          </p:cNvSpPr>
          <p:nvPr>
            <p:ph type="title"/>
          </p:nvPr>
        </p:nvSpPr>
        <p:spPr/>
        <p:txBody>
          <a:bodyPr/>
          <a:lstStyle/>
          <a:p>
            <a:pPr eaLnBrk="1" hangingPunct="1"/>
            <a:r>
              <a:rPr lang="en-US" dirty="0" smtClean="0"/>
              <a:t>Microeconomics</a:t>
            </a:r>
          </a:p>
        </p:txBody>
      </p:sp>
      <p:sp>
        <p:nvSpPr>
          <p:cNvPr id="550915" name="Rectangle 3"/>
          <p:cNvSpPr>
            <a:spLocks noGrp="1" noChangeArrowheads="1"/>
          </p:cNvSpPr>
          <p:nvPr>
            <p:ph idx="1"/>
          </p:nvPr>
        </p:nvSpPr>
        <p:spPr/>
        <p:txBody>
          <a:bodyPr/>
          <a:lstStyle/>
          <a:p>
            <a:pPr>
              <a:defRPr/>
            </a:pPr>
            <a:r>
              <a:rPr lang="en-US" dirty="0" smtClean="0"/>
              <a:t>Macroeconomics </a:t>
            </a:r>
          </a:p>
          <a:p>
            <a:pPr lvl="1">
              <a:defRPr/>
            </a:pPr>
            <a:r>
              <a:rPr lang="en-US" dirty="0" smtClean="0">
                <a:ea typeface="+mn-ea"/>
                <a:cs typeface="+mn-cs"/>
              </a:rPr>
              <a:t>Study of the economic behavior of entire economies</a:t>
            </a:r>
            <a:endParaRPr lang="en-US" dirty="0" smtClean="0"/>
          </a:p>
          <a:p>
            <a:pPr lvl="1" eaLnBrk="1" hangingPunct="1">
              <a:defRPr/>
            </a:pPr>
            <a:r>
              <a:rPr lang="en-US" dirty="0" smtClean="0"/>
              <a:t>Performance of the economy as a whole</a:t>
            </a:r>
          </a:p>
          <a:p>
            <a:pPr lvl="1">
              <a:defRPr/>
            </a:pPr>
            <a:r>
              <a:rPr lang="en-US" dirty="0">
                <a:ea typeface="+mn-ea"/>
                <a:cs typeface="+mn-cs"/>
              </a:rPr>
              <a:t>Business </a:t>
            </a:r>
            <a:r>
              <a:rPr lang="en-US" dirty="0" smtClean="0">
                <a:ea typeface="+mn-ea"/>
                <a:cs typeface="+mn-cs"/>
              </a:rPr>
              <a:t>cycles: Rise and fall of economic activity </a:t>
            </a:r>
          </a:p>
          <a:p>
            <a:pPr lvl="2">
              <a:defRPr/>
            </a:pPr>
            <a:r>
              <a:rPr lang="en-US" dirty="0" smtClean="0">
                <a:ea typeface="+mn-ea"/>
                <a:cs typeface="+mn-cs"/>
              </a:rPr>
              <a:t>Relative to the long-term growth trend of the economy</a:t>
            </a:r>
          </a:p>
        </p:txBody>
      </p:sp>
      <p:sp>
        <p:nvSpPr>
          <p:cNvPr id="38916"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24282136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spect="1" noChangeArrowheads="1"/>
          </p:cNvSpPr>
          <p:nvPr>
            <p:ph type="title"/>
          </p:nvPr>
        </p:nvSpPr>
        <p:spPr/>
        <p:txBody>
          <a:bodyPr/>
          <a:lstStyle/>
          <a:p>
            <a:pPr eaLnBrk="1" hangingPunct="1"/>
            <a:r>
              <a:rPr lang="en-US" smtClean="0"/>
              <a:t>The Science of Economic Analysis</a:t>
            </a:r>
          </a:p>
        </p:txBody>
      </p:sp>
      <p:sp>
        <p:nvSpPr>
          <p:cNvPr id="39939" name="Rectangle 3"/>
          <p:cNvSpPr>
            <a:spLocks noGrp="1" noChangeArrowheads="1"/>
          </p:cNvSpPr>
          <p:nvPr>
            <p:ph idx="1"/>
          </p:nvPr>
        </p:nvSpPr>
        <p:spPr/>
        <p:txBody>
          <a:bodyPr/>
          <a:lstStyle/>
          <a:p>
            <a:pPr eaLnBrk="1" hangingPunct="1"/>
            <a:r>
              <a:rPr lang="en-US" dirty="0" smtClean="0"/>
              <a:t>Economic theory, or economic model</a:t>
            </a:r>
          </a:p>
          <a:p>
            <a:pPr lvl="1" eaLnBrk="1" hangingPunct="1"/>
            <a:r>
              <a:rPr lang="en-US" dirty="0" smtClean="0"/>
              <a:t>A simplification of economic reality</a:t>
            </a:r>
          </a:p>
          <a:p>
            <a:pPr lvl="1" eaLnBrk="1" hangingPunct="1"/>
            <a:r>
              <a:rPr lang="en-US" dirty="0" smtClean="0"/>
              <a:t>Used to make predictions about cause and effect in the real world</a:t>
            </a:r>
          </a:p>
          <a:p>
            <a:pPr eaLnBrk="1" hangingPunct="1"/>
            <a:r>
              <a:rPr lang="en-US" dirty="0" smtClean="0"/>
              <a:t>A good theory</a:t>
            </a:r>
          </a:p>
          <a:p>
            <a:pPr lvl="1"/>
            <a:r>
              <a:rPr lang="en-US" dirty="0" smtClean="0"/>
              <a:t>Helps us understand a messy and confusing world</a:t>
            </a:r>
          </a:p>
          <a:p>
            <a:pPr lvl="1"/>
            <a:r>
              <a:rPr lang="en-US" dirty="0" smtClean="0"/>
              <a:t>Offers a helpful guide to sorting, saving, and understanding information</a:t>
            </a:r>
          </a:p>
        </p:txBody>
      </p:sp>
      <p:sp>
        <p:nvSpPr>
          <p:cNvPr id="39940"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278689755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The Role of Theory</a:t>
            </a:r>
          </a:p>
        </p:txBody>
      </p:sp>
      <p:sp>
        <p:nvSpPr>
          <p:cNvPr id="40963" name="Content Placeholder 2"/>
          <p:cNvSpPr>
            <a:spLocks noGrp="1"/>
          </p:cNvSpPr>
          <p:nvPr>
            <p:ph idx="1"/>
          </p:nvPr>
        </p:nvSpPr>
        <p:spPr/>
        <p:txBody>
          <a:bodyPr/>
          <a:lstStyle/>
          <a:p>
            <a:r>
              <a:rPr lang="en-US" dirty="0" smtClean="0"/>
              <a:t>Most people don’t understand the role of theory</a:t>
            </a:r>
          </a:p>
          <a:p>
            <a:pPr lvl="1"/>
            <a:r>
              <a:rPr lang="en-US" dirty="0" smtClean="0"/>
              <a:t>People may substitute their own theory for a theory they either do not believe or do not understand</a:t>
            </a:r>
          </a:p>
          <a:p>
            <a:r>
              <a:rPr lang="en-US" dirty="0" smtClean="0"/>
              <a:t>All of us employ theories, however poorly defined or understood</a:t>
            </a:r>
          </a:p>
          <a:p>
            <a:pPr lvl="1"/>
            <a:r>
              <a:rPr lang="en-US" dirty="0" smtClean="0"/>
              <a:t>Pounding on the Pepsi machine </a:t>
            </a:r>
          </a:p>
        </p:txBody>
      </p:sp>
      <p:sp>
        <p:nvSpPr>
          <p:cNvPr id="4096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187651482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2197290" y="532263"/>
            <a:ext cx="6946710" cy="5970754"/>
          </a:xfrm>
        </p:spPr>
        <p:txBody>
          <a:bodyPr/>
          <a:lstStyle/>
          <a:p>
            <a:r>
              <a:rPr lang="en-US" sz="2700" dirty="0" smtClean="0">
                <a:solidFill>
                  <a:srgbClr val="004376"/>
                </a:solidFill>
              </a:rPr>
              <a:t>Why </a:t>
            </a:r>
            <a:r>
              <a:rPr lang="en-US" sz="2700" dirty="0">
                <a:solidFill>
                  <a:srgbClr val="004376"/>
                </a:solidFill>
              </a:rPr>
              <a:t>are comic-strip and TV characters like those in </a:t>
            </a:r>
            <a:r>
              <a:rPr lang="en-US" sz="2700" dirty="0" err="1">
                <a:solidFill>
                  <a:srgbClr val="004376"/>
                </a:solidFill>
              </a:rPr>
              <a:t>FoxTrot</a:t>
            </a:r>
            <a:r>
              <a:rPr lang="en-US" sz="2700" dirty="0">
                <a:solidFill>
                  <a:srgbClr val="004376"/>
                </a:solidFill>
              </a:rPr>
              <a:t>, The Simpsons</a:t>
            </a:r>
            <a:r>
              <a:rPr lang="en-US" sz="2700" dirty="0" smtClean="0">
                <a:solidFill>
                  <a:srgbClr val="004376"/>
                </a:solidFill>
              </a:rPr>
              <a:t>, and </a:t>
            </a:r>
            <a:r>
              <a:rPr lang="en-US" sz="2700" dirty="0">
                <a:solidFill>
                  <a:srgbClr val="004376"/>
                </a:solidFill>
              </a:rPr>
              <a:t>Family Guy missing a finger on each hand? And where is </a:t>
            </a:r>
            <a:r>
              <a:rPr lang="en-US" sz="2700" dirty="0" smtClean="0">
                <a:solidFill>
                  <a:srgbClr val="004376"/>
                </a:solidFill>
              </a:rPr>
              <a:t>Dilbert’s mouth</a:t>
            </a:r>
            <a:r>
              <a:rPr lang="en-US" sz="2700" dirty="0">
                <a:solidFill>
                  <a:srgbClr val="004376"/>
                </a:solidFill>
              </a:rPr>
              <a:t>?</a:t>
            </a:r>
          </a:p>
          <a:p>
            <a:r>
              <a:rPr lang="en-US" sz="2700" dirty="0" smtClean="0">
                <a:solidFill>
                  <a:srgbClr val="004376"/>
                </a:solidFill>
              </a:rPr>
              <a:t>Which </a:t>
            </a:r>
            <a:r>
              <a:rPr lang="en-US" sz="2700" dirty="0">
                <a:solidFill>
                  <a:srgbClr val="004376"/>
                </a:solidFill>
              </a:rPr>
              <a:t>college majors pay the most?</a:t>
            </a:r>
          </a:p>
          <a:p>
            <a:r>
              <a:rPr lang="en-US" sz="2700" dirty="0" smtClean="0">
                <a:solidFill>
                  <a:srgbClr val="004376"/>
                </a:solidFill>
              </a:rPr>
              <a:t>In </a:t>
            </a:r>
            <a:r>
              <a:rPr lang="en-US" sz="2700" dirty="0">
                <a:solidFill>
                  <a:srgbClr val="004376"/>
                </a:solidFill>
              </a:rPr>
              <a:t>what way are people who pound on vending machines relying on theory?</a:t>
            </a:r>
          </a:p>
          <a:p>
            <a:r>
              <a:rPr lang="en-US" sz="2700" dirty="0" smtClean="0">
                <a:solidFill>
                  <a:srgbClr val="004376"/>
                </a:solidFill>
              </a:rPr>
              <a:t>Why </a:t>
            </a:r>
            <a:r>
              <a:rPr lang="en-US" sz="2700" dirty="0">
                <a:solidFill>
                  <a:srgbClr val="004376"/>
                </a:solidFill>
              </a:rPr>
              <a:t>is a good theory like a California Closet?</a:t>
            </a:r>
          </a:p>
          <a:p>
            <a:r>
              <a:rPr lang="en-US" sz="2700" dirty="0" smtClean="0">
                <a:solidFill>
                  <a:srgbClr val="004376"/>
                </a:solidFill>
              </a:rPr>
              <a:t>What’s </a:t>
            </a:r>
            <a:r>
              <a:rPr lang="en-US" sz="2700" dirty="0">
                <a:solidFill>
                  <a:srgbClr val="004376"/>
                </a:solidFill>
              </a:rPr>
              <a:t>the big idea with economics?</a:t>
            </a:r>
          </a:p>
          <a:p>
            <a:r>
              <a:rPr lang="en-US" sz="2700" dirty="0" smtClean="0">
                <a:solidFill>
                  <a:srgbClr val="004376"/>
                </a:solidFill>
              </a:rPr>
              <a:t>Finally</a:t>
            </a:r>
            <a:r>
              <a:rPr lang="en-US" sz="2700" dirty="0">
                <a:solidFill>
                  <a:srgbClr val="004376"/>
                </a:solidFill>
              </a:rPr>
              <a:t>, how can it be said that in economics “what goes around </a:t>
            </a:r>
            <a:r>
              <a:rPr lang="en-US" sz="2700" dirty="0" smtClean="0">
                <a:solidFill>
                  <a:srgbClr val="004376"/>
                </a:solidFill>
              </a:rPr>
              <a:t>comes around</a:t>
            </a:r>
            <a:r>
              <a:rPr lang="en-US" sz="2700" dirty="0">
                <a:solidFill>
                  <a:srgbClr val="004376"/>
                </a:solidFill>
              </a:rPr>
              <a:t>”?</a:t>
            </a:r>
            <a:endParaRPr lang="en-US" sz="2700" dirty="0" smtClean="0">
              <a:solidFill>
                <a:srgbClr val="004376"/>
              </a:solidFill>
            </a:endParaRPr>
          </a:p>
        </p:txBody>
      </p:sp>
      <p:sp>
        <p:nvSpPr>
          <p:cNvPr id="15363" name="Footer Placeholder 3"/>
          <p:cNvSpPr>
            <a:spLocks noGrp="1"/>
          </p:cNvSpPr>
          <p:nvPr>
            <p:ph type="ftr"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spcBef>
                <a:spcPct val="0"/>
              </a:spcBef>
            </a:pPr>
            <a:r>
              <a:rPr lang="en-US" sz="1100" smtClean="0">
                <a:cs typeface="Arial" pitchFamily="34" charset="0"/>
              </a:rPr>
              <a:t>© 2017 Cengage Learning®. May not be scanned, copied or duplicated, or posted to a publicly accessible website, in whole or in part.</a:t>
            </a:r>
            <a:endParaRPr lang="en-US" sz="1100" smtClean="0"/>
          </a:p>
        </p:txBody>
      </p:sp>
    </p:spTree>
    <p:extLst>
      <p:ext uri="{BB962C8B-B14F-4D97-AF65-F5344CB8AC3E}">
        <p14:creationId xmlns:p14="http://schemas.microsoft.com/office/powerpoint/2010/main" val="360133603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spect="1" noChangeArrowheads="1"/>
          </p:cNvSpPr>
          <p:nvPr>
            <p:ph type="title"/>
          </p:nvPr>
        </p:nvSpPr>
        <p:spPr/>
        <p:txBody>
          <a:bodyPr/>
          <a:lstStyle/>
          <a:p>
            <a:pPr eaLnBrk="1" hangingPunct="1"/>
            <a:r>
              <a:rPr lang="en-US" dirty="0" smtClean="0"/>
              <a:t>The Scientific Method</a:t>
            </a:r>
          </a:p>
        </p:txBody>
      </p:sp>
      <p:sp>
        <p:nvSpPr>
          <p:cNvPr id="41987" name="Rectangle 3"/>
          <p:cNvSpPr>
            <a:spLocks noGrp="1" noChangeArrowheads="1"/>
          </p:cNvSpPr>
          <p:nvPr>
            <p:ph idx="1"/>
          </p:nvPr>
        </p:nvSpPr>
        <p:spPr/>
        <p:txBody>
          <a:bodyPr/>
          <a:lstStyle/>
          <a:p>
            <a:pPr eaLnBrk="1" hangingPunct="1"/>
            <a:r>
              <a:rPr lang="en-US" smtClean="0"/>
              <a:t>Step 1</a:t>
            </a:r>
          </a:p>
          <a:p>
            <a:pPr lvl="1" eaLnBrk="1" hangingPunct="1"/>
            <a:r>
              <a:rPr lang="en-US" smtClean="0"/>
              <a:t>Identify the question</a:t>
            </a:r>
          </a:p>
          <a:p>
            <a:pPr lvl="1" eaLnBrk="1" hangingPunct="1"/>
            <a:r>
              <a:rPr lang="en-US" smtClean="0"/>
              <a:t>Define relevant variables</a:t>
            </a:r>
          </a:p>
          <a:p>
            <a:r>
              <a:rPr lang="en-US" smtClean="0"/>
              <a:t>Variable </a:t>
            </a:r>
          </a:p>
          <a:p>
            <a:pPr lvl="1"/>
            <a:r>
              <a:rPr lang="en-US" smtClean="0"/>
              <a:t>A measure that can take on different values at different times</a:t>
            </a:r>
          </a:p>
        </p:txBody>
      </p:sp>
      <p:sp>
        <p:nvSpPr>
          <p:cNvPr id="41988"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218336805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spect="1" noChangeArrowheads="1"/>
          </p:cNvSpPr>
          <p:nvPr>
            <p:ph type="title"/>
          </p:nvPr>
        </p:nvSpPr>
        <p:spPr/>
        <p:txBody>
          <a:bodyPr/>
          <a:lstStyle/>
          <a:p>
            <a:pPr eaLnBrk="1" hangingPunct="1"/>
            <a:r>
              <a:rPr lang="en-US" smtClean="0"/>
              <a:t>The Scientific Method</a:t>
            </a:r>
          </a:p>
        </p:txBody>
      </p:sp>
      <p:sp>
        <p:nvSpPr>
          <p:cNvPr id="43011" name="Rectangle 3"/>
          <p:cNvSpPr>
            <a:spLocks noGrp="1" noChangeArrowheads="1"/>
          </p:cNvSpPr>
          <p:nvPr>
            <p:ph idx="1"/>
          </p:nvPr>
        </p:nvSpPr>
        <p:spPr/>
        <p:txBody>
          <a:bodyPr/>
          <a:lstStyle/>
          <a:p>
            <a:pPr eaLnBrk="1" hangingPunct="1"/>
            <a:r>
              <a:rPr lang="en-US" dirty="0" smtClean="0"/>
              <a:t>Step 2: Specify assumptions</a:t>
            </a:r>
          </a:p>
          <a:p>
            <a:r>
              <a:rPr lang="en-US" dirty="0" smtClean="0"/>
              <a:t>Other-things-constant assumption</a:t>
            </a:r>
          </a:p>
          <a:p>
            <a:pPr lvl="1"/>
            <a:r>
              <a:rPr lang="en-US" dirty="0" smtClean="0"/>
              <a:t>Focus </a:t>
            </a:r>
            <a:r>
              <a:rPr lang="en-US" dirty="0"/>
              <a:t>on </a:t>
            </a:r>
            <a:r>
              <a:rPr lang="en-US" dirty="0" smtClean="0"/>
              <a:t>the relation among </a:t>
            </a:r>
            <a:r>
              <a:rPr lang="en-US" dirty="0"/>
              <a:t>key </a:t>
            </a:r>
            <a:r>
              <a:rPr lang="en-US" dirty="0" smtClean="0"/>
              <a:t>variables</a:t>
            </a:r>
          </a:p>
          <a:p>
            <a:pPr lvl="1"/>
            <a:r>
              <a:rPr lang="en-US" dirty="0" smtClean="0"/>
              <a:t>Other variables remain unchanged</a:t>
            </a:r>
          </a:p>
          <a:p>
            <a:pPr lvl="1"/>
            <a:r>
              <a:rPr lang="en-US" i="1" dirty="0" smtClean="0"/>
              <a:t>Ceteris paribus</a:t>
            </a:r>
          </a:p>
          <a:p>
            <a:r>
              <a:rPr lang="en-US" dirty="0" smtClean="0"/>
              <a:t>Behavioral assumption</a:t>
            </a:r>
          </a:p>
          <a:p>
            <a:pPr lvl="1"/>
            <a:r>
              <a:rPr lang="en-US" dirty="0" smtClean="0"/>
              <a:t>Describes the expected behavior of economic decision makers</a:t>
            </a:r>
          </a:p>
          <a:p>
            <a:pPr lvl="1"/>
            <a:r>
              <a:rPr lang="en-US" dirty="0" smtClean="0"/>
              <a:t>What motivates them</a:t>
            </a:r>
          </a:p>
        </p:txBody>
      </p:sp>
      <p:sp>
        <p:nvSpPr>
          <p:cNvPr id="43012"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175609368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spect="1" noChangeArrowheads="1"/>
          </p:cNvSpPr>
          <p:nvPr>
            <p:ph type="title"/>
          </p:nvPr>
        </p:nvSpPr>
        <p:spPr/>
        <p:txBody>
          <a:bodyPr/>
          <a:lstStyle/>
          <a:p>
            <a:pPr eaLnBrk="1" hangingPunct="1"/>
            <a:r>
              <a:rPr lang="en-US" smtClean="0"/>
              <a:t>The Scientific Method</a:t>
            </a:r>
          </a:p>
        </p:txBody>
      </p:sp>
      <p:sp>
        <p:nvSpPr>
          <p:cNvPr id="552963" name="Rectangle 3"/>
          <p:cNvSpPr>
            <a:spLocks noGrp="1" noChangeArrowheads="1"/>
          </p:cNvSpPr>
          <p:nvPr>
            <p:ph idx="1"/>
          </p:nvPr>
        </p:nvSpPr>
        <p:spPr/>
        <p:txBody>
          <a:bodyPr/>
          <a:lstStyle/>
          <a:p>
            <a:pPr eaLnBrk="1" hangingPunct="1">
              <a:defRPr/>
            </a:pPr>
            <a:r>
              <a:rPr lang="en-US" dirty="0" smtClean="0"/>
              <a:t>Step 3: Formulate the hypothesis</a:t>
            </a:r>
          </a:p>
          <a:p>
            <a:pPr lvl="1" eaLnBrk="1" hangingPunct="1">
              <a:defRPr/>
            </a:pPr>
            <a:r>
              <a:rPr lang="en-US" dirty="0" smtClean="0"/>
              <a:t>How key variables relate to each other</a:t>
            </a:r>
          </a:p>
          <a:p>
            <a:pPr lvl="1">
              <a:defRPr/>
            </a:pPr>
            <a:r>
              <a:rPr lang="en-US" dirty="0" smtClean="0"/>
              <a:t>To </a:t>
            </a:r>
            <a:r>
              <a:rPr lang="en-US" dirty="0"/>
              <a:t>help </a:t>
            </a:r>
            <a:r>
              <a:rPr lang="en-US" dirty="0" smtClean="0"/>
              <a:t>make predictions </a:t>
            </a:r>
            <a:r>
              <a:rPr lang="en-US" dirty="0"/>
              <a:t>about cause and effect in the real </a:t>
            </a:r>
            <a:r>
              <a:rPr lang="en-US" dirty="0" smtClean="0"/>
              <a:t>world</a:t>
            </a:r>
          </a:p>
          <a:p>
            <a:pPr>
              <a:defRPr/>
            </a:pPr>
            <a:r>
              <a:rPr lang="en-US" dirty="0" smtClean="0"/>
              <a:t>Hypothesis </a:t>
            </a:r>
          </a:p>
          <a:p>
            <a:pPr lvl="1">
              <a:defRPr/>
            </a:pPr>
            <a:r>
              <a:rPr lang="en-US" dirty="0" smtClean="0">
                <a:ea typeface="+mn-ea"/>
                <a:cs typeface="+mn-cs"/>
              </a:rPr>
              <a:t>Theory about how key variables relate</a:t>
            </a:r>
          </a:p>
        </p:txBody>
      </p:sp>
      <p:sp>
        <p:nvSpPr>
          <p:cNvPr id="44036"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254172532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spect="1" noChangeArrowheads="1"/>
          </p:cNvSpPr>
          <p:nvPr>
            <p:ph type="title"/>
          </p:nvPr>
        </p:nvSpPr>
        <p:spPr/>
        <p:txBody>
          <a:bodyPr/>
          <a:lstStyle/>
          <a:p>
            <a:pPr eaLnBrk="1" hangingPunct="1"/>
            <a:r>
              <a:rPr lang="en-US" smtClean="0"/>
              <a:t>The Scientific Method</a:t>
            </a:r>
          </a:p>
        </p:txBody>
      </p:sp>
      <p:sp>
        <p:nvSpPr>
          <p:cNvPr id="45059" name="Rectangle 3"/>
          <p:cNvSpPr>
            <a:spLocks noGrp="1" noChangeArrowheads="1"/>
          </p:cNvSpPr>
          <p:nvPr>
            <p:ph idx="1"/>
          </p:nvPr>
        </p:nvSpPr>
        <p:spPr/>
        <p:txBody>
          <a:bodyPr/>
          <a:lstStyle/>
          <a:p>
            <a:r>
              <a:rPr lang="en-US" dirty="0" smtClean="0"/>
              <a:t>Step 4: Test the hypothesis</a:t>
            </a:r>
          </a:p>
          <a:p>
            <a:pPr lvl="1"/>
            <a:r>
              <a:rPr lang="en-US" dirty="0" smtClean="0"/>
              <a:t>Compare its predictions with evidence</a:t>
            </a:r>
          </a:p>
          <a:p>
            <a:pPr lvl="1"/>
            <a:r>
              <a:rPr lang="en-US" dirty="0" smtClean="0"/>
              <a:t>Test the validity of a hypothesis</a:t>
            </a:r>
          </a:p>
          <a:p>
            <a:pPr lvl="1"/>
            <a:r>
              <a:rPr lang="en-US" dirty="0" smtClean="0"/>
              <a:t>Reject the hypothesis</a:t>
            </a:r>
          </a:p>
          <a:p>
            <a:pPr lvl="2"/>
            <a:r>
              <a:rPr lang="en-US" dirty="0" smtClean="0"/>
              <a:t>If it predicts worse than the best alternative theory</a:t>
            </a:r>
          </a:p>
          <a:p>
            <a:pPr lvl="1"/>
            <a:r>
              <a:rPr lang="en-US" dirty="0" smtClean="0"/>
              <a:t>Use the hypothesis</a:t>
            </a:r>
          </a:p>
          <a:p>
            <a:pPr lvl="2"/>
            <a:r>
              <a:rPr lang="en-US" dirty="0" smtClean="0"/>
              <a:t>Until a better one comes along</a:t>
            </a:r>
          </a:p>
        </p:txBody>
      </p:sp>
      <p:sp>
        <p:nvSpPr>
          <p:cNvPr id="45060"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130510284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Exhibit 3</a:t>
            </a:r>
          </a:p>
        </p:txBody>
      </p:sp>
      <p:sp>
        <p:nvSpPr>
          <p:cNvPr id="46085" name="Text Placeholder 4"/>
          <p:cNvSpPr>
            <a:spLocks noGrp="1"/>
          </p:cNvSpPr>
          <p:nvPr>
            <p:ph type="body" sz="quarter" idx="12"/>
          </p:nvPr>
        </p:nvSpPr>
        <p:spPr/>
        <p:txBody>
          <a:bodyPr/>
          <a:lstStyle/>
          <a:p>
            <a:pPr marL="0" indent="0"/>
            <a:r>
              <a:rPr lang="en-US" smtClean="0"/>
              <a:t>The Scientific Method: Step by Step</a:t>
            </a:r>
          </a:p>
        </p:txBody>
      </p:sp>
      <p:sp>
        <p:nvSpPr>
          <p:cNvPr id="6" name="Text Placeholder 5"/>
          <p:cNvSpPr>
            <a:spLocks noGrp="1"/>
          </p:cNvSpPr>
          <p:nvPr>
            <p:ph type="body" sz="quarter" idx="13"/>
          </p:nvPr>
        </p:nvSpPr>
        <p:spPr>
          <a:xfrm>
            <a:off x="6565900" y="904875"/>
            <a:ext cx="2427288" cy="5413375"/>
          </a:xfrm>
        </p:spPr>
        <p:txBody>
          <a:bodyPr/>
          <a:lstStyle/>
          <a:p>
            <a:pPr marL="0" indent="0">
              <a:defRPr/>
            </a:pPr>
            <a:r>
              <a:rPr lang="en-US" dirty="0"/>
              <a:t>The steps of the scientific method are designed to develop and </a:t>
            </a:r>
            <a:r>
              <a:rPr lang="en-US" dirty="0" smtClean="0"/>
              <a:t>test hypotheses </a:t>
            </a:r>
            <a:r>
              <a:rPr lang="en-US" dirty="0"/>
              <a:t>about how the world works. The objective is a theory </a:t>
            </a:r>
            <a:r>
              <a:rPr lang="en-US" dirty="0" smtClean="0"/>
              <a:t>that predicts </a:t>
            </a:r>
            <a:r>
              <a:rPr lang="en-US" dirty="0"/>
              <a:t>outcomes more accurately than the best alternative theory</a:t>
            </a:r>
            <a:r>
              <a:rPr lang="en-US" dirty="0" smtClean="0"/>
              <a:t>. A </a:t>
            </a:r>
            <a:r>
              <a:rPr lang="en-US" dirty="0"/>
              <a:t>hypothesis is rejected if it does not predict as accurately as the </a:t>
            </a:r>
            <a:r>
              <a:rPr lang="en-US" dirty="0" smtClean="0"/>
              <a:t>best alternative</a:t>
            </a:r>
            <a:r>
              <a:rPr lang="en-US" dirty="0"/>
              <a:t>. A rejected hypothesis can be modified or reworked in </a:t>
            </a:r>
            <a:r>
              <a:rPr lang="en-US" dirty="0" smtClean="0"/>
              <a:t>light of </a:t>
            </a:r>
            <a:r>
              <a:rPr lang="en-US" dirty="0"/>
              <a:t>the test results.</a:t>
            </a:r>
          </a:p>
        </p:txBody>
      </p:sp>
      <p:sp>
        <p:nvSpPr>
          <p:cNvPr id="46084" name="Footer Placeholder 3"/>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pic>
        <p:nvPicPr>
          <p:cNvPr id="3" name="Picture 2"/>
          <p:cNvPicPr>
            <a:picLocks noChangeAspect="1"/>
          </p:cNvPicPr>
          <p:nvPr/>
        </p:nvPicPr>
        <p:blipFill>
          <a:blip r:embed="rId2"/>
          <a:stretch>
            <a:fillRect/>
          </a:stretch>
        </p:blipFill>
        <p:spPr>
          <a:xfrm>
            <a:off x="203310" y="1310728"/>
            <a:ext cx="6362590" cy="4727863"/>
          </a:xfrm>
          <a:prstGeom prst="rect">
            <a:avLst/>
          </a:prstGeom>
        </p:spPr>
      </p:pic>
    </p:spTree>
    <p:extLst>
      <p:ext uri="{BB962C8B-B14F-4D97-AF65-F5344CB8AC3E}">
        <p14:creationId xmlns:p14="http://schemas.microsoft.com/office/powerpoint/2010/main" val="405200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spect="1" noChangeArrowheads="1"/>
          </p:cNvSpPr>
          <p:nvPr>
            <p:ph type="title"/>
          </p:nvPr>
        </p:nvSpPr>
        <p:spPr/>
        <p:txBody>
          <a:bodyPr/>
          <a:lstStyle/>
          <a:p>
            <a:pPr eaLnBrk="1" hangingPunct="1"/>
            <a:r>
              <a:rPr lang="en-US" smtClean="0"/>
              <a:t>Normative Versus Positive</a:t>
            </a:r>
          </a:p>
        </p:txBody>
      </p:sp>
      <p:sp>
        <p:nvSpPr>
          <p:cNvPr id="555011" name="Rectangle 3"/>
          <p:cNvSpPr>
            <a:spLocks noGrp="1" noChangeArrowheads="1"/>
          </p:cNvSpPr>
          <p:nvPr>
            <p:ph idx="1"/>
          </p:nvPr>
        </p:nvSpPr>
        <p:spPr/>
        <p:txBody>
          <a:bodyPr/>
          <a:lstStyle/>
          <a:p>
            <a:pPr>
              <a:defRPr/>
            </a:pPr>
            <a:r>
              <a:rPr lang="en-US" dirty="0" smtClean="0"/>
              <a:t>Positive economic statement </a:t>
            </a:r>
          </a:p>
          <a:p>
            <a:pPr lvl="1">
              <a:defRPr/>
            </a:pPr>
            <a:r>
              <a:rPr lang="en-US" dirty="0" smtClean="0">
                <a:ea typeface="+mn-ea"/>
                <a:cs typeface="+mn-cs"/>
              </a:rPr>
              <a:t>Can be proved or disproved by reference to facts</a:t>
            </a:r>
            <a:endParaRPr lang="en-US" dirty="0" smtClean="0"/>
          </a:p>
          <a:p>
            <a:pPr lvl="1" eaLnBrk="1" hangingPunct="1">
              <a:defRPr/>
            </a:pPr>
            <a:r>
              <a:rPr lang="en-US" dirty="0" smtClean="0"/>
              <a:t>‘What is’</a:t>
            </a:r>
          </a:p>
          <a:p>
            <a:pPr>
              <a:defRPr/>
            </a:pPr>
            <a:r>
              <a:rPr lang="en-US" dirty="0" smtClean="0"/>
              <a:t>Normative economic statement </a:t>
            </a:r>
          </a:p>
          <a:p>
            <a:pPr lvl="1">
              <a:defRPr/>
            </a:pPr>
            <a:r>
              <a:rPr lang="en-US" dirty="0" smtClean="0">
                <a:ea typeface="+mn-ea"/>
                <a:cs typeface="+mn-cs"/>
              </a:rPr>
              <a:t>Reflects an opinion</a:t>
            </a:r>
          </a:p>
          <a:p>
            <a:pPr lvl="1">
              <a:defRPr/>
            </a:pPr>
            <a:r>
              <a:rPr lang="en-US" dirty="0" smtClean="0">
                <a:ea typeface="+mn-ea"/>
                <a:cs typeface="+mn-cs"/>
              </a:rPr>
              <a:t>Cannot be proved or disproved by reference to the facts</a:t>
            </a:r>
          </a:p>
          <a:p>
            <a:pPr lvl="1">
              <a:defRPr/>
            </a:pPr>
            <a:r>
              <a:rPr lang="en-US" dirty="0" smtClean="0"/>
              <a:t> ‘What should be’</a:t>
            </a:r>
          </a:p>
        </p:txBody>
      </p:sp>
      <p:sp>
        <p:nvSpPr>
          <p:cNvPr id="47108"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23248259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Economists Tell Stories</a:t>
            </a:r>
          </a:p>
        </p:txBody>
      </p:sp>
      <p:sp>
        <p:nvSpPr>
          <p:cNvPr id="48131" name="Content Placeholder 2"/>
          <p:cNvSpPr>
            <a:spLocks noGrp="1"/>
          </p:cNvSpPr>
          <p:nvPr>
            <p:ph idx="1"/>
          </p:nvPr>
        </p:nvSpPr>
        <p:spPr/>
        <p:txBody>
          <a:bodyPr/>
          <a:lstStyle/>
          <a:p>
            <a:r>
              <a:rPr lang="en-US" smtClean="0"/>
              <a:t>Economic analysis </a:t>
            </a:r>
          </a:p>
          <a:p>
            <a:pPr lvl="1"/>
            <a:r>
              <a:rPr lang="en-US" smtClean="0"/>
              <a:t>Is as much art as science</a:t>
            </a:r>
          </a:p>
          <a:p>
            <a:r>
              <a:rPr lang="en-US" smtClean="0"/>
              <a:t>Economists explain their theories</a:t>
            </a:r>
          </a:p>
          <a:p>
            <a:pPr lvl="1"/>
            <a:r>
              <a:rPr lang="en-US" smtClean="0"/>
              <a:t>By telling stories about how they think the economy works</a:t>
            </a:r>
          </a:p>
          <a:p>
            <a:pPr lvl="1"/>
            <a:r>
              <a:rPr lang="en-US" smtClean="0"/>
              <a:t>Case studies, anecdotes, parables, the personal experience of the listener, and supporting data</a:t>
            </a:r>
          </a:p>
        </p:txBody>
      </p:sp>
      <p:sp>
        <p:nvSpPr>
          <p:cNvPr id="48132"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151192240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spect="1" noChangeArrowheads="1"/>
          </p:cNvSpPr>
          <p:nvPr>
            <p:ph type="title"/>
          </p:nvPr>
        </p:nvSpPr>
        <p:spPr/>
        <p:txBody>
          <a:bodyPr/>
          <a:lstStyle/>
          <a:p>
            <a:pPr eaLnBrk="1" hangingPunct="1"/>
            <a:r>
              <a:rPr lang="en-US" smtClean="0"/>
              <a:t>Predicting Average Behavior</a:t>
            </a:r>
          </a:p>
        </p:txBody>
      </p:sp>
      <p:sp>
        <p:nvSpPr>
          <p:cNvPr id="49155" name="Rectangle 3"/>
          <p:cNvSpPr>
            <a:spLocks noGrp="1" noChangeArrowheads="1"/>
          </p:cNvSpPr>
          <p:nvPr>
            <p:ph idx="1"/>
          </p:nvPr>
        </p:nvSpPr>
        <p:spPr/>
        <p:txBody>
          <a:bodyPr/>
          <a:lstStyle/>
          <a:p>
            <a:pPr eaLnBrk="1" hangingPunct="1"/>
            <a:r>
              <a:rPr lang="en-US" dirty="0" smtClean="0"/>
              <a:t>Individual behavior</a:t>
            </a:r>
          </a:p>
          <a:p>
            <a:pPr lvl="1" eaLnBrk="1" hangingPunct="1"/>
            <a:r>
              <a:rPr lang="en-US" dirty="0" smtClean="0"/>
              <a:t>Difficult to predict</a:t>
            </a:r>
          </a:p>
          <a:p>
            <a:pPr lvl="1" eaLnBrk="1" hangingPunct="1"/>
            <a:r>
              <a:rPr lang="en-US" dirty="0" smtClean="0"/>
              <a:t>But the random actions of individuals</a:t>
            </a:r>
          </a:p>
          <a:p>
            <a:pPr lvl="2" eaLnBrk="1" hangingPunct="1"/>
            <a:r>
              <a:rPr lang="en-US" dirty="0" smtClean="0"/>
              <a:t>Tend to offset one another</a:t>
            </a:r>
          </a:p>
          <a:p>
            <a:pPr eaLnBrk="1" hangingPunct="1"/>
            <a:r>
              <a:rPr lang="en-US" dirty="0" smtClean="0"/>
              <a:t>Average behavior of groups </a:t>
            </a:r>
          </a:p>
          <a:p>
            <a:pPr lvl="1" eaLnBrk="1" hangingPunct="1"/>
            <a:r>
              <a:rPr lang="en-US" dirty="0" smtClean="0"/>
              <a:t>Predicted more accurately than behavior of one individual</a:t>
            </a:r>
          </a:p>
          <a:p>
            <a:pPr eaLnBrk="1" hangingPunct="1"/>
            <a:r>
              <a:rPr lang="en-US" dirty="0" smtClean="0"/>
              <a:t>Economists focus on typical or average behavior of people in a group</a:t>
            </a:r>
          </a:p>
        </p:txBody>
      </p:sp>
      <p:sp>
        <p:nvSpPr>
          <p:cNvPr id="49156"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340843935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spect="1" noChangeArrowheads="1"/>
          </p:cNvSpPr>
          <p:nvPr>
            <p:ph type="title"/>
          </p:nvPr>
        </p:nvSpPr>
        <p:spPr/>
        <p:txBody>
          <a:bodyPr/>
          <a:lstStyle/>
          <a:p>
            <a:pPr eaLnBrk="1" hangingPunct="1">
              <a:defRPr/>
            </a:pPr>
            <a:r>
              <a:rPr lang="en-US" sz="3450" dirty="0" smtClean="0"/>
              <a:t>Some Pitfalls of Faulty Economic Analysis</a:t>
            </a:r>
          </a:p>
        </p:txBody>
      </p:sp>
      <p:sp>
        <p:nvSpPr>
          <p:cNvPr id="566275" name="Rectangle 3"/>
          <p:cNvSpPr>
            <a:spLocks noGrp="1" noChangeArrowheads="1"/>
          </p:cNvSpPr>
          <p:nvPr>
            <p:ph idx="1"/>
          </p:nvPr>
        </p:nvSpPr>
        <p:spPr/>
        <p:txBody>
          <a:bodyPr/>
          <a:lstStyle/>
          <a:p>
            <a:pPr>
              <a:defRPr/>
            </a:pPr>
            <a:r>
              <a:rPr lang="en-US" dirty="0" smtClean="0"/>
              <a:t>Fallacy: an incorrect </a:t>
            </a:r>
            <a:r>
              <a:rPr lang="en-US" dirty="0"/>
              <a:t>idea </a:t>
            </a:r>
            <a:r>
              <a:rPr lang="en-US" dirty="0" smtClean="0"/>
              <a:t>or </a:t>
            </a:r>
            <a:r>
              <a:rPr lang="en-US" dirty="0"/>
              <a:t>belief</a:t>
            </a:r>
          </a:p>
          <a:p>
            <a:pPr>
              <a:defRPr/>
            </a:pPr>
            <a:r>
              <a:rPr lang="en-US" dirty="0" smtClean="0"/>
              <a:t>The fallacy that association is causation</a:t>
            </a:r>
          </a:p>
          <a:p>
            <a:pPr lvl="1">
              <a:defRPr/>
            </a:pPr>
            <a:r>
              <a:rPr lang="en-US" dirty="0" smtClean="0"/>
              <a:t>The incorrect idea that i</a:t>
            </a:r>
            <a:r>
              <a:rPr lang="en-US" dirty="0" smtClean="0">
                <a:ea typeface="+mn-ea"/>
                <a:cs typeface="+mn-cs"/>
              </a:rPr>
              <a:t>f two variables are associated in time, one must necessarily cause the other</a:t>
            </a:r>
          </a:p>
          <a:p>
            <a:pPr>
              <a:defRPr/>
            </a:pPr>
            <a:r>
              <a:rPr lang="en-US" dirty="0" smtClean="0"/>
              <a:t>The fallacy of composition </a:t>
            </a:r>
          </a:p>
          <a:p>
            <a:pPr lvl="1">
              <a:defRPr/>
            </a:pPr>
            <a:r>
              <a:rPr lang="en-US" dirty="0" smtClean="0">
                <a:ea typeface="+mn-ea"/>
                <a:cs typeface="+mn-cs"/>
              </a:rPr>
              <a:t>The incorrect belief that what is true for the individual, or part, must necessarily be true for the group, or the whole</a:t>
            </a:r>
            <a:endParaRPr lang="en-US" dirty="0" smtClean="0"/>
          </a:p>
        </p:txBody>
      </p:sp>
      <p:sp>
        <p:nvSpPr>
          <p:cNvPr id="50180"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1534424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spect="1" noChangeArrowheads="1"/>
          </p:cNvSpPr>
          <p:nvPr>
            <p:ph type="title"/>
          </p:nvPr>
        </p:nvSpPr>
        <p:spPr/>
        <p:txBody>
          <a:bodyPr/>
          <a:lstStyle/>
          <a:p>
            <a:pPr eaLnBrk="1" hangingPunct="1">
              <a:defRPr/>
            </a:pPr>
            <a:r>
              <a:rPr lang="en-US" sz="3450" dirty="0" smtClean="0"/>
              <a:t>Some Pitfalls of Faulty Economic Analysis</a:t>
            </a:r>
          </a:p>
        </p:txBody>
      </p:sp>
      <p:sp>
        <p:nvSpPr>
          <p:cNvPr id="51203" name="Rectangle 3"/>
          <p:cNvSpPr>
            <a:spLocks noGrp="1" noChangeArrowheads="1"/>
          </p:cNvSpPr>
          <p:nvPr>
            <p:ph idx="1"/>
          </p:nvPr>
        </p:nvSpPr>
        <p:spPr/>
        <p:txBody>
          <a:bodyPr/>
          <a:lstStyle/>
          <a:p>
            <a:pPr eaLnBrk="1" hangingPunct="1"/>
            <a:r>
              <a:rPr lang="en-US" smtClean="0"/>
              <a:t>The mistake of ignoring the secondary effects</a:t>
            </a:r>
          </a:p>
          <a:p>
            <a:pPr lvl="1"/>
            <a:r>
              <a:rPr lang="en-US" smtClean="0"/>
              <a:t>Ignoring the unintended consequences </a:t>
            </a:r>
          </a:p>
          <a:p>
            <a:r>
              <a:rPr lang="en-US" smtClean="0"/>
              <a:t>Secondary effects</a:t>
            </a:r>
          </a:p>
          <a:p>
            <a:pPr lvl="1"/>
            <a:r>
              <a:rPr lang="en-US" smtClean="0"/>
              <a:t>Unintended consequences of economic actions that may develop slowly over time as people react to events</a:t>
            </a:r>
          </a:p>
        </p:txBody>
      </p:sp>
      <p:sp>
        <p:nvSpPr>
          <p:cNvPr id="51204"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23327159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The Economic Problem</a:t>
            </a:r>
          </a:p>
        </p:txBody>
      </p:sp>
      <p:sp>
        <p:nvSpPr>
          <p:cNvPr id="16387" name="Content Placeholder 2"/>
          <p:cNvSpPr>
            <a:spLocks noGrp="1"/>
          </p:cNvSpPr>
          <p:nvPr>
            <p:ph idx="1"/>
          </p:nvPr>
        </p:nvSpPr>
        <p:spPr/>
        <p:txBody>
          <a:bodyPr/>
          <a:lstStyle/>
          <a:p>
            <a:r>
              <a:rPr lang="en-US" dirty="0" smtClean="0"/>
              <a:t>The economic problem </a:t>
            </a:r>
          </a:p>
          <a:p>
            <a:pPr lvl="1"/>
            <a:r>
              <a:rPr lang="en-US" dirty="0" smtClean="0"/>
              <a:t>Unlimited wants</a:t>
            </a:r>
          </a:p>
          <a:p>
            <a:pPr lvl="2"/>
            <a:r>
              <a:rPr lang="en-US" dirty="0" smtClean="0"/>
              <a:t>Our wants, our desires are virtually unlimited</a:t>
            </a:r>
          </a:p>
          <a:p>
            <a:pPr lvl="1"/>
            <a:r>
              <a:rPr lang="en-US" dirty="0" smtClean="0"/>
              <a:t>Scarce resources</a:t>
            </a:r>
          </a:p>
          <a:p>
            <a:pPr lvl="2"/>
            <a:r>
              <a:rPr lang="en-US" dirty="0" smtClean="0"/>
              <a:t>The resources available to satisfy those wants are scarce</a:t>
            </a:r>
          </a:p>
          <a:p>
            <a:pPr lvl="2"/>
            <a:r>
              <a:rPr lang="en-US" dirty="0" smtClean="0"/>
              <a:t>Not freely available</a:t>
            </a:r>
          </a:p>
          <a:p>
            <a:pPr lvl="2"/>
            <a:r>
              <a:rPr lang="en-US" dirty="0" smtClean="0"/>
              <a:t>Its price exceeds zero</a:t>
            </a:r>
          </a:p>
        </p:txBody>
      </p:sp>
      <p:sp>
        <p:nvSpPr>
          <p:cNvPr id="16388"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350312006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spect="1" noChangeArrowheads="1"/>
          </p:cNvSpPr>
          <p:nvPr>
            <p:ph type="title"/>
          </p:nvPr>
        </p:nvSpPr>
        <p:spPr/>
        <p:txBody>
          <a:bodyPr/>
          <a:lstStyle/>
          <a:p>
            <a:pPr eaLnBrk="1" hangingPunct="1"/>
            <a:r>
              <a:rPr lang="en-US" sz="2800" dirty="0" smtClean="0"/>
              <a:t>If Economists Are So Smart, Why Aren’t They Rich?</a:t>
            </a:r>
          </a:p>
        </p:txBody>
      </p:sp>
      <p:sp>
        <p:nvSpPr>
          <p:cNvPr id="52227" name="Rectangle 3"/>
          <p:cNvSpPr>
            <a:spLocks noGrp="1" noChangeArrowheads="1"/>
          </p:cNvSpPr>
          <p:nvPr>
            <p:ph idx="1"/>
          </p:nvPr>
        </p:nvSpPr>
        <p:spPr/>
        <p:txBody>
          <a:bodyPr/>
          <a:lstStyle/>
          <a:p>
            <a:r>
              <a:rPr lang="en-US" smtClean="0"/>
              <a:t>Some are</a:t>
            </a:r>
          </a:p>
          <a:p>
            <a:pPr lvl="1"/>
            <a:r>
              <a:rPr lang="en-US" smtClean="0"/>
              <a:t>Earning over $25,000 per appearance on the lecture circuit</a:t>
            </a:r>
          </a:p>
          <a:p>
            <a:pPr lvl="1"/>
            <a:r>
              <a:rPr lang="en-US" smtClean="0"/>
              <a:t>Earn $2 million a year as consultants and expert witnesses</a:t>
            </a:r>
          </a:p>
          <a:p>
            <a:r>
              <a:rPr lang="en-US" smtClean="0"/>
              <a:t>Economists in federal cabinet posts</a:t>
            </a:r>
          </a:p>
          <a:p>
            <a:pPr lvl="1"/>
            <a:r>
              <a:rPr lang="en-US" smtClean="0"/>
              <a:t>Secretaries of commerce, defense, labor, state, and treasury</a:t>
            </a:r>
          </a:p>
          <a:p>
            <a:pPr lvl="1"/>
            <a:r>
              <a:rPr lang="en-US" smtClean="0"/>
              <a:t>Head the U.S. Federal Reserve System</a:t>
            </a:r>
          </a:p>
        </p:txBody>
      </p:sp>
      <p:sp>
        <p:nvSpPr>
          <p:cNvPr id="52228"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412794011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spect="1" noChangeArrowheads="1"/>
          </p:cNvSpPr>
          <p:nvPr>
            <p:ph type="title"/>
          </p:nvPr>
        </p:nvSpPr>
        <p:spPr/>
        <p:txBody>
          <a:bodyPr/>
          <a:lstStyle/>
          <a:p>
            <a:pPr eaLnBrk="1" hangingPunct="1"/>
            <a:r>
              <a:rPr lang="en-US" sz="2800" smtClean="0"/>
              <a:t>If Economists Are So Smart, Why Aren’t They Rich?</a:t>
            </a:r>
          </a:p>
        </p:txBody>
      </p:sp>
      <p:sp>
        <p:nvSpPr>
          <p:cNvPr id="53251" name="Rectangle 3"/>
          <p:cNvSpPr>
            <a:spLocks noGrp="1" noChangeArrowheads="1"/>
          </p:cNvSpPr>
          <p:nvPr>
            <p:ph idx="1"/>
          </p:nvPr>
        </p:nvSpPr>
        <p:spPr/>
        <p:txBody>
          <a:bodyPr/>
          <a:lstStyle/>
          <a:p>
            <a:r>
              <a:rPr lang="en-US" dirty="0" smtClean="0"/>
              <a:t>Economics</a:t>
            </a:r>
          </a:p>
          <a:p>
            <a:pPr lvl="1"/>
            <a:r>
              <a:rPr lang="en-US" sz="3000" dirty="0" smtClean="0"/>
              <a:t>The only social science and the only business discipline for which the prestigious Nobel Prize is awarded</a:t>
            </a:r>
          </a:p>
          <a:p>
            <a:r>
              <a:rPr lang="en-US" dirty="0" smtClean="0"/>
              <a:t>Pronouncements by economists </a:t>
            </a:r>
          </a:p>
          <a:p>
            <a:pPr lvl="1"/>
            <a:r>
              <a:rPr lang="en-US" sz="3000" dirty="0" smtClean="0"/>
              <a:t>Are reported in the media daily</a:t>
            </a:r>
          </a:p>
          <a:p>
            <a:r>
              <a:rPr lang="en-US" dirty="0" smtClean="0"/>
              <a:t>Economic models </a:t>
            </a:r>
          </a:p>
          <a:p>
            <a:pPr lvl="1"/>
            <a:r>
              <a:rPr lang="en-US" sz="3000" dirty="0" smtClean="0"/>
              <a:t>Usually do a better job of making economic sense out of a confusing world than do alternative approaches</a:t>
            </a:r>
          </a:p>
        </p:txBody>
      </p:sp>
      <p:sp>
        <p:nvSpPr>
          <p:cNvPr id="53252"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164969364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spect="1" noChangeArrowheads="1"/>
          </p:cNvSpPr>
          <p:nvPr>
            <p:ph type="title"/>
          </p:nvPr>
        </p:nvSpPr>
        <p:spPr/>
        <p:txBody>
          <a:bodyPr/>
          <a:lstStyle/>
          <a:p>
            <a:pPr eaLnBrk="1" hangingPunct="1"/>
            <a:r>
              <a:rPr lang="en-US" dirty="0" smtClean="0"/>
              <a:t>College Major and Annual Earnings</a:t>
            </a:r>
          </a:p>
        </p:txBody>
      </p:sp>
      <p:sp>
        <p:nvSpPr>
          <p:cNvPr id="54275" name="Rectangle 3"/>
          <p:cNvSpPr>
            <a:spLocks noGrp="1" noChangeAspect="1" noChangeArrowheads="1"/>
          </p:cNvSpPr>
          <p:nvPr>
            <p:ph idx="1"/>
          </p:nvPr>
        </p:nvSpPr>
        <p:spPr/>
        <p:txBody>
          <a:bodyPr/>
          <a:lstStyle/>
          <a:p>
            <a:r>
              <a:rPr lang="en-US" smtClean="0"/>
              <a:t>Some factors that affect earnings among college graduates</a:t>
            </a:r>
          </a:p>
          <a:p>
            <a:pPr lvl="1"/>
            <a:r>
              <a:rPr lang="en-US" smtClean="0"/>
              <a:t>General ability</a:t>
            </a:r>
          </a:p>
          <a:p>
            <a:pPr lvl="1"/>
            <a:r>
              <a:rPr lang="en-US" smtClean="0"/>
              <a:t>Effort</a:t>
            </a:r>
          </a:p>
          <a:p>
            <a:pPr lvl="1"/>
            <a:r>
              <a:rPr lang="en-US" smtClean="0"/>
              <a:t>Occupation</a:t>
            </a:r>
          </a:p>
          <a:p>
            <a:pPr lvl="1"/>
            <a:r>
              <a:rPr lang="en-US" smtClean="0"/>
              <a:t>College attended</a:t>
            </a:r>
          </a:p>
          <a:p>
            <a:pPr lvl="1"/>
            <a:r>
              <a:rPr lang="en-US" smtClean="0"/>
              <a:t>College major</a:t>
            </a:r>
          </a:p>
          <a:p>
            <a:pPr lvl="1"/>
            <a:r>
              <a:rPr lang="en-US" smtClean="0"/>
              <a:t>Highest degree earned </a:t>
            </a:r>
          </a:p>
        </p:txBody>
      </p:sp>
      <p:sp>
        <p:nvSpPr>
          <p:cNvPr id="54277" name="Footer Placeholder 7"/>
          <p:cNvSpPr>
            <a:spLocks noGrp="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4139891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spect="1" noChangeArrowheads="1"/>
          </p:cNvSpPr>
          <p:nvPr>
            <p:ph type="title"/>
          </p:nvPr>
        </p:nvSpPr>
        <p:spPr/>
        <p:txBody>
          <a:bodyPr/>
          <a:lstStyle/>
          <a:p>
            <a:pPr eaLnBrk="1" hangingPunct="1"/>
            <a:r>
              <a:rPr lang="en-US" smtClean="0"/>
              <a:t>College Major and Annual Earnings</a:t>
            </a:r>
          </a:p>
        </p:txBody>
      </p:sp>
      <p:sp>
        <p:nvSpPr>
          <p:cNvPr id="55299" name="Rectangle 3"/>
          <p:cNvSpPr>
            <a:spLocks noGrp="1" noChangeAspect="1" noChangeArrowheads="1"/>
          </p:cNvSpPr>
          <p:nvPr>
            <p:ph idx="1"/>
          </p:nvPr>
        </p:nvSpPr>
        <p:spPr/>
        <p:txBody>
          <a:bodyPr/>
          <a:lstStyle/>
          <a:p>
            <a:pPr eaLnBrk="1" hangingPunct="1"/>
            <a:r>
              <a:rPr lang="en-US" dirty="0" smtClean="0"/>
              <a:t>Major in economics (bachelors)</a:t>
            </a:r>
          </a:p>
          <a:p>
            <a:pPr lvl="1" eaLnBrk="1" hangingPunct="1"/>
            <a:r>
              <a:rPr lang="en-US" dirty="0" smtClean="0"/>
              <a:t>Rank: #6 of 20 majors (Exhibit 4)</a:t>
            </a:r>
          </a:p>
          <a:p>
            <a:pPr lvl="1" eaLnBrk="1" hangingPunct="1"/>
            <a:r>
              <a:rPr lang="en-US" dirty="0" smtClean="0"/>
              <a:t>Median wage</a:t>
            </a:r>
          </a:p>
          <a:p>
            <a:pPr lvl="2" eaLnBrk="1" hangingPunct="1"/>
            <a:r>
              <a:rPr lang="en-US" dirty="0" smtClean="0"/>
              <a:t>For 0-5 years experience: $51,400</a:t>
            </a:r>
          </a:p>
          <a:p>
            <a:pPr lvl="2" eaLnBrk="1" hangingPunct="1"/>
            <a:r>
              <a:rPr lang="en-US" dirty="0" smtClean="0"/>
              <a:t>For 10-20 years experience: $97,700</a:t>
            </a:r>
          </a:p>
          <a:p>
            <a:pPr lvl="1" eaLnBrk="1" hangingPunct="1"/>
            <a:r>
              <a:rPr lang="en-US" dirty="0" smtClean="0"/>
              <a:t>Rank among top 10% of 207 majors</a:t>
            </a:r>
          </a:p>
        </p:txBody>
      </p:sp>
      <p:sp>
        <p:nvSpPr>
          <p:cNvPr id="55301" name="Footer Placeholder 7"/>
          <p:cNvSpPr>
            <a:spLocks noGrp="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991927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spect="1" noChangeArrowheads="1"/>
          </p:cNvSpPr>
          <p:nvPr>
            <p:ph type="title"/>
          </p:nvPr>
        </p:nvSpPr>
        <p:spPr/>
        <p:txBody>
          <a:bodyPr/>
          <a:lstStyle/>
          <a:p>
            <a:pPr eaLnBrk="1" hangingPunct="1"/>
            <a:r>
              <a:rPr lang="en-US" dirty="0" smtClean="0"/>
              <a:t>Exhibit 4</a:t>
            </a:r>
          </a:p>
        </p:txBody>
      </p:sp>
      <p:sp>
        <p:nvSpPr>
          <p:cNvPr id="3" name="Text Placeholder 2"/>
          <p:cNvSpPr>
            <a:spLocks noGrp="1"/>
          </p:cNvSpPr>
          <p:nvPr>
            <p:ph type="body" sz="quarter" idx="12"/>
          </p:nvPr>
        </p:nvSpPr>
        <p:spPr/>
        <p:txBody>
          <a:bodyPr/>
          <a:lstStyle/>
          <a:p>
            <a:r>
              <a:rPr lang="en-US" dirty="0"/>
              <a:t>Median Annual Pay by College </a:t>
            </a:r>
            <a:r>
              <a:rPr lang="en-US" dirty="0" smtClean="0"/>
              <a:t>Major</a:t>
            </a:r>
            <a:endParaRPr lang="en-US" sz="2600" dirty="0"/>
          </a:p>
          <a:p>
            <a:endParaRPr lang="en-US" dirty="0"/>
          </a:p>
        </p:txBody>
      </p:sp>
      <p:sp>
        <p:nvSpPr>
          <p:cNvPr id="4" name="Text Placeholder 3"/>
          <p:cNvSpPr>
            <a:spLocks noGrp="1"/>
          </p:cNvSpPr>
          <p:nvPr>
            <p:ph type="body" sz="quarter" idx="13"/>
          </p:nvPr>
        </p:nvSpPr>
        <p:spPr/>
        <p:txBody>
          <a:bodyPr/>
          <a:lstStyle/>
          <a:p>
            <a:endParaRPr lang="en-US"/>
          </a:p>
        </p:txBody>
      </p:sp>
      <p:sp>
        <p:nvSpPr>
          <p:cNvPr id="56324" name="Footer Placeholder 8"/>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173" y="859809"/>
            <a:ext cx="6355654" cy="559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88975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left)">
                                      <p:cBhvr>
                                        <p:cTn id="7"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spect="1" noChangeArrowheads="1"/>
          </p:cNvSpPr>
          <p:nvPr>
            <p:ph type="title"/>
          </p:nvPr>
        </p:nvSpPr>
        <p:spPr/>
        <p:txBody>
          <a:bodyPr/>
          <a:lstStyle/>
          <a:p>
            <a:pPr eaLnBrk="1" hangingPunct="1"/>
            <a:r>
              <a:rPr lang="en-US" smtClean="0"/>
              <a:t>Understanding Graphs</a:t>
            </a:r>
          </a:p>
        </p:txBody>
      </p:sp>
      <p:sp>
        <p:nvSpPr>
          <p:cNvPr id="57347" name="Rectangle 3"/>
          <p:cNvSpPr>
            <a:spLocks noGrp="1" noChangeArrowheads="1"/>
          </p:cNvSpPr>
          <p:nvPr>
            <p:ph idx="1"/>
          </p:nvPr>
        </p:nvSpPr>
        <p:spPr/>
        <p:txBody>
          <a:bodyPr/>
          <a:lstStyle/>
          <a:p>
            <a:pPr eaLnBrk="1" hangingPunct="1"/>
            <a:r>
              <a:rPr lang="en-US" smtClean="0"/>
              <a:t>Origin</a:t>
            </a:r>
          </a:p>
          <a:p>
            <a:pPr lvl="1" eaLnBrk="1" hangingPunct="1"/>
            <a:r>
              <a:rPr lang="en-US" smtClean="0"/>
              <a:t>Point of departure</a:t>
            </a:r>
          </a:p>
          <a:p>
            <a:pPr eaLnBrk="1" hangingPunct="1"/>
            <a:r>
              <a:rPr lang="en-US" smtClean="0"/>
              <a:t>Horizontal axis</a:t>
            </a:r>
          </a:p>
          <a:p>
            <a:pPr lvl="1" eaLnBrk="1" hangingPunct="1"/>
            <a:r>
              <a:rPr lang="en-US" smtClean="0"/>
              <a:t>Straight horizontal line starting at the origin</a:t>
            </a:r>
          </a:p>
          <a:p>
            <a:pPr eaLnBrk="1" hangingPunct="1"/>
            <a:r>
              <a:rPr lang="en-US" smtClean="0"/>
              <a:t>Vertical axis</a:t>
            </a:r>
          </a:p>
          <a:p>
            <a:pPr lvl="1" eaLnBrk="1" hangingPunct="1"/>
            <a:r>
              <a:rPr lang="en-US" smtClean="0"/>
              <a:t>Straight vertical line starting at origin </a:t>
            </a:r>
          </a:p>
        </p:txBody>
      </p:sp>
      <p:sp>
        <p:nvSpPr>
          <p:cNvPr id="57348" name="Footer Placeholder 7"/>
          <p:cNvSpPr>
            <a:spLocks noGrp="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2268483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spect="1" noChangeArrowheads="1"/>
          </p:cNvSpPr>
          <p:nvPr>
            <p:ph type="title"/>
          </p:nvPr>
        </p:nvSpPr>
        <p:spPr/>
        <p:txBody>
          <a:bodyPr/>
          <a:lstStyle/>
          <a:p>
            <a:pPr eaLnBrk="1" hangingPunct="1"/>
            <a:r>
              <a:rPr lang="en-US" dirty="0" smtClean="0"/>
              <a:t>Exhibit 5</a:t>
            </a:r>
          </a:p>
        </p:txBody>
      </p:sp>
      <p:sp>
        <p:nvSpPr>
          <p:cNvPr id="3" name="Text Placeholder 2"/>
          <p:cNvSpPr>
            <a:spLocks noGrp="1"/>
          </p:cNvSpPr>
          <p:nvPr>
            <p:ph type="body" sz="quarter" idx="12"/>
          </p:nvPr>
        </p:nvSpPr>
        <p:spPr/>
        <p:txBody>
          <a:bodyPr/>
          <a:lstStyle/>
          <a:p>
            <a:r>
              <a:rPr lang="en-US" dirty="0"/>
              <a:t>Basics of a graph</a:t>
            </a:r>
          </a:p>
          <a:p>
            <a:endParaRPr lang="en-US" dirty="0"/>
          </a:p>
        </p:txBody>
      </p:sp>
      <p:sp>
        <p:nvSpPr>
          <p:cNvPr id="4" name="Text Placeholder 3"/>
          <p:cNvSpPr>
            <a:spLocks noGrp="1"/>
          </p:cNvSpPr>
          <p:nvPr>
            <p:ph type="body" sz="quarter" idx="13"/>
          </p:nvPr>
        </p:nvSpPr>
        <p:spPr>
          <a:xfrm>
            <a:off x="5649912" y="1539874"/>
            <a:ext cx="3343275" cy="4778375"/>
          </a:xfrm>
        </p:spPr>
        <p:txBody>
          <a:bodyPr/>
          <a:lstStyle/>
          <a:p>
            <a:pPr>
              <a:defRPr/>
            </a:pPr>
            <a:r>
              <a:rPr lang="en-US" dirty="0"/>
              <a:t>Any point on a graph represents a combination of particular values of two variables. </a:t>
            </a:r>
            <a:r>
              <a:rPr lang="en-US" dirty="0" smtClean="0"/>
              <a:t>Here </a:t>
            </a:r>
            <a:r>
              <a:rPr lang="en-US" dirty="0"/>
              <a:t>point </a:t>
            </a:r>
            <a:r>
              <a:rPr lang="en-US" i="1" dirty="0"/>
              <a:t>a</a:t>
            </a:r>
            <a:r>
              <a:rPr lang="en-US" dirty="0"/>
              <a:t> represents the combination of 5 units of variable x (measured on the horizontal axis) and 15 units of variable y (measured on the vertical axis). </a:t>
            </a:r>
            <a:r>
              <a:rPr lang="en-US" dirty="0" smtClean="0"/>
              <a:t>Point </a:t>
            </a:r>
            <a:r>
              <a:rPr lang="en-US" i="1" dirty="0"/>
              <a:t>b</a:t>
            </a:r>
            <a:r>
              <a:rPr lang="en-US" dirty="0"/>
              <a:t> represents 10 units of x and 5 units of y.</a:t>
            </a:r>
          </a:p>
          <a:p>
            <a:endParaRPr lang="en-US" dirty="0"/>
          </a:p>
        </p:txBody>
      </p:sp>
      <p:sp>
        <p:nvSpPr>
          <p:cNvPr id="58374" name="Footer Placeholder 46"/>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pic>
        <p:nvPicPr>
          <p:cNvPr id="6" name="Picture 5"/>
          <p:cNvPicPr>
            <a:picLocks noChangeAspect="1"/>
          </p:cNvPicPr>
          <p:nvPr/>
        </p:nvPicPr>
        <p:blipFill>
          <a:blip r:embed="rId2"/>
          <a:stretch>
            <a:fillRect/>
          </a:stretch>
        </p:blipFill>
        <p:spPr>
          <a:xfrm>
            <a:off x="525582" y="1375639"/>
            <a:ext cx="4902462" cy="4758325"/>
          </a:xfrm>
          <a:prstGeom prst="rect">
            <a:avLst/>
          </a:prstGeom>
        </p:spPr>
      </p:pic>
    </p:spTree>
    <p:extLst>
      <p:ext uri="{BB962C8B-B14F-4D97-AF65-F5344CB8AC3E}">
        <p14:creationId xmlns:p14="http://schemas.microsoft.com/office/powerpoint/2010/main" val="1165620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spect="1" noChangeArrowheads="1"/>
          </p:cNvSpPr>
          <p:nvPr>
            <p:ph type="title"/>
          </p:nvPr>
        </p:nvSpPr>
        <p:spPr/>
        <p:txBody>
          <a:bodyPr/>
          <a:lstStyle/>
          <a:p>
            <a:pPr eaLnBrk="1" hangingPunct="1"/>
            <a:r>
              <a:rPr lang="en-US" dirty="0" smtClean="0"/>
              <a:t>Understanding Graphs</a:t>
            </a:r>
          </a:p>
        </p:txBody>
      </p:sp>
      <p:sp>
        <p:nvSpPr>
          <p:cNvPr id="586755" name="Rectangle 3"/>
          <p:cNvSpPr>
            <a:spLocks noGrp="1" noChangeArrowheads="1"/>
          </p:cNvSpPr>
          <p:nvPr>
            <p:ph idx="1"/>
          </p:nvPr>
        </p:nvSpPr>
        <p:spPr/>
        <p:txBody>
          <a:bodyPr/>
          <a:lstStyle/>
          <a:p>
            <a:pPr eaLnBrk="1" hangingPunct="1">
              <a:defRPr/>
            </a:pPr>
            <a:r>
              <a:rPr lang="en-US" dirty="0"/>
              <a:t>Graph </a:t>
            </a:r>
          </a:p>
          <a:p>
            <a:pPr lvl="1" eaLnBrk="1" hangingPunct="1">
              <a:defRPr/>
            </a:pPr>
            <a:r>
              <a:rPr lang="en-US" dirty="0"/>
              <a:t>A picture showing how variables </a:t>
            </a:r>
            <a:r>
              <a:rPr lang="en-US" dirty="0" smtClean="0"/>
              <a:t>relate</a:t>
            </a:r>
          </a:p>
          <a:p>
            <a:pPr lvl="1" eaLnBrk="1" hangingPunct="1">
              <a:defRPr/>
            </a:pPr>
            <a:r>
              <a:rPr lang="en-US" dirty="0" smtClean="0"/>
              <a:t>Conveys information </a:t>
            </a:r>
            <a:r>
              <a:rPr lang="en-US" dirty="0"/>
              <a:t>in </a:t>
            </a:r>
            <a:r>
              <a:rPr lang="en-US" dirty="0" smtClean="0"/>
              <a:t>a compact </a:t>
            </a:r>
            <a:r>
              <a:rPr lang="en-US" dirty="0"/>
              <a:t>and efficient way</a:t>
            </a:r>
          </a:p>
          <a:p>
            <a:pPr>
              <a:defRPr/>
            </a:pPr>
            <a:r>
              <a:rPr lang="en-US" dirty="0" smtClean="0"/>
              <a:t>Time-series graph</a:t>
            </a:r>
          </a:p>
          <a:p>
            <a:pPr lvl="1">
              <a:defRPr/>
            </a:pPr>
            <a:r>
              <a:rPr lang="en-US" dirty="0" smtClean="0"/>
              <a:t>Shows </a:t>
            </a:r>
            <a:r>
              <a:rPr lang="en-US" dirty="0"/>
              <a:t>the value of a </a:t>
            </a:r>
            <a:r>
              <a:rPr lang="en-US" dirty="0" smtClean="0"/>
              <a:t>variable over time</a:t>
            </a:r>
          </a:p>
          <a:p>
            <a:pPr>
              <a:defRPr/>
            </a:pPr>
            <a:r>
              <a:rPr lang="en-US" dirty="0" smtClean="0"/>
              <a:t>Functional relation</a:t>
            </a:r>
          </a:p>
          <a:p>
            <a:pPr lvl="1">
              <a:defRPr/>
            </a:pPr>
            <a:r>
              <a:rPr lang="en-US" dirty="0" smtClean="0">
                <a:ea typeface="+mn-ea"/>
                <a:cs typeface="+mn-cs"/>
              </a:rPr>
              <a:t>The value of the dependent variable depends on the value of the independent variable</a:t>
            </a:r>
            <a:endParaRPr lang="en-US" dirty="0" smtClean="0"/>
          </a:p>
        </p:txBody>
      </p:sp>
      <p:sp>
        <p:nvSpPr>
          <p:cNvPr id="59396" name="Footer Placeholder 7"/>
          <p:cNvSpPr>
            <a:spLocks noGrp="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2784895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spect="1" noChangeArrowheads="1"/>
          </p:cNvSpPr>
          <p:nvPr>
            <p:ph type="title"/>
          </p:nvPr>
        </p:nvSpPr>
        <p:spPr/>
        <p:txBody>
          <a:bodyPr/>
          <a:lstStyle/>
          <a:p>
            <a:pPr eaLnBrk="1" hangingPunct="1"/>
            <a:r>
              <a:rPr lang="en-US" dirty="0" smtClean="0"/>
              <a:t>Exhibit 6</a:t>
            </a:r>
          </a:p>
        </p:txBody>
      </p:sp>
      <p:sp>
        <p:nvSpPr>
          <p:cNvPr id="2" name="Text Placeholder 1"/>
          <p:cNvSpPr>
            <a:spLocks noGrp="1"/>
          </p:cNvSpPr>
          <p:nvPr>
            <p:ph type="body" sz="quarter" idx="12"/>
          </p:nvPr>
        </p:nvSpPr>
        <p:spPr/>
        <p:txBody>
          <a:bodyPr/>
          <a:lstStyle/>
          <a:p>
            <a:r>
              <a:rPr lang="en-US" dirty="0"/>
              <a:t>U.S. Unemployment rate since 1900</a:t>
            </a:r>
          </a:p>
          <a:p>
            <a:endParaRPr lang="en-US" dirty="0"/>
          </a:p>
        </p:txBody>
      </p:sp>
      <p:sp>
        <p:nvSpPr>
          <p:cNvPr id="3" name="Text Placeholder 2"/>
          <p:cNvSpPr>
            <a:spLocks noGrp="1"/>
          </p:cNvSpPr>
          <p:nvPr>
            <p:ph type="body" sz="quarter" idx="13"/>
          </p:nvPr>
        </p:nvSpPr>
        <p:spPr>
          <a:xfrm>
            <a:off x="187325" y="5459104"/>
            <a:ext cx="8805863" cy="859145"/>
          </a:xfrm>
        </p:spPr>
        <p:txBody>
          <a:bodyPr/>
          <a:lstStyle/>
          <a:p>
            <a:r>
              <a:rPr lang="en-US" dirty="0"/>
              <a:t>A time-series graph depicts the behavior of some economic variable over time. Shown here are U.S. unemployment rates since 1900.</a:t>
            </a:r>
          </a:p>
          <a:p>
            <a:endParaRPr lang="en-US" dirty="0"/>
          </a:p>
        </p:txBody>
      </p:sp>
      <p:sp>
        <p:nvSpPr>
          <p:cNvPr id="60421" name="Footer Placeholder 10"/>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9" y="1033463"/>
            <a:ext cx="8775682" cy="412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190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left)">
                                      <p:cBhvr>
                                        <p:cTn id="7" dur="500"/>
                                        <p:tgtEl>
                                          <p:spTgt spid="1229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spect="1" noChangeArrowheads="1"/>
          </p:cNvSpPr>
          <p:nvPr>
            <p:ph type="title"/>
          </p:nvPr>
        </p:nvSpPr>
        <p:spPr/>
        <p:txBody>
          <a:bodyPr/>
          <a:lstStyle/>
          <a:p>
            <a:pPr eaLnBrk="1" hangingPunct="1"/>
            <a:r>
              <a:rPr lang="en-US" dirty="0" smtClean="0"/>
              <a:t>Drawing Graphs</a:t>
            </a:r>
          </a:p>
        </p:txBody>
      </p:sp>
      <p:sp>
        <p:nvSpPr>
          <p:cNvPr id="61443" name="Rectangle 3"/>
          <p:cNvSpPr>
            <a:spLocks noGrp="1" noChangeArrowheads="1"/>
          </p:cNvSpPr>
          <p:nvPr>
            <p:ph idx="1"/>
          </p:nvPr>
        </p:nvSpPr>
        <p:spPr/>
        <p:txBody>
          <a:bodyPr/>
          <a:lstStyle/>
          <a:p>
            <a:pPr eaLnBrk="1" hangingPunct="1"/>
            <a:r>
              <a:rPr lang="en-US" dirty="0" smtClean="0"/>
              <a:t>Types of relations between variables</a:t>
            </a:r>
          </a:p>
          <a:p>
            <a:pPr lvl="1" eaLnBrk="1" hangingPunct="1"/>
            <a:r>
              <a:rPr lang="en-US" dirty="0" smtClean="0"/>
              <a:t>Positive, or direct, relation</a:t>
            </a:r>
          </a:p>
          <a:p>
            <a:pPr lvl="2" eaLnBrk="1" hangingPunct="1"/>
            <a:r>
              <a:rPr lang="en-US" dirty="0" smtClean="0"/>
              <a:t>As one variable increases, the other increases</a:t>
            </a:r>
          </a:p>
          <a:p>
            <a:pPr lvl="1" eaLnBrk="1" hangingPunct="1"/>
            <a:r>
              <a:rPr lang="en-US" dirty="0" smtClean="0"/>
              <a:t>Negative, or inverse, relation</a:t>
            </a:r>
          </a:p>
          <a:p>
            <a:pPr lvl="2" eaLnBrk="1" hangingPunct="1"/>
            <a:r>
              <a:rPr lang="en-US" dirty="0" smtClean="0"/>
              <a:t>As one variable increases, the other decreases</a:t>
            </a:r>
          </a:p>
          <a:p>
            <a:pPr lvl="1" eaLnBrk="1" hangingPunct="1"/>
            <a:r>
              <a:rPr lang="en-US" dirty="0" smtClean="0"/>
              <a:t>Independent, or unrelated, variables</a:t>
            </a:r>
          </a:p>
          <a:p>
            <a:pPr lvl="2" eaLnBrk="1" hangingPunct="1"/>
            <a:r>
              <a:rPr lang="en-US" dirty="0" smtClean="0"/>
              <a:t>As one variable increases, the other remains unchanged</a:t>
            </a:r>
          </a:p>
        </p:txBody>
      </p:sp>
      <p:sp>
        <p:nvSpPr>
          <p:cNvPr id="61444" name="Footer Placeholder 7"/>
          <p:cNvSpPr>
            <a:spLocks noGrp="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3766454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The Economic Problem</a:t>
            </a:r>
          </a:p>
        </p:txBody>
      </p:sp>
      <p:sp>
        <p:nvSpPr>
          <p:cNvPr id="17411" name="Content Placeholder 2"/>
          <p:cNvSpPr>
            <a:spLocks noGrp="1"/>
          </p:cNvSpPr>
          <p:nvPr>
            <p:ph idx="1"/>
          </p:nvPr>
        </p:nvSpPr>
        <p:spPr/>
        <p:txBody>
          <a:bodyPr/>
          <a:lstStyle/>
          <a:p>
            <a:r>
              <a:rPr lang="en-US" smtClean="0"/>
              <a:t>Because of scarcity</a:t>
            </a:r>
          </a:p>
          <a:p>
            <a:pPr lvl="1"/>
            <a:r>
              <a:rPr lang="en-US" smtClean="0"/>
              <a:t>You must choose from among your many wants</a:t>
            </a:r>
          </a:p>
          <a:p>
            <a:pPr lvl="1"/>
            <a:r>
              <a:rPr lang="en-US" smtClean="0"/>
              <a:t>You must forgo satisfying some other wants</a:t>
            </a:r>
          </a:p>
          <a:p>
            <a:r>
              <a:rPr lang="en-US" smtClean="0"/>
              <a:t>Economics</a:t>
            </a:r>
          </a:p>
          <a:p>
            <a:pPr lvl="1"/>
            <a:r>
              <a:rPr lang="en-US" smtClean="0"/>
              <a:t>The study of how people use their scarce resources to satisfy their unlimited wants</a:t>
            </a:r>
          </a:p>
          <a:p>
            <a:endParaRPr lang="en-US" smtClean="0"/>
          </a:p>
        </p:txBody>
      </p:sp>
      <p:sp>
        <p:nvSpPr>
          <p:cNvPr id="17412"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55353204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spect="1" noChangeArrowheads="1"/>
          </p:cNvSpPr>
          <p:nvPr>
            <p:ph type="title"/>
          </p:nvPr>
        </p:nvSpPr>
        <p:spPr/>
        <p:txBody>
          <a:bodyPr/>
          <a:lstStyle/>
          <a:p>
            <a:pPr eaLnBrk="1" hangingPunct="1"/>
            <a:r>
              <a:rPr lang="en-US" dirty="0" smtClean="0"/>
              <a:t>Exhibit 7</a:t>
            </a:r>
          </a:p>
        </p:txBody>
      </p:sp>
      <p:sp>
        <p:nvSpPr>
          <p:cNvPr id="6" name="Text Placeholder 5"/>
          <p:cNvSpPr>
            <a:spLocks noGrp="1"/>
          </p:cNvSpPr>
          <p:nvPr>
            <p:ph type="body" sz="quarter" idx="12"/>
          </p:nvPr>
        </p:nvSpPr>
        <p:spPr/>
        <p:txBody>
          <a:bodyPr/>
          <a:lstStyle/>
          <a:p>
            <a:r>
              <a:rPr lang="en-US" dirty="0"/>
              <a:t>Schedule Relating Distance Traveled to Hours Driven</a:t>
            </a:r>
            <a:endParaRPr lang="en-US" dirty="0">
              <a:solidFill>
                <a:srgbClr val="660066"/>
              </a:solidFill>
            </a:endParaRPr>
          </a:p>
          <a:p>
            <a:endParaRPr lang="en-US" dirty="0"/>
          </a:p>
        </p:txBody>
      </p:sp>
      <p:sp>
        <p:nvSpPr>
          <p:cNvPr id="7" name="Text Placeholder 6"/>
          <p:cNvSpPr>
            <a:spLocks noGrp="1"/>
          </p:cNvSpPr>
          <p:nvPr>
            <p:ph type="body" sz="quarter" idx="13"/>
          </p:nvPr>
        </p:nvSpPr>
        <p:spPr>
          <a:xfrm>
            <a:off x="191069" y="4353636"/>
            <a:ext cx="8802119" cy="1964614"/>
          </a:xfrm>
        </p:spPr>
        <p:txBody>
          <a:bodyPr/>
          <a:lstStyle/>
          <a:p>
            <a:r>
              <a:rPr lang="en-US" dirty="0"/>
              <a:t>The distance traveled per day depends on the hours driven per day, assuming </a:t>
            </a:r>
            <a:r>
              <a:rPr lang="en-US" dirty="0" smtClean="0"/>
              <a:t>an average </a:t>
            </a:r>
            <a:r>
              <a:rPr lang="en-US" dirty="0"/>
              <a:t>speed of 50 miles per hour. This table shows combinations of hours driven</a:t>
            </a:r>
          </a:p>
          <a:p>
            <a:r>
              <a:rPr lang="en-US" dirty="0"/>
              <a:t>and distance traveled. These combinations are shown as points in Exhibit 8.</a:t>
            </a:r>
          </a:p>
        </p:txBody>
      </p:sp>
      <p:sp>
        <p:nvSpPr>
          <p:cNvPr id="62469" name="Footer Placeholder 9"/>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8" y="1303645"/>
            <a:ext cx="690562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306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left)">
                                      <p:cBhvr>
                                        <p:cTn id="7" dur="500"/>
                                        <p:tgtEl>
                                          <p:spTgt spid="133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731642" y="1234722"/>
            <a:ext cx="5640387" cy="4519612"/>
            <a:chOff x="1100138" y="1125538"/>
            <a:chExt cx="5640387" cy="4519612"/>
          </a:xfrm>
        </p:grpSpPr>
        <p:sp>
          <p:nvSpPr>
            <p:cNvPr id="63512" name="Rectangle 46"/>
            <p:cNvSpPr>
              <a:spLocks noChangeArrowheads="1"/>
            </p:cNvSpPr>
            <p:nvPr/>
          </p:nvSpPr>
          <p:spPr bwMode="auto">
            <a:xfrm>
              <a:off x="2138363" y="1155700"/>
              <a:ext cx="3844925" cy="3605213"/>
            </a:xfrm>
            <a:prstGeom prst="rect">
              <a:avLst/>
            </a:prstGeom>
            <a:solidFill>
              <a:schemeClr val="bg1"/>
            </a:solidFill>
            <a:ln w="9525" algn="ctr">
              <a:solidFill>
                <a:schemeClr val="bg1"/>
              </a:solidFill>
              <a:round/>
              <a:headEnd/>
              <a:tailEnd/>
            </a:ln>
          </p:spPr>
          <p:txBody>
            <a:bodyPr wrap="none" anchor="ctr"/>
            <a:lstStyle/>
            <a:p>
              <a:pPr marL="342900" indent="-342900"/>
              <a:endParaRPr lang="en-US"/>
            </a:p>
          </p:txBody>
        </p:sp>
        <p:grpSp>
          <p:nvGrpSpPr>
            <p:cNvPr id="63513" name="Group 192"/>
            <p:cNvGrpSpPr>
              <a:grpSpLocks/>
            </p:cNvGrpSpPr>
            <p:nvPr/>
          </p:nvGrpSpPr>
          <p:grpSpPr bwMode="auto">
            <a:xfrm>
              <a:off x="1644650" y="4775200"/>
              <a:ext cx="5095875" cy="869950"/>
              <a:chOff x="2612" y="3220"/>
              <a:chExt cx="3210" cy="548"/>
            </a:xfrm>
          </p:grpSpPr>
          <p:sp>
            <p:nvSpPr>
              <p:cNvPr id="63527" name="Text Box 129"/>
              <p:cNvSpPr txBox="1">
                <a:spLocks noChangeArrowheads="1"/>
              </p:cNvSpPr>
              <p:nvPr/>
            </p:nvSpPr>
            <p:spPr bwMode="auto">
              <a:xfrm>
                <a:off x="2612" y="337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0</a:t>
                </a:r>
              </a:p>
            </p:txBody>
          </p:sp>
          <p:sp>
            <p:nvSpPr>
              <p:cNvPr id="63528" name="Line 141"/>
              <p:cNvSpPr>
                <a:spLocks noChangeShapeType="1"/>
              </p:cNvSpPr>
              <p:nvPr/>
            </p:nvSpPr>
            <p:spPr bwMode="auto">
              <a:xfrm>
                <a:off x="4450" y="3232"/>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9" name="Text Box 142"/>
              <p:cNvSpPr txBox="1">
                <a:spLocks noChangeArrowheads="1"/>
              </p:cNvSpPr>
              <p:nvPr/>
            </p:nvSpPr>
            <p:spPr bwMode="auto">
              <a:xfrm>
                <a:off x="4351" y="338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4</a:t>
                </a:r>
              </a:p>
            </p:txBody>
          </p:sp>
          <p:sp>
            <p:nvSpPr>
              <p:cNvPr id="63530" name="Line 144"/>
              <p:cNvSpPr>
                <a:spLocks noChangeShapeType="1"/>
              </p:cNvSpPr>
              <p:nvPr/>
            </p:nvSpPr>
            <p:spPr bwMode="auto">
              <a:xfrm>
                <a:off x="4069" y="3238"/>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1" name="Text Box 145"/>
              <p:cNvSpPr txBox="1">
                <a:spLocks noChangeArrowheads="1"/>
              </p:cNvSpPr>
              <p:nvPr/>
            </p:nvSpPr>
            <p:spPr bwMode="auto">
              <a:xfrm>
                <a:off x="3970" y="338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3</a:t>
                </a:r>
              </a:p>
            </p:txBody>
          </p:sp>
          <p:sp>
            <p:nvSpPr>
              <p:cNvPr id="63532" name="Line 147"/>
              <p:cNvSpPr>
                <a:spLocks noChangeShapeType="1"/>
              </p:cNvSpPr>
              <p:nvPr/>
            </p:nvSpPr>
            <p:spPr bwMode="auto">
              <a:xfrm>
                <a:off x="3679" y="3235"/>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3" name="Text Box 148"/>
              <p:cNvSpPr txBox="1">
                <a:spLocks noChangeArrowheads="1"/>
              </p:cNvSpPr>
              <p:nvPr/>
            </p:nvSpPr>
            <p:spPr bwMode="auto">
              <a:xfrm>
                <a:off x="3579" y="338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2</a:t>
                </a:r>
              </a:p>
            </p:txBody>
          </p:sp>
          <p:sp>
            <p:nvSpPr>
              <p:cNvPr id="63534" name="Line 150"/>
              <p:cNvSpPr>
                <a:spLocks noChangeShapeType="1"/>
              </p:cNvSpPr>
              <p:nvPr/>
            </p:nvSpPr>
            <p:spPr bwMode="auto">
              <a:xfrm>
                <a:off x="3295" y="3229"/>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5" name="Text Box 151"/>
              <p:cNvSpPr txBox="1">
                <a:spLocks noChangeArrowheads="1"/>
              </p:cNvSpPr>
              <p:nvPr/>
            </p:nvSpPr>
            <p:spPr bwMode="auto">
              <a:xfrm>
                <a:off x="3191" y="338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1</a:t>
                </a:r>
              </a:p>
            </p:txBody>
          </p:sp>
          <p:sp>
            <p:nvSpPr>
              <p:cNvPr id="63536" name="Line 156"/>
              <p:cNvSpPr>
                <a:spLocks noChangeShapeType="1"/>
              </p:cNvSpPr>
              <p:nvPr/>
            </p:nvSpPr>
            <p:spPr bwMode="auto">
              <a:xfrm>
                <a:off x="2900" y="3229"/>
                <a:ext cx="246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7" name="Text Box 158"/>
              <p:cNvSpPr txBox="1">
                <a:spLocks noChangeArrowheads="1"/>
              </p:cNvSpPr>
              <p:nvPr/>
            </p:nvSpPr>
            <p:spPr bwMode="auto">
              <a:xfrm>
                <a:off x="4205" y="3537"/>
                <a:ext cx="16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Hours driven per day</a:t>
                </a:r>
              </a:p>
            </p:txBody>
          </p:sp>
          <p:sp>
            <p:nvSpPr>
              <p:cNvPr id="63538" name="Line 173"/>
              <p:cNvSpPr>
                <a:spLocks noChangeShapeType="1"/>
              </p:cNvSpPr>
              <p:nvPr/>
            </p:nvSpPr>
            <p:spPr bwMode="auto">
              <a:xfrm>
                <a:off x="4834" y="3220"/>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9" name="Text Box 174"/>
              <p:cNvSpPr txBox="1">
                <a:spLocks noChangeArrowheads="1"/>
              </p:cNvSpPr>
              <p:nvPr/>
            </p:nvSpPr>
            <p:spPr bwMode="auto">
              <a:xfrm>
                <a:off x="4735" y="33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5</a:t>
                </a:r>
              </a:p>
            </p:txBody>
          </p:sp>
        </p:grpSp>
        <p:grpSp>
          <p:nvGrpSpPr>
            <p:cNvPr id="63514" name="Group 178"/>
            <p:cNvGrpSpPr>
              <a:grpSpLocks/>
            </p:cNvGrpSpPr>
            <p:nvPr/>
          </p:nvGrpSpPr>
          <p:grpSpPr bwMode="auto">
            <a:xfrm>
              <a:off x="1100138" y="1125538"/>
              <a:ext cx="1035050" cy="3659187"/>
              <a:chOff x="2233" y="993"/>
              <a:chExt cx="652" cy="2305"/>
            </a:xfrm>
          </p:grpSpPr>
          <p:sp>
            <p:nvSpPr>
              <p:cNvPr id="63515" name="Line 132"/>
              <p:cNvSpPr>
                <a:spLocks noChangeShapeType="1"/>
              </p:cNvSpPr>
              <p:nvPr/>
            </p:nvSpPr>
            <p:spPr bwMode="auto">
              <a:xfrm flipH="1">
                <a:off x="2766" y="2153"/>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6" name="Text Box 133"/>
              <p:cNvSpPr txBox="1">
                <a:spLocks noChangeArrowheads="1"/>
              </p:cNvSpPr>
              <p:nvPr/>
            </p:nvSpPr>
            <p:spPr bwMode="auto">
              <a:xfrm>
                <a:off x="2458" y="2043"/>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150</a:t>
                </a:r>
              </a:p>
            </p:txBody>
          </p:sp>
          <p:sp>
            <p:nvSpPr>
              <p:cNvPr id="63517" name="Line 135"/>
              <p:cNvSpPr>
                <a:spLocks noChangeShapeType="1"/>
              </p:cNvSpPr>
              <p:nvPr/>
            </p:nvSpPr>
            <p:spPr bwMode="auto">
              <a:xfrm flipH="1">
                <a:off x="2760" y="2537"/>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8" name="Text Box 136"/>
              <p:cNvSpPr txBox="1">
                <a:spLocks noChangeArrowheads="1"/>
              </p:cNvSpPr>
              <p:nvPr/>
            </p:nvSpPr>
            <p:spPr bwMode="auto">
              <a:xfrm>
                <a:off x="2444" y="2426"/>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100</a:t>
                </a:r>
              </a:p>
            </p:txBody>
          </p:sp>
          <p:sp>
            <p:nvSpPr>
              <p:cNvPr id="63519" name="Line 138"/>
              <p:cNvSpPr>
                <a:spLocks noChangeShapeType="1"/>
              </p:cNvSpPr>
              <p:nvPr/>
            </p:nvSpPr>
            <p:spPr bwMode="auto">
              <a:xfrm flipH="1">
                <a:off x="2751" y="2920"/>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0" name="Text Box 139"/>
              <p:cNvSpPr txBox="1">
                <a:spLocks noChangeArrowheads="1"/>
              </p:cNvSpPr>
              <p:nvPr/>
            </p:nvSpPr>
            <p:spPr bwMode="auto">
              <a:xfrm>
                <a:off x="2495" y="2810"/>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50</a:t>
                </a:r>
              </a:p>
            </p:txBody>
          </p:sp>
          <p:sp>
            <p:nvSpPr>
              <p:cNvPr id="63521" name="Text Box 153"/>
              <p:cNvSpPr txBox="1">
                <a:spLocks noChangeArrowheads="1"/>
              </p:cNvSpPr>
              <p:nvPr/>
            </p:nvSpPr>
            <p:spPr bwMode="auto">
              <a:xfrm>
                <a:off x="2453" y="1659"/>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200</a:t>
                </a:r>
              </a:p>
            </p:txBody>
          </p:sp>
          <p:sp>
            <p:nvSpPr>
              <p:cNvPr id="63522" name="Line 154"/>
              <p:cNvSpPr>
                <a:spLocks noChangeShapeType="1"/>
              </p:cNvSpPr>
              <p:nvPr/>
            </p:nvSpPr>
            <p:spPr bwMode="auto">
              <a:xfrm flipH="1">
                <a:off x="2760" y="1770"/>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3" name="Line 160"/>
              <p:cNvSpPr>
                <a:spLocks noChangeShapeType="1"/>
              </p:cNvSpPr>
              <p:nvPr/>
            </p:nvSpPr>
            <p:spPr bwMode="auto">
              <a:xfrm flipV="1">
                <a:off x="2870" y="1003"/>
                <a:ext cx="8" cy="229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4" name="Text Box 162"/>
              <p:cNvSpPr txBox="1">
                <a:spLocks noChangeArrowheads="1"/>
              </p:cNvSpPr>
              <p:nvPr/>
            </p:nvSpPr>
            <p:spPr bwMode="auto">
              <a:xfrm rot="-5400000">
                <a:off x="1239" y="1987"/>
                <a:ext cx="2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Distance traveled per day (miles)</a:t>
                </a:r>
              </a:p>
            </p:txBody>
          </p:sp>
          <p:sp>
            <p:nvSpPr>
              <p:cNvPr id="63525" name="Text Box 175"/>
              <p:cNvSpPr txBox="1">
                <a:spLocks noChangeArrowheads="1"/>
              </p:cNvSpPr>
              <p:nvPr/>
            </p:nvSpPr>
            <p:spPr bwMode="auto">
              <a:xfrm>
                <a:off x="2450" y="1276"/>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250</a:t>
                </a:r>
              </a:p>
            </p:txBody>
          </p:sp>
          <p:sp>
            <p:nvSpPr>
              <p:cNvPr id="63526" name="Line 176"/>
              <p:cNvSpPr>
                <a:spLocks noChangeShapeType="1"/>
              </p:cNvSpPr>
              <p:nvPr/>
            </p:nvSpPr>
            <p:spPr bwMode="auto">
              <a:xfrm flipH="1">
                <a:off x="2757" y="1387"/>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63491" name="Rectangle 2"/>
          <p:cNvSpPr>
            <a:spLocks noGrp="1" noChangeAspect="1" noChangeArrowheads="1"/>
          </p:cNvSpPr>
          <p:nvPr>
            <p:ph type="title"/>
          </p:nvPr>
        </p:nvSpPr>
        <p:spPr/>
        <p:txBody>
          <a:bodyPr/>
          <a:lstStyle/>
          <a:p>
            <a:pPr eaLnBrk="1" hangingPunct="1"/>
            <a:r>
              <a:rPr lang="en-US" smtClean="0"/>
              <a:t>Exhibit 8</a:t>
            </a:r>
          </a:p>
        </p:txBody>
      </p:sp>
      <p:sp>
        <p:nvSpPr>
          <p:cNvPr id="3" name="Text Placeholder 2"/>
          <p:cNvSpPr>
            <a:spLocks noGrp="1"/>
          </p:cNvSpPr>
          <p:nvPr>
            <p:ph type="body" sz="quarter" idx="12"/>
          </p:nvPr>
        </p:nvSpPr>
        <p:spPr/>
        <p:txBody>
          <a:bodyPr/>
          <a:lstStyle/>
          <a:p>
            <a:r>
              <a:rPr lang="en-US" dirty="0"/>
              <a:t>Graph Relating Distance Traveled to Hours Driven</a:t>
            </a:r>
            <a:endParaRPr lang="en-US" dirty="0">
              <a:solidFill>
                <a:srgbClr val="660066"/>
              </a:solidFill>
            </a:endParaRPr>
          </a:p>
          <a:p>
            <a:endParaRPr lang="en-US" dirty="0"/>
          </a:p>
        </p:txBody>
      </p:sp>
      <p:sp>
        <p:nvSpPr>
          <p:cNvPr id="4" name="Text Placeholder 3"/>
          <p:cNvSpPr>
            <a:spLocks noGrp="1"/>
          </p:cNvSpPr>
          <p:nvPr>
            <p:ph type="body" sz="quarter" idx="13"/>
          </p:nvPr>
        </p:nvSpPr>
        <p:spPr>
          <a:xfrm>
            <a:off x="6045958" y="1528408"/>
            <a:ext cx="2947230" cy="4789841"/>
          </a:xfrm>
        </p:spPr>
        <p:txBody>
          <a:bodyPr/>
          <a:lstStyle/>
          <a:p>
            <a:pPr eaLnBrk="1" hangingPunct="1"/>
            <a:r>
              <a:rPr lang="en-US" dirty="0"/>
              <a:t>Points </a:t>
            </a:r>
            <a:r>
              <a:rPr lang="en-US" i="1" dirty="0"/>
              <a:t>a</a:t>
            </a:r>
            <a:r>
              <a:rPr lang="en-US" dirty="0"/>
              <a:t> through </a:t>
            </a:r>
            <a:r>
              <a:rPr lang="en-US" i="1" dirty="0"/>
              <a:t>e</a:t>
            </a:r>
            <a:r>
              <a:rPr lang="en-US" dirty="0"/>
              <a:t> depict different combinations of hours driven per day and </a:t>
            </a:r>
            <a:r>
              <a:rPr lang="en-US" dirty="0" smtClean="0"/>
              <a:t>the corresponding </a:t>
            </a:r>
            <a:r>
              <a:rPr lang="en-US" dirty="0"/>
              <a:t>distances traveled. Connecting these points creates a graph.</a:t>
            </a:r>
          </a:p>
          <a:p>
            <a:endParaRPr lang="en-US" dirty="0"/>
          </a:p>
        </p:txBody>
      </p:sp>
      <p:sp>
        <p:nvSpPr>
          <p:cNvPr id="63495" name="Footer Placeholder 49"/>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
        <p:nvSpPr>
          <p:cNvPr id="53284" name="Line 185"/>
          <p:cNvSpPr>
            <a:spLocks noChangeShapeType="1"/>
          </p:cNvSpPr>
          <p:nvPr/>
        </p:nvSpPr>
        <p:spPr bwMode="auto">
          <a:xfrm flipV="1">
            <a:off x="2034979" y="1528409"/>
            <a:ext cx="3119438" cy="3063875"/>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 name="Group 47"/>
          <p:cNvGrpSpPr>
            <a:grpSpLocks/>
          </p:cNvGrpSpPr>
          <p:nvPr/>
        </p:nvGrpSpPr>
        <p:grpSpPr bwMode="auto">
          <a:xfrm>
            <a:off x="2911279" y="3609622"/>
            <a:ext cx="436563" cy="509587"/>
            <a:chOff x="2226047" y="2904618"/>
            <a:chExt cx="436533" cy="509187"/>
          </a:xfrm>
        </p:grpSpPr>
        <p:sp>
          <p:nvSpPr>
            <p:cNvPr id="63510" name="Text Box 51"/>
            <p:cNvSpPr txBox="1">
              <a:spLocks noChangeArrowheads="1"/>
            </p:cNvSpPr>
            <p:nvPr/>
          </p:nvSpPr>
          <p:spPr bwMode="auto">
            <a:xfrm>
              <a:off x="2336850" y="3044473"/>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b="1"/>
                <a:t>b</a:t>
              </a:r>
            </a:p>
          </p:txBody>
        </p:sp>
        <p:sp>
          <p:nvSpPr>
            <p:cNvPr id="63511" name="Oval 49"/>
            <p:cNvSpPr>
              <a:spLocks noChangeArrowheads="1"/>
            </p:cNvSpPr>
            <p:nvPr/>
          </p:nvSpPr>
          <p:spPr bwMode="auto">
            <a:xfrm>
              <a:off x="2226047" y="2904618"/>
              <a:ext cx="104031" cy="108963"/>
            </a:xfrm>
            <a:prstGeom prst="ellipse">
              <a:avLst/>
            </a:prstGeom>
            <a:solidFill>
              <a:srgbClr val="C00000"/>
            </a:solidFill>
            <a:ln w="9525" algn="ctr">
              <a:solidFill>
                <a:srgbClr val="C00000"/>
              </a:solidFill>
              <a:round/>
              <a:headEnd/>
              <a:tailEnd/>
            </a:ln>
          </p:spPr>
          <p:txBody>
            <a:bodyPr wrap="none" anchor="ctr"/>
            <a:lstStyle/>
            <a:p>
              <a:pPr marL="342900" indent="-342900"/>
              <a:endParaRPr lang="en-US"/>
            </a:p>
          </p:txBody>
        </p:sp>
      </p:grpSp>
      <p:grpSp>
        <p:nvGrpSpPr>
          <p:cNvPr id="6" name="Group 50"/>
          <p:cNvGrpSpPr>
            <a:grpSpLocks/>
          </p:cNvGrpSpPr>
          <p:nvPr/>
        </p:nvGrpSpPr>
        <p:grpSpPr bwMode="auto">
          <a:xfrm>
            <a:off x="3530404" y="3022247"/>
            <a:ext cx="422275" cy="506412"/>
            <a:chOff x="2226047" y="2904618"/>
            <a:chExt cx="421953" cy="506567"/>
          </a:xfrm>
        </p:grpSpPr>
        <p:sp>
          <p:nvSpPr>
            <p:cNvPr id="63508" name="Text Box 51"/>
            <p:cNvSpPr txBox="1">
              <a:spLocks noChangeArrowheads="1"/>
            </p:cNvSpPr>
            <p:nvPr/>
          </p:nvSpPr>
          <p:spPr bwMode="auto">
            <a:xfrm>
              <a:off x="2336850" y="304447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b="1"/>
                <a:t>c</a:t>
              </a:r>
            </a:p>
          </p:txBody>
        </p:sp>
        <p:sp>
          <p:nvSpPr>
            <p:cNvPr id="63509" name="Oval 52"/>
            <p:cNvSpPr>
              <a:spLocks noChangeArrowheads="1"/>
            </p:cNvSpPr>
            <p:nvPr/>
          </p:nvSpPr>
          <p:spPr bwMode="auto">
            <a:xfrm>
              <a:off x="2226047" y="2904618"/>
              <a:ext cx="104031" cy="108963"/>
            </a:xfrm>
            <a:prstGeom prst="ellipse">
              <a:avLst/>
            </a:prstGeom>
            <a:solidFill>
              <a:srgbClr val="C00000"/>
            </a:solidFill>
            <a:ln w="9525" algn="ctr">
              <a:solidFill>
                <a:srgbClr val="C00000"/>
              </a:solidFill>
              <a:round/>
              <a:headEnd/>
              <a:tailEnd/>
            </a:ln>
          </p:spPr>
          <p:txBody>
            <a:bodyPr wrap="none" anchor="ctr"/>
            <a:lstStyle/>
            <a:p>
              <a:pPr marL="342900" indent="-342900"/>
              <a:endParaRPr lang="en-US"/>
            </a:p>
          </p:txBody>
        </p:sp>
      </p:grpSp>
      <p:grpSp>
        <p:nvGrpSpPr>
          <p:cNvPr id="7" name="Group 53"/>
          <p:cNvGrpSpPr>
            <a:grpSpLocks/>
          </p:cNvGrpSpPr>
          <p:nvPr/>
        </p:nvGrpSpPr>
        <p:grpSpPr bwMode="auto">
          <a:xfrm>
            <a:off x="4133654" y="2409472"/>
            <a:ext cx="436563" cy="508000"/>
            <a:chOff x="2226047" y="2904618"/>
            <a:chExt cx="436533" cy="509187"/>
          </a:xfrm>
        </p:grpSpPr>
        <p:sp>
          <p:nvSpPr>
            <p:cNvPr id="63506" name="Text Box 51"/>
            <p:cNvSpPr txBox="1">
              <a:spLocks noChangeArrowheads="1"/>
            </p:cNvSpPr>
            <p:nvPr/>
          </p:nvSpPr>
          <p:spPr bwMode="auto">
            <a:xfrm>
              <a:off x="2336850" y="3044473"/>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b="1"/>
                <a:t>d</a:t>
              </a:r>
            </a:p>
          </p:txBody>
        </p:sp>
        <p:sp>
          <p:nvSpPr>
            <p:cNvPr id="63507" name="Oval 55"/>
            <p:cNvSpPr>
              <a:spLocks noChangeArrowheads="1"/>
            </p:cNvSpPr>
            <p:nvPr/>
          </p:nvSpPr>
          <p:spPr bwMode="auto">
            <a:xfrm>
              <a:off x="2226047" y="2904618"/>
              <a:ext cx="104031" cy="108963"/>
            </a:xfrm>
            <a:prstGeom prst="ellipse">
              <a:avLst/>
            </a:prstGeom>
            <a:solidFill>
              <a:srgbClr val="C00000"/>
            </a:solidFill>
            <a:ln w="9525" algn="ctr">
              <a:solidFill>
                <a:srgbClr val="C00000"/>
              </a:solidFill>
              <a:round/>
              <a:headEnd/>
              <a:tailEnd/>
            </a:ln>
          </p:spPr>
          <p:txBody>
            <a:bodyPr wrap="none" anchor="ctr"/>
            <a:lstStyle/>
            <a:p>
              <a:pPr marL="342900" indent="-342900"/>
              <a:endParaRPr lang="en-US"/>
            </a:p>
          </p:txBody>
        </p:sp>
      </p:grpSp>
      <p:grpSp>
        <p:nvGrpSpPr>
          <p:cNvPr id="8" name="Group 56"/>
          <p:cNvGrpSpPr>
            <a:grpSpLocks/>
          </p:cNvGrpSpPr>
          <p:nvPr/>
        </p:nvGrpSpPr>
        <p:grpSpPr bwMode="auto">
          <a:xfrm>
            <a:off x="2295329" y="4250972"/>
            <a:ext cx="422275" cy="508000"/>
            <a:chOff x="2226047" y="2904618"/>
            <a:chExt cx="421953" cy="506567"/>
          </a:xfrm>
        </p:grpSpPr>
        <p:sp>
          <p:nvSpPr>
            <p:cNvPr id="63504" name="Text Box 51"/>
            <p:cNvSpPr txBox="1">
              <a:spLocks noChangeArrowheads="1"/>
            </p:cNvSpPr>
            <p:nvPr/>
          </p:nvSpPr>
          <p:spPr bwMode="auto">
            <a:xfrm>
              <a:off x="2336850" y="304447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b="1"/>
                <a:t>a</a:t>
              </a:r>
            </a:p>
          </p:txBody>
        </p:sp>
        <p:sp>
          <p:nvSpPr>
            <p:cNvPr id="63505" name="Oval 58"/>
            <p:cNvSpPr>
              <a:spLocks noChangeArrowheads="1"/>
            </p:cNvSpPr>
            <p:nvPr/>
          </p:nvSpPr>
          <p:spPr bwMode="auto">
            <a:xfrm>
              <a:off x="2226047" y="2904618"/>
              <a:ext cx="104031" cy="108963"/>
            </a:xfrm>
            <a:prstGeom prst="ellipse">
              <a:avLst/>
            </a:prstGeom>
            <a:solidFill>
              <a:srgbClr val="C00000"/>
            </a:solidFill>
            <a:ln w="9525" algn="ctr">
              <a:solidFill>
                <a:srgbClr val="C00000"/>
              </a:solidFill>
              <a:round/>
              <a:headEnd/>
              <a:tailEnd/>
            </a:ln>
          </p:spPr>
          <p:txBody>
            <a:bodyPr wrap="none" anchor="ctr"/>
            <a:lstStyle/>
            <a:p>
              <a:pPr marL="342900" indent="-342900"/>
              <a:endParaRPr lang="en-US"/>
            </a:p>
          </p:txBody>
        </p:sp>
      </p:grpSp>
      <p:grpSp>
        <p:nvGrpSpPr>
          <p:cNvPr id="9" name="Group 59"/>
          <p:cNvGrpSpPr>
            <a:grpSpLocks/>
          </p:cNvGrpSpPr>
          <p:nvPr/>
        </p:nvGrpSpPr>
        <p:grpSpPr bwMode="auto">
          <a:xfrm>
            <a:off x="4746429" y="1809397"/>
            <a:ext cx="422275" cy="506412"/>
            <a:chOff x="2226047" y="2904618"/>
            <a:chExt cx="421953" cy="506567"/>
          </a:xfrm>
        </p:grpSpPr>
        <p:sp>
          <p:nvSpPr>
            <p:cNvPr id="63502" name="Text Box 51"/>
            <p:cNvSpPr txBox="1">
              <a:spLocks noChangeArrowheads="1"/>
            </p:cNvSpPr>
            <p:nvPr/>
          </p:nvSpPr>
          <p:spPr bwMode="auto">
            <a:xfrm>
              <a:off x="2336850" y="304447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b="1"/>
                <a:t>e</a:t>
              </a:r>
            </a:p>
          </p:txBody>
        </p:sp>
        <p:sp>
          <p:nvSpPr>
            <p:cNvPr id="63503" name="Oval 61"/>
            <p:cNvSpPr>
              <a:spLocks noChangeArrowheads="1"/>
            </p:cNvSpPr>
            <p:nvPr/>
          </p:nvSpPr>
          <p:spPr bwMode="auto">
            <a:xfrm>
              <a:off x="2226047" y="2904618"/>
              <a:ext cx="104031" cy="108963"/>
            </a:xfrm>
            <a:prstGeom prst="ellipse">
              <a:avLst/>
            </a:prstGeom>
            <a:solidFill>
              <a:srgbClr val="C00000"/>
            </a:solidFill>
            <a:ln w="9525" algn="ctr">
              <a:solidFill>
                <a:srgbClr val="C00000"/>
              </a:solidFill>
              <a:round/>
              <a:headEnd/>
              <a:tailEnd/>
            </a:ln>
          </p:spPr>
          <p:txBody>
            <a:bodyPr wrap="none" anchor="ctr"/>
            <a:lstStyle/>
            <a:p>
              <a:pPr marL="342900" indent="-342900"/>
              <a:endParaRPr lang="en-US"/>
            </a:p>
          </p:txBody>
        </p:sp>
      </p:grpSp>
    </p:spTree>
    <p:extLst>
      <p:ext uri="{BB962C8B-B14F-4D97-AF65-F5344CB8AC3E}">
        <p14:creationId xmlns:p14="http://schemas.microsoft.com/office/powerpoint/2010/main" val="3463601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3284"/>
                                        </p:tgtEl>
                                        <p:attrNameLst>
                                          <p:attrName>style.visibility</p:attrName>
                                        </p:attrNameLst>
                                      </p:cBhvr>
                                      <p:to>
                                        <p:strVal val="visible"/>
                                      </p:to>
                                    </p:set>
                                    <p:animEffect transition="in" filter="wipe(left)">
                                      <p:cBhvr>
                                        <p:cTn id="32" dur="500"/>
                                        <p:tgtEl>
                                          <p:spTgt spid="53284"/>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wipe(left)">
                                      <p:cBhvr>
                                        <p:cTn id="3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328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spect="1" noChangeArrowheads="1"/>
          </p:cNvSpPr>
          <p:nvPr>
            <p:ph type="title"/>
          </p:nvPr>
        </p:nvSpPr>
        <p:spPr>
          <a:xfrm>
            <a:off x="2866030" y="0"/>
            <a:ext cx="6277970" cy="609600"/>
          </a:xfrm>
        </p:spPr>
        <p:txBody>
          <a:bodyPr/>
          <a:lstStyle/>
          <a:p>
            <a:pPr eaLnBrk="1" hangingPunct="1"/>
            <a:r>
              <a:rPr lang="en-US" dirty="0" smtClean="0"/>
              <a:t>The Slope of a Straight Line</a:t>
            </a:r>
          </a:p>
        </p:txBody>
      </p:sp>
      <p:sp>
        <p:nvSpPr>
          <p:cNvPr id="64515" name="Rectangle 3"/>
          <p:cNvSpPr>
            <a:spLocks noGrp="1" noChangeArrowheads="1"/>
          </p:cNvSpPr>
          <p:nvPr>
            <p:ph idx="1"/>
          </p:nvPr>
        </p:nvSpPr>
        <p:spPr/>
        <p:txBody>
          <a:bodyPr/>
          <a:lstStyle/>
          <a:p>
            <a:pPr eaLnBrk="1" hangingPunct="1"/>
            <a:r>
              <a:rPr lang="en-US" dirty="0" smtClean="0"/>
              <a:t>Slope </a:t>
            </a:r>
          </a:p>
          <a:p>
            <a:pPr lvl="1" eaLnBrk="1" hangingPunct="1"/>
            <a:r>
              <a:rPr lang="en-US" dirty="0" smtClean="0"/>
              <a:t>Change in vertical variable for a given increase in horizontal variable</a:t>
            </a:r>
          </a:p>
          <a:p>
            <a:pPr eaLnBrk="1" hangingPunct="1"/>
            <a:r>
              <a:rPr lang="en-US" dirty="0" smtClean="0"/>
              <a:t>Slope </a:t>
            </a:r>
          </a:p>
          <a:p>
            <a:pPr lvl="1" eaLnBrk="1" hangingPunct="1"/>
            <a:r>
              <a:rPr lang="en-US" dirty="0" smtClean="0"/>
              <a:t>Change in the vertical distance</a:t>
            </a:r>
          </a:p>
          <a:p>
            <a:pPr lvl="1" eaLnBrk="1" hangingPunct="1"/>
            <a:r>
              <a:rPr lang="en-US" dirty="0" smtClean="0"/>
              <a:t>Divided by the increase in the horizontal distance</a:t>
            </a:r>
          </a:p>
          <a:p>
            <a:pPr eaLnBrk="1" hangingPunct="1"/>
            <a:r>
              <a:rPr lang="en-US" dirty="0" smtClean="0"/>
              <a:t>Slope of a straight line</a:t>
            </a:r>
          </a:p>
          <a:p>
            <a:pPr lvl="1" eaLnBrk="1" hangingPunct="1"/>
            <a:r>
              <a:rPr lang="en-US" dirty="0"/>
              <a:t> </a:t>
            </a:r>
            <a:r>
              <a:rPr lang="en-US" dirty="0" smtClean="0"/>
              <a:t>A constant value along the line</a:t>
            </a:r>
          </a:p>
        </p:txBody>
      </p:sp>
      <p:sp>
        <p:nvSpPr>
          <p:cNvPr id="64516" name="Footer Placeholder 7"/>
          <p:cNvSpPr>
            <a:spLocks noGrp="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742055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2"/>
          <p:cNvSpPr>
            <a:spLocks noGrp="1" noChangeAspect="1" noChangeArrowheads="1"/>
          </p:cNvSpPr>
          <p:nvPr>
            <p:ph type="title"/>
          </p:nvPr>
        </p:nvSpPr>
        <p:spPr/>
        <p:txBody>
          <a:bodyPr/>
          <a:lstStyle/>
          <a:p>
            <a:pPr eaLnBrk="1" hangingPunct="1"/>
            <a:r>
              <a:rPr lang="en-US" smtClean="0"/>
              <a:t>Exhibit 9 (a), (b)</a:t>
            </a:r>
          </a:p>
        </p:txBody>
      </p:sp>
      <p:sp>
        <p:nvSpPr>
          <p:cNvPr id="3" name="Text Placeholder 2"/>
          <p:cNvSpPr>
            <a:spLocks noGrp="1"/>
          </p:cNvSpPr>
          <p:nvPr>
            <p:ph type="body" sz="quarter" idx="12"/>
          </p:nvPr>
        </p:nvSpPr>
        <p:spPr/>
        <p:txBody>
          <a:bodyPr/>
          <a:lstStyle/>
          <a:p>
            <a:r>
              <a:rPr lang="en-US" dirty="0"/>
              <a:t>Alternative slopes for straight lines</a:t>
            </a:r>
          </a:p>
          <a:p>
            <a:endParaRPr lang="en-US" dirty="0"/>
          </a:p>
        </p:txBody>
      </p:sp>
      <p:sp>
        <p:nvSpPr>
          <p:cNvPr id="4" name="Text Placeholder 3"/>
          <p:cNvSpPr>
            <a:spLocks noGrp="1"/>
          </p:cNvSpPr>
          <p:nvPr>
            <p:ph type="body" sz="quarter" idx="13"/>
          </p:nvPr>
        </p:nvSpPr>
        <p:spPr>
          <a:xfrm>
            <a:off x="150125" y="5029199"/>
            <a:ext cx="8857397" cy="1426191"/>
          </a:xfrm>
        </p:spPr>
        <p:txBody>
          <a:bodyPr/>
          <a:lstStyle/>
          <a:p>
            <a:r>
              <a:rPr lang="en-US" dirty="0"/>
              <a:t>The slope of a line indicates how much the vertically measured variable changes for a given increase in the variable measured along the horizontal axis. Panel (a) shows a positive relation between two variables; the slope is 0.5, a positive number. Panel (b) depicts a negative, or inverse, relation. When the x variable increases, the y variable decreases; the slope is - 0.7, a negative number.</a:t>
            </a:r>
          </a:p>
          <a:p>
            <a:endParaRPr lang="en-US" dirty="0"/>
          </a:p>
        </p:txBody>
      </p:sp>
      <p:sp>
        <p:nvSpPr>
          <p:cNvPr id="65553" name="Footer Placeholder 78"/>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pic>
        <p:nvPicPr>
          <p:cNvPr id="6" name="Picture 5"/>
          <p:cNvPicPr>
            <a:picLocks noChangeAspect="1"/>
          </p:cNvPicPr>
          <p:nvPr/>
        </p:nvPicPr>
        <p:blipFill>
          <a:blip r:embed="rId2"/>
          <a:stretch>
            <a:fillRect/>
          </a:stretch>
        </p:blipFill>
        <p:spPr>
          <a:xfrm>
            <a:off x="133932" y="1136197"/>
            <a:ext cx="4798582" cy="3396197"/>
          </a:xfrm>
          <a:prstGeom prst="rect">
            <a:avLst/>
          </a:prstGeom>
        </p:spPr>
      </p:pic>
      <p:pic>
        <p:nvPicPr>
          <p:cNvPr id="7" name="Picture 6"/>
          <p:cNvPicPr>
            <a:picLocks noChangeAspect="1"/>
          </p:cNvPicPr>
          <p:nvPr/>
        </p:nvPicPr>
        <p:blipFill>
          <a:blip r:embed="rId3"/>
          <a:stretch>
            <a:fillRect/>
          </a:stretch>
        </p:blipFill>
        <p:spPr>
          <a:xfrm>
            <a:off x="5119048" y="1160186"/>
            <a:ext cx="3567752" cy="3360953"/>
          </a:xfrm>
          <a:prstGeom prst="rect">
            <a:avLst/>
          </a:prstGeom>
        </p:spPr>
      </p:pic>
    </p:spTree>
    <p:extLst>
      <p:ext uri="{BB962C8B-B14F-4D97-AF65-F5344CB8AC3E}">
        <p14:creationId xmlns:p14="http://schemas.microsoft.com/office/powerpoint/2010/main" val="1438971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spect="1" noChangeArrowheads="1"/>
          </p:cNvSpPr>
          <p:nvPr>
            <p:ph type="title"/>
          </p:nvPr>
        </p:nvSpPr>
        <p:spPr/>
        <p:txBody>
          <a:bodyPr/>
          <a:lstStyle/>
          <a:p>
            <a:pPr eaLnBrk="1" hangingPunct="1"/>
            <a:r>
              <a:rPr lang="en-US" dirty="0" smtClean="0"/>
              <a:t>Exhibit 9 (c), (d)</a:t>
            </a:r>
          </a:p>
        </p:txBody>
      </p:sp>
      <p:sp>
        <p:nvSpPr>
          <p:cNvPr id="3" name="Text Placeholder 2"/>
          <p:cNvSpPr>
            <a:spLocks noGrp="1"/>
          </p:cNvSpPr>
          <p:nvPr>
            <p:ph type="body" sz="quarter" idx="12"/>
          </p:nvPr>
        </p:nvSpPr>
        <p:spPr/>
        <p:txBody>
          <a:bodyPr/>
          <a:lstStyle/>
          <a:p>
            <a:r>
              <a:rPr lang="en-US" dirty="0">
                <a:solidFill>
                  <a:schemeClr val="tx1">
                    <a:lumMod val="95000"/>
                    <a:lumOff val="5000"/>
                  </a:schemeClr>
                </a:solidFill>
              </a:rPr>
              <a:t>Alternative slopes for straight lines</a:t>
            </a:r>
          </a:p>
          <a:p>
            <a:endParaRPr lang="en-US" dirty="0"/>
          </a:p>
        </p:txBody>
      </p:sp>
      <p:sp>
        <p:nvSpPr>
          <p:cNvPr id="4" name="Text Placeholder 3"/>
          <p:cNvSpPr>
            <a:spLocks noGrp="1"/>
          </p:cNvSpPr>
          <p:nvPr>
            <p:ph type="body" sz="quarter" idx="13"/>
          </p:nvPr>
        </p:nvSpPr>
        <p:spPr>
          <a:xfrm>
            <a:off x="204716" y="5121892"/>
            <a:ext cx="8788472" cy="1250949"/>
          </a:xfrm>
        </p:spPr>
        <p:txBody>
          <a:bodyPr/>
          <a:lstStyle/>
          <a:p>
            <a:r>
              <a:rPr lang="en-US" dirty="0"/>
              <a:t>Panels (c) and (d) represent situations in which two variables are unrelated. In panel (c), the y variable always takes on the same value; the slope is 0. In panel (d), the x variable always takes on the same value; the slope is mathematically undefined but we simplify by assuming the slope is infinite.</a:t>
            </a:r>
          </a:p>
          <a:p>
            <a:endParaRPr lang="en-US" dirty="0"/>
          </a:p>
        </p:txBody>
      </p:sp>
      <p:sp>
        <p:nvSpPr>
          <p:cNvPr id="66571" name="Footer Placeholder 67"/>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pic>
        <p:nvPicPr>
          <p:cNvPr id="6" name="Picture 5"/>
          <p:cNvPicPr>
            <a:picLocks noChangeAspect="1"/>
          </p:cNvPicPr>
          <p:nvPr/>
        </p:nvPicPr>
        <p:blipFill>
          <a:blip r:embed="rId2"/>
          <a:stretch>
            <a:fillRect/>
          </a:stretch>
        </p:blipFill>
        <p:spPr>
          <a:xfrm>
            <a:off x="370023" y="1297634"/>
            <a:ext cx="8280854" cy="3369974"/>
          </a:xfrm>
          <a:prstGeom prst="rect">
            <a:avLst/>
          </a:prstGeom>
        </p:spPr>
      </p:pic>
    </p:spTree>
    <p:extLst>
      <p:ext uri="{BB962C8B-B14F-4D97-AF65-F5344CB8AC3E}">
        <p14:creationId xmlns:p14="http://schemas.microsoft.com/office/powerpoint/2010/main" val="3382593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spect="1" noChangeArrowheads="1"/>
          </p:cNvSpPr>
          <p:nvPr>
            <p:ph type="title"/>
          </p:nvPr>
        </p:nvSpPr>
        <p:spPr>
          <a:xfrm>
            <a:off x="3207224" y="0"/>
            <a:ext cx="5936776" cy="609600"/>
          </a:xfrm>
        </p:spPr>
        <p:txBody>
          <a:bodyPr/>
          <a:lstStyle/>
          <a:p>
            <a:pPr algn="l" eaLnBrk="1" hangingPunct="1"/>
            <a:r>
              <a:rPr lang="en-US" dirty="0" smtClean="0"/>
              <a:t>Slopes</a:t>
            </a:r>
          </a:p>
        </p:txBody>
      </p:sp>
      <p:sp>
        <p:nvSpPr>
          <p:cNvPr id="67587" name="Rectangle 3"/>
          <p:cNvSpPr>
            <a:spLocks noGrp="1" noChangeArrowheads="1"/>
          </p:cNvSpPr>
          <p:nvPr>
            <p:ph idx="1"/>
          </p:nvPr>
        </p:nvSpPr>
        <p:spPr/>
        <p:txBody>
          <a:bodyPr/>
          <a:lstStyle/>
          <a:p>
            <a:pPr eaLnBrk="1" hangingPunct="1"/>
            <a:r>
              <a:rPr lang="en-US" smtClean="0"/>
              <a:t>Value of slope</a:t>
            </a:r>
          </a:p>
          <a:p>
            <a:pPr lvl="1" eaLnBrk="1" hangingPunct="1"/>
            <a:r>
              <a:rPr lang="en-US" smtClean="0"/>
              <a:t>Depends on units of measurement </a:t>
            </a:r>
          </a:p>
          <a:p>
            <a:pPr lvl="1" eaLnBrk="1" hangingPunct="1"/>
            <a:r>
              <a:rPr lang="en-US" smtClean="0"/>
              <a:t>Measures marginal effects</a:t>
            </a:r>
          </a:p>
          <a:p>
            <a:pPr eaLnBrk="1" hangingPunct="1"/>
            <a:r>
              <a:rPr lang="en-US" smtClean="0"/>
              <a:t>Slope of a curved line </a:t>
            </a:r>
          </a:p>
          <a:p>
            <a:pPr lvl="1" eaLnBrk="1" hangingPunct="1"/>
            <a:r>
              <a:rPr lang="en-US" smtClean="0"/>
              <a:t>Differs along the curve</a:t>
            </a:r>
          </a:p>
          <a:p>
            <a:pPr eaLnBrk="1" hangingPunct="1"/>
            <a:r>
              <a:rPr lang="en-US" smtClean="0"/>
              <a:t>Slope of a curved line at one point</a:t>
            </a:r>
          </a:p>
          <a:p>
            <a:pPr lvl="1" eaLnBrk="1" hangingPunct="1"/>
            <a:r>
              <a:rPr lang="en-US" smtClean="0"/>
              <a:t>Slope of the tangent</a:t>
            </a:r>
          </a:p>
          <a:p>
            <a:pPr eaLnBrk="1" hangingPunct="1"/>
            <a:endParaRPr lang="en-US" smtClean="0"/>
          </a:p>
        </p:txBody>
      </p:sp>
      <p:sp>
        <p:nvSpPr>
          <p:cNvPr id="67588" name="Footer Placeholder 7"/>
          <p:cNvSpPr>
            <a:spLocks noGrp="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2270958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4332288" y="944563"/>
            <a:ext cx="3506787" cy="3759200"/>
            <a:chOff x="4332288" y="944563"/>
            <a:chExt cx="3506787" cy="3759187"/>
          </a:xfrm>
        </p:grpSpPr>
        <p:grpSp>
          <p:nvGrpSpPr>
            <p:cNvPr id="68669" name="Group 19"/>
            <p:cNvGrpSpPr>
              <a:grpSpLocks/>
            </p:cNvGrpSpPr>
            <p:nvPr/>
          </p:nvGrpSpPr>
          <p:grpSpPr bwMode="auto">
            <a:xfrm>
              <a:off x="4332288" y="1279525"/>
              <a:ext cx="3506787" cy="3424225"/>
              <a:chOff x="4332288" y="1279525"/>
              <a:chExt cx="3506787" cy="3424225"/>
            </a:xfrm>
          </p:grpSpPr>
          <p:sp>
            <p:nvSpPr>
              <p:cNvPr id="68671" name="Rectangle 71"/>
              <p:cNvSpPr>
                <a:spLocks noChangeArrowheads="1"/>
              </p:cNvSpPr>
              <p:nvPr/>
            </p:nvSpPr>
            <p:spPr bwMode="auto">
              <a:xfrm>
                <a:off x="5033963" y="1536700"/>
                <a:ext cx="2805112" cy="2246313"/>
              </a:xfrm>
              <a:prstGeom prst="rect">
                <a:avLst/>
              </a:prstGeom>
              <a:solidFill>
                <a:schemeClr val="bg1"/>
              </a:solidFill>
              <a:ln w="9525" algn="ctr">
                <a:solidFill>
                  <a:schemeClr val="bg1"/>
                </a:solidFill>
                <a:round/>
                <a:headEnd/>
                <a:tailEnd/>
              </a:ln>
            </p:spPr>
            <p:txBody>
              <a:bodyPr wrap="none" anchor="ctr"/>
              <a:lstStyle/>
              <a:p>
                <a:pPr marL="342900" indent="-342900"/>
                <a:endParaRPr lang="en-US"/>
              </a:p>
            </p:txBody>
          </p:sp>
          <p:grpSp>
            <p:nvGrpSpPr>
              <p:cNvPr id="68672" name="Group 97"/>
              <p:cNvGrpSpPr>
                <a:grpSpLocks/>
              </p:cNvGrpSpPr>
              <p:nvPr/>
            </p:nvGrpSpPr>
            <p:grpSpPr bwMode="auto">
              <a:xfrm>
                <a:off x="4894263" y="3805228"/>
                <a:ext cx="2932112" cy="898522"/>
                <a:chOff x="3083" y="2668"/>
                <a:chExt cx="1847" cy="566"/>
              </a:xfrm>
            </p:grpSpPr>
            <p:sp>
              <p:nvSpPr>
                <p:cNvPr id="68680" name="Line 67"/>
                <p:cNvSpPr>
                  <a:spLocks noChangeShapeType="1"/>
                </p:cNvSpPr>
                <p:nvPr/>
              </p:nvSpPr>
              <p:spPr bwMode="auto">
                <a:xfrm>
                  <a:off x="3173" y="2668"/>
                  <a:ext cx="175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81" name="Text Box 68"/>
                <p:cNvSpPr txBox="1">
                  <a:spLocks noChangeArrowheads="1"/>
                </p:cNvSpPr>
                <p:nvPr/>
              </p:nvSpPr>
              <p:spPr bwMode="auto">
                <a:xfrm>
                  <a:off x="3083" y="28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0</a:t>
                  </a:r>
                </a:p>
              </p:txBody>
            </p:sp>
            <p:sp>
              <p:nvSpPr>
                <p:cNvPr id="68682" name="Text Box 69"/>
                <p:cNvSpPr txBox="1">
                  <a:spLocks noChangeArrowheads="1"/>
                </p:cNvSpPr>
                <p:nvPr/>
              </p:nvSpPr>
              <p:spPr bwMode="auto">
                <a:xfrm>
                  <a:off x="3166" y="3003"/>
                  <a:ext cx="15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Yards of copper tubing</a:t>
                  </a:r>
                </a:p>
              </p:txBody>
            </p:sp>
            <p:sp>
              <p:nvSpPr>
                <p:cNvPr id="68683" name="Line 70"/>
                <p:cNvSpPr>
                  <a:spLocks noChangeShapeType="1"/>
                </p:cNvSpPr>
                <p:nvPr/>
              </p:nvSpPr>
              <p:spPr bwMode="auto">
                <a:xfrm>
                  <a:off x="3628" y="2674"/>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84" name="Text Box 71"/>
                <p:cNvSpPr txBox="1">
                  <a:spLocks noChangeArrowheads="1"/>
                </p:cNvSpPr>
                <p:nvPr/>
              </p:nvSpPr>
              <p:spPr bwMode="auto">
                <a:xfrm>
                  <a:off x="3525" y="28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2</a:t>
                  </a:r>
                </a:p>
              </p:txBody>
            </p:sp>
            <p:sp>
              <p:nvSpPr>
                <p:cNvPr id="68685" name="Line 72"/>
                <p:cNvSpPr>
                  <a:spLocks noChangeShapeType="1"/>
                </p:cNvSpPr>
                <p:nvPr/>
              </p:nvSpPr>
              <p:spPr bwMode="auto">
                <a:xfrm>
                  <a:off x="3379" y="2674"/>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86" name="Text Box 73"/>
                <p:cNvSpPr txBox="1">
                  <a:spLocks noChangeArrowheads="1"/>
                </p:cNvSpPr>
                <p:nvPr/>
              </p:nvSpPr>
              <p:spPr bwMode="auto">
                <a:xfrm>
                  <a:off x="3281" y="283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1</a:t>
                  </a:r>
                </a:p>
              </p:txBody>
            </p:sp>
          </p:grpSp>
          <p:grpSp>
            <p:nvGrpSpPr>
              <p:cNvPr id="68673" name="Group 98"/>
              <p:cNvGrpSpPr>
                <a:grpSpLocks/>
              </p:cNvGrpSpPr>
              <p:nvPr/>
            </p:nvGrpSpPr>
            <p:grpSpPr bwMode="auto">
              <a:xfrm>
                <a:off x="4332288" y="1279525"/>
                <a:ext cx="717550" cy="2511425"/>
                <a:chOff x="2729" y="1077"/>
                <a:chExt cx="452" cy="1582"/>
              </a:xfrm>
            </p:grpSpPr>
            <p:sp>
              <p:nvSpPr>
                <p:cNvPr id="68674" name="Line 74"/>
                <p:cNvSpPr>
                  <a:spLocks noChangeShapeType="1"/>
                </p:cNvSpPr>
                <p:nvPr/>
              </p:nvSpPr>
              <p:spPr bwMode="auto">
                <a:xfrm>
                  <a:off x="3171" y="1232"/>
                  <a:ext cx="0" cy="142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75" name="Line 75"/>
                <p:cNvSpPr>
                  <a:spLocks noChangeShapeType="1"/>
                </p:cNvSpPr>
                <p:nvPr/>
              </p:nvSpPr>
              <p:spPr bwMode="auto">
                <a:xfrm flipH="1">
                  <a:off x="3059" y="2177"/>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76" name="Text Box 76"/>
                <p:cNvSpPr txBox="1">
                  <a:spLocks noChangeArrowheads="1"/>
                </p:cNvSpPr>
                <p:nvPr/>
              </p:nvSpPr>
              <p:spPr bwMode="auto">
                <a:xfrm>
                  <a:off x="2895" y="204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3</a:t>
                  </a:r>
                </a:p>
              </p:txBody>
            </p:sp>
            <p:sp>
              <p:nvSpPr>
                <p:cNvPr id="68677" name="Line 77"/>
                <p:cNvSpPr>
                  <a:spLocks noChangeShapeType="1"/>
                </p:cNvSpPr>
                <p:nvPr/>
              </p:nvSpPr>
              <p:spPr bwMode="auto">
                <a:xfrm flipH="1">
                  <a:off x="3062" y="1610"/>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78" name="Text Box 78"/>
                <p:cNvSpPr txBox="1">
                  <a:spLocks noChangeArrowheads="1"/>
                </p:cNvSpPr>
                <p:nvPr/>
              </p:nvSpPr>
              <p:spPr bwMode="auto">
                <a:xfrm>
                  <a:off x="2824" y="1495"/>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$6</a:t>
                  </a:r>
                </a:p>
              </p:txBody>
            </p:sp>
            <p:sp>
              <p:nvSpPr>
                <p:cNvPr id="68679" name="Text Box 79"/>
                <p:cNvSpPr txBox="1">
                  <a:spLocks noChangeArrowheads="1"/>
                </p:cNvSpPr>
                <p:nvPr/>
              </p:nvSpPr>
              <p:spPr bwMode="auto">
                <a:xfrm>
                  <a:off x="2729" y="1077"/>
                  <a:ext cx="436"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Total</a:t>
                  </a:r>
                </a:p>
                <a:p>
                  <a:pPr algn="l" eaLnBrk="1" hangingPunct="1">
                    <a:buFontTx/>
                    <a:buNone/>
                  </a:pPr>
                  <a:r>
                    <a:rPr lang="en-US" sz="1800"/>
                    <a:t>cost</a:t>
                  </a:r>
                </a:p>
              </p:txBody>
            </p:sp>
          </p:grpSp>
        </p:grpSp>
        <p:sp>
          <p:nvSpPr>
            <p:cNvPr id="598082" name="Text Box 66"/>
            <p:cNvSpPr txBox="1">
              <a:spLocks noChangeArrowheads="1"/>
            </p:cNvSpPr>
            <p:nvPr/>
          </p:nvSpPr>
          <p:spPr bwMode="auto">
            <a:xfrm>
              <a:off x="4702175" y="944563"/>
              <a:ext cx="2651125" cy="396874"/>
            </a:xfrm>
            <a:prstGeom prst="rect">
              <a:avLst/>
            </a:prstGeom>
            <a:noFill/>
            <a:ln w="9525" algn="ctr">
              <a:noFill/>
              <a:miter lim="800000"/>
              <a:headEnd/>
              <a:tailEnd/>
            </a:ln>
          </p:spPr>
          <p:txBody>
            <a:bodyPr wrap="none">
              <a:spAutoFit/>
            </a:bodyPr>
            <a:lstStyle/>
            <a:p>
              <a:pPr marL="342900" indent="-342900" algn="l">
                <a:buFontTx/>
                <a:buNone/>
                <a:defRPr/>
              </a:pPr>
              <a:r>
                <a:rPr lang="en-US" sz="2000" dirty="0">
                  <a:solidFill>
                    <a:schemeClr val="tx1">
                      <a:lumMod val="95000"/>
                      <a:lumOff val="5000"/>
                    </a:schemeClr>
                  </a:solidFill>
                </a:rPr>
                <a:t>(b) Measured in yards</a:t>
              </a:r>
            </a:p>
          </p:txBody>
        </p:sp>
      </p:grpSp>
      <p:grpSp>
        <p:nvGrpSpPr>
          <p:cNvPr id="6" name="Group 22"/>
          <p:cNvGrpSpPr>
            <a:grpSpLocks/>
          </p:cNvGrpSpPr>
          <p:nvPr/>
        </p:nvGrpSpPr>
        <p:grpSpPr bwMode="auto">
          <a:xfrm>
            <a:off x="350838" y="944563"/>
            <a:ext cx="3036887" cy="3768725"/>
            <a:chOff x="350838" y="944563"/>
            <a:chExt cx="3036887" cy="3768712"/>
          </a:xfrm>
        </p:grpSpPr>
        <p:grpSp>
          <p:nvGrpSpPr>
            <p:cNvPr id="68651" name="Group 18"/>
            <p:cNvGrpSpPr>
              <a:grpSpLocks/>
            </p:cNvGrpSpPr>
            <p:nvPr/>
          </p:nvGrpSpPr>
          <p:grpSpPr bwMode="auto">
            <a:xfrm>
              <a:off x="350838" y="1279525"/>
              <a:ext cx="3036887" cy="3433750"/>
              <a:chOff x="350838" y="1279525"/>
              <a:chExt cx="3036887" cy="3433750"/>
            </a:xfrm>
          </p:grpSpPr>
          <p:sp>
            <p:nvSpPr>
              <p:cNvPr id="68653" name="Rectangle 70"/>
              <p:cNvSpPr>
                <a:spLocks noChangeArrowheads="1"/>
              </p:cNvSpPr>
              <p:nvPr/>
            </p:nvSpPr>
            <p:spPr bwMode="auto">
              <a:xfrm>
                <a:off x="1049338" y="1533525"/>
                <a:ext cx="2190750" cy="2244725"/>
              </a:xfrm>
              <a:prstGeom prst="rect">
                <a:avLst/>
              </a:prstGeom>
              <a:solidFill>
                <a:schemeClr val="bg1"/>
              </a:solidFill>
              <a:ln w="9525" algn="ctr">
                <a:solidFill>
                  <a:schemeClr val="bg1"/>
                </a:solidFill>
                <a:round/>
                <a:headEnd/>
                <a:tailEnd/>
              </a:ln>
            </p:spPr>
            <p:txBody>
              <a:bodyPr wrap="none" anchor="ctr"/>
              <a:lstStyle/>
              <a:p>
                <a:pPr marL="342900" indent="-342900"/>
                <a:endParaRPr lang="en-US"/>
              </a:p>
            </p:txBody>
          </p:sp>
          <p:grpSp>
            <p:nvGrpSpPr>
              <p:cNvPr id="68654" name="Group 91"/>
              <p:cNvGrpSpPr>
                <a:grpSpLocks/>
              </p:cNvGrpSpPr>
              <p:nvPr/>
            </p:nvGrpSpPr>
            <p:grpSpPr bwMode="auto">
              <a:xfrm>
                <a:off x="903288" y="3805228"/>
                <a:ext cx="2484437" cy="908047"/>
                <a:chOff x="569" y="2668"/>
                <a:chExt cx="1565" cy="572"/>
              </a:xfrm>
            </p:grpSpPr>
            <p:sp>
              <p:nvSpPr>
                <p:cNvPr id="68662" name="Line 8"/>
                <p:cNvSpPr>
                  <a:spLocks noChangeShapeType="1"/>
                </p:cNvSpPr>
                <p:nvPr/>
              </p:nvSpPr>
              <p:spPr bwMode="auto">
                <a:xfrm>
                  <a:off x="665" y="2668"/>
                  <a:ext cx="136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3" name="Text Box 9"/>
                <p:cNvSpPr txBox="1">
                  <a:spLocks noChangeArrowheads="1"/>
                </p:cNvSpPr>
                <p:nvPr/>
              </p:nvSpPr>
              <p:spPr bwMode="auto">
                <a:xfrm>
                  <a:off x="569" y="28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0</a:t>
                  </a:r>
                </a:p>
              </p:txBody>
            </p:sp>
            <p:sp>
              <p:nvSpPr>
                <p:cNvPr id="68664" name="Text Box 10"/>
                <p:cNvSpPr txBox="1">
                  <a:spLocks noChangeArrowheads="1"/>
                </p:cNvSpPr>
                <p:nvPr/>
              </p:nvSpPr>
              <p:spPr bwMode="auto">
                <a:xfrm>
                  <a:off x="658" y="3009"/>
                  <a:ext cx="14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Feet of copper tubing</a:t>
                  </a:r>
                </a:p>
              </p:txBody>
            </p:sp>
            <p:sp>
              <p:nvSpPr>
                <p:cNvPr id="68665" name="Line 11"/>
                <p:cNvSpPr>
                  <a:spLocks noChangeShapeType="1"/>
                </p:cNvSpPr>
                <p:nvPr/>
              </p:nvSpPr>
              <p:spPr bwMode="auto">
                <a:xfrm>
                  <a:off x="1714" y="2674"/>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6" name="Text Box 12"/>
                <p:cNvSpPr txBox="1">
                  <a:spLocks noChangeArrowheads="1"/>
                </p:cNvSpPr>
                <p:nvPr/>
              </p:nvSpPr>
              <p:spPr bwMode="auto">
                <a:xfrm>
                  <a:off x="1611" y="28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6</a:t>
                  </a:r>
                </a:p>
              </p:txBody>
            </p:sp>
            <p:sp>
              <p:nvSpPr>
                <p:cNvPr id="68667" name="Line 13"/>
                <p:cNvSpPr>
                  <a:spLocks noChangeShapeType="1"/>
                </p:cNvSpPr>
                <p:nvPr/>
              </p:nvSpPr>
              <p:spPr bwMode="auto">
                <a:xfrm>
                  <a:off x="1447" y="2674"/>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8" name="Text Box 14"/>
                <p:cNvSpPr txBox="1">
                  <a:spLocks noChangeArrowheads="1"/>
                </p:cNvSpPr>
                <p:nvPr/>
              </p:nvSpPr>
              <p:spPr bwMode="auto">
                <a:xfrm>
                  <a:off x="1349" y="283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5</a:t>
                  </a:r>
                </a:p>
              </p:txBody>
            </p:sp>
          </p:grpSp>
          <p:grpSp>
            <p:nvGrpSpPr>
              <p:cNvPr id="68655" name="Group 92"/>
              <p:cNvGrpSpPr>
                <a:grpSpLocks/>
              </p:cNvGrpSpPr>
              <p:nvPr/>
            </p:nvGrpSpPr>
            <p:grpSpPr bwMode="auto">
              <a:xfrm>
                <a:off x="350838" y="1279525"/>
                <a:ext cx="717550" cy="2511425"/>
                <a:chOff x="221" y="1077"/>
                <a:chExt cx="452" cy="1582"/>
              </a:xfrm>
            </p:grpSpPr>
            <p:sp>
              <p:nvSpPr>
                <p:cNvPr id="68656" name="Line 16"/>
                <p:cNvSpPr>
                  <a:spLocks noChangeShapeType="1"/>
                </p:cNvSpPr>
                <p:nvPr/>
              </p:nvSpPr>
              <p:spPr bwMode="auto">
                <a:xfrm>
                  <a:off x="663" y="1232"/>
                  <a:ext cx="0" cy="142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57" name="Line 17"/>
                <p:cNvSpPr>
                  <a:spLocks noChangeShapeType="1"/>
                </p:cNvSpPr>
                <p:nvPr/>
              </p:nvSpPr>
              <p:spPr bwMode="auto">
                <a:xfrm flipH="1">
                  <a:off x="551" y="1859"/>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58" name="Text Box 18"/>
                <p:cNvSpPr txBox="1">
                  <a:spLocks noChangeArrowheads="1"/>
                </p:cNvSpPr>
                <p:nvPr/>
              </p:nvSpPr>
              <p:spPr bwMode="auto">
                <a:xfrm>
                  <a:off x="393" y="175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5</a:t>
                  </a:r>
                </a:p>
              </p:txBody>
            </p:sp>
            <p:sp>
              <p:nvSpPr>
                <p:cNvPr id="68659" name="Line 19"/>
                <p:cNvSpPr>
                  <a:spLocks noChangeShapeType="1"/>
                </p:cNvSpPr>
                <p:nvPr/>
              </p:nvSpPr>
              <p:spPr bwMode="auto">
                <a:xfrm flipH="1">
                  <a:off x="554" y="1610"/>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0" name="Text Box 20"/>
                <p:cNvSpPr txBox="1">
                  <a:spLocks noChangeArrowheads="1"/>
                </p:cNvSpPr>
                <p:nvPr/>
              </p:nvSpPr>
              <p:spPr bwMode="auto">
                <a:xfrm>
                  <a:off x="316" y="1495"/>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$6</a:t>
                  </a:r>
                </a:p>
              </p:txBody>
            </p:sp>
            <p:sp>
              <p:nvSpPr>
                <p:cNvPr id="68661" name="Text Box 23"/>
                <p:cNvSpPr txBox="1">
                  <a:spLocks noChangeArrowheads="1"/>
                </p:cNvSpPr>
                <p:nvPr/>
              </p:nvSpPr>
              <p:spPr bwMode="auto">
                <a:xfrm>
                  <a:off x="221" y="1077"/>
                  <a:ext cx="436"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Total</a:t>
                  </a:r>
                </a:p>
                <a:p>
                  <a:pPr algn="l" eaLnBrk="1" hangingPunct="1">
                    <a:buFontTx/>
                    <a:buNone/>
                  </a:pPr>
                  <a:r>
                    <a:rPr lang="en-US" sz="1800"/>
                    <a:t>cost</a:t>
                  </a:r>
                </a:p>
              </p:txBody>
            </p:sp>
          </p:grpSp>
        </p:grpSp>
        <p:sp>
          <p:nvSpPr>
            <p:cNvPr id="598022" name="Text Box 6"/>
            <p:cNvSpPr txBox="1">
              <a:spLocks noChangeArrowheads="1"/>
            </p:cNvSpPr>
            <p:nvPr/>
          </p:nvSpPr>
          <p:spPr bwMode="auto">
            <a:xfrm>
              <a:off x="720725" y="944563"/>
              <a:ext cx="2452688" cy="396874"/>
            </a:xfrm>
            <a:prstGeom prst="rect">
              <a:avLst/>
            </a:prstGeom>
            <a:noFill/>
            <a:ln w="9525" algn="ctr">
              <a:noFill/>
              <a:miter lim="800000"/>
              <a:headEnd/>
              <a:tailEnd/>
            </a:ln>
          </p:spPr>
          <p:txBody>
            <a:bodyPr wrap="none">
              <a:spAutoFit/>
            </a:bodyPr>
            <a:lstStyle/>
            <a:p>
              <a:pPr marL="342900" indent="-342900" algn="l">
                <a:buFontTx/>
                <a:buNone/>
                <a:defRPr/>
              </a:pPr>
              <a:r>
                <a:rPr lang="en-US" sz="2000" dirty="0">
                  <a:solidFill>
                    <a:schemeClr val="tx1">
                      <a:lumMod val="95000"/>
                      <a:lumOff val="5000"/>
                    </a:schemeClr>
                  </a:solidFill>
                </a:rPr>
                <a:t>(a) Measured in feet</a:t>
              </a:r>
            </a:p>
          </p:txBody>
        </p:sp>
      </p:grpSp>
      <p:sp>
        <p:nvSpPr>
          <p:cNvPr id="68612" name="Rectangle 2"/>
          <p:cNvSpPr>
            <a:spLocks noGrp="1" noChangeAspect="1" noChangeArrowheads="1"/>
          </p:cNvSpPr>
          <p:nvPr>
            <p:ph type="title"/>
          </p:nvPr>
        </p:nvSpPr>
        <p:spPr/>
        <p:txBody>
          <a:bodyPr/>
          <a:lstStyle/>
          <a:p>
            <a:pPr eaLnBrk="1" hangingPunct="1"/>
            <a:r>
              <a:rPr lang="en-US" smtClean="0"/>
              <a:t>Exhibit 10</a:t>
            </a:r>
          </a:p>
        </p:txBody>
      </p:sp>
      <p:sp>
        <p:nvSpPr>
          <p:cNvPr id="3" name="Text Placeholder 2"/>
          <p:cNvSpPr>
            <a:spLocks noGrp="1"/>
          </p:cNvSpPr>
          <p:nvPr>
            <p:ph type="body" sz="quarter" idx="12"/>
          </p:nvPr>
        </p:nvSpPr>
        <p:spPr/>
        <p:txBody>
          <a:bodyPr/>
          <a:lstStyle/>
          <a:p>
            <a:r>
              <a:rPr lang="en-US" dirty="0">
                <a:solidFill>
                  <a:schemeClr val="tx1">
                    <a:lumMod val="95000"/>
                    <a:lumOff val="5000"/>
                  </a:schemeClr>
                </a:solidFill>
              </a:rPr>
              <a:t>Slope depends on the unit of </a:t>
            </a:r>
            <a:r>
              <a:rPr lang="en-US" dirty="0" smtClean="0">
                <a:solidFill>
                  <a:schemeClr val="tx1">
                    <a:lumMod val="95000"/>
                    <a:lumOff val="5000"/>
                  </a:schemeClr>
                </a:solidFill>
              </a:rPr>
              <a:t>measure</a:t>
            </a:r>
            <a:endParaRPr lang="en-US" dirty="0">
              <a:solidFill>
                <a:schemeClr val="tx1">
                  <a:lumMod val="95000"/>
                  <a:lumOff val="5000"/>
                </a:schemeClr>
              </a:solidFill>
            </a:endParaRPr>
          </a:p>
        </p:txBody>
      </p:sp>
      <p:sp>
        <p:nvSpPr>
          <p:cNvPr id="4" name="Text Placeholder 3"/>
          <p:cNvSpPr>
            <a:spLocks noGrp="1"/>
          </p:cNvSpPr>
          <p:nvPr>
            <p:ph type="body" sz="quarter" idx="13"/>
          </p:nvPr>
        </p:nvSpPr>
        <p:spPr>
          <a:xfrm>
            <a:off x="150125" y="4949428"/>
            <a:ext cx="8843063" cy="1355842"/>
          </a:xfrm>
        </p:spPr>
        <p:txBody>
          <a:bodyPr/>
          <a:lstStyle/>
          <a:p>
            <a:r>
              <a:rPr lang="en-US" dirty="0"/>
              <a:t>The value of the slope depends on the units of measure. In panel (a), output is measured in feet of copper tubing; in panel (b), output is measured in yards. Although the cost is $1 per foot in each panel, the slope is different in the two panels because copper tubing is measured using different units.</a:t>
            </a:r>
            <a:endParaRPr lang="en-US" dirty="0">
              <a:solidFill>
                <a:srgbClr val="660066"/>
              </a:solidFill>
            </a:endParaRPr>
          </a:p>
          <a:p>
            <a:endParaRPr lang="en-US" dirty="0"/>
          </a:p>
        </p:txBody>
      </p:sp>
      <p:sp>
        <p:nvSpPr>
          <p:cNvPr id="68623" name="Footer Placeholder 74"/>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
        <p:nvSpPr>
          <p:cNvPr id="598021" name="Line 5"/>
          <p:cNvSpPr>
            <a:spLocks noChangeShapeType="1"/>
          </p:cNvSpPr>
          <p:nvPr/>
        </p:nvSpPr>
        <p:spPr bwMode="auto">
          <a:xfrm flipV="1">
            <a:off x="1047750" y="1781175"/>
            <a:ext cx="2019300" cy="2020888"/>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 name="Group 96"/>
          <p:cNvGrpSpPr>
            <a:grpSpLocks/>
          </p:cNvGrpSpPr>
          <p:nvPr/>
        </p:nvGrpSpPr>
        <p:grpSpPr bwMode="auto">
          <a:xfrm>
            <a:off x="2816225" y="2136775"/>
            <a:ext cx="438150" cy="366713"/>
            <a:chOff x="1792" y="1617"/>
            <a:chExt cx="276" cy="231"/>
          </a:xfrm>
        </p:grpSpPr>
        <p:sp>
          <p:nvSpPr>
            <p:cNvPr id="68649" name="AutoShape 32"/>
            <p:cNvSpPr>
              <a:spLocks/>
            </p:cNvSpPr>
            <p:nvPr/>
          </p:nvSpPr>
          <p:spPr bwMode="auto">
            <a:xfrm>
              <a:off x="1792" y="1625"/>
              <a:ext cx="87" cy="212"/>
            </a:xfrm>
            <a:prstGeom prst="rightBrace">
              <a:avLst>
                <a:gd name="adj1" fmla="val 2030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50" name="Text Box 33"/>
            <p:cNvSpPr txBox="1">
              <a:spLocks noChangeArrowheads="1"/>
            </p:cNvSpPr>
            <p:nvPr/>
          </p:nvSpPr>
          <p:spPr bwMode="auto">
            <a:xfrm>
              <a:off x="1872" y="161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1</a:t>
              </a:r>
            </a:p>
          </p:txBody>
        </p:sp>
      </p:grpSp>
      <p:grpSp>
        <p:nvGrpSpPr>
          <p:cNvPr id="11" name="Group 95"/>
          <p:cNvGrpSpPr>
            <a:grpSpLocks/>
          </p:cNvGrpSpPr>
          <p:nvPr/>
        </p:nvGrpSpPr>
        <p:grpSpPr bwMode="auto">
          <a:xfrm>
            <a:off x="2316163" y="2579688"/>
            <a:ext cx="376237" cy="525462"/>
            <a:chOff x="1459" y="1896"/>
            <a:chExt cx="237" cy="331"/>
          </a:xfrm>
        </p:grpSpPr>
        <p:sp>
          <p:nvSpPr>
            <p:cNvPr id="68647" name="Freeform 36"/>
            <p:cNvSpPr>
              <a:spLocks/>
            </p:cNvSpPr>
            <p:nvPr/>
          </p:nvSpPr>
          <p:spPr bwMode="auto">
            <a:xfrm>
              <a:off x="1459" y="1896"/>
              <a:ext cx="237" cy="99"/>
            </a:xfrm>
            <a:custGeom>
              <a:avLst/>
              <a:gdLst>
                <a:gd name="T0" fmla="*/ 0 w 5397"/>
                <a:gd name="T1" fmla="*/ 0 h 450"/>
                <a:gd name="T2" fmla="*/ 0 w 5397"/>
                <a:gd name="T3" fmla="*/ 0 h 450"/>
                <a:gd name="T4" fmla="*/ 0 w 5397"/>
                <a:gd name="T5" fmla="*/ 0 h 450"/>
                <a:gd name="T6" fmla="*/ 0 w 5397"/>
                <a:gd name="T7" fmla="*/ 0 h 450"/>
                <a:gd name="T8" fmla="*/ 0 w 5397"/>
                <a:gd name="T9" fmla="*/ 0 h 450"/>
                <a:gd name="T10" fmla="*/ 0 w 5397"/>
                <a:gd name="T11" fmla="*/ 0 h 450"/>
                <a:gd name="T12" fmla="*/ 0 w 5397"/>
                <a:gd name="T13" fmla="*/ 0 h 450"/>
                <a:gd name="T14" fmla="*/ 0 60000 65536"/>
                <a:gd name="T15" fmla="*/ 0 60000 65536"/>
                <a:gd name="T16" fmla="*/ 0 60000 65536"/>
                <a:gd name="T17" fmla="*/ 0 60000 65536"/>
                <a:gd name="T18" fmla="*/ 0 60000 65536"/>
                <a:gd name="T19" fmla="*/ 0 60000 65536"/>
                <a:gd name="T20" fmla="*/ 0 60000 65536"/>
                <a:gd name="T21" fmla="*/ 0 w 5397"/>
                <a:gd name="T22" fmla="*/ 0 h 450"/>
                <a:gd name="T23" fmla="*/ 5397 w 5397"/>
                <a:gd name="T24" fmla="*/ 450 h 4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97" h="450">
                  <a:moveTo>
                    <a:pt x="5397" y="0"/>
                  </a:moveTo>
                  <a:lnTo>
                    <a:pt x="5172" y="225"/>
                  </a:lnTo>
                  <a:lnTo>
                    <a:pt x="2924" y="225"/>
                  </a:lnTo>
                  <a:lnTo>
                    <a:pt x="2699" y="450"/>
                  </a:lnTo>
                  <a:lnTo>
                    <a:pt x="2473" y="225"/>
                  </a:lnTo>
                  <a:lnTo>
                    <a:pt x="225" y="225"/>
                  </a:lnTo>
                  <a:lnTo>
                    <a:pt x="0" y="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48" name="Text Box 37"/>
            <p:cNvSpPr txBox="1">
              <a:spLocks noChangeArrowheads="1"/>
            </p:cNvSpPr>
            <p:nvPr/>
          </p:nvSpPr>
          <p:spPr bwMode="auto">
            <a:xfrm>
              <a:off x="1481" y="199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1</a:t>
              </a:r>
            </a:p>
          </p:txBody>
        </p:sp>
      </p:grpSp>
      <p:sp>
        <p:nvSpPr>
          <p:cNvPr id="598054" name="Text Box 38"/>
          <p:cNvSpPr txBox="1">
            <a:spLocks noChangeArrowheads="1"/>
          </p:cNvSpPr>
          <p:nvPr/>
        </p:nvSpPr>
        <p:spPr bwMode="auto">
          <a:xfrm>
            <a:off x="1131888" y="1598613"/>
            <a:ext cx="173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Slope = 1/1 = 1</a:t>
            </a:r>
          </a:p>
        </p:txBody>
      </p:sp>
      <p:sp>
        <p:nvSpPr>
          <p:cNvPr id="598081" name="Line 65"/>
          <p:cNvSpPr>
            <a:spLocks noChangeShapeType="1"/>
          </p:cNvSpPr>
          <p:nvPr/>
        </p:nvSpPr>
        <p:spPr bwMode="auto">
          <a:xfrm flipV="1">
            <a:off x="5029200" y="1600200"/>
            <a:ext cx="952500" cy="2206625"/>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 name="Group 102"/>
          <p:cNvGrpSpPr>
            <a:grpSpLocks/>
          </p:cNvGrpSpPr>
          <p:nvPr/>
        </p:nvGrpSpPr>
        <p:grpSpPr bwMode="auto">
          <a:xfrm>
            <a:off x="5826125" y="2149475"/>
            <a:ext cx="495300" cy="841375"/>
            <a:chOff x="3670" y="1625"/>
            <a:chExt cx="312" cy="530"/>
          </a:xfrm>
        </p:grpSpPr>
        <p:sp>
          <p:nvSpPr>
            <p:cNvPr id="68645" name="AutoShape 85"/>
            <p:cNvSpPr>
              <a:spLocks/>
            </p:cNvSpPr>
            <p:nvPr/>
          </p:nvSpPr>
          <p:spPr bwMode="auto">
            <a:xfrm>
              <a:off x="3670" y="1625"/>
              <a:ext cx="93" cy="530"/>
            </a:xfrm>
            <a:prstGeom prst="rightBrace">
              <a:avLst>
                <a:gd name="adj1" fmla="val 4749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46" name="Text Box 86"/>
            <p:cNvSpPr txBox="1">
              <a:spLocks noChangeArrowheads="1"/>
            </p:cNvSpPr>
            <p:nvPr/>
          </p:nvSpPr>
          <p:spPr bwMode="auto">
            <a:xfrm>
              <a:off x="3786" y="176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3</a:t>
              </a:r>
            </a:p>
          </p:txBody>
        </p:sp>
      </p:grpSp>
      <p:grpSp>
        <p:nvGrpSpPr>
          <p:cNvPr id="13" name="Group 101"/>
          <p:cNvGrpSpPr>
            <a:grpSpLocks/>
          </p:cNvGrpSpPr>
          <p:nvPr/>
        </p:nvGrpSpPr>
        <p:grpSpPr bwMode="auto">
          <a:xfrm>
            <a:off x="5354638" y="3084513"/>
            <a:ext cx="376237" cy="544512"/>
            <a:chOff x="3373" y="2214"/>
            <a:chExt cx="237" cy="343"/>
          </a:xfrm>
        </p:grpSpPr>
        <p:sp>
          <p:nvSpPr>
            <p:cNvPr id="68643" name="Freeform 88"/>
            <p:cNvSpPr>
              <a:spLocks/>
            </p:cNvSpPr>
            <p:nvPr/>
          </p:nvSpPr>
          <p:spPr bwMode="auto">
            <a:xfrm>
              <a:off x="3373" y="2214"/>
              <a:ext cx="237" cy="99"/>
            </a:xfrm>
            <a:custGeom>
              <a:avLst/>
              <a:gdLst>
                <a:gd name="T0" fmla="*/ 0 w 5397"/>
                <a:gd name="T1" fmla="*/ 0 h 450"/>
                <a:gd name="T2" fmla="*/ 0 w 5397"/>
                <a:gd name="T3" fmla="*/ 0 h 450"/>
                <a:gd name="T4" fmla="*/ 0 w 5397"/>
                <a:gd name="T5" fmla="*/ 0 h 450"/>
                <a:gd name="T6" fmla="*/ 0 w 5397"/>
                <a:gd name="T7" fmla="*/ 0 h 450"/>
                <a:gd name="T8" fmla="*/ 0 w 5397"/>
                <a:gd name="T9" fmla="*/ 0 h 450"/>
                <a:gd name="T10" fmla="*/ 0 w 5397"/>
                <a:gd name="T11" fmla="*/ 0 h 450"/>
                <a:gd name="T12" fmla="*/ 0 w 5397"/>
                <a:gd name="T13" fmla="*/ 0 h 450"/>
                <a:gd name="T14" fmla="*/ 0 60000 65536"/>
                <a:gd name="T15" fmla="*/ 0 60000 65536"/>
                <a:gd name="T16" fmla="*/ 0 60000 65536"/>
                <a:gd name="T17" fmla="*/ 0 60000 65536"/>
                <a:gd name="T18" fmla="*/ 0 60000 65536"/>
                <a:gd name="T19" fmla="*/ 0 60000 65536"/>
                <a:gd name="T20" fmla="*/ 0 60000 65536"/>
                <a:gd name="T21" fmla="*/ 0 w 5397"/>
                <a:gd name="T22" fmla="*/ 0 h 450"/>
                <a:gd name="T23" fmla="*/ 5397 w 5397"/>
                <a:gd name="T24" fmla="*/ 450 h 4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97" h="450">
                  <a:moveTo>
                    <a:pt x="5397" y="0"/>
                  </a:moveTo>
                  <a:lnTo>
                    <a:pt x="5172" y="225"/>
                  </a:lnTo>
                  <a:lnTo>
                    <a:pt x="2924" y="225"/>
                  </a:lnTo>
                  <a:lnTo>
                    <a:pt x="2699" y="450"/>
                  </a:lnTo>
                  <a:lnTo>
                    <a:pt x="2473" y="225"/>
                  </a:lnTo>
                  <a:lnTo>
                    <a:pt x="225" y="225"/>
                  </a:lnTo>
                  <a:lnTo>
                    <a:pt x="0" y="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44" name="Text Box 89"/>
            <p:cNvSpPr txBox="1">
              <a:spLocks noChangeArrowheads="1"/>
            </p:cNvSpPr>
            <p:nvPr/>
          </p:nvSpPr>
          <p:spPr bwMode="auto">
            <a:xfrm>
              <a:off x="3401" y="232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1</a:t>
              </a:r>
            </a:p>
          </p:txBody>
        </p:sp>
      </p:grpSp>
      <p:sp>
        <p:nvSpPr>
          <p:cNvPr id="598106" name="Text Box 90"/>
          <p:cNvSpPr txBox="1">
            <a:spLocks noChangeArrowheads="1"/>
          </p:cNvSpPr>
          <p:nvPr/>
        </p:nvSpPr>
        <p:spPr bwMode="auto">
          <a:xfrm>
            <a:off x="6113463" y="1703388"/>
            <a:ext cx="173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Slope = 3/1 = 3</a:t>
            </a:r>
          </a:p>
        </p:txBody>
      </p:sp>
      <p:grpSp>
        <p:nvGrpSpPr>
          <p:cNvPr id="14" name="Group 20"/>
          <p:cNvGrpSpPr>
            <a:grpSpLocks/>
          </p:cNvGrpSpPr>
          <p:nvPr/>
        </p:nvGrpSpPr>
        <p:grpSpPr bwMode="auto">
          <a:xfrm>
            <a:off x="5038725" y="2959100"/>
            <a:ext cx="704850" cy="865188"/>
            <a:chOff x="5038725" y="2958594"/>
            <a:chExt cx="704850" cy="865694"/>
          </a:xfrm>
        </p:grpSpPr>
        <p:sp>
          <p:nvSpPr>
            <p:cNvPr id="68639" name="Line 84"/>
            <p:cNvSpPr>
              <a:spLocks noChangeShapeType="1"/>
            </p:cNvSpPr>
            <p:nvPr/>
          </p:nvSpPr>
          <p:spPr bwMode="auto">
            <a:xfrm flipV="1">
              <a:off x="5362575" y="3000375"/>
              <a:ext cx="0" cy="8239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8640" name="Group 17"/>
            <p:cNvGrpSpPr>
              <a:grpSpLocks/>
            </p:cNvGrpSpPr>
            <p:nvPr/>
          </p:nvGrpSpPr>
          <p:grpSpPr bwMode="auto">
            <a:xfrm>
              <a:off x="5038725" y="2958594"/>
              <a:ext cx="704850" cy="108963"/>
              <a:chOff x="5038725" y="2958594"/>
              <a:chExt cx="704850" cy="108963"/>
            </a:xfrm>
          </p:grpSpPr>
          <p:sp>
            <p:nvSpPr>
              <p:cNvPr id="68641" name="Line 82"/>
              <p:cNvSpPr>
                <a:spLocks noChangeShapeType="1"/>
              </p:cNvSpPr>
              <p:nvPr/>
            </p:nvSpPr>
            <p:spPr bwMode="auto">
              <a:xfrm flipV="1">
                <a:off x="5038725" y="3013076"/>
                <a:ext cx="704850" cy="95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8642" name="Oval 73"/>
              <p:cNvSpPr>
                <a:spLocks noChangeArrowheads="1"/>
              </p:cNvSpPr>
              <p:nvPr/>
            </p:nvSpPr>
            <p:spPr bwMode="auto">
              <a:xfrm>
                <a:off x="5312147" y="2958594"/>
                <a:ext cx="104031" cy="108963"/>
              </a:xfrm>
              <a:prstGeom prst="ellipse">
                <a:avLst/>
              </a:prstGeom>
              <a:solidFill>
                <a:srgbClr val="C00000"/>
              </a:solidFill>
              <a:ln w="9525" algn="ctr">
                <a:solidFill>
                  <a:srgbClr val="C00000"/>
                </a:solidFill>
                <a:round/>
                <a:headEnd/>
                <a:tailEnd/>
              </a:ln>
            </p:spPr>
            <p:txBody>
              <a:bodyPr wrap="none" anchor="ctr"/>
              <a:lstStyle/>
              <a:p>
                <a:pPr marL="342900" indent="-342900"/>
                <a:endParaRPr lang="en-US"/>
              </a:p>
            </p:txBody>
          </p:sp>
        </p:grpSp>
      </p:grpSp>
      <p:grpSp>
        <p:nvGrpSpPr>
          <p:cNvPr id="16" name="Group 21"/>
          <p:cNvGrpSpPr>
            <a:grpSpLocks/>
          </p:cNvGrpSpPr>
          <p:nvPr/>
        </p:nvGrpSpPr>
        <p:grpSpPr bwMode="auto">
          <a:xfrm>
            <a:off x="5081588" y="2076450"/>
            <a:ext cx="715962" cy="1733550"/>
            <a:chOff x="5081591" y="2076213"/>
            <a:chExt cx="716574" cy="1733787"/>
          </a:xfrm>
        </p:grpSpPr>
        <p:sp>
          <p:nvSpPr>
            <p:cNvPr id="68635" name="Line 83"/>
            <p:cNvSpPr>
              <a:spLocks noChangeShapeType="1"/>
            </p:cNvSpPr>
            <p:nvPr/>
          </p:nvSpPr>
          <p:spPr bwMode="auto">
            <a:xfrm flipH="1" flipV="1">
              <a:off x="5748338" y="2155825"/>
              <a:ext cx="9525" cy="16541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8636" name="Group 16"/>
            <p:cNvGrpSpPr>
              <a:grpSpLocks/>
            </p:cNvGrpSpPr>
            <p:nvPr/>
          </p:nvGrpSpPr>
          <p:grpSpPr bwMode="auto">
            <a:xfrm>
              <a:off x="5081591" y="2076213"/>
              <a:ext cx="716574" cy="108963"/>
              <a:chOff x="5081591" y="2076213"/>
              <a:chExt cx="716574" cy="108963"/>
            </a:xfrm>
          </p:grpSpPr>
          <p:sp>
            <p:nvSpPr>
              <p:cNvPr id="68637" name="Line 81"/>
              <p:cNvSpPr>
                <a:spLocks noChangeShapeType="1"/>
              </p:cNvSpPr>
              <p:nvPr/>
            </p:nvSpPr>
            <p:spPr bwMode="auto">
              <a:xfrm>
                <a:off x="5081591" y="2125932"/>
                <a:ext cx="663575" cy="47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8638" name="Oval 74"/>
              <p:cNvSpPr>
                <a:spLocks noChangeArrowheads="1"/>
              </p:cNvSpPr>
              <p:nvPr/>
            </p:nvSpPr>
            <p:spPr bwMode="auto">
              <a:xfrm>
                <a:off x="5694134" y="2076213"/>
                <a:ext cx="104031" cy="108963"/>
              </a:xfrm>
              <a:prstGeom prst="ellipse">
                <a:avLst/>
              </a:prstGeom>
              <a:solidFill>
                <a:srgbClr val="C00000"/>
              </a:solidFill>
              <a:ln w="9525" algn="ctr">
                <a:solidFill>
                  <a:srgbClr val="C00000"/>
                </a:solidFill>
                <a:round/>
                <a:headEnd/>
                <a:tailEnd/>
              </a:ln>
            </p:spPr>
            <p:txBody>
              <a:bodyPr wrap="none" anchor="ctr"/>
              <a:lstStyle/>
              <a:p>
                <a:pPr marL="342900" indent="-342900"/>
                <a:endParaRPr lang="en-US"/>
              </a:p>
            </p:txBody>
          </p:sp>
        </p:grpSp>
      </p:grpSp>
      <p:grpSp>
        <p:nvGrpSpPr>
          <p:cNvPr id="18" name="Group 15"/>
          <p:cNvGrpSpPr>
            <a:grpSpLocks/>
          </p:cNvGrpSpPr>
          <p:nvPr/>
        </p:nvGrpSpPr>
        <p:grpSpPr bwMode="auto">
          <a:xfrm>
            <a:off x="1114425" y="2470150"/>
            <a:ext cx="1600200" cy="1354138"/>
            <a:chOff x="1114425" y="2470725"/>
            <a:chExt cx="1600200" cy="1353563"/>
          </a:xfrm>
        </p:grpSpPr>
        <p:sp>
          <p:nvSpPr>
            <p:cNvPr id="68632" name="Line 30"/>
            <p:cNvSpPr>
              <a:spLocks noChangeShapeType="1"/>
            </p:cNvSpPr>
            <p:nvPr/>
          </p:nvSpPr>
          <p:spPr bwMode="auto">
            <a:xfrm flipV="1">
              <a:off x="2295525" y="2514600"/>
              <a:ext cx="0" cy="13096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8633" name="Line 27"/>
            <p:cNvSpPr>
              <a:spLocks noChangeShapeType="1"/>
            </p:cNvSpPr>
            <p:nvPr/>
          </p:nvSpPr>
          <p:spPr bwMode="auto">
            <a:xfrm flipV="1">
              <a:off x="1114425" y="2514600"/>
              <a:ext cx="1600200" cy="95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8634" name="Oval 75"/>
            <p:cNvSpPr>
              <a:spLocks noChangeArrowheads="1"/>
            </p:cNvSpPr>
            <p:nvPr/>
          </p:nvSpPr>
          <p:spPr bwMode="auto">
            <a:xfrm>
              <a:off x="2247057" y="2470725"/>
              <a:ext cx="104031" cy="108963"/>
            </a:xfrm>
            <a:prstGeom prst="ellipse">
              <a:avLst/>
            </a:prstGeom>
            <a:solidFill>
              <a:srgbClr val="C00000"/>
            </a:solidFill>
            <a:ln w="9525" algn="ctr">
              <a:solidFill>
                <a:srgbClr val="C00000"/>
              </a:solidFill>
              <a:round/>
              <a:headEnd/>
              <a:tailEnd/>
            </a:ln>
          </p:spPr>
          <p:txBody>
            <a:bodyPr wrap="none" anchor="ctr"/>
            <a:lstStyle/>
            <a:p>
              <a:pPr marL="342900" indent="-342900"/>
              <a:endParaRPr lang="en-US"/>
            </a:p>
          </p:txBody>
        </p:sp>
      </p:grpSp>
      <p:grpSp>
        <p:nvGrpSpPr>
          <p:cNvPr id="19" name="Group 14"/>
          <p:cNvGrpSpPr>
            <a:grpSpLocks/>
          </p:cNvGrpSpPr>
          <p:nvPr/>
        </p:nvGrpSpPr>
        <p:grpSpPr bwMode="auto">
          <a:xfrm>
            <a:off x="1100138" y="2076450"/>
            <a:ext cx="1662112" cy="1733550"/>
            <a:chOff x="1100134" y="2075944"/>
            <a:chExt cx="1661744" cy="1734056"/>
          </a:xfrm>
        </p:grpSpPr>
        <p:sp>
          <p:nvSpPr>
            <p:cNvPr id="68629" name="Line 26"/>
            <p:cNvSpPr>
              <a:spLocks noChangeShapeType="1"/>
            </p:cNvSpPr>
            <p:nvPr/>
          </p:nvSpPr>
          <p:spPr bwMode="auto">
            <a:xfrm>
              <a:off x="1100134" y="2125932"/>
              <a:ext cx="1616070" cy="47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8630" name="Line 29"/>
            <p:cNvSpPr>
              <a:spLocks noChangeShapeType="1"/>
            </p:cNvSpPr>
            <p:nvPr/>
          </p:nvSpPr>
          <p:spPr bwMode="auto">
            <a:xfrm flipH="1" flipV="1">
              <a:off x="2709863" y="2155825"/>
              <a:ext cx="9525" cy="16541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8631" name="Oval 76"/>
            <p:cNvSpPr>
              <a:spLocks noChangeArrowheads="1"/>
            </p:cNvSpPr>
            <p:nvPr/>
          </p:nvSpPr>
          <p:spPr bwMode="auto">
            <a:xfrm>
              <a:off x="2657847" y="2075944"/>
              <a:ext cx="104031" cy="108963"/>
            </a:xfrm>
            <a:prstGeom prst="ellipse">
              <a:avLst/>
            </a:prstGeom>
            <a:solidFill>
              <a:srgbClr val="C00000"/>
            </a:solidFill>
            <a:ln w="9525" algn="ctr">
              <a:solidFill>
                <a:srgbClr val="C00000"/>
              </a:solidFill>
              <a:round/>
              <a:headEnd/>
              <a:tailEnd/>
            </a:ln>
          </p:spPr>
          <p:txBody>
            <a:bodyPr wrap="none" anchor="ctr"/>
            <a:lstStyle/>
            <a:p>
              <a:pPr marL="342900" indent="-342900"/>
              <a:endParaRPr lang="en-US"/>
            </a:p>
          </p:txBody>
        </p:sp>
      </p:grpSp>
    </p:spTree>
    <p:extLst>
      <p:ext uri="{BB962C8B-B14F-4D97-AF65-F5344CB8AC3E}">
        <p14:creationId xmlns:p14="http://schemas.microsoft.com/office/powerpoint/2010/main" val="3799060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98021"/>
                                        </p:tgtEl>
                                        <p:attrNameLst>
                                          <p:attrName>style.visibility</p:attrName>
                                        </p:attrNameLst>
                                      </p:cBhvr>
                                      <p:to>
                                        <p:strVal val="visible"/>
                                      </p:to>
                                    </p:set>
                                    <p:animEffect transition="in" filter="wipe(left)">
                                      <p:cBhvr>
                                        <p:cTn id="11" dur="500"/>
                                        <p:tgtEl>
                                          <p:spTgt spid="59802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98054"/>
                                        </p:tgtEl>
                                        <p:attrNameLst>
                                          <p:attrName>style.visibility</p:attrName>
                                        </p:attrNameLst>
                                      </p:cBhvr>
                                      <p:to>
                                        <p:strVal val="visible"/>
                                      </p:to>
                                    </p:set>
                                    <p:animEffect transition="in" filter="wipe(left)">
                                      <p:cBhvr>
                                        <p:cTn id="31" dur="500"/>
                                        <p:tgtEl>
                                          <p:spTgt spid="59805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par>
                          <p:cTn id="37" fill="hold" nodeType="afterGroup">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98081"/>
                                        </p:tgtEl>
                                        <p:attrNameLst>
                                          <p:attrName>style.visibility</p:attrName>
                                        </p:attrNameLst>
                                      </p:cBhvr>
                                      <p:to>
                                        <p:strVal val="visible"/>
                                      </p:to>
                                    </p:set>
                                    <p:animEffect transition="in" filter="wipe(left)">
                                      <p:cBhvr>
                                        <p:cTn id="40" dur="500"/>
                                        <p:tgtEl>
                                          <p:spTgt spid="598081"/>
                                        </p:tgtEl>
                                      </p:cBhvr>
                                    </p:animEffect>
                                  </p:childTnLst>
                                </p:cTn>
                              </p:par>
                            </p:childTnLst>
                          </p:cTn>
                        </p:par>
                        <p:par>
                          <p:cTn id="41" fill="hold" nodeType="afterGroup">
                            <p:stCondLst>
                              <p:cond delay="1000"/>
                            </p:stCondLst>
                            <p:childTnLst>
                              <p:par>
                                <p:cTn id="42" presetID="22" presetClass="entr" presetSubtype="8"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nodeType="afterGroup">
                            <p:stCondLst>
                              <p:cond delay="1500"/>
                            </p:stCondLst>
                            <p:childTnLst>
                              <p:par>
                                <p:cTn id="46" presetID="22" presetClass="entr" presetSubtype="8"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nodeType="afterGroup">
                            <p:stCondLst>
                              <p:cond delay="2000"/>
                            </p:stCondLst>
                            <p:childTnLst>
                              <p:par>
                                <p:cTn id="50" presetID="22" presetClass="entr" presetSubtype="8"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par>
                          <p:cTn id="53" fill="hold" nodeType="afterGroup">
                            <p:stCondLst>
                              <p:cond delay="2500"/>
                            </p:stCondLst>
                            <p:childTnLst>
                              <p:par>
                                <p:cTn id="54" presetID="22" presetClass="entr" presetSubtype="8"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nodeType="afterGroup">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598106"/>
                                        </p:tgtEl>
                                        <p:attrNameLst>
                                          <p:attrName>style.visibility</p:attrName>
                                        </p:attrNameLst>
                                      </p:cBhvr>
                                      <p:to>
                                        <p:strVal val="visible"/>
                                      </p:to>
                                    </p:set>
                                    <p:animEffect transition="in" filter="wipe(left)">
                                      <p:cBhvr>
                                        <p:cTn id="60" dur="500"/>
                                        <p:tgtEl>
                                          <p:spTgt spid="598106"/>
                                        </p:tgtEl>
                                      </p:cBhvr>
                                    </p:animEffect>
                                  </p:childTnLst>
                                </p:cTn>
                              </p:par>
                            </p:childTnLst>
                          </p:cTn>
                        </p:par>
                        <p:par>
                          <p:cTn id="61" fill="hold">
                            <p:stCondLst>
                              <p:cond delay="3500"/>
                            </p:stCondLst>
                            <p:childTnLst>
                              <p:par>
                                <p:cTn id="62" presetID="22" presetClass="entr" presetSubtype="8" fill="hold" grpId="0" nodeType="afterEffect">
                                  <p:stCondLst>
                                    <p:cond delay="0"/>
                                  </p:stCondLst>
                                  <p:childTnLst>
                                    <p:set>
                                      <p:cBhvr>
                                        <p:cTn id="63" dur="1" fill="hold">
                                          <p:stCondLst>
                                            <p:cond delay="0"/>
                                          </p:stCondLst>
                                        </p:cTn>
                                        <p:tgtEl>
                                          <p:spTgt spid="4">
                                            <p:txEl>
                                              <p:pRg st="0" end="0"/>
                                            </p:txEl>
                                          </p:spTgt>
                                        </p:tgtEl>
                                        <p:attrNameLst>
                                          <p:attrName>style.visibility</p:attrName>
                                        </p:attrNameLst>
                                      </p:cBhvr>
                                      <p:to>
                                        <p:strVal val="visible"/>
                                      </p:to>
                                    </p:set>
                                    <p:animEffect transition="in" filter="wipe(left)">
                                      <p:cBhvr>
                                        <p:cTn id="6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98021" grpId="0" animBg="1"/>
      <p:bldP spid="598054" grpId="0"/>
      <p:bldP spid="598081" grpId="0" animBg="1"/>
      <p:bldP spid="59810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439738" y="1539875"/>
            <a:ext cx="4727575" cy="4333875"/>
            <a:chOff x="439738" y="1539875"/>
            <a:chExt cx="4727575" cy="4333875"/>
          </a:xfrm>
        </p:grpSpPr>
        <p:sp>
          <p:nvSpPr>
            <p:cNvPr id="69653" name="Rectangle 44"/>
            <p:cNvSpPr>
              <a:spLocks noChangeArrowheads="1"/>
            </p:cNvSpPr>
            <p:nvPr/>
          </p:nvSpPr>
          <p:spPr bwMode="auto">
            <a:xfrm>
              <a:off x="1089025" y="1627188"/>
              <a:ext cx="3859213" cy="3590925"/>
            </a:xfrm>
            <a:prstGeom prst="rect">
              <a:avLst/>
            </a:prstGeom>
            <a:solidFill>
              <a:schemeClr val="bg1"/>
            </a:solidFill>
            <a:ln w="9525" algn="ctr">
              <a:solidFill>
                <a:schemeClr val="bg1"/>
              </a:solidFill>
              <a:round/>
              <a:headEnd/>
              <a:tailEnd/>
            </a:ln>
          </p:spPr>
          <p:txBody>
            <a:bodyPr wrap="none" anchor="ctr"/>
            <a:lstStyle/>
            <a:p>
              <a:pPr marL="342900" indent="-342900"/>
              <a:endParaRPr lang="en-US"/>
            </a:p>
          </p:txBody>
        </p:sp>
        <p:grpSp>
          <p:nvGrpSpPr>
            <p:cNvPr id="69654" name="Group 60"/>
            <p:cNvGrpSpPr>
              <a:grpSpLocks/>
            </p:cNvGrpSpPr>
            <p:nvPr/>
          </p:nvGrpSpPr>
          <p:grpSpPr bwMode="auto">
            <a:xfrm>
              <a:off x="915988" y="5240338"/>
              <a:ext cx="4251325" cy="633412"/>
              <a:chOff x="577" y="3301"/>
              <a:chExt cx="2678" cy="399"/>
            </a:xfrm>
          </p:grpSpPr>
          <p:sp>
            <p:nvSpPr>
              <p:cNvPr id="69666" name="Text Box 7"/>
              <p:cNvSpPr txBox="1">
                <a:spLocks noChangeArrowheads="1"/>
              </p:cNvSpPr>
              <p:nvPr/>
            </p:nvSpPr>
            <p:spPr bwMode="auto">
              <a:xfrm>
                <a:off x="577" y="343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0</a:t>
                </a:r>
              </a:p>
            </p:txBody>
          </p:sp>
          <p:sp>
            <p:nvSpPr>
              <p:cNvPr id="69667" name="Line 19"/>
              <p:cNvSpPr>
                <a:spLocks noChangeShapeType="1"/>
              </p:cNvSpPr>
              <p:nvPr/>
            </p:nvSpPr>
            <p:spPr bwMode="auto">
              <a:xfrm>
                <a:off x="2589" y="3313"/>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8" name="Text Box 20"/>
              <p:cNvSpPr txBox="1">
                <a:spLocks noChangeArrowheads="1"/>
              </p:cNvSpPr>
              <p:nvPr/>
            </p:nvSpPr>
            <p:spPr bwMode="auto">
              <a:xfrm>
                <a:off x="2436" y="3462"/>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40</a:t>
                </a:r>
              </a:p>
            </p:txBody>
          </p:sp>
          <p:sp>
            <p:nvSpPr>
              <p:cNvPr id="69669" name="Line 22"/>
              <p:cNvSpPr>
                <a:spLocks noChangeShapeType="1"/>
              </p:cNvSpPr>
              <p:nvPr/>
            </p:nvSpPr>
            <p:spPr bwMode="auto">
              <a:xfrm>
                <a:off x="2100" y="3310"/>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70" name="Text Box 23"/>
              <p:cNvSpPr txBox="1">
                <a:spLocks noChangeArrowheads="1"/>
              </p:cNvSpPr>
              <p:nvPr/>
            </p:nvSpPr>
            <p:spPr bwMode="auto">
              <a:xfrm>
                <a:off x="1947" y="3457"/>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30</a:t>
                </a:r>
              </a:p>
            </p:txBody>
          </p:sp>
          <p:sp>
            <p:nvSpPr>
              <p:cNvPr id="69671" name="Line 25"/>
              <p:cNvSpPr>
                <a:spLocks noChangeShapeType="1"/>
              </p:cNvSpPr>
              <p:nvPr/>
            </p:nvSpPr>
            <p:spPr bwMode="auto">
              <a:xfrm>
                <a:off x="1629" y="3316"/>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72" name="Text Box 26"/>
              <p:cNvSpPr txBox="1">
                <a:spLocks noChangeArrowheads="1"/>
              </p:cNvSpPr>
              <p:nvPr/>
            </p:nvSpPr>
            <p:spPr bwMode="auto">
              <a:xfrm>
                <a:off x="1484" y="3462"/>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20</a:t>
                </a:r>
              </a:p>
            </p:txBody>
          </p:sp>
          <p:sp>
            <p:nvSpPr>
              <p:cNvPr id="69673" name="Line 28"/>
              <p:cNvSpPr>
                <a:spLocks noChangeShapeType="1"/>
              </p:cNvSpPr>
              <p:nvPr/>
            </p:nvSpPr>
            <p:spPr bwMode="auto">
              <a:xfrm>
                <a:off x="1137" y="3310"/>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74" name="Text Box 29"/>
              <p:cNvSpPr txBox="1">
                <a:spLocks noChangeArrowheads="1"/>
              </p:cNvSpPr>
              <p:nvPr/>
            </p:nvSpPr>
            <p:spPr bwMode="auto">
              <a:xfrm>
                <a:off x="1009" y="34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10</a:t>
                </a:r>
              </a:p>
            </p:txBody>
          </p:sp>
          <p:sp>
            <p:nvSpPr>
              <p:cNvPr id="69675" name="Line 34"/>
              <p:cNvSpPr>
                <a:spLocks noChangeShapeType="1"/>
              </p:cNvSpPr>
              <p:nvPr/>
            </p:nvSpPr>
            <p:spPr bwMode="auto">
              <a:xfrm>
                <a:off x="670" y="3310"/>
                <a:ext cx="246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76" name="Text Box 35"/>
              <p:cNvSpPr txBox="1">
                <a:spLocks noChangeArrowheads="1"/>
              </p:cNvSpPr>
              <p:nvPr/>
            </p:nvSpPr>
            <p:spPr bwMode="auto">
              <a:xfrm>
                <a:off x="3067" y="3301"/>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x</a:t>
                </a:r>
              </a:p>
            </p:txBody>
          </p:sp>
        </p:grpSp>
        <p:grpSp>
          <p:nvGrpSpPr>
            <p:cNvPr id="69655" name="Group 61"/>
            <p:cNvGrpSpPr>
              <a:grpSpLocks/>
            </p:cNvGrpSpPr>
            <p:nvPr/>
          </p:nvGrpSpPr>
          <p:grpSpPr bwMode="auto">
            <a:xfrm>
              <a:off x="439738" y="1539875"/>
              <a:ext cx="657225" cy="3724275"/>
              <a:chOff x="277" y="970"/>
              <a:chExt cx="414" cy="2346"/>
            </a:xfrm>
          </p:grpSpPr>
          <p:sp>
            <p:nvSpPr>
              <p:cNvPr id="69656" name="Line 10"/>
              <p:cNvSpPr>
                <a:spLocks noChangeShapeType="1"/>
              </p:cNvSpPr>
              <p:nvPr/>
            </p:nvSpPr>
            <p:spPr bwMode="auto">
              <a:xfrm flipH="1">
                <a:off x="572" y="1864"/>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7" name="Text Box 11"/>
              <p:cNvSpPr txBox="1">
                <a:spLocks noChangeArrowheads="1"/>
              </p:cNvSpPr>
              <p:nvPr/>
            </p:nvSpPr>
            <p:spPr bwMode="auto">
              <a:xfrm>
                <a:off x="291" y="175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30</a:t>
                </a:r>
              </a:p>
            </p:txBody>
          </p:sp>
          <p:sp>
            <p:nvSpPr>
              <p:cNvPr id="69658" name="Line 13"/>
              <p:cNvSpPr>
                <a:spLocks noChangeShapeType="1"/>
              </p:cNvSpPr>
              <p:nvPr/>
            </p:nvSpPr>
            <p:spPr bwMode="auto">
              <a:xfrm flipH="1">
                <a:off x="566" y="2362"/>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9" name="Text Box 14"/>
              <p:cNvSpPr txBox="1">
                <a:spLocks noChangeArrowheads="1"/>
              </p:cNvSpPr>
              <p:nvPr/>
            </p:nvSpPr>
            <p:spPr bwMode="auto">
              <a:xfrm>
                <a:off x="277" y="2247"/>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20</a:t>
                </a:r>
              </a:p>
            </p:txBody>
          </p:sp>
          <p:sp>
            <p:nvSpPr>
              <p:cNvPr id="69660" name="Line 16"/>
              <p:cNvSpPr>
                <a:spLocks noChangeShapeType="1"/>
              </p:cNvSpPr>
              <p:nvPr/>
            </p:nvSpPr>
            <p:spPr bwMode="auto">
              <a:xfrm flipH="1">
                <a:off x="557" y="2830"/>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1" name="Text Box 17"/>
              <p:cNvSpPr txBox="1">
                <a:spLocks noChangeArrowheads="1"/>
              </p:cNvSpPr>
              <p:nvPr/>
            </p:nvSpPr>
            <p:spPr bwMode="auto">
              <a:xfrm>
                <a:off x="288" y="2720"/>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10</a:t>
                </a:r>
              </a:p>
            </p:txBody>
          </p:sp>
          <p:sp>
            <p:nvSpPr>
              <p:cNvPr id="69662" name="Text Box 31"/>
              <p:cNvSpPr txBox="1">
                <a:spLocks noChangeArrowheads="1"/>
              </p:cNvSpPr>
              <p:nvPr/>
            </p:nvSpPr>
            <p:spPr bwMode="auto">
              <a:xfrm>
                <a:off x="286" y="1270"/>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40</a:t>
                </a:r>
              </a:p>
            </p:txBody>
          </p:sp>
          <p:sp>
            <p:nvSpPr>
              <p:cNvPr id="69663" name="Line 32"/>
              <p:cNvSpPr>
                <a:spLocks noChangeShapeType="1"/>
              </p:cNvSpPr>
              <p:nvPr/>
            </p:nvSpPr>
            <p:spPr bwMode="auto">
              <a:xfrm flipH="1">
                <a:off x="566" y="1381"/>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4" name="Line 38"/>
              <p:cNvSpPr>
                <a:spLocks noChangeShapeType="1"/>
              </p:cNvSpPr>
              <p:nvPr/>
            </p:nvSpPr>
            <p:spPr bwMode="auto">
              <a:xfrm flipV="1">
                <a:off x="676" y="1021"/>
                <a:ext cx="8" cy="229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5" name="Text Box 39"/>
              <p:cNvSpPr txBox="1">
                <a:spLocks noChangeArrowheads="1"/>
              </p:cNvSpPr>
              <p:nvPr/>
            </p:nvSpPr>
            <p:spPr bwMode="auto">
              <a:xfrm>
                <a:off x="474" y="970"/>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y</a:t>
                </a:r>
              </a:p>
            </p:txBody>
          </p:sp>
        </p:grpSp>
      </p:grpSp>
      <p:sp>
        <p:nvSpPr>
          <p:cNvPr id="612403" name="Arc 51"/>
          <p:cNvSpPr>
            <a:spLocks/>
          </p:cNvSpPr>
          <p:nvPr/>
        </p:nvSpPr>
        <p:spPr bwMode="auto">
          <a:xfrm rot="10800000">
            <a:off x="1400175" y="3249613"/>
            <a:ext cx="1668463" cy="18256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36" name="Rectangle 2"/>
          <p:cNvSpPr>
            <a:spLocks noGrp="1" noChangeAspect="1" noChangeArrowheads="1"/>
          </p:cNvSpPr>
          <p:nvPr>
            <p:ph type="title"/>
          </p:nvPr>
        </p:nvSpPr>
        <p:spPr/>
        <p:txBody>
          <a:bodyPr/>
          <a:lstStyle/>
          <a:p>
            <a:pPr eaLnBrk="1" hangingPunct="1"/>
            <a:r>
              <a:rPr lang="en-US" smtClean="0"/>
              <a:t>Exhibit 11</a:t>
            </a:r>
          </a:p>
        </p:txBody>
      </p:sp>
      <p:sp>
        <p:nvSpPr>
          <p:cNvPr id="3" name="Text Placeholder 2"/>
          <p:cNvSpPr>
            <a:spLocks noGrp="1"/>
          </p:cNvSpPr>
          <p:nvPr>
            <p:ph type="body" sz="quarter" idx="12"/>
          </p:nvPr>
        </p:nvSpPr>
        <p:spPr/>
        <p:txBody>
          <a:bodyPr/>
          <a:lstStyle/>
          <a:p>
            <a:r>
              <a:rPr lang="en-US" dirty="0">
                <a:solidFill>
                  <a:schemeClr val="tx1">
                    <a:lumMod val="95000"/>
                    <a:lumOff val="5000"/>
                  </a:schemeClr>
                </a:solidFill>
              </a:rPr>
              <a:t>Slopes at different points on a curved line</a:t>
            </a:r>
          </a:p>
          <a:p>
            <a:endParaRPr lang="en-US" dirty="0"/>
          </a:p>
        </p:txBody>
      </p:sp>
      <p:sp>
        <p:nvSpPr>
          <p:cNvPr id="4" name="Text Placeholder 3"/>
          <p:cNvSpPr>
            <a:spLocks noGrp="1"/>
          </p:cNvSpPr>
          <p:nvPr>
            <p:ph type="body" sz="quarter" idx="13"/>
          </p:nvPr>
        </p:nvSpPr>
        <p:spPr>
          <a:xfrm>
            <a:off x="5167312" y="2297906"/>
            <a:ext cx="3825875" cy="4020344"/>
          </a:xfrm>
        </p:spPr>
        <p:txBody>
          <a:bodyPr/>
          <a:lstStyle/>
          <a:p>
            <a:pPr>
              <a:defRPr/>
            </a:pPr>
            <a:r>
              <a:rPr lang="en-US" dirty="0"/>
              <a:t>The slope of a curved line varies from point to point. At a given point, such as </a:t>
            </a:r>
            <a:r>
              <a:rPr lang="en-US" i="1" dirty="0"/>
              <a:t>a</a:t>
            </a:r>
            <a:r>
              <a:rPr lang="en-US" dirty="0"/>
              <a:t> or </a:t>
            </a:r>
            <a:r>
              <a:rPr lang="en-US" i="1" dirty="0"/>
              <a:t>b</a:t>
            </a:r>
            <a:r>
              <a:rPr lang="en-US" dirty="0"/>
              <a:t>, the slope of the curve is equal to the slope of the straight line that is tangent</a:t>
            </a:r>
          </a:p>
          <a:p>
            <a:pPr>
              <a:defRPr/>
            </a:pPr>
            <a:r>
              <a:rPr lang="en-US" dirty="0"/>
              <a:t>to the curve at the point.</a:t>
            </a:r>
          </a:p>
          <a:p>
            <a:endParaRPr lang="en-US" dirty="0"/>
          </a:p>
        </p:txBody>
      </p:sp>
      <p:sp>
        <p:nvSpPr>
          <p:cNvPr id="69641" name="Footer Placeholder 46"/>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grpSp>
        <p:nvGrpSpPr>
          <p:cNvPr id="5" name="Group 65"/>
          <p:cNvGrpSpPr>
            <a:grpSpLocks/>
          </p:cNvGrpSpPr>
          <p:nvPr/>
        </p:nvGrpSpPr>
        <p:grpSpPr bwMode="auto">
          <a:xfrm>
            <a:off x="1066800" y="4483100"/>
            <a:ext cx="2260600" cy="774700"/>
            <a:chOff x="672" y="2824"/>
            <a:chExt cx="1424" cy="488"/>
          </a:xfrm>
        </p:grpSpPr>
        <p:sp>
          <p:nvSpPr>
            <p:cNvPr id="69651" name="Line 54"/>
            <p:cNvSpPr>
              <a:spLocks noChangeShapeType="1"/>
            </p:cNvSpPr>
            <p:nvPr/>
          </p:nvSpPr>
          <p:spPr bwMode="auto">
            <a:xfrm>
              <a:off x="672" y="2824"/>
              <a:ext cx="1424" cy="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2" name="Text Box 55"/>
            <p:cNvSpPr txBox="1">
              <a:spLocks noChangeArrowheads="1"/>
            </p:cNvSpPr>
            <p:nvPr/>
          </p:nvSpPr>
          <p:spPr bwMode="auto">
            <a:xfrm>
              <a:off x="691" y="2925"/>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b="1"/>
                <a:t>B</a:t>
              </a:r>
            </a:p>
          </p:txBody>
        </p:sp>
      </p:grpSp>
      <p:grpSp>
        <p:nvGrpSpPr>
          <p:cNvPr id="6" name="Group 63"/>
          <p:cNvGrpSpPr>
            <a:grpSpLocks/>
          </p:cNvGrpSpPr>
          <p:nvPr/>
        </p:nvGrpSpPr>
        <p:grpSpPr bwMode="auto">
          <a:xfrm>
            <a:off x="1079500" y="2114550"/>
            <a:ext cx="723900" cy="3143250"/>
            <a:chOff x="680" y="1332"/>
            <a:chExt cx="456" cy="1980"/>
          </a:xfrm>
        </p:grpSpPr>
        <p:sp>
          <p:nvSpPr>
            <p:cNvPr id="69649" name="Line 53"/>
            <p:cNvSpPr>
              <a:spLocks noChangeShapeType="1"/>
            </p:cNvSpPr>
            <p:nvPr/>
          </p:nvSpPr>
          <p:spPr bwMode="auto">
            <a:xfrm>
              <a:off x="680" y="1376"/>
              <a:ext cx="456" cy="19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0" name="Text Box 56"/>
            <p:cNvSpPr txBox="1">
              <a:spLocks noChangeArrowheads="1"/>
            </p:cNvSpPr>
            <p:nvPr/>
          </p:nvSpPr>
          <p:spPr bwMode="auto">
            <a:xfrm>
              <a:off x="742" y="1332"/>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b="1"/>
                <a:t>A</a:t>
              </a:r>
            </a:p>
          </p:txBody>
        </p:sp>
      </p:grpSp>
      <p:grpSp>
        <p:nvGrpSpPr>
          <p:cNvPr id="7" name="Group 9"/>
          <p:cNvGrpSpPr>
            <a:grpSpLocks/>
          </p:cNvGrpSpPr>
          <p:nvPr/>
        </p:nvGrpSpPr>
        <p:grpSpPr bwMode="auto">
          <a:xfrm>
            <a:off x="1408113" y="3476625"/>
            <a:ext cx="447675" cy="366713"/>
            <a:chOff x="1408551" y="3476625"/>
            <a:chExt cx="447237" cy="366713"/>
          </a:xfrm>
        </p:grpSpPr>
        <p:sp>
          <p:nvSpPr>
            <p:cNvPr id="69647" name="Text Box 45"/>
            <p:cNvSpPr txBox="1">
              <a:spLocks noChangeArrowheads="1"/>
            </p:cNvSpPr>
            <p:nvPr/>
          </p:nvSpPr>
          <p:spPr bwMode="auto">
            <a:xfrm>
              <a:off x="1544638" y="34766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b="1" i="1"/>
                <a:t>a</a:t>
              </a:r>
            </a:p>
          </p:txBody>
        </p:sp>
        <p:sp>
          <p:nvSpPr>
            <p:cNvPr id="69648" name="Oval 45"/>
            <p:cNvSpPr>
              <a:spLocks noChangeArrowheads="1"/>
            </p:cNvSpPr>
            <p:nvPr/>
          </p:nvSpPr>
          <p:spPr bwMode="auto">
            <a:xfrm>
              <a:off x="1408551" y="3721100"/>
              <a:ext cx="104031" cy="108963"/>
            </a:xfrm>
            <a:prstGeom prst="ellipse">
              <a:avLst/>
            </a:prstGeom>
            <a:solidFill>
              <a:srgbClr val="C00000"/>
            </a:solidFill>
            <a:ln w="9525" algn="ctr">
              <a:solidFill>
                <a:srgbClr val="C00000"/>
              </a:solidFill>
              <a:round/>
              <a:headEnd/>
              <a:tailEnd/>
            </a:ln>
          </p:spPr>
          <p:txBody>
            <a:bodyPr wrap="none" anchor="ctr"/>
            <a:lstStyle/>
            <a:p>
              <a:pPr marL="342900" indent="-342900"/>
              <a:endParaRPr lang="en-US"/>
            </a:p>
          </p:txBody>
        </p:sp>
      </p:grpSp>
      <p:grpSp>
        <p:nvGrpSpPr>
          <p:cNvPr id="8" name="Group 10"/>
          <p:cNvGrpSpPr>
            <a:grpSpLocks/>
          </p:cNvGrpSpPr>
          <p:nvPr/>
        </p:nvGrpSpPr>
        <p:grpSpPr bwMode="auto">
          <a:xfrm>
            <a:off x="2493963" y="4508500"/>
            <a:ext cx="425450" cy="531813"/>
            <a:chOff x="2493726" y="4508502"/>
            <a:chExt cx="425684" cy="531810"/>
          </a:xfrm>
        </p:grpSpPr>
        <p:sp>
          <p:nvSpPr>
            <p:cNvPr id="69645" name="Text Box 50"/>
            <p:cNvSpPr txBox="1">
              <a:spLocks noChangeArrowheads="1"/>
            </p:cNvSpPr>
            <p:nvPr/>
          </p:nvSpPr>
          <p:spPr bwMode="auto">
            <a:xfrm>
              <a:off x="2595560" y="4508502"/>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b="1" i="1"/>
                <a:t>b</a:t>
              </a:r>
            </a:p>
          </p:txBody>
        </p:sp>
        <p:sp>
          <p:nvSpPr>
            <p:cNvPr id="69646" name="Oval 46"/>
            <p:cNvSpPr>
              <a:spLocks noChangeArrowheads="1"/>
            </p:cNvSpPr>
            <p:nvPr/>
          </p:nvSpPr>
          <p:spPr bwMode="auto">
            <a:xfrm>
              <a:off x="2493726" y="4931349"/>
              <a:ext cx="104031" cy="108963"/>
            </a:xfrm>
            <a:prstGeom prst="ellipse">
              <a:avLst/>
            </a:prstGeom>
            <a:solidFill>
              <a:srgbClr val="C00000"/>
            </a:solidFill>
            <a:ln w="9525" algn="ctr">
              <a:solidFill>
                <a:srgbClr val="C00000"/>
              </a:solidFill>
              <a:round/>
              <a:headEnd/>
              <a:tailEnd/>
            </a:ln>
          </p:spPr>
          <p:txBody>
            <a:bodyPr wrap="none" anchor="ctr"/>
            <a:lstStyle/>
            <a:p>
              <a:pPr marL="342900" indent="-342900"/>
              <a:endParaRPr lang="en-US"/>
            </a:p>
          </p:txBody>
        </p:sp>
      </p:grpSp>
    </p:spTree>
    <p:extLst>
      <p:ext uri="{BB962C8B-B14F-4D97-AF65-F5344CB8AC3E}">
        <p14:creationId xmlns:p14="http://schemas.microsoft.com/office/powerpoint/2010/main" val="3459686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2403"/>
                                        </p:tgtEl>
                                        <p:attrNameLst>
                                          <p:attrName>style.visibility</p:attrName>
                                        </p:attrNameLst>
                                      </p:cBhvr>
                                      <p:to>
                                        <p:strVal val="visible"/>
                                      </p:to>
                                    </p:set>
                                    <p:animEffect transition="in" filter="wipe(left)">
                                      <p:cBhvr>
                                        <p:cTn id="11" dur="500"/>
                                        <p:tgtEl>
                                          <p:spTgt spid="612403"/>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nodeType="afterGroup">
                            <p:stCondLst>
                              <p:cond delay="500"/>
                            </p:stCondLst>
                            <p:childTnLst>
                              <p:par>
                                <p:cTn id="26" presetID="2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left)">
                                      <p:cBhvr>
                                        <p:cTn id="3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403" grpId="0" animBg="1"/>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849438" y="1111250"/>
            <a:ext cx="4675187" cy="3860800"/>
            <a:chOff x="1849438" y="1111250"/>
            <a:chExt cx="4675187" cy="3860800"/>
          </a:xfrm>
        </p:grpSpPr>
        <p:sp>
          <p:nvSpPr>
            <p:cNvPr id="70675" name="Rectangle 28"/>
            <p:cNvSpPr>
              <a:spLocks noChangeArrowheads="1"/>
            </p:cNvSpPr>
            <p:nvPr/>
          </p:nvSpPr>
          <p:spPr bwMode="auto">
            <a:xfrm>
              <a:off x="2298700" y="1438275"/>
              <a:ext cx="4089400" cy="2917825"/>
            </a:xfrm>
            <a:prstGeom prst="rect">
              <a:avLst/>
            </a:prstGeom>
            <a:solidFill>
              <a:schemeClr val="bg1"/>
            </a:solidFill>
            <a:ln w="9525" algn="ctr">
              <a:solidFill>
                <a:schemeClr val="bg1"/>
              </a:solidFill>
              <a:round/>
              <a:headEnd/>
              <a:tailEnd/>
            </a:ln>
          </p:spPr>
          <p:txBody>
            <a:bodyPr wrap="none" anchor="ctr"/>
            <a:lstStyle/>
            <a:p>
              <a:pPr marL="342900" indent="-342900"/>
              <a:endParaRPr lang="en-US"/>
            </a:p>
          </p:txBody>
        </p:sp>
        <p:grpSp>
          <p:nvGrpSpPr>
            <p:cNvPr id="70676" name="Group 48"/>
            <p:cNvGrpSpPr>
              <a:grpSpLocks/>
            </p:cNvGrpSpPr>
            <p:nvPr/>
          </p:nvGrpSpPr>
          <p:grpSpPr bwMode="auto">
            <a:xfrm>
              <a:off x="2220913" y="4367213"/>
              <a:ext cx="4303712" cy="604837"/>
              <a:chOff x="527" y="3293"/>
              <a:chExt cx="2711" cy="381"/>
            </a:xfrm>
          </p:grpSpPr>
          <p:sp>
            <p:nvSpPr>
              <p:cNvPr id="70680" name="Line 7"/>
              <p:cNvSpPr>
                <a:spLocks noChangeShapeType="1"/>
              </p:cNvSpPr>
              <p:nvPr/>
            </p:nvSpPr>
            <p:spPr bwMode="auto">
              <a:xfrm flipV="1">
                <a:off x="578" y="3293"/>
                <a:ext cx="2598" cy="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81" name="Text Box 8"/>
              <p:cNvSpPr txBox="1">
                <a:spLocks noChangeArrowheads="1"/>
              </p:cNvSpPr>
              <p:nvPr/>
            </p:nvSpPr>
            <p:spPr bwMode="auto">
              <a:xfrm>
                <a:off x="527" y="344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0</a:t>
                </a:r>
              </a:p>
            </p:txBody>
          </p:sp>
          <p:sp>
            <p:nvSpPr>
              <p:cNvPr id="70682" name="Text Box 9"/>
              <p:cNvSpPr txBox="1">
                <a:spLocks noChangeArrowheads="1"/>
              </p:cNvSpPr>
              <p:nvPr/>
            </p:nvSpPr>
            <p:spPr bwMode="auto">
              <a:xfrm>
                <a:off x="3050" y="3419"/>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x</a:t>
                </a:r>
              </a:p>
            </p:txBody>
          </p:sp>
        </p:grpSp>
        <p:grpSp>
          <p:nvGrpSpPr>
            <p:cNvPr id="70677" name="Group 49"/>
            <p:cNvGrpSpPr>
              <a:grpSpLocks/>
            </p:cNvGrpSpPr>
            <p:nvPr/>
          </p:nvGrpSpPr>
          <p:grpSpPr bwMode="auto">
            <a:xfrm>
              <a:off x="1849438" y="1111250"/>
              <a:ext cx="449262" cy="3254375"/>
              <a:chOff x="293" y="1242"/>
              <a:chExt cx="283" cy="2050"/>
            </a:xfrm>
          </p:grpSpPr>
          <p:sp>
            <p:nvSpPr>
              <p:cNvPr id="70678" name="Line 15"/>
              <p:cNvSpPr>
                <a:spLocks noChangeShapeType="1"/>
              </p:cNvSpPr>
              <p:nvPr/>
            </p:nvSpPr>
            <p:spPr bwMode="auto">
              <a:xfrm>
                <a:off x="576" y="1436"/>
                <a:ext cx="0" cy="185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9" name="Text Box 22"/>
              <p:cNvSpPr txBox="1">
                <a:spLocks noChangeArrowheads="1"/>
              </p:cNvSpPr>
              <p:nvPr/>
            </p:nvSpPr>
            <p:spPr bwMode="auto">
              <a:xfrm>
                <a:off x="293" y="1242"/>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y</a:t>
                </a:r>
              </a:p>
            </p:txBody>
          </p:sp>
        </p:grpSp>
      </p:grpSp>
      <p:sp>
        <p:nvSpPr>
          <p:cNvPr id="70659" name="Title 27"/>
          <p:cNvSpPr>
            <a:spLocks noGrp="1"/>
          </p:cNvSpPr>
          <p:nvPr>
            <p:ph type="title"/>
          </p:nvPr>
        </p:nvSpPr>
        <p:spPr/>
        <p:txBody>
          <a:bodyPr/>
          <a:lstStyle/>
          <a:p>
            <a:r>
              <a:rPr lang="en-US" smtClean="0"/>
              <a:t>Exhibit 12</a:t>
            </a:r>
          </a:p>
        </p:txBody>
      </p:sp>
      <p:sp>
        <p:nvSpPr>
          <p:cNvPr id="3" name="Text Placeholder 2"/>
          <p:cNvSpPr>
            <a:spLocks noGrp="1"/>
          </p:cNvSpPr>
          <p:nvPr>
            <p:ph type="body" sz="quarter" idx="12"/>
          </p:nvPr>
        </p:nvSpPr>
        <p:spPr/>
        <p:txBody>
          <a:bodyPr/>
          <a:lstStyle/>
          <a:p>
            <a:r>
              <a:rPr lang="en-US" dirty="0">
                <a:solidFill>
                  <a:schemeClr val="tx1">
                    <a:lumMod val="95000"/>
                    <a:lumOff val="5000"/>
                  </a:schemeClr>
                </a:solidFill>
              </a:rPr>
              <a:t>Curves with both positive and negative slopes</a:t>
            </a:r>
          </a:p>
          <a:p>
            <a:endParaRPr lang="en-US" dirty="0"/>
          </a:p>
        </p:txBody>
      </p:sp>
      <p:sp>
        <p:nvSpPr>
          <p:cNvPr id="4" name="Text Placeholder 3"/>
          <p:cNvSpPr>
            <a:spLocks noGrp="1"/>
          </p:cNvSpPr>
          <p:nvPr>
            <p:ph type="body" sz="quarter" idx="13"/>
          </p:nvPr>
        </p:nvSpPr>
        <p:spPr>
          <a:xfrm>
            <a:off x="177420" y="4972049"/>
            <a:ext cx="8815767" cy="1469693"/>
          </a:xfrm>
        </p:spPr>
        <p:txBody>
          <a:bodyPr/>
          <a:lstStyle/>
          <a:p>
            <a:pPr>
              <a:defRPr/>
            </a:pPr>
            <a:r>
              <a:rPr lang="en-US" dirty="0"/>
              <a:t>Some curves have both positive and negative slopes. The hill-shaped curve (in red) has a positive slope to the left of point a, a slope of 0 at point a, and a negative slope to the right of that point. </a:t>
            </a:r>
          </a:p>
          <a:p>
            <a:pPr>
              <a:defRPr/>
            </a:pPr>
            <a:r>
              <a:rPr lang="en-US" dirty="0"/>
              <a:t>The U-shaped curve (in blue) starts off with a negative slope, has a slope of 0 at point b, and has a positive slope to the right of that point.</a:t>
            </a:r>
          </a:p>
          <a:p>
            <a:endParaRPr lang="en-US" dirty="0"/>
          </a:p>
        </p:txBody>
      </p:sp>
      <p:sp>
        <p:nvSpPr>
          <p:cNvPr id="70669" name="Footer Placeholder 27"/>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
        <p:nvSpPr>
          <p:cNvPr id="613413" name="Arc 37"/>
          <p:cNvSpPr>
            <a:spLocks/>
          </p:cNvSpPr>
          <p:nvPr/>
        </p:nvSpPr>
        <p:spPr bwMode="auto">
          <a:xfrm rot="-3207438">
            <a:off x="2975769" y="2512219"/>
            <a:ext cx="2635250" cy="3052762"/>
          </a:xfrm>
          <a:custGeom>
            <a:avLst/>
            <a:gdLst>
              <a:gd name="T0" fmla="*/ 0 w 33578"/>
              <a:gd name="T1" fmla="*/ 2147483647 h 37770"/>
              <a:gd name="T2" fmla="*/ 2147483647 w 33578"/>
              <a:gd name="T3" fmla="*/ 2147483647 h 37770"/>
              <a:gd name="T4" fmla="*/ 2147483647 w 33578"/>
              <a:gd name="T5" fmla="*/ 2147483647 h 37770"/>
              <a:gd name="T6" fmla="*/ 0 60000 65536"/>
              <a:gd name="T7" fmla="*/ 0 60000 65536"/>
              <a:gd name="T8" fmla="*/ 0 60000 65536"/>
              <a:gd name="T9" fmla="*/ 0 w 33578"/>
              <a:gd name="T10" fmla="*/ 0 h 37770"/>
              <a:gd name="T11" fmla="*/ 33578 w 33578"/>
              <a:gd name="T12" fmla="*/ 37770 h 37770"/>
            </a:gdLst>
            <a:ahLst/>
            <a:cxnLst>
              <a:cxn ang="T6">
                <a:pos x="T0" y="T1"/>
              </a:cxn>
              <a:cxn ang="T7">
                <a:pos x="T2" y="T3"/>
              </a:cxn>
              <a:cxn ang="T8">
                <a:pos x="T4" y="T5"/>
              </a:cxn>
            </a:cxnLst>
            <a:rect l="T9" t="T10" r="T11" b="T12"/>
            <a:pathLst>
              <a:path w="33578" h="37770" fill="none" extrusionOk="0">
                <a:moveTo>
                  <a:pt x="-1" y="3625"/>
                </a:moveTo>
                <a:cubicBezTo>
                  <a:pt x="3547" y="1261"/>
                  <a:pt x="7714" y="-1"/>
                  <a:pt x="11978" y="0"/>
                </a:cubicBezTo>
                <a:cubicBezTo>
                  <a:pt x="23907" y="0"/>
                  <a:pt x="33578" y="9670"/>
                  <a:pt x="33578" y="21600"/>
                </a:cubicBezTo>
                <a:cubicBezTo>
                  <a:pt x="33578" y="27783"/>
                  <a:pt x="30927" y="33670"/>
                  <a:pt x="26299" y="37770"/>
                </a:cubicBezTo>
              </a:path>
              <a:path w="33578" h="37770" stroke="0" extrusionOk="0">
                <a:moveTo>
                  <a:pt x="-1" y="3625"/>
                </a:moveTo>
                <a:cubicBezTo>
                  <a:pt x="3547" y="1261"/>
                  <a:pt x="7714" y="-1"/>
                  <a:pt x="11978" y="0"/>
                </a:cubicBezTo>
                <a:cubicBezTo>
                  <a:pt x="23907" y="0"/>
                  <a:pt x="33578" y="9670"/>
                  <a:pt x="33578" y="21600"/>
                </a:cubicBezTo>
                <a:cubicBezTo>
                  <a:pt x="33578" y="27783"/>
                  <a:pt x="30927" y="33670"/>
                  <a:pt x="26299" y="37770"/>
                </a:cubicBezTo>
                <a:lnTo>
                  <a:pt x="11978" y="21600"/>
                </a:lnTo>
                <a:lnTo>
                  <a:pt x="-1" y="3625"/>
                </a:lnTo>
                <a:close/>
              </a:path>
            </a:pathLst>
          </a:cu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3414" name="Arc 38"/>
          <p:cNvSpPr>
            <a:spLocks/>
          </p:cNvSpPr>
          <p:nvPr/>
        </p:nvSpPr>
        <p:spPr bwMode="auto">
          <a:xfrm rot="7447788">
            <a:off x="2780507" y="634206"/>
            <a:ext cx="2635250" cy="3090863"/>
          </a:xfrm>
          <a:custGeom>
            <a:avLst/>
            <a:gdLst>
              <a:gd name="T0" fmla="*/ 0 w 33578"/>
              <a:gd name="T1" fmla="*/ 2147483647 h 38252"/>
              <a:gd name="T2" fmla="*/ 2147483647 w 33578"/>
              <a:gd name="T3" fmla="*/ 2147483647 h 38252"/>
              <a:gd name="T4" fmla="*/ 2147483647 w 33578"/>
              <a:gd name="T5" fmla="*/ 2147483647 h 38252"/>
              <a:gd name="T6" fmla="*/ 0 60000 65536"/>
              <a:gd name="T7" fmla="*/ 0 60000 65536"/>
              <a:gd name="T8" fmla="*/ 0 60000 65536"/>
              <a:gd name="T9" fmla="*/ 0 w 33578"/>
              <a:gd name="T10" fmla="*/ 0 h 38252"/>
              <a:gd name="T11" fmla="*/ 33578 w 33578"/>
              <a:gd name="T12" fmla="*/ 38252 h 38252"/>
            </a:gdLst>
            <a:ahLst/>
            <a:cxnLst>
              <a:cxn ang="T6">
                <a:pos x="T0" y="T1"/>
              </a:cxn>
              <a:cxn ang="T7">
                <a:pos x="T2" y="T3"/>
              </a:cxn>
              <a:cxn ang="T8">
                <a:pos x="T4" y="T5"/>
              </a:cxn>
            </a:cxnLst>
            <a:rect l="T9" t="T10" r="T11" b="T12"/>
            <a:pathLst>
              <a:path w="33578" h="38252" fill="none" extrusionOk="0">
                <a:moveTo>
                  <a:pt x="-1" y="3625"/>
                </a:moveTo>
                <a:cubicBezTo>
                  <a:pt x="3547" y="1261"/>
                  <a:pt x="7714" y="-1"/>
                  <a:pt x="11978" y="0"/>
                </a:cubicBezTo>
                <a:cubicBezTo>
                  <a:pt x="23907" y="0"/>
                  <a:pt x="33578" y="9670"/>
                  <a:pt x="33578" y="21600"/>
                </a:cubicBezTo>
                <a:cubicBezTo>
                  <a:pt x="33578" y="28042"/>
                  <a:pt x="30702" y="34148"/>
                  <a:pt x="25735" y="38252"/>
                </a:cubicBezTo>
              </a:path>
              <a:path w="33578" h="38252" stroke="0" extrusionOk="0">
                <a:moveTo>
                  <a:pt x="-1" y="3625"/>
                </a:moveTo>
                <a:cubicBezTo>
                  <a:pt x="3547" y="1261"/>
                  <a:pt x="7714" y="-1"/>
                  <a:pt x="11978" y="0"/>
                </a:cubicBezTo>
                <a:cubicBezTo>
                  <a:pt x="23907" y="0"/>
                  <a:pt x="33578" y="9670"/>
                  <a:pt x="33578" y="21600"/>
                </a:cubicBezTo>
                <a:cubicBezTo>
                  <a:pt x="33578" y="28042"/>
                  <a:pt x="30702" y="34148"/>
                  <a:pt x="25735" y="38252"/>
                </a:cubicBezTo>
                <a:lnTo>
                  <a:pt x="11978" y="21600"/>
                </a:lnTo>
                <a:lnTo>
                  <a:pt x="-1" y="3625"/>
                </a:lnTo>
                <a:close/>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3415" name="Line 39"/>
          <p:cNvSpPr>
            <a:spLocks noChangeShapeType="1"/>
          </p:cNvSpPr>
          <p:nvPr/>
        </p:nvSpPr>
        <p:spPr bwMode="auto">
          <a:xfrm>
            <a:off x="2965450" y="2749550"/>
            <a:ext cx="22288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3416" name="Line 40"/>
          <p:cNvSpPr>
            <a:spLocks noChangeShapeType="1"/>
          </p:cNvSpPr>
          <p:nvPr/>
        </p:nvSpPr>
        <p:spPr bwMode="auto">
          <a:xfrm>
            <a:off x="2955925" y="3473450"/>
            <a:ext cx="22764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 name="Group 50"/>
          <p:cNvGrpSpPr>
            <a:grpSpLocks/>
          </p:cNvGrpSpPr>
          <p:nvPr/>
        </p:nvGrpSpPr>
        <p:grpSpPr bwMode="auto">
          <a:xfrm>
            <a:off x="4048125" y="2376488"/>
            <a:ext cx="469900" cy="449262"/>
            <a:chOff x="1678" y="2039"/>
            <a:chExt cx="296" cy="283"/>
          </a:xfrm>
        </p:grpSpPr>
        <p:sp>
          <p:nvSpPr>
            <p:cNvPr id="70673" name="Freeform 30"/>
            <p:cNvSpPr>
              <a:spLocks/>
            </p:cNvSpPr>
            <p:nvPr/>
          </p:nvSpPr>
          <p:spPr bwMode="auto">
            <a:xfrm>
              <a:off x="1678" y="2236"/>
              <a:ext cx="91" cy="86"/>
            </a:xfrm>
            <a:custGeom>
              <a:avLst/>
              <a:gdLst>
                <a:gd name="T0" fmla="*/ 3 w 106"/>
                <a:gd name="T1" fmla="*/ 4669 h 68"/>
                <a:gd name="T2" fmla="*/ 3 w 106"/>
                <a:gd name="T3" fmla="*/ 4669 h 68"/>
                <a:gd name="T4" fmla="*/ 5 w 106"/>
                <a:gd name="T5" fmla="*/ 4472 h 68"/>
                <a:gd name="T6" fmla="*/ 6 w 106"/>
                <a:gd name="T7" fmla="*/ 3936 h 68"/>
                <a:gd name="T8" fmla="*/ 6 w 106"/>
                <a:gd name="T9" fmla="*/ 3057 h 68"/>
                <a:gd name="T10" fmla="*/ 7 w 106"/>
                <a:gd name="T11" fmla="*/ 2158 h 68"/>
                <a:gd name="T12" fmla="*/ 7 w 106"/>
                <a:gd name="T13" fmla="*/ 2158 h 68"/>
                <a:gd name="T14" fmla="*/ 6 w 106"/>
                <a:gd name="T15" fmla="*/ 1286 h 68"/>
                <a:gd name="T16" fmla="*/ 6 w 106"/>
                <a:gd name="T17" fmla="*/ 621 h 68"/>
                <a:gd name="T18" fmla="*/ 5 w 106"/>
                <a:gd name="T19" fmla="*/ 211 h 68"/>
                <a:gd name="T20" fmla="*/ 3 w 106"/>
                <a:gd name="T21" fmla="*/ 0 h 68"/>
                <a:gd name="T22" fmla="*/ 3 w 106"/>
                <a:gd name="T23" fmla="*/ 0 h 68"/>
                <a:gd name="T24" fmla="*/ 3 w 106"/>
                <a:gd name="T25" fmla="*/ 211 h 68"/>
                <a:gd name="T26" fmla="*/ 3 w 106"/>
                <a:gd name="T27" fmla="*/ 621 h 68"/>
                <a:gd name="T28" fmla="*/ 3 w 106"/>
                <a:gd name="T29" fmla="*/ 1286 h 68"/>
                <a:gd name="T30" fmla="*/ 0 w 106"/>
                <a:gd name="T31" fmla="*/ 2158 h 68"/>
                <a:gd name="T32" fmla="*/ 0 w 106"/>
                <a:gd name="T33" fmla="*/ 2158 h 68"/>
                <a:gd name="T34" fmla="*/ 3 w 106"/>
                <a:gd name="T35" fmla="*/ 3057 h 68"/>
                <a:gd name="T36" fmla="*/ 3 w 106"/>
                <a:gd name="T37" fmla="*/ 3936 h 68"/>
                <a:gd name="T38" fmla="*/ 3 w 106"/>
                <a:gd name="T39" fmla="*/ 4472 h 68"/>
                <a:gd name="T40" fmla="*/ 3 w 106"/>
                <a:gd name="T41" fmla="*/ 4669 h 68"/>
                <a:gd name="T42" fmla="*/ 3 w 106"/>
                <a:gd name="T43" fmla="*/ 4669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C00000"/>
            </a:solidFill>
            <a:ln w="9525">
              <a:solidFill>
                <a:srgbClr val="C00000"/>
              </a:solidFill>
              <a:round/>
              <a:headEnd/>
              <a:tailEnd/>
            </a:ln>
          </p:spPr>
          <p:txBody>
            <a:bodyPr/>
            <a:lstStyle/>
            <a:p>
              <a:endParaRPr lang="en-US"/>
            </a:p>
          </p:txBody>
        </p:sp>
        <p:sp>
          <p:nvSpPr>
            <p:cNvPr id="70674" name="Text Box 41"/>
            <p:cNvSpPr txBox="1">
              <a:spLocks noChangeArrowheads="1"/>
            </p:cNvSpPr>
            <p:nvPr/>
          </p:nvSpPr>
          <p:spPr bwMode="auto">
            <a:xfrm>
              <a:off x="1778" y="203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i="1"/>
                <a:t>a</a:t>
              </a:r>
            </a:p>
          </p:txBody>
        </p:sp>
      </p:grpSp>
      <p:grpSp>
        <p:nvGrpSpPr>
          <p:cNvPr id="6" name="Group 51"/>
          <p:cNvGrpSpPr>
            <a:grpSpLocks/>
          </p:cNvGrpSpPr>
          <p:nvPr/>
        </p:nvGrpSpPr>
        <p:grpSpPr bwMode="auto">
          <a:xfrm>
            <a:off x="4044950" y="3052763"/>
            <a:ext cx="463550" cy="488950"/>
            <a:chOff x="1676" y="2465"/>
            <a:chExt cx="292" cy="308"/>
          </a:xfrm>
        </p:grpSpPr>
        <p:sp>
          <p:nvSpPr>
            <p:cNvPr id="70671" name="Freeform 31"/>
            <p:cNvSpPr>
              <a:spLocks/>
            </p:cNvSpPr>
            <p:nvPr/>
          </p:nvSpPr>
          <p:spPr bwMode="auto">
            <a:xfrm>
              <a:off x="1676" y="2687"/>
              <a:ext cx="91" cy="86"/>
            </a:xfrm>
            <a:custGeom>
              <a:avLst/>
              <a:gdLst>
                <a:gd name="T0" fmla="*/ 3 w 106"/>
                <a:gd name="T1" fmla="*/ 4669 h 68"/>
                <a:gd name="T2" fmla="*/ 3 w 106"/>
                <a:gd name="T3" fmla="*/ 4669 h 68"/>
                <a:gd name="T4" fmla="*/ 5 w 106"/>
                <a:gd name="T5" fmla="*/ 4472 h 68"/>
                <a:gd name="T6" fmla="*/ 6 w 106"/>
                <a:gd name="T7" fmla="*/ 3936 h 68"/>
                <a:gd name="T8" fmla="*/ 6 w 106"/>
                <a:gd name="T9" fmla="*/ 3057 h 68"/>
                <a:gd name="T10" fmla="*/ 7 w 106"/>
                <a:gd name="T11" fmla="*/ 2158 h 68"/>
                <a:gd name="T12" fmla="*/ 7 w 106"/>
                <a:gd name="T13" fmla="*/ 2158 h 68"/>
                <a:gd name="T14" fmla="*/ 6 w 106"/>
                <a:gd name="T15" fmla="*/ 1286 h 68"/>
                <a:gd name="T16" fmla="*/ 6 w 106"/>
                <a:gd name="T17" fmla="*/ 621 h 68"/>
                <a:gd name="T18" fmla="*/ 5 w 106"/>
                <a:gd name="T19" fmla="*/ 211 h 68"/>
                <a:gd name="T20" fmla="*/ 3 w 106"/>
                <a:gd name="T21" fmla="*/ 0 h 68"/>
                <a:gd name="T22" fmla="*/ 3 w 106"/>
                <a:gd name="T23" fmla="*/ 0 h 68"/>
                <a:gd name="T24" fmla="*/ 3 w 106"/>
                <a:gd name="T25" fmla="*/ 211 h 68"/>
                <a:gd name="T26" fmla="*/ 3 w 106"/>
                <a:gd name="T27" fmla="*/ 621 h 68"/>
                <a:gd name="T28" fmla="*/ 3 w 106"/>
                <a:gd name="T29" fmla="*/ 1286 h 68"/>
                <a:gd name="T30" fmla="*/ 0 w 106"/>
                <a:gd name="T31" fmla="*/ 2158 h 68"/>
                <a:gd name="T32" fmla="*/ 0 w 106"/>
                <a:gd name="T33" fmla="*/ 2158 h 68"/>
                <a:gd name="T34" fmla="*/ 3 w 106"/>
                <a:gd name="T35" fmla="*/ 3057 h 68"/>
                <a:gd name="T36" fmla="*/ 3 w 106"/>
                <a:gd name="T37" fmla="*/ 3936 h 68"/>
                <a:gd name="T38" fmla="*/ 3 w 106"/>
                <a:gd name="T39" fmla="*/ 4472 h 68"/>
                <a:gd name="T40" fmla="*/ 3 w 106"/>
                <a:gd name="T41" fmla="*/ 4669 h 68"/>
                <a:gd name="T42" fmla="*/ 3 w 106"/>
                <a:gd name="T43" fmla="*/ 4669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2060"/>
            </a:solidFill>
            <a:ln w="9525">
              <a:solidFill>
                <a:srgbClr val="002060"/>
              </a:solidFill>
              <a:round/>
              <a:headEnd/>
              <a:tailEnd/>
            </a:ln>
          </p:spPr>
          <p:txBody>
            <a:bodyPr/>
            <a:lstStyle/>
            <a:p>
              <a:endParaRPr lang="en-US"/>
            </a:p>
          </p:txBody>
        </p:sp>
        <p:sp>
          <p:nvSpPr>
            <p:cNvPr id="70672" name="Text Box 42"/>
            <p:cNvSpPr txBox="1">
              <a:spLocks noChangeArrowheads="1"/>
            </p:cNvSpPr>
            <p:nvPr/>
          </p:nvSpPr>
          <p:spPr bwMode="auto">
            <a:xfrm>
              <a:off x="1772" y="246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i="1"/>
                <a:t>b</a:t>
              </a:r>
            </a:p>
          </p:txBody>
        </p:sp>
      </p:grpSp>
      <p:sp>
        <p:nvSpPr>
          <p:cNvPr id="613419" name="Line 43"/>
          <p:cNvSpPr>
            <a:spLocks noChangeShapeType="1"/>
          </p:cNvSpPr>
          <p:nvPr/>
        </p:nvSpPr>
        <p:spPr bwMode="auto">
          <a:xfrm flipH="1" flipV="1">
            <a:off x="4117975" y="2740025"/>
            <a:ext cx="9525" cy="16287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752044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3413"/>
                                        </p:tgtEl>
                                        <p:attrNameLst>
                                          <p:attrName>style.visibility</p:attrName>
                                        </p:attrNameLst>
                                      </p:cBhvr>
                                      <p:to>
                                        <p:strVal val="visible"/>
                                      </p:to>
                                    </p:set>
                                    <p:animEffect transition="in" filter="wipe(left)">
                                      <p:cBhvr>
                                        <p:cTn id="11" dur="500"/>
                                        <p:tgtEl>
                                          <p:spTgt spid="613413"/>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3415"/>
                                        </p:tgtEl>
                                        <p:attrNameLst>
                                          <p:attrName>style.visibility</p:attrName>
                                        </p:attrNameLst>
                                      </p:cBhvr>
                                      <p:to>
                                        <p:strVal val="visible"/>
                                      </p:to>
                                    </p:set>
                                    <p:animEffect transition="in" filter="wipe(left)">
                                      <p:cBhvr>
                                        <p:cTn id="19" dur="500"/>
                                        <p:tgtEl>
                                          <p:spTgt spid="613415"/>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13419"/>
                                        </p:tgtEl>
                                        <p:attrNameLst>
                                          <p:attrName>style.visibility</p:attrName>
                                        </p:attrNameLst>
                                      </p:cBhvr>
                                      <p:to>
                                        <p:strVal val="visible"/>
                                      </p:to>
                                    </p:set>
                                    <p:animEffect transition="in" filter="wipe(up)">
                                      <p:cBhvr>
                                        <p:cTn id="23" dur="500"/>
                                        <p:tgtEl>
                                          <p:spTgt spid="6134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13414"/>
                                        </p:tgtEl>
                                        <p:attrNameLst>
                                          <p:attrName>style.visibility</p:attrName>
                                        </p:attrNameLst>
                                      </p:cBhvr>
                                      <p:to>
                                        <p:strVal val="visible"/>
                                      </p:to>
                                    </p:set>
                                    <p:animEffect transition="in" filter="wipe(left)">
                                      <p:cBhvr>
                                        <p:cTn id="28" dur="500"/>
                                        <p:tgtEl>
                                          <p:spTgt spid="613414"/>
                                        </p:tgtEl>
                                      </p:cBhvr>
                                    </p:animEffect>
                                  </p:childTnLst>
                                </p:cTn>
                              </p:par>
                            </p:childTnLst>
                          </p:cTn>
                        </p:par>
                        <p:par>
                          <p:cTn id="29" fill="hold" nodeType="afterGroup">
                            <p:stCondLst>
                              <p:cond delay="500"/>
                            </p:stCondLst>
                            <p:childTnLst>
                              <p:par>
                                <p:cTn id="30" presetID="2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par>
                          <p:cTn id="33" fill="hold" nodeType="afterGroup">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13416"/>
                                        </p:tgtEl>
                                        <p:attrNameLst>
                                          <p:attrName>style.visibility</p:attrName>
                                        </p:attrNameLst>
                                      </p:cBhvr>
                                      <p:to>
                                        <p:strVal val="visible"/>
                                      </p:to>
                                    </p:set>
                                    <p:animEffect transition="in" filter="wipe(left)">
                                      <p:cBhvr>
                                        <p:cTn id="36" dur="500"/>
                                        <p:tgtEl>
                                          <p:spTgt spid="613416"/>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wipe(left)">
                                      <p:cBhvr>
                                        <p:cTn id="40" dur="500"/>
                                        <p:tgtEl>
                                          <p:spTgt spid="4">
                                            <p:txEl>
                                              <p:pRg st="0" end="0"/>
                                            </p:txEl>
                                          </p:spTgt>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wipe(left)">
                                      <p:cBhvr>
                                        <p:cTn id="4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13413" grpId="0" animBg="1"/>
      <p:bldP spid="613414" grpId="0" animBg="1"/>
      <p:bldP spid="613415" grpId="0" animBg="1"/>
      <p:bldP spid="613416" grpId="0" animBg="1"/>
      <p:bldP spid="61341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spect="1" noChangeArrowheads="1"/>
          </p:cNvSpPr>
          <p:nvPr>
            <p:ph type="title"/>
          </p:nvPr>
        </p:nvSpPr>
        <p:spPr>
          <a:xfrm>
            <a:off x="3111690" y="0"/>
            <a:ext cx="6032309" cy="609600"/>
          </a:xfrm>
        </p:spPr>
        <p:txBody>
          <a:bodyPr/>
          <a:lstStyle/>
          <a:p>
            <a:pPr algn="l" eaLnBrk="1" hangingPunct="1"/>
            <a:r>
              <a:rPr lang="en-US" dirty="0" smtClean="0"/>
              <a:t>Line Shifts</a:t>
            </a:r>
          </a:p>
        </p:txBody>
      </p:sp>
      <p:sp>
        <p:nvSpPr>
          <p:cNvPr id="71683" name="Rectangle 3"/>
          <p:cNvSpPr>
            <a:spLocks noGrp="1" noChangeArrowheads="1"/>
          </p:cNvSpPr>
          <p:nvPr>
            <p:ph idx="1"/>
          </p:nvPr>
        </p:nvSpPr>
        <p:spPr/>
        <p:txBody>
          <a:bodyPr/>
          <a:lstStyle/>
          <a:p>
            <a:pPr eaLnBrk="1" hangingPunct="1"/>
            <a:r>
              <a:rPr lang="en-US" smtClean="0"/>
              <a:t>Change in the assumption</a:t>
            </a:r>
          </a:p>
          <a:p>
            <a:pPr lvl="1" eaLnBrk="1" hangingPunct="1"/>
            <a:r>
              <a:rPr lang="en-US" smtClean="0"/>
              <a:t>Changes the relationship between variables</a:t>
            </a:r>
          </a:p>
          <a:p>
            <a:pPr lvl="1" eaLnBrk="1" hangingPunct="1"/>
            <a:r>
              <a:rPr lang="en-US" smtClean="0"/>
              <a:t>Expressed by a line shift</a:t>
            </a:r>
          </a:p>
        </p:txBody>
      </p:sp>
      <p:sp>
        <p:nvSpPr>
          <p:cNvPr id="71684" name="Footer Placeholder 7"/>
          <p:cNvSpPr>
            <a:spLocks noGrp="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1472158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Resources </a:t>
            </a:r>
          </a:p>
        </p:txBody>
      </p:sp>
      <p:sp>
        <p:nvSpPr>
          <p:cNvPr id="3" name="Content Placeholder 2"/>
          <p:cNvSpPr>
            <a:spLocks noGrp="1"/>
          </p:cNvSpPr>
          <p:nvPr>
            <p:ph idx="1"/>
          </p:nvPr>
        </p:nvSpPr>
        <p:spPr/>
        <p:txBody>
          <a:bodyPr/>
          <a:lstStyle/>
          <a:p>
            <a:pPr>
              <a:defRPr/>
            </a:pPr>
            <a:r>
              <a:rPr lang="en-US" dirty="0" smtClean="0"/>
              <a:t>Goods and services are scarce </a:t>
            </a:r>
          </a:p>
          <a:p>
            <a:pPr lvl="1">
              <a:defRPr/>
            </a:pPr>
            <a:r>
              <a:rPr lang="en-US" dirty="0" smtClean="0"/>
              <a:t>Because resources are scarce</a:t>
            </a:r>
          </a:p>
          <a:p>
            <a:pPr>
              <a:defRPr/>
            </a:pPr>
            <a:r>
              <a:rPr lang="en-US" dirty="0" smtClean="0"/>
              <a:t>Resources: inputs or factors of production</a:t>
            </a:r>
          </a:p>
          <a:p>
            <a:pPr lvl="1">
              <a:defRPr/>
            </a:pPr>
            <a:r>
              <a:rPr lang="en-US" dirty="0" smtClean="0"/>
              <a:t>Used </a:t>
            </a:r>
            <a:r>
              <a:rPr lang="en-US" dirty="0"/>
              <a:t>to </a:t>
            </a:r>
            <a:r>
              <a:rPr lang="en-US" dirty="0" smtClean="0"/>
              <a:t>produce the </a:t>
            </a:r>
            <a:r>
              <a:rPr lang="en-US" dirty="0"/>
              <a:t>goods and services </a:t>
            </a:r>
            <a:r>
              <a:rPr lang="en-US" dirty="0" smtClean="0"/>
              <a:t>that people want</a:t>
            </a:r>
          </a:p>
          <a:p>
            <a:pPr marL="647700" indent="-647700" eaLnBrk="1" hangingPunct="1">
              <a:buFontTx/>
              <a:buAutoNum type="arabicPeriod"/>
              <a:defRPr/>
            </a:pPr>
            <a:r>
              <a:rPr lang="en-US" dirty="0" smtClean="0"/>
              <a:t>Labor</a:t>
            </a:r>
          </a:p>
          <a:p>
            <a:pPr marL="647700" indent="-647700" eaLnBrk="1" hangingPunct="1">
              <a:buFontTx/>
              <a:buAutoNum type="arabicPeriod"/>
              <a:defRPr/>
            </a:pPr>
            <a:r>
              <a:rPr lang="en-US" dirty="0" smtClean="0"/>
              <a:t>Capital</a:t>
            </a:r>
          </a:p>
          <a:p>
            <a:pPr marL="647700" indent="-647700" eaLnBrk="1" hangingPunct="1">
              <a:buFontTx/>
              <a:buAutoNum type="arabicPeriod"/>
              <a:defRPr/>
            </a:pPr>
            <a:r>
              <a:rPr lang="en-US" dirty="0" smtClean="0"/>
              <a:t>Natural resources</a:t>
            </a:r>
          </a:p>
          <a:p>
            <a:pPr marL="647700" indent="-647700" eaLnBrk="1" hangingPunct="1">
              <a:buFontTx/>
              <a:buAutoNum type="arabicPeriod"/>
              <a:defRPr/>
            </a:pPr>
            <a:r>
              <a:rPr lang="en-US" dirty="0" smtClean="0"/>
              <a:t>Entrepreneurial ability</a:t>
            </a:r>
          </a:p>
        </p:txBody>
      </p:sp>
      <p:sp>
        <p:nvSpPr>
          <p:cNvPr id="1843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89651857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spect="1" noChangeArrowheads="1"/>
          </p:cNvSpPr>
          <p:nvPr>
            <p:ph type="title"/>
          </p:nvPr>
        </p:nvSpPr>
        <p:spPr/>
        <p:txBody>
          <a:bodyPr/>
          <a:lstStyle/>
          <a:p>
            <a:pPr eaLnBrk="1" hangingPunct="1"/>
            <a:r>
              <a:rPr lang="en-US" dirty="0" smtClean="0"/>
              <a:t>Exhibit 13</a:t>
            </a:r>
          </a:p>
        </p:txBody>
      </p:sp>
      <p:sp>
        <p:nvSpPr>
          <p:cNvPr id="3" name="Text Placeholder 2"/>
          <p:cNvSpPr>
            <a:spLocks noGrp="1"/>
          </p:cNvSpPr>
          <p:nvPr>
            <p:ph type="body" sz="quarter" idx="12"/>
          </p:nvPr>
        </p:nvSpPr>
        <p:spPr/>
        <p:txBody>
          <a:bodyPr/>
          <a:lstStyle/>
          <a:p>
            <a:r>
              <a:rPr lang="en-US" dirty="0">
                <a:solidFill>
                  <a:schemeClr val="tx1">
                    <a:lumMod val="95000"/>
                    <a:lumOff val="5000"/>
                  </a:schemeClr>
                </a:solidFill>
              </a:rPr>
              <a:t>Shift of line relating distance traveled to hours driven</a:t>
            </a:r>
          </a:p>
          <a:p>
            <a:endParaRPr lang="en-US" dirty="0"/>
          </a:p>
        </p:txBody>
      </p:sp>
      <p:sp>
        <p:nvSpPr>
          <p:cNvPr id="4" name="Text Placeholder 3"/>
          <p:cNvSpPr>
            <a:spLocks noGrp="1"/>
          </p:cNvSpPr>
          <p:nvPr>
            <p:ph type="body" sz="quarter" idx="13"/>
          </p:nvPr>
        </p:nvSpPr>
        <p:spPr>
          <a:xfrm>
            <a:off x="5322888" y="900752"/>
            <a:ext cx="3670300" cy="5417498"/>
          </a:xfrm>
        </p:spPr>
        <p:txBody>
          <a:bodyPr/>
          <a:lstStyle/>
          <a:p>
            <a:r>
              <a:rPr lang="en-US" dirty="0"/>
              <a:t>Line T appeared originally in Exhibit 8 to show the relation between hours driven and distance traveled per day, assuming an average speed of 50 miles per hour. If the average speed is only 40 miles per hour, the entire relation shifts to the right to T, indicating that any given distance traveled requires more driving time. For example, 200 miles traveled takes 4 hours of driving at 50 miles per hour but 5 hours at 40 miles per hour. This figure shows how a change in assumptions, in this case, the average speed assumed, can shift the entire relationship between two variables.</a:t>
            </a:r>
          </a:p>
          <a:p>
            <a:endParaRPr lang="en-US" dirty="0"/>
          </a:p>
        </p:txBody>
      </p:sp>
      <p:sp>
        <p:nvSpPr>
          <p:cNvPr id="72715" name="Footer Placeholder 50"/>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grpSp>
        <p:nvGrpSpPr>
          <p:cNvPr id="2" name="Group 6"/>
          <p:cNvGrpSpPr>
            <a:grpSpLocks/>
          </p:cNvGrpSpPr>
          <p:nvPr/>
        </p:nvGrpSpPr>
        <p:grpSpPr bwMode="auto">
          <a:xfrm>
            <a:off x="212725" y="1446213"/>
            <a:ext cx="5224463" cy="4579937"/>
            <a:chOff x="212725" y="1446213"/>
            <a:chExt cx="5224463" cy="4579937"/>
          </a:xfrm>
        </p:grpSpPr>
        <p:sp>
          <p:nvSpPr>
            <p:cNvPr id="72725" name="Rectangle 48"/>
            <p:cNvSpPr>
              <a:spLocks noChangeArrowheads="1"/>
            </p:cNvSpPr>
            <p:nvPr/>
          </p:nvSpPr>
          <p:spPr bwMode="auto">
            <a:xfrm>
              <a:off x="1139825" y="1446213"/>
              <a:ext cx="4183063" cy="3675062"/>
            </a:xfrm>
            <a:prstGeom prst="rect">
              <a:avLst/>
            </a:prstGeom>
            <a:solidFill>
              <a:schemeClr val="bg1"/>
            </a:solidFill>
            <a:ln w="9525" algn="ctr">
              <a:solidFill>
                <a:schemeClr val="bg1"/>
              </a:solidFill>
              <a:round/>
              <a:headEnd/>
              <a:tailEnd/>
            </a:ln>
          </p:spPr>
          <p:txBody>
            <a:bodyPr wrap="none" anchor="ctr"/>
            <a:lstStyle/>
            <a:p>
              <a:pPr marL="342900" indent="-342900"/>
              <a:endParaRPr lang="en-US"/>
            </a:p>
          </p:txBody>
        </p:sp>
        <p:grpSp>
          <p:nvGrpSpPr>
            <p:cNvPr id="72726" name="Group 50"/>
            <p:cNvGrpSpPr>
              <a:grpSpLocks/>
            </p:cNvGrpSpPr>
            <p:nvPr/>
          </p:nvGrpSpPr>
          <p:grpSpPr bwMode="auto">
            <a:xfrm>
              <a:off x="955675" y="5116513"/>
              <a:ext cx="4481513" cy="909637"/>
              <a:chOff x="748" y="3300"/>
              <a:chExt cx="2823" cy="573"/>
            </a:xfrm>
          </p:grpSpPr>
          <p:sp>
            <p:nvSpPr>
              <p:cNvPr id="72740" name="Text Box 17"/>
              <p:cNvSpPr txBox="1">
                <a:spLocks noChangeArrowheads="1"/>
              </p:cNvSpPr>
              <p:nvPr/>
            </p:nvSpPr>
            <p:spPr bwMode="auto">
              <a:xfrm>
                <a:off x="748" y="346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0</a:t>
                </a:r>
              </a:p>
            </p:txBody>
          </p:sp>
          <p:sp>
            <p:nvSpPr>
              <p:cNvPr id="72741" name="Line 18"/>
              <p:cNvSpPr>
                <a:spLocks noChangeShapeType="1"/>
              </p:cNvSpPr>
              <p:nvPr/>
            </p:nvSpPr>
            <p:spPr bwMode="auto">
              <a:xfrm>
                <a:off x="2402" y="3312"/>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42" name="Text Box 19"/>
              <p:cNvSpPr txBox="1">
                <a:spLocks noChangeArrowheads="1"/>
              </p:cNvSpPr>
              <p:nvPr/>
            </p:nvSpPr>
            <p:spPr bwMode="auto">
              <a:xfrm>
                <a:off x="2303" y="346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4</a:t>
                </a:r>
              </a:p>
            </p:txBody>
          </p:sp>
          <p:sp>
            <p:nvSpPr>
              <p:cNvPr id="72743" name="Line 20"/>
              <p:cNvSpPr>
                <a:spLocks noChangeShapeType="1"/>
              </p:cNvSpPr>
              <p:nvPr/>
            </p:nvSpPr>
            <p:spPr bwMode="auto">
              <a:xfrm>
                <a:off x="2021" y="3318"/>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44" name="Text Box 21"/>
              <p:cNvSpPr txBox="1">
                <a:spLocks noChangeArrowheads="1"/>
              </p:cNvSpPr>
              <p:nvPr/>
            </p:nvSpPr>
            <p:spPr bwMode="auto">
              <a:xfrm>
                <a:off x="1922" y="346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3</a:t>
                </a:r>
              </a:p>
            </p:txBody>
          </p:sp>
          <p:sp>
            <p:nvSpPr>
              <p:cNvPr id="72745" name="Line 22"/>
              <p:cNvSpPr>
                <a:spLocks noChangeShapeType="1"/>
              </p:cNvSpPr>
              <p:nvPr/>
            </p:nvSpPr>
            <p:spPr bwMode="auto">
              <a:xfrm>
                <a:off x="1631" y="3315"/>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46" name="Text Box 23"/>
              <p:cNvSpPr txBox="1">
                <a:spLocks noChangeArrowheads="1"/>
              </p:cNvSpPr>
              <p:nvPr/>
            </p:nvSpPr>
            <p:spPr bwMode="auto">
              <a:xfrm>
                <a:off x="1531" y="346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2</a:t>
                </a:r>
              </a:p>
            </p:txBody>
          </p:sp>
          <p:sp>
            <p:nvSpPr>
              <p:cNvPr id="72747" name="Line 24"/>
              <p:cNvSpPr>
                <a:spLocks noChangeShapeType="1"/>
              </p:cNvSpPr>
              <p:nvPr/>
            </p:nvSpPr>
            <p:spPr bwMode="auto">
              <a:xfrm>
                <a:off x="1247" y="3309"/>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48" name="Text Box 25"/>
              <p:cNvSpPr txBox="1">
                <a:spLocks noChangeArrowheads="1"/>
              </p:cNvSpPr>
              <p:nvPr/>
            </p:nvSpPr>
            <p:spPr bwMode="auto">
              <a:xfrm>
                <a:off x="1143" y="346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1</a:t>
                </a:r>
              </a:p>
            </p:txBody>
          </p:sp>
          <p:sp>
            <p:nvSpPr>
              <p:cNvPr id="72749" name="Line 26"/>
              <p:cNvSpPr>
                <a:spLocks noChangeShapeType="1"/>
              </p:cNvSpPr>
              <p:nvPr/>
            </p:nvSpPr>
            <p:spPr bwMode="auto">
              <a:xfrm>
                <a:off x="852" y="3309"/>
                <a:ext cx="2647"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50" name="Text Box 27"/>
              <p:cNvSpPr txBox="1">
                <a:spLocks noChangeArrowheads="1"/>
              </p:cNvSpPr>
              <p:nvPr/>
            </p:nvSpPr>
            <p:spPr bwMode="auto">
              <a:xfrm>
                <a:off x="1954" y="3642"/>
                <a:ext cx="16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Hours driven per day</a:t>
                </a:r>
              </a:p>
            </p:txBody>
          </p:sp>
          <p:sp>
            <p:nvSpPr>
              <p:cNvPr id="72751" name="Line 28"/>
              <p:cNvSpPr>
                <a:spLocks noChangeShapeType="1"/>
              </p:cNvSpPr>
              <p:nvPr/>
            </p:nvSpPr>
            <p:spPr bwMode="auto">
              <a:xfrm>
                <a:off x="2786" y="3300"/>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52" name="Text Box 29"/>
              <p:cNvSpPr txBox="1">
                <a:spLocks noChangeArrowheads="1"/>
              </p:cNvSpPr>
              <p:nvPr/>
            </p:nvSpPr>
            <p:spPr bwMode="auto">
              <a:xfrm>
                <a:off x="2687" y="344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5</a:t>
                </a:r>
              </a:p>
            </p:txBody>
          </p:sp>
        </p:grpSp>
        <p:grpSp>
          <p:nvGrpSpPr>
            <p:cNvPr id="72727" name="Group 30"/>
            <p:cNvGrpSpPr>
              <a:grpSpLocks/>
            </p:cNvGrpSpPr>
            <p:nvPr/>
          </p:nvGrpSpPr>
          <p:grpSpPr bwMode="auto">
            <a:xfrm>
              <a:off x="212725" y="1454150"/>
              <a:ext cx="941388" cy="3671888"/>
              <a:chOff x="2292" y="985"/>
              <a:chExt cx="593" cy="2313"/>
            </a:xfrm>
          </p:grpSpPr>
          <p:sp>
            <p:nvSpPr>
              <p:cNvPr id="72728" name="Line 31"/>
              <p:cNvSpPr>
                <a:spLocks noChangeShapeType="1"/>
              </p:cNvSpPr>
              <p:nvPr/>
            </p:nvSpPr>
            <p:spPr bwMode="auto">
              <a:xfrm flipH="1">
                <a:off x="2766" y="2152"/>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29" name="Text Box 32"/>
              <p:cNvSpPr txBox="1">
                <a:spLocks noChangeArrowheads="1"/>
              </p:cNvSpPr>
              <p:nvPr/>
            </p:nvSpPr>
            <p:spPr bwMode="auto">
              <a:xfrm>
                <a:off x="2458" y="2044"/>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150</a:t>
                </a:r>
              </a:p>
            </p:txBody>
          </p:sp>
          <p:sp>
            <p:nvSpPr>
              <p:cNvPr id="72730" name="Line 33"/>
              <p:cNvSpPr>
                <a:spLocks noChangeShapeType="1"/>
              </p:cNvSpPr>
              <p:nvPr/>
            </p:nvSpPr>
            <p:spPr bwMode="auto">
              <a:xfrm flipH="1">
                <a:off x="2760" y="2569"/>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31" name="Text Box 34"/>
              <p:cNvSpPr txBox="1">
                <a:spLocks noChangeArrowheads="1"/>
              </p:cNvSpPr>
              <p:nvPr/>
            </p:nvSpPr>
            <p:spPr bwMode="auto">
              <a:xfrm>
                <a:off x="2444" y="2454"/>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100</a:t>
                </a:r>
              </a:p>
            </p:txBody>
          </p:sp>
          <p:sp>
            <p:nvSpPr>
              <p:cNvPr id="72732" name="Line 35"/>
              <p:cNvSpPr>
                <a:spLocks noChangeShapeType="1"/>
              </p:cNvSpPr>
              <p:nvPr/>
            </p:nvSpPr>
            <p:spPr bwMode="auto">
              <a:xfrm flipH="1">
                <a:off x="2751" y="2920"/>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33" name="Text Box 36"/>
              <p:cNvSpPr txBox="1">
                <a:spLocks noChangeArrowheads="1"/>
              </p:cNvSpPr>
              <p:nvPr/>
            </p:nvSpPr>
            <p:spPr bwMode="auto">
              <a:xfrm>
                <a:off x="2495" y="2810"/>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50</a:t>
                </a:r>
              </a:p>
            </p:txBody>
          </p:sp>
          <p:sp>
            <p:nvSpPr>
              <p:cNvPr id="72734" name="Text Box 37"/>
              <p:cNvSpPr txBox="1">
                <a:spLocks noChangeArrowheads="1"/>
              </p:cNvSpPr>
              <p:nvPr/>
            </p:nvSpPr>
            <p:spPr bwMode="auto">
              <a:xfrm>
                <a:off x="2453" y="1657"/>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200</a:t>
                </a:r>
              </a:p>
            </p:txBody>
          </p:sp>
          <p:sp>
            <p:nvSpPr>
              <p:cNvPr id="72735" name="Line 38"/>
              <p:cNvSpPr>
                <a:spLocks noChangeShapeType="1"/>
              </p:cNvSpPr>
              <p:nvPr/>
            </p:nvSpPr>
            <p:spPr bwMode="auto">
              <a:xfrm flipH="1">
                <a:off x="2760" y="1768"/>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36" name="Line 39"/>
              <p:cNvSpPr>
                <a:spLocks noChangeShapeType="1"/>
              </p:cNvSpPr>
              <p:nvPr/>
            </p:nvSpPr>
            <p:spPr bwMode="auto">
              <a:xfrm flipV="1">
                <a:off x="2870" y="1003"/>
                <a:ext cx="8" cy="229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37" name="Text Box 40"/>
              <p:cNvSpPr txBox="1">
                <a:spLocks noChangeArrowheads="1"/>
              </p:cNvSpPr>
              <p:nvPr/>
            </p:nvSpPr>
            <p:spPr bwMode="auto">
              <a:xfrm rot="-5400000">
                <a:off x="1298" y="1979"/>
                <a:ext cx="2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Distance traveled per day (miles)</a:t>
                </a:r>
              </a:p>
            </p:txBody>
          </p:sp>
          <p:sp>
            <p:nvSpPr>
              <p:cNvPr id="72738" name="Text Box 41"/>
              <p:cNvSpPr txBox="1">
                <a:spLocks noChangeArrowheads="1"/>
              </p:cNvSpPr>
              <p:nvPr/>
            </p:nvSpPr>
            <p:spPr bwMode="auto">
              <a:xfrm>
                <a:off x="2450" y="1276"/>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a:t>250</a:t>
                </a:r>
              </a:p>
            </p:txBody>
          </p:sp>
          <p:sp>
            <p:nvSpPr>
              <p:cNvPr id="72739" name="Line 42"/>
              <p:cNvSpPr>
                <a:spLocks noChangeShapeType="1"/>
              </p:cNvSpPr>
              <p:nvPr/>
            </p:nvSpPr>
            <p:spPr bwMode="auto">
              <a:xfrm flipH="1">
                <a:off x="2757" y="1387"/>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614445" name="Line 45"/>
          <p:cNvSpPr>
            <a:spLocks noChangeShapeType="1"/>
          </p:cNvSpPr>
          <p:nvPr/>
        </p:nvSpPr>
        <p:spPr bwMode="auto">
          <a:xfrm>
            <a:off x="1131888" y="2692400"/>
            <a:ext cx="3094037" cy="47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46" name="Line 46"/>
          <p:cNvSpPr>
            <a:spLocks noChangeShapeType="1"/>
          </p:cNvSpPr>
          <p:nvPr/>
        </p:nvSpPr>
        <p:spPr bwMode="auto">
          <a:xfrm>
            <a:off x="3578225" y="2684463"/>
            <a:ext cx="0" cy="2463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47" name="Line 47"/>
          <p:cNvSpPr>
            <a:spLocks noChangeShapeType="1"/>
          </p:cNvSpPr>
          <p:nvPr/>
        </p:nvSpPr>
        <p:spPr bwMode="auto">
          <a:xfrm>
            <a:off x="4187825" y="2709863"/>
            <a:ext cx="0" cy="24257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 name="Group 52"/>
          <p:cNvGrpSpPr>
            <a:grpSpLocks/>
          </p:cNvGrpSpPr>
          <p:nvPr/>
        </p:nvGrpSpPr>
        <p:grpSpPr bwMode="auto">
          <a:xfrm>
            <a:off x="1587500" y="1874838"/>
            <a:ext cx="3771900" cy="2974975"/>
            <a:chOff x="1146" y="1258"/>
            <a:chExt cx="2376" cy="1874"/>
          </a:xfrm>
        </p:grpSpPr>
        <p:sp>
          <p:nvSpPr>
            <p:cNvPr id="72721" name="Line 44"/>
            <p:cNvSpPr>
              <a:spLocks noChangeShapeType="1"/>
            </p:cNvSpPr>
            <p:nvPr/>
          </p:nvSpPr>
          <p:spPr bwMode="auto">
            <a:xfrm flipV="1">
              <a:off x="1146" y="1410"/>
              <a:ext cx="2085" cy="172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22" name="Text Box 15"/>
            <p:cNvSpPr txBox="1">
              <a:spLocks noChangeArrowheads="1"/>
            </p:cNvSpPr>
            <p:nvPr/>
          </p:nvSpPr>
          <p:spPr bwMode="auto">
            <a:xfrm>
              <a:off x="2819" y="1787"/>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b="1" i="1"/>
                <a:t>f</a:t>
              </a:r>
            </a:p>
          </p:txBody>
        </p:sp>
        <p:sp>
          <p:nvSpPr>
            <p:cNvPr id="72723" name="Freeform 14"/>
            <p:cNvSpPr>
              <a:spLocks/>
            </p:cNvSpPr>
            <p:nvPr/>
          </p:nvSpPr>
          <p:spPr bwMode="auto">
            <a:xfrm>
              <a:off x="2730" y="1739"/>
              <a:ext cx="91" cy="86"/>
            </a:xfrm>
            <a:custGeom>
              <a:avLst/>
              <a:gdLst>
                <a:gd name="T0" fmla="*/ 3 w 106"/>
                <a:gd name="T1" fmla="*/ 4669 h 68"/>
                <a:gd name="T2" fmla="*/ 3 w 106"/>
                <a:gd name="T3" fmla="*/ 4669 h 68"/>
                <a:gd name="T4" fmla="*/ 5 w 106"/>
                <a:gd name="T5" fmla="*/ 4472 h 68"/>
                <a:gd name="T6" fmla="*/ 6 w 106"/>
                <a:gd name="T7" fmla="*/ 3936 h 68"/>
                <a:gd name="T8" fmla="*/ 6 w 106"/>
                <a:gd name="T9" fmla="*/ 3057 h 68"/>
                <a:gd name="T10" fmla="*/ 7 w 106"/>
                <a:gd name="T11" fmla="*/ 2158 h 68"/>
                <a:gd name="T12" fmla="*/ 7 w 106"/>
                <a:gd name="T13" fmla="*/ 2158 h 68"/>
                <a:gd name="T14" fmla="*/ 6 w 106"/>
                <a:gd name="T15" fmla="*/ 1286 h 68"/>
                <a:gd name="T16" fmla="*/ 6 w 106"/>
                <a:gd name="T17" fmla="*/ 621 h 68"/>
                <a:gd name="T18" fmla="*/ 5 w 106"/>
                <a:gd name="T19" fmla="*/ 211 h 68"/>
                <a:gd name="T20" fmla="*/ 3 w 106"/>
                <a:gd name="T21" fmla="*/ 0 h 68"/>
                <a:gd name="T22" fmla="*/ 3 w 106"/>
                <a:gd name="T23" fmla="*/ 0 h 68"/>
                <a:gd name="T24" fmla="*/ 3 w 106"/>
                <a:gd name="T25" fmla="*/ 211 h 68"/>
                <a:gd name="T26" fmla="*/ 3 w 106"/>
                <a:gd name="T27" fmla="*/ 621 h 68"/>
                <a:gd name="T28" fmla="*/ 3 w 106"/>
                <a:gd name="T29" fmla="*/ 1286 h 68"/>
                <a:gd name="T30" fmla="*/ 0 w 106"/>
                <a:gd name="T31" fmla="*/ 2158 h 68"/>
                <a:gd name="T32" fmla="*/ 0 w 106"/>
                <a:gd name="T33" fmla="*/ 2158 h 68"/>
                <a:gd name="T34" fmla="*/ 3 w 106"/>
                <a:gd name="T35" fmla="*/ 3057 h 68"/>
                <a:gd name="T36" fmla="*/ 3 w 106"/>
                <a:gd name="T37" fmla="*/ 3936 h 68"/>
                <a:gd name="T38" fmla="*/ 3 w 106"/>
                <a:gd name="T39" fmla="*/ 4472 h 68"/>
                <a:gd name="T40" fmla="*/ 3 w 106"/>
                <a:gd name="T41" fmla="*/ 4669 h 68"/>
                <a:gd name="T42" fmla="*/ 3 w 106"/>
                <a:gd name="T43" fmla="*/ 4669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FF0000"/>
            </a:solidFill>
            <a:ln w="9525">
              <a:solidFill>
                <a:srgbClr val="FF0000"/>
              </a:solidFill>
              <a:round/>
              <a:headEnd/>
              <a:tailEnd/>
            </a:ln>
          </p:spPr>
          <p:txBody>
            <a:bodyPr/>
            <a:lstStyle/>
            <a:p>
              <a:endParaRPr lang="en-US"/>
            </a:p>
          </p:txBody>
        </p:sp>
        <p:sp>
          <p:nvSpPr>
            <p:cNvPr id="72724" name="Text Box 48"/>
            <p:cNvSpPr txBox="1">
              <a:spLocks noChangeArrowheads="1"/>
            </p:cNvSpPr>
            <p:nvPr/>
          </p:nvSpPr>
          <p:spPr bwMode="auto">
            <a:xfrm>
              <a:off x="3278" y="1258"/>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b="1"/>
                <a:t>T′</a:t>
              </a:r>
            </a:p>
          </p:txBody>
        </p:sp>
      </p:grpSp>
      <p:grpSp>
        <p:nvGrpSpPr>
          <p:cNvPr id="6" name="Group 51"/>
          <p:cNvGrpSpPr>
            <a:grpSpLocks/>
          </p:cNvGrpSpPr>
          <p:nvPr/>
        </p:nvGrpSpPr>
        <p:grpSpPr bwMode="auto">
          <a:xfrm>
            <a:off x="1422400" y="1417638"/>
            <a:ext cx="3505200" cy="3406775"/>
            <a:chOff x="1042" y="970"/>
            <a:chExt cx="2208" cy="2146"/>
          </a:xfrm>
        </p:grpSpPr>
        <p:sp>
          <p:nvSpPr>
            <p:cNvPr id="72717" name="Line 5"/>
            <p:cNvSpPr>
              <a:spLocks noChangeShapeType="1"/>
            </p:cNvSpPr>
            <p:nvPr/>
          </p:nvSpPr>
          <p:spPr bwMode="auto">
            <a:xfrm flipV="1">
              <a:off x="1042" y="1186"/>
              <a:ext cx="1965" cy="193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8" name="Freeform 12"/>
            <p:cNvSpPr>
              <a:spLocks/>
            </p:cNvSpPr>
            <p:nvPr/>
          </p:nvSpPr>
          <p:spPr bwMode="auto">
            <a:xfrm>
              <a:off x="2357" y="1734"/>
              <a:ext cx="91" cy="86"/>
            </a:xfrm>
            <a:custGeom>
              <a:avLst/>
              <a:gdLst>
                <a:gd name="T0" fmla="*/ 3 w 106"/>
                <a:gd name="T1" fmla="*/ 4669 h 68"/>
                <a:gd name="T2" fmla="*/ 3 w 106"/>
                <a:gd name="T3" fmla="*/ 4669 h 68"/>
                <a:gd name="T4" fmla="*/ 5 w 106"/>
                <a:gd name="T5" fmla="*/ 4472 h 68"/>
                <a:gd name="T6" fmla="*/ 6 w 106"/>
                <a:gd name="T7" fmla="*/ 3936 h 68"/>
                <a:gd name="T8" fmla="*/ 6 w 106"/>
                <a:gd name="T9" fmla="*/ 3057 h 68"/>
                <a:gd name="T10" fmla="*/ 7 w 106"/>
                <a:gd name="T11" fmla="*/ 2158 h 68"/>
                <a:gd name="T12" fmla="*/ 7 w 106"/>
                <a:gd name="T13" fmla="*/ 2158 h 68"/>
                <a:gd name="T14" fmla="*/ 6 w 106"/>
                <a:gd name="T15" fmla="*/ 1286 h 68"/>
                <a:gd name="T16" fmla="*/ 6 w 106"/>
                <a:gd name="T17" fmla="*/ 621 h 68"/>
                <a:gd name="T18" fmla="*/ 5 w 106"/>
                <a:gd name="T19" fmla="*/ 211 h 68"/>
                <a:gd name="T20" fmla="*/ 3 w 106"/>
                <a:gd name="T21" fmla="*/ 0 h 68"/>
                <a:gd name="T22" fmla="*/ 3 w 106"/>
                <a:gd name="T23" fmla="*/ 0 h 68"/>
                <a:gd name="T24" fmla="*/ 3 w 106"/>
                <a:gd name="T25" fmla="*/ 211 h 68"/>
                <a:gd name="T26" fmla="*/ 3 w 106"/>
                <a:gd name="T27" fmla="*/ 621 h 68"/>
                <a:gd name="T28" fmla="*/ 3 w 106"/>
                <a:gd name="T29" fmla="*/ 1286 h 68"/>
                <a:gd name="T30" fmla="*/ 0 w 106"/>
                <a:gd name="T31" fmla="*/ 2158 h 68"/>
                <a:gd name="T32" fmla="*/ 0 w 106"/>
                <a:gd name="T33" fmla="*/ 2158 h 68"/>
                <a:gd name="T34" fmla="*/ 3 w 106"/>
                <a:gd name="T35" fmla="*/ 3057 h 68"/>
                <a:gd name="T36" fmla="*/ 3 w 106"/>
                <a:gd name="T37" fmla="*/ 3936 h 68"/>
                <a:gd name="T38" fmla="*/ 3 w 106"/>
                <a:gd name="T39" fmla="*/ 4472 h 68"/>
                <a:gd name="T40" fmla="*/ 3 w 106"/>
                <a:gd name="T41" fmla="*/ 4669 h 68"/>
                <a:gd name="T42" fmla="*/ 3 w 106"/>
                <a:gd name="T43" fmla="*/ 4669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C00000"/>
            </a:solidFill>
            <a:ln w="9525">
              <a:solidFill>
                <a:srgbClr val="C00000"/>
              </a:solidFill>
              <a:round/>
              <a:headEnd/>
              <a:tailEnd/>
            </a:ln>
          </p:spPr>
          <p:txBody>
            <a:bodyPr/>
            <a:lstStyle/>
            <a:p>
              <a:endParaRPr lang="en-US"/>
            </a:p>
          </p:txBody>
        </p:sp>
        <p:sp>
          <p:nvSpPr>
            <p:cNvPr id="72719" name="Text Box 13"/>
            <p:cNvSpPr txBox="1">
              <a:spLocks noChangeArrowheads="1"/>
            </p:cNvSpPr>
            <p:nvPr/>
          </p:nvSpPr>
          <p:spPr bwMode="auto">
            <a:xfrm>
              <a:off x="2118" y="1522"/>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b="1" i="1"/>
                <a:t>d</a:t>
              </a:r>
            </a:p>
          </p:txBody>
        </p:sp>
        <p:sp>
          <p:nvSpPr>
            <p:cNvPr id="72720" name="Text Box 49"/>
            <p:cNvSpPr txBox="1">
              <a:spLocks noChangeArrowheads="1"/>
            </p:cNvSpPr>
            <p:nvPr/>
          </p:nvSpPr>
          <p:spPr bwMode="auto">
            <a:xfrm>
              <a:off x="3046" y="970"/>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b="1"/>
                <a:t>T</a:t>
              </a:r>
            </a:p>
          </p:txBody>
        </p:sp>
      </p:grpSp>
    </p:spTree>
    <p:extLst>
      <p:ext uri="{BB962C8B-B14F-4D97-AF65-F5344CB8AC3E}">
        <p14:creationId xmlns:p14="http://schemas.microsoft.com/office/powerpoint/2010/main" val="3434095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4445"/>
                                        </p:tgtEl>
                                        <p:attrNameLst>
                                          <p:attrName>style.visibility</p:attrName>
                                        </p:attrNameLst>
                                      </p:cBhvr>
                                      <p:to>
                                        <p:strVal val="visible"/>
                                      </p:to>
                                    </p:set>
                                    <p:animEffect transition="in" filter="wipe(left)">
                                      <p:cBhvr>
                                        <p:cTn id="19" dur="500"/>
                                        <p:tgtEl>
                                          <p:spTgt spid="614445"/>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14446"/>
                                        </p:tgtEl>
                                        <p:attrNameLst>
                                          <p:attrName>style.visibility</p:attrName>
                                        </p:attrNameLst>
                                      </p:cBhvr>
                                      <p:to>
                                        <p:strVal val="visible"/>
                                      </p:to>
                                    </p:set>
                                    <p:animEffect transition="in" filter="wipe(up)">
                                      <p:cBhvr>
                                        <p:cTn id="23" dur="500"/>
                                        <p:tgtEl>
                                          <p:spTgt spid="614446"/>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614447"/>
                                        </p:tgtEl>
                                        <p:attrNameLst>
                                          <p:attrName>style.visibility</p:attrName>
                                        </p:attrNameLst>
                                      </p:cBhvr>
                                      <p:to>
                                        <p:strVal val="visible"/>
                                      </p:to>
                                    </p:set>
                                    <p:animEffect transition="in" filter="wipe(up)">
                                      <p:cBhvr>
                                        <p:cTn id="27" dur="500"/>
                                        <p:tgtEl>
                                          <p:spTgt spid="61444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left)">
                                      <p:cBhvr>
                                        <p:cTn id="3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14445" grpId="0" animBg="1"/>
      <p:bldP spid="614446" grpId="0" animBg="1"/>
      <p:bldP spid="6144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spect="1" noChangeArrowheads="1"/>
          </p:cNvSpPr>
          <p:nvPr>
            <p:ph type="title"/>
          </p:nvPr>
        </p:nvSpPr>
        <p:spPr/>
        <p:txBody>
          <a:bodyPr/>
          <a:lstStyle/>
          <a:p>
            <a:pPr eaLnBrk="1" hangingPunct="1"/>
            <a:r>
              <a:rPr lang="en-US" smtClean="0"/>
              <a:t>Resources </a:t>
            </a:r>
          </a:p>
        </p:txBody>
      </p:sp>
      <p:sp>
        <p:nvSpPr>
          <p:cNvPr id="539651" name="Rectangle 3"/>
          <p:cNvSpPr>
            <a:spLocks noGrp="1" noChangeArrowheads="1"/>
          </p:cNvSpPr>
          <p:nvPr>
            <p:ph idx="1"/>
          </p:nvPr>
        </p:nvSpPr>
        <p:spPr/>
        <p:txBody>
          <a:bodyPr/>
          <a:lstStyle/>
          <a:p>
            <a:pPr>
              <a:defRPr/>
            </a:pPr>
            <a:r>
              <a:rPr lang="en-US" dirty="0" smtClean="0"/>
              <a:t>Labor </a:t>
            </a:r>
          </a:p>
          <a:p>
            <a:pPr lvl="1">
              <a:defRPr/>
            </a:pPr>
            <a:r>
              <a:rPr lang="en-US" dirty="0" smtClean="0">
                <a:ea typeface="+mn-ea"/>
                <a:cs typeface="+mn-cs"/>
              </a:rPr>
              <a:t>Physical and mental effort used to produce goods and services</a:t>
            </a:r>
            <a:endParaRPr lang="en-US" dirty="0" smtClean="0"/>
          </a:p>
          <a:p>
            <a:pPr eaLnBrk="1" hangingPunct="1">
              <a:defRPr/>
            </a:pPr>
            <a:r>
              <a:rPr lang="en-US" dirty="0" smtClean="0"/>
              <a:t>We allocate our time to different uses</a:t>
            </a:r>
          </a:p>
          <a:p>
            <a:pPr lvl="1" eaLnBrk="1" hangingPunct="1">
              <a:defRPr/>
            </a:pPr>
            <a:r>
              <a:rPr lang="en-US" dirty="0" smtClean="0"/>
              <a:t>Sell it as labor  </a:t>
            </a:r>
          </a:p>
          <a:p>
            <a:pPr lvl="1" eaLnBrk="1" hangingPunct="1">
              <a:defRPr/>
            </a:pPr>
            <a:r>
              <a:rPr lang="en-US" dirty="0" smtClean="0"/>
              <a:t>Spend it doing other things</a:t>
            </a:r>
          </a:p>
          <a:p>
            <a:pPr>
              <a:defRPr/>
            </a:pPr>
            <a:r>
              <a:rPr lang="en-US" dirty="0" smtClean="0"/>
              <a:t>Wages</a:t>
            </a:r>
          </a:p>
          <a:p>
            <a:pPr lvl="1">
              <a:defRPr/>
            </a:pPr>
            <a:r>
              <a:rPr lang="en-US" dirty="0" smtClean="0"/>
              <a:t>Payment to resource owners for their labor</a:t>
            </a:r>
          </a:p>
        </p:txBody>
      </p:sp>
      <p:sp>
        <p:nvSpPr>
          <p:cNvPr id="19460"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40568834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spect="1" noChangeArrowheads="1"/>
          </p:cNvSpPr>
          <p:nvPr>
            <p:ph type="title"/>
          </p:nvPr>
        </p:nvSpPr>
        <p:spPr/>
        <p:txBody>
          <a:bodyPr/>
          <a:lstStyle/>
          <a:p>
            <a:pPr eaLnBrk="1" hangingPunct="1"/>
            <a:r>
              <a:rPr lang="en-US" smtClean="0"/>
              <a:t>Resources </a:t>
            </a:r>
          </a:p>
        </p:txBody>
      </p:sp>
      <p:sp>
        <p:nvSpPr>
          <p:cNvPr id="539651" name="Rectangle 3"/>
          <p:cNvSpPr>
            <a:spLocks noGrp="1" noChangeArrowheads="1"/>
          </p:cNvSpPr>
          <p:nvPr>
            <p:ph idx="1"/>
          </p:nvPr>
        </p:nvSpPr>
        <p:spPr/>
        <p:txBody>
          <a:bodyPr/>
          <a:lstStyle/>
          <a:p>
            <a:pPr>
              <a:defRPr/>
            </a:pPr>
            <a:r>
              <a:rPr lang="en-US" dirty="0" smtClean="0"/>
              <a:t>Capital</a:t>
            </a:r>
          </a:p>
          <a:p>
            <a:pPr lvl="1">
              <a:defRPr/>
            </a:pPr>
            <a:r>
              <a:rPr lang="en-US" dirty="0" smtClean="0">
                <a:ea typeface="+mn-ea"/>
                <a:cs typeface="+mn-cs"/>
              </a:rPr>
              <a:t>Buildings, equipment, and human skills used to produce goods and services</a:t>
            </a:r>
            <a:endParaRPr lang="en-US" dirty="0" smtClean="0"/>
          </a:p>
          <a:p>
            <a:pPr>
              <a:defRPr/>
            </a:pPr>
            <a:r>
              <a:rPr lang="en-US" dirty="0" smtClean="0"/>
              <a:t>Interest</a:t>
            </a:r>
          </a:p>
          <a:p>
            <a:pPr lvl="1">
              <a:defRPr/>
            </a:pPr>
            <a:r>
              <a:rPr lang="en-US" dirty="0" smtClean="0"/>
              <a:t>Payment to resource owners for the use of their capital</a:t>
            </a:r>
          </a:p>
        </p:txBody>
      </p:sp>
      <p:sp>
        <p:nvSpPr>
          <p:cNvPr id="20484"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177301680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spect="1" noChangeArrowheads="1"/>
          </p:cNvSpPr>
          <p:nvPr>
            <p:ph type="title"/>
          </p:nvPr>
        </p:nvSpPr>
        <p:spPr/>
        <p:txBody>
          <a:bodyPr/>
          <a:lstStyle/>
          <a:p>
            <a:pPr eaLnBrk="1" hangingPunct="1"/>
            <a:r>
              <a:rPr lang="en-US" smtClean="0"/>
              <a:t>Resources </a:t>
            </a:r>
          </a:p>
        </p:txBody>
      </p:sp>
      <p:sp>
        <p:nvSpPr>
          <p:cNvPr id="539651" name="Rectangle 3"/>
          <p:cNvSpPr>
            <a:spLocks noGrp="1" noChangeArrowheads="1"/>
          </p:cNvSpPr>
          <p:nvPr>
            <p:ph idx="1"/>
          </p:nvPr>
        </p:nvSpPr>
        <p:spPr/>
        <p:txBody>
          <a:bodyPr/>
          <a:lstStyle/>
          <a:p>
            <a:pPr>
              <a:defRPr/>
            </a:pPr>
            <a:r>
              <a:rPr lang="en-US" dirty="0" smtClean="0"/>
              <a:t>Physical capital</a:t>
            </a:r>
          </a:p>
          <a:p>
            <a:pPr lvl="1">
              <a:defRPr/>
            </a:pPr>
            <a:r>
              <a:rPr lang="en-US" dirty="0" smtClean="0">
                <a:ea typeface="+mn-ea"/>
                <a:cs typeface="+mn-cs"/>
              </a:rPr>
              <a:t>Human creations used to produce goods and services</a:t>
            </a:r>
            <a:endParaRPr lang="en-US" dirty="0" smtClean="0"/>
          </a:p>
          <a:p>
            <a:pPr eaLnBrk="1" hangingPunct="1">
              <a:defRPr/>
            </a:pPr>
            <a:r>
              <a:rPr lang="en-US" dirty="0" smtClean="0"/>
              <a:t>Human capital</a:t>
            </a:r>
          </a:p>
          <a:p>
            <a:pPr lvl="1" eaLnBrk="1" hangingPunct="1">
              <a:defRPr/>
            </a:pPr>
            <a:r>
              <a:rPr lang="en-US" dirty="0" smtClean="0">
                <a:ea typeface="+mn-ea"/>
                <a:cs typeface="+mn-cs"/>
              </a:rPr>
              <a:t>Knowledge and skill people acquire to increase their productivity</a:t>
            </a:r>
          </a:p>
        </p:txBody>
      </p:sp>
      <p:sp>
        <p:nvSpPr>
          <p:cNvPr id="21508"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172424326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Textbook title">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book title">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ntro">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hapterSlide">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xhibit_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xhibit_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2">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15184</TotalTime>
  <Words>4403</Words>
  <Application>Microsoft Office PowerPoint</Application>
  <PresentationFormat>On-screen Show (4:3)</PresentationFormat>
  <Paragraphs>497</Paragraphs>
  <Slides>60</Slides>
  <Notes>0</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60</vt:i4>
      </vt:variant>
    </vt:vector>
  </HeadingPairs>
  <TitlesOfParts>
    <vt:vector size="73" baseType="lpstr">
      <vt:lpstr>BatangChe</vt:lpstr>
      <vt:lpstr>Arial</vt:lpstr>
      <vt:lpstr>Calibri</vt:lpstr>
      <vt:lpstr>Cambria</vt:lpstr>
      <vt:lpstr>Times New Roman</vt:lpstr>
      <vt:lpstr>1_Textbook title</vt:lpstr>
      <vt:lpstr>Textbook title</vt:lpstr>
      <vt:lpstr>intro</vt:lpstr>
      <vt:lpstr>ChapterSlide</vt:lpstr>
      <vt:lpstr>exhibit_figure</vt:lpstr>
      <vt:lpstr>exhibit_table</vt:lpstr>
      <vt:lpstr>case study 2</vt:lpstr>
      <vt:lpstr>appendix</vt:lpstr>
      <vt:lpstr>PowerPoint Presentation</vt:lpstr>
      <vt:lpstr>PowerPoint Presentation</vt:lpstr>
      <vt:lpstr>PowerPoint Presentation</vt:lpstr>
      <vt:lpstr>The Economic Problem</vt:lpstr>
      <vt:lpstr>The Economic Problem</vt:lpstr>
      <vt:lpstr>Resources </vt:lpstr>
      <vt:lpstr>Resources </vt:lpstr>
      <vt:lpstr>Resources </vt:lpstr>
      <vt:lpstr>Resources </vt:lpstr>
      <vt:lpstr>Resources </vt:lpstr>
      <vt:lpstr>Resources </vt:lpstr>
      <vt:lpstr>Resources </vt:lpstr>
      <vt:lpstr>Resources </vt:lpstr>
      <vt:lpstr>Goods and Services</vt:lpstr>
      <vt:lpstr>Exhibit 1</vt:lpstr>
      <vt:lpstr>Goods and Services</vt:lpstr>
      <vt:lpstr>Goods and Services</vt:lpstr>
      <vt:lpstr>Economic Decision Makers</vt:lpstr>
      <vt:lpstr>Economic Decision Makers</vt:lpstr>
      <vt:lpstr>Markets</vt:lpstr>
      <vt:lpstr>A Simple Circular-Flow Model</vt:lpstr>
      <vt:lpstr>Exhibit 2</vt:lpstr>
      <vt:lpstr>Rational Self-Interest</vt:lpstr>
      <vt:lpstr>Choice Requires Time &amp; Information</vt:lpstr>
      <vt:lpstr>Economic Analysis Is Marginal Analysis</vt:lpstr>
      <vt:lpstr>Microeconomics</vt:lpstr>
      <vt:lpstr>Microeconomics</vt:lpstr>
      <vt:lpstr>The Science of Economic Analysis</vt:lpstr>
      <vt:lpstr>The Role of Theory</vt:lpstr>
      <vt:lpstr>The Scientific Method</vt:lpstr>
      <vt:lpstr>The Scientific Method</vt:lpstr>
      <vt:lpstr>The Scientific Method</vt:lpstr>
      <vt:lpstr>The Scientific Method</vt:lpstr>
      <vt:lpstr>Exhibit 3</vt:lpstr>
      <vt:lpstr>Normative Versus Positive</vt:lpstr>
      <vt:lpstr>Economists Tell Stories</vt:lpstr>
      <vt:lpstr>Predicting Average Behavior</vt:lpstr>
      <vt:lpstr>Some Pitfalls of Faulty Economic Analysis</vt:lpstr>
      <vt:lpstr>Some Pitfalls of Faulty Economic Analysis</vt:lpstr>
      <vt:lpstr>If Economists Are So Smart, Why Aren’t They Rich?</vt:lpstr>
      <vt:lpstr>If Economists Are So Smart, Why Aren’t They Rich?</vt:lpstr>
      <vt:lpstr>College Major and Annual Earnings</vt:lpstr>
      <vt:lpstr>College Major and Annual Earnings</vt:lpstr>
      <vt:lpstr>Exhibit 4</vt:lpstr>
      <vt:lpstr>Understanding Graphs</vt:lpstr>
      <vt:lpstr>Exhibit 5</vt:lpstr>
      <vt:lpstr>Understanding Graphs</vt:lpstr>
      <vt:lpstr>Exhibit 6</vt:lpstr>
      <vt:lpstr>Drawing Graphs</vt:lpstr>
      <vt:lpstr>Exhibit 7</vt:lpstr>
      <vt:lpstr>Exhibit 8</vt:lpstr>
      <vt:lpstr>The Slope of a Straight Line</vt:lpstr>
      <vt:lpstr>Exhibit 9 (a), (b)</vt:lpstr>
      <vt:lpstr>Exhibit 9 (c), (d)</vt:lpstr>
      <vt:lpstr>Slopes</vt:lpstr>
      <vt:lpstr>Exhibit 10</vt:lpstr>
      <vt:lpstr>Exhibit 11</vt:lpstr>
      <vt:lpstr>Exhibit 12</vt:lpstr>
      <vt:lpstr>Line Shifts</vt:lpstr>
      <vt:lpstr>Exhibit 13</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dc:title>
  <dc:creator>Andreea Chiritescu</dc:creator>
  <cp:lastModifiedBy>Chase, Julia</cp:lastModifiedBy>
  <cp:revision>547</cp:revision>
  <dcterms:created xsi:type="dcterms:W3CDTF">2006-11-30T14:59:54Z</dcterms:created>
  <dcterms:modified xsi:type="dcterms:W3CDTF">2015-12-14T19:43:33Z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1025327733</vt:i4>
  </property>
  <property fmtid="{D5CDD505-2E9C-101B-9397-08002B2CF9AE}" pid="3" name="_NewReviewCycle">
    <vt:lpwstr/>
  </property>
  <property fmtid="{D5CDD505-2E9C-101B-9397-08002B2CF9AE}" pid="4" name="_EmailSubject">
    <vt:lpwstr>PowerPoints</vt:lpwstr>
  </property>
  <property fmtid="{D5CDD505-2E9C-101B-9397-08002B2CF9AE}" pid="5" name="_AuthorEmail">
    <vt:lpwstr>Julia.Chase@cengage.com</vt:lpwstr>
  </property>
  <property fmtid="{D5CDD505-2E9C-101B-9397-08002B2CF9AE}" pid="6" name="_AuthorEmailDisplayName">
    <vt:lpwstr>Chase, Julia</vt:lpwstr>
  </property>
</Properties>
</file>