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4" r:id="rId1"/>
    <p:sldMasterId id="2147484293" r:id="rId2"/>
    <p:sldMasterId id="2147483650" r:id="rId3"/>
    <p:sldMasterId id="2147483652" r:id="rId4"/>
    <p:sldMasterId id="2147484414" r:id="rId5"/>
    <p:sldMasterId id="2147484198" r:id="rId6"/>
    <p:sldMasterId id="2147483655" r:id="rId7"/>
    <p:sldMasterId id="2147483654" r:id="rId8"/>
  </p:sldMasterIdLst>
  <p:notesMasterIdLst>
    <p:notesMasterId r:id="rId61"/>
  </p:notesMasterIdLst>
  <p:handoutMasterIdLst>
    <p:handoutMasterId r:id="rId62"/>
  </p:handoutMasterIdLst>
  <p:sldIdLst>
    <p:sldId id="663" r:id="rId9"/>
    <p:sldId id="664" r:id="rId10"/>
    <p:sldId id="823" r:id="rId11"/>
    <p:sldId id="824" r:id="rId12"/>
    <p:sldId id="825" r:id="rId13"/>
    <p:sldId id="826" r:id="rId14"/>
    <p:sldId id="827" r:id="rId15"/>
    <p:sldId id="828" r:id="rId16"/>
    <p:sldId id="829" r:id="rId17"/>
    <p:sldId id="830" r:id="rId18"/>
    <p:sldId id="831" r:id="rId19"/>
    <p:sldId id="833" r:id="rId20"/>
    <p:sldId id="834" r:id="rId21"/>
    <p:sldId id="835" r:id="rId22"/>
    <p:sldId id="836" r:id="rId23"/>
    <p:sldId id="837" r:id="rId24"/>
    <p:sldId id="838" r:id="rId25"/>
    <p:sldId id="839" r:id="rId26"/>
    <p:sldId id="840" r:id="rId27"/>
    <p:sldId id="841" r:id="rId28"/>
    <p:sldId id="842" r:id="rId29"/>
    <p:sldId id="843" r:id="rId30"/>
    <p:sldId id="844" r:id="rId31"/>
    <p:sldId id="845" r:id="rId32"/>
    <p:sldId id="846" r:id="rId33"/>
    <p:sldId id="847" r:id="rId34"/>
    <p:sldId id="848" r:id="rId35"/>
    <p:sldId id="849" r:id="rId36"/>
    <p:sldId id="850" r:id="rId37"/>
    <p:sldId id="851" r:id="rId38"/>
    <p:sldId id="852" r:id="rId39"/>
    <p:sldId id="853" r:id="rId40"/>
    <p:sldId id="854" r:id="rId41"/>
    <p:sldId id="855" r:id="rId42"/>
    <p:sldId id="857" r:id="rId43"/>
    <p:sldId id="858" r:id="rId44"/>
    <p:sldId id="859" r:id="rId45"/>
    <p:sldId id="875" r:id="rId46"/>
    <p:sldId id="874" r:id="rId47"/>
    <p:sldId id="860" r:id="rId48"/>
    <p:sldId id="862" r:id="rId49"/>
    <p:sldId id="863" r:id="rId50"/>
    <p:sldId id="864" r:id="rId51"/>
    <p:sldId id="865" r:id="rId52"/>
    <p:sldId id="866" r:id="rId53"/>
    <p:sldId id="867" r:id="rId54"/>
    <p:sldId id="868" r:id="rId55"/>
    <p:sldId id="869" r:id="rId56"/>
    <p:sldId id="870" r:id="rId57"/>
    <p:sldId id="871" r:id="rId58"/>
    <p:sldId id="872" r:id="rId59"/>
    <p:sldId id="873" r:id="rId6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00E24"/>
    <a:srgbClr val="DE4A00"/>
    <a:srgbClr val="FF732D"/>
    <a:srgbClr val="FF0066"/>
    <a:srgbClr val="0044A8"/>
    <a:srgbClr val="B42828"/>
    <a:srgbClr val="00AAC9"/>
    <a:srgbClr val="0097A1"/>
    <a:srgbClr val="002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86406" autoAdjust="0"/>
  </p:normalViewPr>
  <p:slideViewPr>
    <p:cSldViewPr snapToGrid="0">
      <p:cViewPr varScale="1">
        <p:scale>
          <a:sx n="59" d="100"/>
          <a:sy n="59" d="100"/>
        </p:scale>
        <p:origin x="13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2D0800-4859-4CA8-B7EC-AA42AD7B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41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B77CDB-D0D5-4635-9103-FBDA270D4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9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5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2784297" y="5845996"/>
            <a:ext cx="6359703" cy="54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1600" dirty="0" smtClean="0"/>
              <a:t>Prepared by: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V. </a:t>
            </a:r>
            <a:r>
              <a:rPr lang="en-US" sz="1600" dirty="0" err="1" smtClean="0"/>
              <a:t>Andreea</a:t>
            </a:r>
            <a:r>
              <a:rPr lang="en-US" sz="1600" dirty="0" smtClean="0"/>
              <a:t> </a:t>
            </a:r>
            <a:r>
              <a:rPr lang="en-US" sz="1600" dirty="0" err="1" smtClean="0"/>
              <a:t>Chiritescu</a:t>
            </a:r>
            <a:r>
              <a:rPr lang="en-US" sz="1600" dirty="0" smtClean="0"/>
              <a:t>, Eastern Illinois University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Reviewed by: William A. </a:t>
            </a:r>
            <a:r>
              <a:rPr lang="en-US" sz="16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McEachern</a:t>
            </a: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</a:t>
            </a:r>
            <a:r>
              <a:rPr lang="en-US" sz="16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University of Connecticut</a:t>
            </a:r>
            <a:endParaRPr lang="en-US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0" y="1924316"/>
            <a:ext cx="9144000" cy="2429300"/>
          </a:xfrm>
          <a:prstGeom prst="rect">
            <a:avLst/>
          </a:prstGeom>
        </p:spPr>
        <p:txBody>
          <a:bodyPr wrap="none"/>
          <a:lstStyle>
            <a:lvl1pPr marL="0" indent="0" algn="ctr">
              <a:buFontTx/>
              <a:buNone/>
              <a:defRPr sz="4800">
                <a:solidFill>
                  <a:srgbClr val="900E24"/>
                </a:solidFill>
              </a:defRPr>
            </a:lvl1pPr>
          </a:lstStyle>
          <a:p>
            <a:r>
              <a:rPr lang="en-US" dirty="0" err="1" smtClean="0"/>
              <a:t>Ch</a:t>
            </a:r>
            <a:r>
              <a:rPr lang="en-US" dirty="0" smtClean="0"/>
              <a:t># </a:t>
            </a:r>
          </a:p>
          <a:p>
            <a:r>
              <a:rPr lang="en-US" dirty="0" smtClean="0"/>
              <a:t>and Chapter </a:t>
            </a:r>
            <a:r>
              <a:rPr lang="en-US" dirty="0"/>
              <a:t>name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8364" y="6492875"/>
            <a:ext cx="892563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276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290" y="382137"/>
            <a:ext cx="6946710" cy="6120880"/>
          </a:xfrm>
          <a:prstGeom prst="rect">
            <a:avLst/>
          </a:prstGeom>
        </p:spPr>
        <p:txBody>
          <a:bodyPr/>
          <a:lstStyle>
            <a:lvl1pPr>
              <a:defRPr sz="2800" i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</a:t>
            </a:r>
          </a:p>
          <a:p>
            <a:pPr lvl="0"/>
            <a:r>
              <a:rPr lang="en-US" dirty="0" smtClean="0"/>
              <a:t>to edit </a:t>
            </a:r>
          </a:p>
          <a:p>
            <a:pPr lvl="0"/>
            <a:r>
              <a:rPr lang="en-US" dirty="0" smtClean="0"/>
              <a:t>Master </a:t>
            </a:r>
          </a:p>
          <a:p>
            <a:pPr lvl="0"/>
            <a:r>
              <a:rPr lang="en-US" dirty="0" smtClean="0"/>
              <a:t>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95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43" y="0"/>
            <a:ext cx="8488957" cy="865188"/>
          </a:xfrm>
        </p:spPr>
        <p:txBody>
          <a:bodyPr/>
          <a:lstStyle>
            <a:lvl1pPr>
              <a:defRPr b="0" i="0">
                <a:solidFill>
                  <a:srgbClr val="900E24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80" y="924375"/>
            <a:ext cx="8833734" cy="5524050"/>
          </a:xfrm>
        </p:spPr>
        <p:txBody>
          <a:bodyPr/>
          <a:lstStyle>
            <a:lvl1pPr>
              <a:defRPr>
                <a:solidFill>
                  <a:srgbClr val="0044A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409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7977" cy="352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329488"/>
            <a:ext cx="9144000" cy="477221"/>
          </a:xfrm>
        </p:spPr>
        <p:txBody>
          <a:bodyPr/>
          <a:lstStyle>
            <a:lvl1pPr>
              <a:defRPr sz="2800">
                <a:solidFill>
                  <a:srgbClr val="1C1C1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67288" y="1270000"/>
            <a:ext cx="4025900" cy="5048250"/>
          </a:xfrm>
        </p:spPr>
        <p:txBody>
          <a:bodyPr/>
          <a:lstStyle>
            <a:lvl1pPr marL="0" indent="0">
              <a:spcBef>
                <a:spcPts val="0"/>
              </a:spcBef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3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7977" cy="352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329488"/>
            <a:ext cx="9144000" cy="477221"/>
          </a:xfrm>
        </p:spPr>
        <p:txBody>
          <a:bodyPr/>
          <a:lstStyle>
            <a:lvl1pPr>
              <a:defRPr sz="2800">
                <a:solidFill>
                  <a:srgbClr val="1C1C1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67288" y="1270000"/>
            <a:ext cx="4025900" cy="5048250"/>
          </a:xfrm>
        </p:spPr>
        <p:txBody>
          <a:bodyPr/>
          <a:lstStyle>
            <a:lvl1pPr marL="0" indent="0">
              <a:spcBef>
                <a:spcPts val="0"/>
              </a:spcBef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79413" y="1293813"/>
            <a:ext cx="4337050" cy="5014912"/>
          </a:xfrm>
        </p:spPr>
        <p:txBody>
          <a:bodyPr/>
          <a:lstStyle>
            <a:lvl1pPr marL="0" indent="0">
              <a:spcBef>
                <a:spcPts val="0"/>
              </a:spcBef>
              <a:defRPr/>
            </a:lvl1pPr>
            <a:lvl2pPr marL="0" indent="0">
              <a:spcBef>
                <a:spcPts val="0"/>
              </a:spcBef>
              <a:defRPr/>
            </a:lvl2pPr>
            <a:lvl3pPr marL="0" indent="0">
              <a:spcBef>
                <a:spcPts val="0"/>
              </a:spcBef>
              <a:defRPr/>
            </a:lvl3pPr>
            <a:lvl4pPr marL="0" indent="0">
              <a:spcBef>
                <a:spcPts val="0"/>
              </a:spcBef>
              <a:defRPr/>
            </a:lvl4pPr>
            <a:lvl5pPr marL="0" indent="0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5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303741" cy="3701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333403"/>
            <a:ext cx="9144000" cy="42953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162550" y="1804988"/>
            <a:ext cx="3646488" cy="41560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88950" y="1009650"/>
            <a:ext cx="3956926" cy="566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729163" y="962025"/>
            <a:ext cx="4225925" cy="598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0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959370"/>
            <a:ext cx="8765498" cy="5517630"/>
          </a:xfrm>
        </p:spPr>
        <p:txBody>
          <a:bodyPr/>
          <a:lstStyle>
            <a:lvl1pPr>
              <a:defRPr>
                <a:solidFill>
                  <a:srgbClr val="0044A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C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6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43441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364" y="6492875"/>
            <a:ext cx="892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4884879" y="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2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2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11 </a:t>
            </a:r>
            <a:endParaRPr lang="en-US" sz="12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6045"/>
            <a:ext cx="9144000" cy="2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955"/>
            <a:ext cx="2124258" cy="631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2224585" y="368489"/>
            <a:ext cx="6757490" cy="621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86045"/>
            <a:ext cx="9144000" cy="27195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buFontTx/>
              <a:buNone/>
              <a:defRPr sz="11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 userDrawn="1"/>
        </p:nvSpPr>
        <p:spPr>
          <a:xfrm>
            <a:off x="4884879" y="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2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200" i="1" kern="0" dirty="0" smtClean="0">
                <a:solidFill>
                  <a:srgbClr val="000000"/>
                </a:solidFill>
                <a:latin typeface="+mj-lt"/>
              </a:rPr>
              <a:t>Economics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 11e, Ch. 25 </a:t>
            </a:r>
            <a:endParaRPr lang="en-US" sz="12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6267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26267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rgbClr val="26267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6267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626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43441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68375"/>
            <a:ext cx="8609013" cy="54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069" y="6492875"/>
            <a:ext cx="619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652984" cy="79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04402" y="60325"/>
            <a:ext cx="843959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 – text and content – red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598"/>
            <a:ext cx="9144000" cy="10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11 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900E24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44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01341" y="-4401341"/>
            <a:ext cx="341319" cy="914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0" y="0"/>
            <a:ext cx="9144000" cy="352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EXHIBIT 1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87317" y="798513"/>
            <a:ext cx="8974133" cy="5693789"/>
            <a:chOff x="87317" y="798513"/>
            <a:chExt cx="8974133" cy="5693789"/>
          </a:xfrm>
        </p:grpSpPr>
        <p:pic>
          <p:nvPicPr>
            <p:cNvPr id="8194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18" y="808646"/>
              <a:ext cx="8974130" cy="5674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" name="Group 1"/>
            <p:cNvGrpSpPr/>
            <p:nvPr userDrawn="1"/>
          </p:nvGrpSpPr>
          <p:grpSpPr>
            <a:xfrm>
              <a:off x="87317" y="798513"/>
              <a:ext cx="8974133" cy="5693789"/>
              <a:chOff x="87317" y="798513"/>
              <a:chExt cx="8974133" cy="5693789"/>
            </a:xfrm>
          </p:grpSpPr>
          <p:cxnSp>
            <p:nvCxnSpPr>
              <p:cNvPr id="4105" name="Straight Connector 2"/>
              <p:cNvCxnSpPr>
                <a:cxnSpLocks noChangeShapeType="1"/>
              </p:cNvCxnSpPr>
              <p:nvPr userDrawn="1"/>
            </p:nvCxnSpPr>
            <p:spPr bwMode="auto">
              <a:xfrm>
                <a:off x="87318" y="6483222"/>
                <a:ext cx="8974132" cy="0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6" name="Straight Connector 10"/>
              <p:cNvCxnSpPr>
                <a:cxnSpLocks noChangeShapeType="1"/>
              </p:cNvCxnSpPr>
              <p:nvPr userDrawn="1"/>
            </p:nvCxnSpPr>
            <p:spPr bwMode="auto">
              <a:xfrm flipV="1">
                <a:off x="87318" y="805964"/>
                <a:ext cx="8974132" cy="2682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7" name="Straight Connector 11"/>
              <p:cNvCxnSpPr>
                <a:cxnSpLocks noChangeShapeType="1"/>
              </p:cNvCxnSpPr>
              <p:nvPr userDrawn="1"/>
            </p:nvCxnSpPr>
            <p:spPr bwMode="auto">
              <a:xfrm flipH="1">
                <a:off x="87317" y="798513"/>
                <a:ext cx="1" cy="5693789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8" name="Straight Connector 14"/>
              <p:cNvCxnSpPr>
                <a:cxnSpLocks noChangeShapeType="1"/>
              </p:cNvCxnSpPr>
              <p:nvPr userDrawn="1"/>
            </p:nvCxnSpPr>
            <p:spPr bwMode="auto">
              <a:xfrm>
                <a:off x="9061448" y="798513"/>
                <a:ext cx="2" cy="5689774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101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5260975" y="1149350"/>
            <a:ext cx="365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0" y="6492875"/>
            <a:ext cx="6428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01341" y="-4401341"/>
            <a:ext cx="341319" cy="914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0" y="0"/>
            <a:ext cx="9144000" cy="352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EXHIBIT 1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87317" y="798513"/>
            <a:ext cx="8974133" cy="5693789"/>
            <a:chOff x="87317" y="798513"/>
            <a:chExt cx="8974133" cy="5693789"/>
          </a:xfrm>
        </p:grpSpPr>
        <p:pic>
          <p:nvPicPr>
            <p:cNvPr id="8194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18" y="808646"/>
              <a:ext cx="8974130" cy="5674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" name="Group 1"/>
            <p:cNvGrpSpPr/>
            <p:nvPr userDrawn="1"/>
          </p:nvGrpSpPr>
          <p:grpSpPr>
            <a:xfrm>
              <a:off x="87317" y="798513"/>
              <a:ext cx="8974133" cy="5693789"/>
              <a:chOff x="87317" y="798513"/>
              <a:chExt cx="8974133" cy="5693789"/>
            </a:xfrm>
          </p:grpSpPr>
          <p:cxnSp>
            <p:nvCxnSpPr>
              <p:cNvPr id="4105" name="Straight Connector 2"/>
              <p:cNvCxnSpPr>
                <a:cxnSpLocks noChangeShapeType="1"/>
              </p:cNvCxnSpPr>
              <p:nvPr userDrawn="1"/>
            </p:nvCxnSpPr>
            <p:spPr bwMode="auto">
              <a:xfrm>
                <a:off x="87318" y="6483222"/>
                <a:ext cx="8974132" cy="0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6" name="Straight Connector 10"/>
              <p:cNvCxnSpPr>
                <a:cxnSpLocks noChangeShapeType="1"/>
              </p:cNvCxnSpPr>
              <p:nvPr userDrawn="1"/>
            </p:nvCxnSpPr>
            <p:spPr bwMode="auto">
              <a:xfrm flipV="1">
                <a:off x="87318" y="805964"/>
                <a:ext cx="8974132" cy="2682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7" name="Straight Connector 11"/>
              <p:cNvCxnSpPr>
                <a:cxnSpLocks noChangeShapeType="1"/>
              </p:cNvCxnSpPr>
              <p:nvPr userDrawn="1"/>
            </p:nvCxnSpPr>
            <p:spPr bwMode="auto">
              <a:xfrm flipH="1">
                <a:off x="87317" y="798513"/>
                <a:ext cx="1" cy="5693789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8" name="Straight Connector 14"/>
              <p:cNvCxnSpPr>
                <a:cxnSpLocks noChangeShapeType="1"/>
              </p:cNvCxnSpPr>
              <p:nvPr userDrawn="1"/>
            </p:nvCxnSpPr>
            <p:spPr bwMode="auto">
              <a:xfrm>
                <a:off x="9061448" y="798513"/>
                <a:ext cx="2" cy="5689774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101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5260975" y="1149350"/>
            <a:ext cx="365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0" y="6492875"/>
            <a:ext cx="6428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11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867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01341" y="-4401341"/>
            <a:ext cx="341319" cy="914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0" y="0"/>
            <a:ext cx="9144000" cy="336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Exhibit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14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87317" y="798513"/>
            <a:ext cx="8974133" cy="5693789"/>
            <a:chOff x="87317" y="798513"/>
            <a:chExt cx="8974133" cy="5693789"/>
          </a:xfrm>
        </p:grpSpPr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18" y="808646"/>
              <a:ext cx="8974130" cy="5674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6" name="Group 15"/>
            <p:cNvGrpSpPr/>
            <p:nvPr userDrawn="1"/>
          </p:nvGrpSpPr>
          <p:grpSpPr>
            <a:xfrm>
              <a:off x="87317" y="798513"/>
              <a:ext cx="8974133" cy="5693789"/>
              <a:chOff x="87317" y="798513"/>
              <a:chExt cx="8974133" cy="5693789"/>
            </a:xfrm>
          </p:grpSpPr>
          <p:cxnSp>
            <p:nvCxnSpPr>
              <p:cNvPr id="17" name="Straight Connector 2"/>
              <p:cNvCxnSpPr>
                <a:cxnSpLocks noChangeShapeType="1"/>
              </p:cNvCxnSpPr>
              <p:nvPr userDrawn="1"/>
            </p:nvCxnSpPr>
            <p:spPr bwMode="auto">
              <a:xfrm>
                <a:off x="87318" y="6483222"/>
                <a:ext cx="8974132" cy="0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Straight Connector 10"/>
              <p:cNvCxnSpPr>
                <a:cxnSpLocks noChangeShapeType="1"/>
              </p:cNvCxnSpPr>
              <p:nvPr userDrawn="1"/>
            </p:nvCxnSpPr>
            <p:spPr bwMode="auto">
              <a:xfrm flipV="1">
                <a:off x="87318" y="805964"/>
                <a:ext cx="8974132" cy="2682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Straight Connector 11"/>
              <p:cNvCxnSpPr>
                <a:cxnSpLocks noChangeShapeType="1"/>
              </p:cNvCxnSpPr>
              <p:nvPr userDrawn="1"/>
            </p:nvCxnSpPr>
            <p:spPr bwMode="auto">
              <a:xfrm flipH="1">
                <a:off x="87317" y="798513"/>
                <a:ext cx="1" cy="5693789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Straight Connector 14"/>
              <p:cNvCxnSpPr>
                <a:cxnSpLocks noChangeShapeType="1"/>
              </p:cNvCxnSpPr>
              <p:nvPr userDrawn="1"/>
            </p:nvCxnSpPr>
            <p:spPr bwMode="auto">
              <a:xfrm>
                <a:off x="9061448" y="798513"/>
                <a:ext cx="2" cy="5689774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2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" y="509661"/>
            <a:ext cx="9143999" cy="41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Master case-study</a:t>
            </a:r>
          </a:p>
        </p:txBody>
      </p:sp>
      <p:sp>
        <p:nvSpPr>
          <p:cNvPr id="6150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34911" y="944380"/>
            <a:ext cx="8844197" cy="553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</a:t>
            </a:r>
          </a:p>
          <a:p>
            <a:pPr lvl="0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14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44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262188" y="0"/>
            <a:ext cx="68818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Appendix master title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1"/>
            <a:ext cx="8362950" cy="571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28096" cy="365125"/>
          </a:xfrm>
          <a:prstGeom prst="rect">
            <a:avLst/>
          </a:prstGeom>
          <a:blipFill dpi="0" rotWithShape="1">
            <a:blip r:embed="rId3" cstate="print">
              <a:extLst/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6739"/>
            <a:ext cx="914400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010802" cy="566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11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7C3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sz="quarter" idx="1"/>
          </p:nvPr>
        </p:nvSpPr>
        <p:spPr>
          <a:xfrm>
            <a:off x="191069" y="2115403"/>
            <a:ext cx="8730862" cy="217817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Fiscal Policy</a:t>
            </a:r>
            <a:endParaRPr lang="en-US" dirty="0" smtClean="0"/>
          </a:p>
        </p:txBody>
      </p:sp>
      <p:sp>
        <p:nvSpPr>
          <p:cNvPr id="14339" name="Footer Placeholder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100" dirty="0" smtClean="0"/>
              <a:t>© 2017 Cengage Learning®.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203550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922" y="60325"/>
            <a:ext cx="8366078" cy="865188"/>
          </a:xfrm>
        </p:spPr>
        <p:txBody>
          <a:bodyPr/>
          <a:lstStyle/>
          <a:p>
            <a:r>
              <a:rPr lang="en-US" dirty="0"/>
              <a:t>The Multiplier and Time Horizon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multiplier</a:t>
            </a:r>
          </a:p>
          <a:p>
            <a:pPr lvl="1"/>
            <a:r>
              <a:rPr lang="en-US" dirty="0"/>
              <a:t>Overstates ∆Real GDP</a:t>
            </a:r>
          </a:p>
          <a:p>
            <a:r>
              <a:rPr lang="en-US" dirty="0"/>
              <a:t>∆Real GDP depends</a:t>
            </a:r>
          </a:p>
          <a:p>
            <a:pPr lvl="1"/>
            <a:r>
              <a:rPr lang="en-US" dirty="0"/>
              <a:t>Steepness of </a:t>
            </a:r>
            <a:r>
              <a:rPr lang="en-US" i="1" dirty="0"/>
              <a:t>SRAS</a:t>
            </a:r>
            <a:r>
              <a:rPr lang="en-US" dirty="0"/>
              <a:t> curve</a:t>
            </a:r>
          </a:p>
          <a:p>
            <a:pPr lvl="2"/>
            <a:r>
              <a:rPr lang="en-US" dirty="0"/>
              <a:t>Production costs increase</a:t>
            </a:r>
          </a:p>
          <a:p>
            <a:r>
              <a:rPr lang="en-US" dirty="0"/>
              <a:t>The steeper </a:t>
            </a:r>
            <a:r>
              <a:rPr lang="en-US" i="1" dirty="0"/>
              <a:t>SRAS</a:t>
            </a:r>
            <a:r>
              <a:rPr lang="en-US" dirty="0"/>
              <a:t> curve</a:t>
            </a:r>
          </a:p>
          <a:p>
            <a:pPr lvl="1"/>
            <a:r>
              <a:rPr lang="en-US" dirty="0"/>
              <a:t>Less impact of an AD shift on real GDP</a:t>
            </a:r>
          </a:p>
          <a:p>
            <a:pPr lvl="1"/>
            <a:r>
              <a:rPr lang="en-US" dirty="0"/>
              <a:t>More impact on price level</a:t>
            </a:r>
          </a:p>
          <a:p>
            <a:pPr lvl="1"/>
            <a:r>
              <a:rPr lang="en-US" dirty="0"/>
              <a:t>The smaller the spending </a:t>
            </a:r>
            <a:r>
              <a:rPr lang="en-US" dirty="0" smtClean="0"/>
              <a:t>multiplier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98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8" y="60325"/>
            <a:ext cx="8407021" cy="865188"/>
          </a:xfrm>
        </p:spPr>
        <p:txBody>
          <a:bodyPr/>
          <a:lstStyle/>
          <a:p>
            <a:r>
              <a:rPr lang="en-US" dirty="0" smtClean="0"/>
              <a:t>Before the </a:t>
            </a:r>
            <a:r>
              <a:rPr lang="en-US" dirty="0"/>
              <a:t>Great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Classical economists</a:t>
            </a:r>
          </a:p>
          <a:p>
            <a:pPr lvl="1">
              <a:defRPr/>
            </a:pPr>
            <a:r>
              <a:rPr lang="en-US" dirty="0"/>
              <a:t>Group of 18th- and 19th-century economists</a:t>
            </a:r>
          </a:p>
          <a:p>
            <a:pPr lvl="2">
              <a:defRPr/>
            </a:pPr>
            <a:r>
              <a:rPr lang="en-US" dirty="0"/>
              <a:t>Economic downturns corrected themselves through natural market </a:t>
            </a:r>
            <a:r>
              <a:rPr lang="en-US" dirty="0" smtClean="0"/>
              <a:t>forces</a:t>
            </a:r>
          </a:p>
          <a:p>
            <a:r>
              <a:rPr lang="en-US" i="1" dirty="0"/>
              <a:t>Laissez-faire </a:t>
            </a:r>
          </a:p>
          <a:p>
            <a:pPr lvl="1"/>
            <a:r>
              <a:rPr lang="en-US" dirty="0"/>
              <a:t>Free </a:t>
            </a:r>
            <a:r>
              <a:rPr lang="en-US" dirty="0" smtClean="0"/>
              <a:t>markets, balanced </a:t>
            </a:r>
            <a:r>
              <a:rPr lang="en-US" dirty="0"/>
              <a:t>budget</a:t>
            </a:r>
          </a:p>
          <a:p>
            <a:pPr lvl="2"/>
            <a:r>
              <a:rPr lang="en-US" dirty="0" smtClean="0"/>
              <a:t>Flexible: prices</a:t>
            </a:r>
            <a:r>
              <a:rPr lang="en-US" dirty="0"/>
              <a:t>, wages, interest rates </a:t>
            </a:r>
          </a:p>
          <a:p>
            <a:pPr lvl="2"/>
            <a:r>
              <a:rPr lang="en-US" dirty="0"/>
              <a:t>Move the economy to potential GDP</a:t>
            </a:r>
          </a:p>
          <a:p>
            <a:pPr lvl="1"/>
            <a:r>
              <a:rPr lang="en-US" dirty="0"/>
              <a:t>No need for government </a:t>
            </a:r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607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512" y="60325"/>
            <a:ext cx="8311487" cy="865188"/>
          </a:xfrm>
        </p:spPr>
        <p:txBody>
          <a:bodyPr/>
          <a:lstStyle/>
          <a:p>
            <a:r>
              <a:rPr lang="en-US" dirty="0"/>
              <a:t>Great Depression </a:t>
            </a:r>
            <a:r>
              <a:rPr lang="en-US" dirty="0" smtClean="0"/>
              <a:t>and </a:t>
            </a:r>
            <a:r>
              <a:rPr lang="en-US" dirty="0"/>
              <a:t>World War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Keynesian theory and policy </a:t>
            </a:r>
          </a:p>
          <a:p>
            <a:pPr lvl="1">
              <a:defRPr/>
            </a:pPr>
            <a:r>
              <a:rPr lang="en-US" dirty="0"/>
              <a:t>Developed in response to the problem of high unemployment during the Great Depression</a:t>
            </a:r>
          </a:p>
          <a:p>
            <a:pPr lvl="1">
              <a:defRPr/>
            </a:pPr>
            <a:r>
              <a:rPr lang="en-US" dirty="0"/>
              <a:t>Prices and wages: ‘Sticky’ downward</a:t>
            </a:r>
          </a:p>
          <a:p>
            <a:pPr lvl="1">
              <a:defRPr/>
            </a:pPr>
            <a:r>
              <a:rPr lang="en-US" dirty="0"/>
              <a:t>Natural forces would not necessarily close the recessionary gap</a:t>
            </a:r>
          </a:p>
          <a:p>
            <a:pPr lvl="1">
              <a:defRPr/>
            </a:pPr>
            <a:r>
              <a:rPr lang="en-US" dirty="0"/>
              <a:t>Government: increase </a:t>
            </a:r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913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512" y="60325"/>
            <a:ext cx="8311487" cy="865188"/>
          </a:xfrm>
        </p:spPr>
        <p:txBody>
          <a:bodyPr/>
          <a:lstStyle/>
          <a:p>
            <a:r>
              <a:rPr lang="en-US" dirty="0"/>
              <a:t>Great Depression </a:t>
            </a:r>
            <a:r>
              <a:rPr lang="en-US" dirty="0" smtClean="0"/>
              <a:t>and </a:t>
            </a:r>
            <a:r>
              <a:rPr lang="en-US" dirty="0"/>
              <a:t>World War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World War II</a:t>
            </a:r>
          </a:p>
          <a:p>
            <a:pPr lvl="1">
              <a:defRPr/>
            </a:pPr>
            <a:r>
              <a:rPr lang="en-US" dirty="0"/>
              <a:t>Increase production</a:t>
            </a:r>
          </a:p>
          <a:p>
            <a:pPr lvl="1">
              <a:defRPr/>
            </a:pPr>
            <a:r>
              <a:rPr lang="en-US" dirty="0"/>
              <a:t>No cyclical unemployment</a:t>
            </a:r>
          </a:p>
          <a:p>
            <a:pPr>
              <a:defRPr/>
            </a:pPr>
            <a:r>
              <a:rPr lang="en-US" dirty="0"/>
              <a:t>Employment Act of 1946</a:t>
            </a:r>
          </a:p>
          <a:p>
            <a:pPr lvl="1">
              <a:defRPr/>
            </a:pPr>
            <a:r>
              <a:rPr lang="en-US" dirty="0"/>
              <a:t>Law that assigned to the federal government </a:t>
            </a:r>
          </a:p>
          <a:p>
            <a:pPr lvl="1">
              <a:defRPr/>
            </a:pPr>
            <a:r>
              <a:rPr lang="en-US" dirty="0"/>
              <a:t>The responsibility for promoting full employment and price stability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636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8" y="60325"/>
            <a:ext cx="8407021" cy="865188"/>
          </a:xfrm>
        </p:spPr>
        <p:txBody>
          <a:bodyPr/>
          <a:lstStyle/>
          <a:p>
            <a:r>
              <a:rPr lang="en-US" dirty="0"/>
              <a:t>Automatic Stabilizers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Smooth out fluctuations </a:t>
            </a:r>
            <a:r>
              <a:rPr lang="en-US" dirty="0" smtClean="0"/>
              <a:t>in disposable income</a:t>
            </a:r>
            <a:endParaRPr lang="en-US" dirty="0"/>
          </a:p>
          <a:p>
            <a:pPr lvl="1">
              <a:defRPr/>
            </a:pPr>
            <a:r>
              <a:rPr lang="en-US" dirty="0"/>
              <a:t>Stimulate </a:t>
            </a:r>
            <a:r>
              <a:rPr lang="en-US" i="1" dirty="0"/>
              <a:t>AD</a:t>
            </a:r>
            <a:r>
              <a:rPr lang="en-US" dirty="0"/>
              <a:t> during recessions</a:t>
            </a:r>
          </a:p>
          <a:p>
            <a:pPr lvl="1">
              <a:defRPr/>
            </a:pPr>
            <a:r>
              <a:rPr lang="en-US" dirty="0"/>
              <a:t>Dampen </a:t>
            </a:r>
            <a:r>
              <a:rPr lang="en-US" i="1" dirty="0"/>
              <a:t>AD</a:t>
            </a:r>
            <a:r>
              <a:rPr lang="en-US" dirty="0"/>
              <a:t> during expansions</a:t>
            </a:r>
          </a:p>
          <a:p>
            <a:pPr>
              <a:defRPr/>
            </a:pPr>
            <a:r>
              <a:rPr lang="en-US" dirty="0" smtClean="0"/>
              <a:t>Automatic stabilizers</a:t>
            </a:r>
          </a:p>
          <a:p>
            <a:pPr lvl="1">
              <a:defRPr/>
            </a:pPr>
            <a:r>
              <a:rPr lang="en-US" dirty="0" smtClean="0"/>
              <a:t>Federal income tax</a:t>
            </a:r>
          </a:p>
          <a:p>
            <a:pPr lvl="1">
              <a:defRPr/>
            </a:pPr>
            <a:r>
              <a:rPr lang="en-US" dirty="0" smtClean="0"/>
              <a:t>Unemployment insurance</a:t>
            </a:r>
          </a:p>
          <a:p>
            <a:pPr lvl="1">
              <a:defRPr/>
            </a:pPr>
            <a:r>
              <a:rPr lang="en-US" dirty="0" smtClean="0"/>
              <a:t>Welfare payments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314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8" y="60325"/>
            <a:ext cx="8407021" cy="865188"/>
          </a:xfrm>
        </p:spPr>
        <p:txBody>
          <a:bodyPr/>
          <a:lstStyle/>
          <a:p>
            <a:r>
              <a:rPr lang="en-US" dirty="0"/>
              <a:t>Automatic Stabilizers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Federal </a:t>
            </a:r>
            <a:r>
              <a:rPr lang="en-US" dirty="0"/>
              <a:t>income tax </a:t>
            </a:r>
            <a:r>
              <a:rPr lang="en-US" dirty="0" smtClean="0"/>
              <a:t>system is </a:t>
            </a:r>
            <a:r>
              <a:rPr lang="en-US" dirty="0"/>
              <a:t>progressive </a:t>
            </a:r>
          </a:p>
          <a:p>
            <a:pPr lvl="1">
              <a:defRPr/>
            </a:pPr>
            <a:r>
              <a:rPr lang="en-US" dirty="0"/>
              <a:t>The fraction of income paid in taxes increases as a taxpayer’s income </a:t>
            </a:r>
            <a:r>
              <a:rPr lang="en-US" dirty="0" smtClean="0"/>
              <a:t>increases</a:t>
            </a:r>
          </a:p>
          <a:p>
            <a:pPr lvl="1"/>
            <a:r>
              <a:rPr lang="en-US" dirty="0" smtClean="0"/>
              <a:t>Relieves </a:t>
            </a:r>
            <a:r>
              <a:rPr lang="en-US" dirty="0"/>
              <a:t>some of </a:t>
            </a:r>
            <a:r>
              <a:rPr lang="en-US" dirty="0" smtClean="0"/>
              <a:t>the inflationary </a:t>
            </a:r>
            <a:r>
              <a:rPr lang="en-US" dirty="0"/>
              <a:t>pressure </a:t>
            </a:r>
            <a:endParaRPr lang="en-US" dirty="0" smtClean="0"/>
          </a:p>
          <a:p>
            <a:pPr lvl="2"/>
            <a:r>
              <a:rPr lang="en-US" dirty="0"/>
              <a:t>During an economic expansion</a:t>
            </a:r>
            <a:endParaRPr lang="en-US" dirty="0" smtClean="0"/>
          </a:p>
          <a:p>
            <a:pPr lvl="1"/>
            <a:r>
              <a:rPr lang="en-US" dirty="0" smtClean="0"/>
              <a:t>Cushions </a:t>
            </a:r>
            <a:r>
              <a:rPr lang="en-US" dirty="0"/>
              <a:t>declines in disposable income, in consumption</a:t>
            </a:r>
            <a:r>
              <a:rPr lang="en-US" dirty="0" smtClean="0"/>
              <a:t>, and </a:t>
            </a:r>
            <a:r>
              <a:rPr lang="en-US" dirty="0"/>
              <a:t>in aggregate </a:t>
            </a:r>
            <a:r>
              <a:rPr lang="en-US" dirty="0" smtClean="0"/>
              <a:t>demand</a:t>
            </a:r>
          </a:p>
          <a:p>
            <a:pPr lvl="2"/>
            <a:r>
              <a:rPr lang="en-US" dirty="0"/>
              <a:t>During a recession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985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8" y="60325"/>
            <a:ext cx="8407021" cy="865188"/>
          </a:xfrm>
        </p:spPr>
        <p:txBody>
          <a:bodyPr/>
          <a:lstStyle/>
          <a:p>
            <a:r>
              <a:rPr lang="en-US" dirty="0"/>
              <a:t>Automatic Stabilizers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Unemployment insurance</a:t>
            </a:r>
          </a:p>
          <a:p>
            <a:pPr lvl="1"/>
            <a:r>
              <a:rPr lang="en-US" dirty="0" smtClean="0"/>
              <a:t>Adds to the unemployment insurance fund</a:t>
            </a:r>
          </a:p>
          <a:p>
            <a:pPr lvl="2"/>
            <a:r>
              <a:rPr lang="en-US" dirty="0" smtClean="0"/>
              <a:t>During </a:t>
            </a:r>
            <a:r>
              <a:rPr lang="en-US" dirty="0"/>
              <a:t>economic </a:t>
            </a:r>
            <a:r>
              <a:rPr lang="en-US" dirty="0" smtClean="0"/>
              <a:t>expansions, more workers contribute</a:t>
            </a:r>
          </a:p>
          <a:p>
            <a:pPr lvl="1"/>
            <a:r>
              <a:rPr lang="en-US" dirty="0" smtClean="0"/>
              <a:t>Subtracts from the unemployment insurance fund during contractions</a:t>
            </a:r>
          </a:p>
          <a:p>
            <a:pPr lvl="2"/>
            <a:r>
              <a:rPr lang="en-US" dirty="0" smtClean="0"/>
              <a:t>When unemployment </a:t>
            </a:r>
            <a:r>
              <a:rPr lang="en-US" dirty="0"/>
              <a:t>increases</a:t>
            </a:r>
          </a:p>
          <a:p>
            <a:pPr>
              <a:defRPr/>
            </a:pPr>
            <a:r>
              <a:rPr lang="en-US" dirty="0" smtClean="0"/>
              <a:t>Welfare payments</a:t>
            </a:r>
          </a:p>
          <a:p>
            <a:pPr lvl="1"/>
            <a:r>
              <a:rPr lang="en-US" dirty="0" smtClean="0"/>
              <a:t>Automatically increase during </a:t>
            </a:r>
            <a:r>
              <a:rPr lang="en-US" dirty="0"/>
              <a:t>hard </a:t>
            </a:r>
            <a:r>
              <a:rPr lang="en-US" dirty="0" smtClean="0"/>
              <a:t>times, as </a:t>
            </a:r>
            <a:r>
              <a:rPr lang="en-US" dirty="0"/>
              <a:t>more people become eligible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045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922" y="60325"/>
            <a:ext cx="8366078" cy="865188"/>
          </a:xfrm>
        </p:spPr>
        <p:txBody>
          <a:bodyPr/>
          <a:lstStyle/>
          <a:p>
            <a:r>
              <a:rPr lang="en-US" dirty="0"/>
              <a:t>From the Golden Age to Stagflation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1960s, Golden Age of fiscal policy</a:t>
            </a:r>
          </a:p>
          <a:p>
            <a:pPr lvl="1">
              <a:defRPr/>
            </a:pPr>
            <a:r>
              <a:rPr lang="en-US" dirty="0"/>
              <a:t>Increase or decrease </a:t>
            </a:r>
            <a:r>
              <a:rPr lang="en-US" i="1" dirty="0"/>
              <a:t>AD</a:t>
            </a:r>
            <a:r>
              <a:rPr lang="en-US" dirty="0"/>
              <a:t> </a:t>
            </a:r>
          </a:p>
          <a:p>
            <a:pPr lvl="2">
              <a:defRPr/>
            </a:pPr>
            <a:r>
              <a:rPr lang="en-US" dirty="0"/>
              <a:t>To smooth economic fluctuations</a:t>
            </a:r>
          </a:p>
          <a:p>
            <a:pPr lvl="1">
              <a:defRPr/>
            </a:pPr>
            <a:r>
              <a:rPr lang="en-US" dirty="0"/>
              <a:t>Federal budget deficit to stimulate an economy experiencing a recessionary gap</a:t>
            </a:r>
          </a:p>
          <a:p>
            <a:pPr lvl="1">
              <a:defRPr/>
            </a:pPr>
            <a:r>
              <a:rPr lang="en-US" dirty="0"/>
              <a:t>Tax cut to stimulate business investment, consumption, and employment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108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922" y="60325"/>
            <a:ext cx="8366078" cy="865188"/>
          </a:xfrm>
        </p:spPr>
        <p:txBody>
          <a:bodyPr/>
          <a:lstStyle/>
          <a:p>
            <a:r>
              <a:rPr lang="en-US" dirty="0"/>
              <a:t>From the Golden Age to Stagflation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1970s: Stagflation</a:t>
            </a:r>
          </a:p>
          <a:p>
            <a:pPr lvl="1"/>
            <a:r>
              <a:rPr lang="en-US" dirty="0"/>
              <a:t>Higher inflation</a:t>
            </a:r>
          </a:p>
          <a:p>
            <a:pPr lvl="1"/>
            <a:r>
              <a:rPr lang="en-US" dirty="0"/>
              <a:t>Higher unemployment</a:t>
            </a:r>
          </a:p>
          <a:p>
            <a:pPr lvl="1"/>
            <a:r>
              <a:rPr lang="en-US" dirty="0"/>
              <a:t>From decreased </a:t>
            </a:r>
            <a:r>
              <a:rPr lang="en-US" i="1" dirty="0"/>
              <a:t>AS</a:t>
            </a:r>
          </a:p>
          <a:p>
            <a:pPr lvl="2"/>
            <a:r>
              <a:rPr lang="en-US" dirty="0"/>
              <a:t>Crop failures</a:t>
            </a:r>
          </a:p>
          <a:p>
            <a:pPr lvl="2"/>
            <a:r>
              <a:rPr lang="en-US" dirty="0"/>
              <a:t>Higher OPEC-driven oil prices</a:t>
            </a:r>
          </a:p>
          <a:p>
            <a:pPr lvl="2"/>
            <a:r>
              <a:rPr lang="en-US" dirty="0"/>
              <a:t>Adverse supply shocks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417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56" y="60325"/>
            <a:ext cx="8270543" cy="865188"/>
          </a:xfrm>
        </p:spPr>
        <p:txBody>
          <a:bodyPr/>
          <a:lstStyle/>
          <a:p>
            <a:r>
              <a:rPr lang="en-US" sz="3800" dirty="0"/>
              <a:t>Limits </a:t>
            </a:r>
            <a:r>
              <a:rPr lang="en-US" sz="3800" dirty="0" smtClean="0"/>
              <a:t>on </a:t>
            </a:r>
            <a:r>
              <a:rPr lang="en-US" sz="3800" dirty="0"/>
              <a:t>Fiscal Policy’s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Concerns regarding the effectiveness of discretionary fiscal policy</a:t>
            </a:r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tagflation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difficulty of </a:t>
            </a:r>
            <a:r>
              <a:rPr lang="en-US" sz="2800" dirty="0" smtClean="0"/>
              <a:t>estimating the </a:t>
            </a:r>
            <a:r>
              <a:rPr lang="en-US" sz="2800" dirty="0"/>
              <a:t>natural rate of </a:t>
            </a:r>
            <a:r>
              <a:rPr lang="en-US" sz="2800" dirty="0" smtClean="0"/>
              <a:t>unemployment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time lags involved in implementing fiscal </a:t>
            </a:r>
            <a:r>
              <a:rPr lang="en-US" sz="2800" dirty="0" smtClean="0"/>
              <a:t>policy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distinction between current income and permanent </a:t>
            </a:r>
            <a:r>
              <a:rPr lang="en-US" sz="2800" dirty="0" smtClean="0"/>
              <a:t>income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possible </a:t>
            </a:r>
            <a:r>
              <a:rPr lang="en-US" sz="2800" dirty="0" smtClean="0"/>
              <a:t>feedback effects </a:t>
            </a:r>
            <a:r>
              <a:rPr lang="en-US" sz="2800" dirty="0"/>
              <a:t>of fiscal policy on aggregate </a:t>
            </a:r>
            <a:r>
              <a:rPr lang="en-US" sz="2800" dirty="0" smtClean="0"/>
              <a:t>supply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441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2056784" y="268929"/>
            <a:ext cx="6919415" cy="6223379"/>
          </a:xfrm>
        </p:spPr>
        <p:txBody>
          <a:bodyPr/>
          <a:lstStyle/>
          <a:p>
            <a:r>
              <a:rPr lang="en-US" sz="2300" dirty="0" smtClean="0">
                <a:solidFill>
                  <a:srgbClr val="004376"/>
                </a:solidFill>
              </a:rPr>
              <a:t>How </a:t>
            </a:r>
            <a:r>
              <a:rPr lang="en-US" sz="2300" dirty="0">
                <a:solidFill>
                  <a:srgbClr val="004376"/>
                </a:solidFill>
              </a:rPr>
              <a:t>did the cash-for-clunkers program work out?</a:t>
            </a:r>
          </a:p>
          <a:p>
            <a:r>
              <a:rPr lang="en-US" sz="2300" dirty="0" smtClean="0">
                <a:solidFill>
                  <a:srgbClr val="004376"/>
                </a:solidFill>
              </a:rPr>
              <a:t>President Obama </a:t>
            </a:r>
            <a:r>
              <a:rPr lang="en-US" sz="2300" dirty="0">
                <a:solidFill>
                  <a:srgbClr val="004376"/>
                </a:solidFill>
              </a:rPr>
              <a:t>claimed on February 17, 2010, that “it </a:t>
            </a:r>
            <a:r>
              <a:rPr lang="en-US" sz="2300" dirty="0" smtClean="0">
                <a:solidFill>
                  <a:srgbClr val="004376"/>
                </a:solidFill>
              </a:rPr>
              <a:t>is largely </a:t>
            </a:r>
            <a:r>
              <a:rPr lang="en-US" sz="2300" dirty="0">
                <a:solidFill>
                  <a:srgbClr val="004376"/>
                </a:solidFill>
              </a:rPr>
              <a:t>thanks to the Recovery Act that a second depression is no longer </a:t>
            </a:r>
            <a:r>
              <a:rPr lang="en-US" sz="2300" dirty="0" smtClean="0">
                <a:solidFill>
                  <a:srgbClr val="004376"/>
                </a:solidFill>
              </a:rPr>
              <a:t>a possibility</a:t>
            </a:r>
            <a:r>
              <a:rPr lang="en-US" sz="2300" dirty="0">
                <a:solidFill>
                  <a:srgbClr val="004376"/>
                </a:solidFill>
              </a:rPr>
              <a:t>.” The Japanese government cut taxes and increased spending </a:t>
            </a:r>
            <a:r>
              <a:rPr lang="en-US" sz="2300" dirty="0" smtClean="0">
                <a:solidFill>
                  <a:srgbClr val="004376"/>
                </a:solidFill>
              </a:rPr>
              <a:t>to stimulate </a:t>
            </a:r>
            <a:r>
              <a:rPr lang="en-US" sz="2300" dirty="0">
                <a:solidFill>
                  <a:srgbClr val="004376"/>
                </a:solidFill>
              </a:rPr>
              <a:t>its troubled economy. These are examples of fiscal policy, </a:t>
            </a:r>
            <a:r>
              <a:rPr lang="en-US" sz="2300" dirty="0" smtClean="0">
                <a:solidFill>
                  <a:srgbClr val="004376"/>
                </a:solidFill>
              </a:rPr>
              <a:t>which focuses </a:t>
            </a:r>
            <a:r>
              <a:rPr lang="en-US" sz="2300" dirty="0">
                <a:solidFill>
                  <a:srgbClr val="004376"/>
                </a:solidFill>
              </a:rPr>
              <a:t>on the effects of taxing and public spending on aggregate </a:t>
            </a:r>
            <a:r>
              <a:rPr lang="en-US" sz="2300" dirty="0" smtClean="0">
                <a:solidFill>
                  <a:srgbClr val="004376"/>
                </a:solidFill>
              </a:rPr>
              <a:t>economic activity</a:t>
            </a:r>
            <a:r>
              <a:rPr lang="en-US" sz="2300" dirty="0">
                <a:solidFill>
                  <a:srgbClr val="004376"/>
                </a:solidFill>
              </a:rPr>
              <a:t>. What is the </a:t>
            </a:r>
            <a:r>
              <a:rPr lang="en-US" sz="2300" dirty="0" smtClean="0">
                <a:solidFill>
                  <a:srgbClr val="004376"/>
                </a:solidFill>
              </a:rPr>
              <a:t>appropriate role </a:t>
            </a:r>
            <a:r>
              <a:rPr lang="en-US" sz="2300" dirty="0">
                <a:solidFill>
                  <a:srgbClr val="004376"/>
                </a:solidFill>
              </a:rPr>
              <a:t>of fiscal policy in the economy?</a:t>
            </a:r>
          </a:p>
          <a:p>
            <a:r>
              <a:rPr lang="en-US" sz="2300" dirty="0" smtClean="0">
                <a:solidFill>
                  <a:srgbClr val="004376"/>
                </a:solidFill>
              </a:rPr>
              <a:t>Can </a:t>
            </a:r>
            <a:r>
              <a:rPr lang="en-US" sz="2300" dirty="0">
                <a:solidFill>
                  <a:srgbClr val="004376"/>
                </a:solidFill>
              </a:rPr>
              <a:t>fiscal policy reduce swings in the business cycle?</a:t>
            </a:r>
          </a:p>
          <a:p>
            <a:r>
              <a:rPr lang="en-US" sz="2300" dirty="0" smtClean="0">
                <a:solidFill>
                  <a:srgbClr val="004376"/>
                </a:solidFill>
              </a:rPr>
              <a:t>Why </a:t>
            </a:r>
            <a:r>
              <a:rPr lang="en-US" sz="2300" dirty="0">
                <a:solidFill>
                  <a:srgbClr val="004376"/>
                </a:solidFill>
              </a:rPr>
              <a:t>did fiscal policy fall on hard times for a quarter century, and </a:t>
            </a:r>
            <a:r>
              <a:rPr lang="en-US" sz="2300" dirty="0" smtClean="0">
                <a:solidFill>
                  <a:srgbClr val="004376"/>
                </a:solidFill>
              </a:rPr>
              <a:t>what brought </a:t>
            </a:r>
            <a:r>
              <a:rPr lang="en-US" sz="2300" dirty="0">
                <a:solidFill>
                  <a:srgbClr val="004376"/>
                </a:solidFill>
              </a:rPr>
              <a:t>it back to life?</a:t>
            </a:r>
          </a:p>
          <a:p>
            <a:r>
              <a:rPr lang="en-US" sz="2300" dirty="0" smtClean="0">
                <a:solidFill>
                  <a:srgbClr val="004376"/>
                </a:solidFill>
              </a:rPr>
              <a:t>Does </a:t>
            </a:r>
            <a:r>
              <a:rPr lang="en-US" sz="2300" dirty="0">
                <a:solidFill>
                  <a:srgbClr val="004376"/>
                </a:solidFill>
              </a:rPr>
              <a:t>fiscal policy affect aggregate supply</a:t>
            </a:r>
            <a:r>
              <a:rPr lang="en-US" sz="2300" dirty="0" smtClean="0">
                <a:solidFill>
                  <a:srgbClr val="004376"/>
                </a:solidFill>
              </a:rPr>
              <a:t>?</a:t>
            </a:r>
            <a:endParaRPr lang="en-US" sz="2300" dirty="0">
              <a:solidFill>
                <a:srgbClr val="004376"/>
              </a:solidFill>
            </a:endParaRP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cs typeface="Arial" pitchFamily="34" charset="0"/>
              </a:rPr>
              <a:t>© 2017 Cengage Learning®. May not be scanned, copied or duplicated, or posted to a publicly accessible website, in whole or in part.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01336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6" y="60325"/>
            <a:ext cx="8393373" cy="865188"/>
          </a:xfrm>
        </p:spPr>
        <p:txBody>
          <a:bodyPr/>
          <a:lstStyle/>
          <a:p>
            <a:r>
              <a:rPr lang="en-US" dirty="0"/>
              <a:t>Fiscal Policy and Natural </a:t>
            </a:r>
            <a:r>
              <a:rPr lang="en-US" dirty="0" smtClean="0"/>
              <a:t>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Economy: long run equilibrium</a:t>
            </a:r>
          </a:p>
          <a:p>
            <a:pPr lvl="1"/>
            <a:r>
              <a:rPr lang="en-US" dirty="0" smtClean="0"/>
              <a:t>If officials underestimate </a:t>
            </a:r>
            <a:r>
              <a:rPr lang="en-US" dirty="0"/>
              <a:t>the natural rate of unemployment</a:t>
            </a:r>
          </a:p>
          <a:p>
            <a:pPr lvl="1"/>
            <a:r>
              <a:rPr lang="en-US" dirty="0"/>
              <a:t>Expansionary fiscal </a:t>
            </a:r>
            <a:r>
              <a:rPr lang="en-US" dirty="0" smtClean="0"/>
              <a:t>policy: increase </a:t>
            </a:r>
            <a:r>
              <a:rPr lang="en-US" i="1" dirty="0" smtClean="0"/>
              <a:t>AD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Short </a:t>
            </a:r>
            <a:r>
              <a:rPr lang="en-US" dirty="0"/>
              <a:t>run</a:t>
            </a:r>
            <a:r>
              <a:rPr lang="en-US" dirty="0" smtClean="0"/>
              <a:t>: increase output and decrease </a:t>
            </a:r>
            <a:r>
              <a:rPr lang="en-US" dirty="0"/>
              <a:t>unemployment</a:t>
            </a:r>
          </a:p>
          <a:p>
            <a:pPr lvl="1"/>
            <a:r>
              <a:rPr lang="en-US" dirty="0" smtClean="0"/>
              <a:t>Long run: expansionary gap </a:t>
            </a:r>
            <a:endParaRPr lang="en-US" dirty="0"/>
          </a:p>
          <a:p>
            <a:pPr lvl="2"/>
            <a:r>
              <a:rPr lang="en-US" dirty="0"/>
              <a:t>Decrease </a:t>
            </a:r>
            <a:r>
              <a:rPr lang="en-US" i="1" dirty="0" smtClean="0"/>
              <a:t>SRAS</a:t>
            </a:r>
            <a:r>
              <a:rPr lang="en-US" dirty="0" smtClean="0"/>
              <a:t>, inflation, decrease </a:t>
            </a:r>
            <a:r>
              <a:rPr lang="en-US" dirty="0"/>
              <a:t>output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335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500" dirty="0"/>
              <a:t>When Discretionary Fiscal Policy Overshoots Potential Output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67288" y="777923"/>
            <a:ext cx="4176712" cy="5650174"/>
          </a:xfrm>
        </p:spPr>
        <p:txBody>
          <a:bodyPr/>
          <a:lstStyle/>
          <a:p>
            <a:r>
              <a:rPr lang="en-US" dirty="0"/>
              <a:t>If public officials underestimate the natural rate of unemployment, they may attempt to stimulate aggregate demand even if the economy is already producing its potential output, as at point </a:t>
            </a:r>
            <a:r>
              <a:rPr lang="en-US" i="1" dirty="0"/>
              <a:t>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expansionary policy yields a short-run equilibrium at point </a:t>
            </a:r>
            <a:r>
              <a:rPr lang="en-US" i="1" dirty="0"/>
              <a:t>b</a:t>
            </a:r>
            <a:r>
              <a:rPr lang="en-US" dirty="0"/>
              <a:t>, where the price level and output are higher and unemployment is lower, so the policy appears to succeed.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the resulting expansionary gap will, in the long run, reduce the short-run aggregate supply curve from </a:t>
            </a:r>
            <a:r>
              <a:rPr lang="en-US" i="1" dirty="0"/>
              <a:t>SRA</a:t>
            </a:r>
            <a:r>
              <a:rPr lang="en-US" dirty="0"/>
              <a:t>S</a:t>
            </a:r>
            <a:r>
              <a:rPr lang="en-US" baseline="-25000" dirty="0"/>
              <a:t>110</a:t>
            </a:r>
            <a:r>
              <a:rPr lang="en-US" dirty="0"/>
              <a:t> to </a:t>
            </a:r>
            <a:r>
              <a:rPr lang="en-US" i="1" dirty="0"/>
              <a:t>SRAS</a:t>
            </a:r>
            <a:r>
              <a:rPr lang="en-US" baseline="-25000" dirty="0"/>
              <a:t>120</a:t>
            </a:r>
            <a:r>
              <a:rPr lang="en-US" dirty="0"/>
              <a:t>, eventually reducing output to its potential level of $</a:t>
            </a:r>
            <a:r>
              <a:rPr lang="en-US" dirty="0" smtClean="0"/>
              <a:t>17.0 </a:t>
            </a:r>
            <a:r>
              <a:rPr lang="en-US" dirty="0"/>
              <a:t>trillion while increasing the price level to 120. Thus, attempts to increase production beyond potential GDP lead only to inflation in the long run.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8350" y="1695450"/>
            <a:ext cx="4230688" cy="3352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88900" y="1612900"/>
            <a:ext cx="668338" cy="3471863"/>
            <a:chOff x="732022" y="1802230"/>
            <a:chExt cx="669267" cy="3471196"/>
          </a:xfrm>
        </p:grpSpPr>
        <p:cxnSp>
          <p:nvCxnSpPr>
            <p:cNvPr id="9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291727" y="3580410"/>
              <a:ext cx="3385249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46770" y="2673829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242862" y="4084825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Box 18"/>
            <p:cNvSpPr txBox="1">
              <a:spLocks noChangeArrowheads="1"/>
            </p:cNvSpPr>
            <p:nvPr/>
          </p:nvSpPr>
          <p:spPr bwMode="auto">
            <a:xfrm rot="-5400000">
              <a:off x="693501" y="1840751"/>
              <a:ext cx="723426" cy="646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13" name="TextBox 20"/>
            <p:cNvSpPr txBox="1">
              <a:spLocks noChangeArrowheads="1"/>
            </p:cNvSpPr>
            <p:nvPr/>
          </p:nvSpPr>
          <p:spPr bwMode="auto">
            <a:xfrm>
              <a:off x="765093" y="3894826"/>
              <a:ext cx="552311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747971" y="2489760"/>
              <a:ext cx="569432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120</a:t>
              </a:r>
            </a:p>
          </p:txBody>
        </p:sp>
      </p:grpSp>
      <p:grpSp>
        <p:nvGrpSpPr>
          <p:cNvPr id="15" name="Group 38"/>
          <p:cNvGrpSpPr>
            <a:grpSpLocks/>
          </p:cNvGrpSpPr>
          <p:nvPr/>
        </p:nvGrpSpPr>
        <p:grpSpPr bwMode="auto">
          <a:xfrm>
            <a:off x="1647825" y="2590800"/>
            <a:ext cx="2860675" cy="2324100"/>
            <a:chOff x="2755075" y="2636323"/>
            <a:chExt cx="2672031" cy="2322417"/>
          </a:xfrm>
        </p:grpSpPr>
        <p:sp>
          <p:nvSpPr>
            <p:cNvPr id="16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2262451" cy="2116725"/>
            </a:xfrm>
            <a:custGeom>
              <a:avLst/>
              <a:gdLst>
                <a:gd name="T0" fmla="*/ 0 w 3740727"/>
                <a:gd name="T1" fmla="*/ 0 h 1900052"/>
                <a:gd name="T2" fmla="*/ 25768 w 3740727"/>
                <a:gd name="T3" fmla="*/ 2502754 h 1900052"/>
                <a:gd name="T4" fmla="*/ 57161 w 3740727"/>
                <a:gd name="T5" fmla="*/ 4004402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TextBox 37"/>
            <p:cNvSpPr txBox="1">
              <a:spLocks noChangeArrowheads="1"/>
            </p:cNvSpPr>
            <p:nvPr/>
          </p:nvSpPr>
          <p:spPr bwMode="auto">
            <a:xfrm>
              <a:off x="4955055" y="4589856"/>
              <a:ext cx="472051" cy="368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18" name="Group 42"/>
          <p:cNvGrpSpPr>
            <a:grpSpLocks/>
          </p:cNvGrpSpPr>
          <p:nvPr/>
        </p:nvGrpSpPr>
        <p:grpSpPr bwMode="auto">
          <a:xfrm>
            <a:off x="1387475" y="2151063"/>
            <a:ext cx="3252788" cy="2600325"/>
            <a:chOff x="2716575" y="2657047"/>
            <a:chExt cx="2466425" cy="2639350"/>
          </a:xfrm>
        </p:grpSpPr>
        <p:sp>
          <p:nvSpPr>
            <p:cNvPr id="19" name="TextBox 9"/>
            <p:cNvSpPr txBox="1">
              <a:spLocks noChangeArrowheads="1"/>
            </p:cNvSpPr>
            <p:nvPr/>
          </p:nvSpPr>
          <p:spPr bwMode="auto">
            <a:xfrm>
              <a:off x="4328103" y="2657047"/>
              <a:ext cx="854897" cy="37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Freeform 41"/>
            <p:cNvSpPr>
              <a:spLocks noChangeArrowheads="1"/>
            </p:cNvSpPr>
            <p:nvPr/>
          </p:nvSpPr>
          <p:spPr bwMode="auto">
            <a:xfrm>
              <a:off x="2716575" y="3030043"/>
              <a:ext cx="1836317" cy="2266354"/>
            </a:xfrm>
            <a:custGeom>
              <a:avLst/>
              <a:gdLst>
                <a:gd name="T0" fmla="*/ 6817804 w 1531917"/>
                <a:gd name="T1" fmla="*/ 0 h 2565070"/>
                <a:gd name="T2" fmla="*/ 4333796 w 1531917"/>
                <a:gd name="T3" fmla="*/ 515820 h 2565070"/>
                <a:gd name="T4" fmla="*/ 0 w 1531917"/>
                <a:gd name="T5" fmla="*/ 944214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21" name="Group 28"/>
          <p:cNvGrpSpPr>
            <a:grpSpLocks/>
          </p:cNvGrpSpPr>
          <p:nvPr/>
        </p:nvGrpSpPr>
        <p:grpSpPr bwMode="auto">
          <a:xfrm>
            <a:off x="1836738" y="1104900"/>
            <a:ext cx="1851025" cy="3971925"/>
            <a:chOff x="2337789" y="1542412"/>
            <a:chExt cx="1851789" cy="3972176"/>
          </a:xfrm>
        </p:grpSpPr>
        <p:grpSp>
          <p:nvGrpSpPr>
            <p:cNvPr id="22" name="Group 10"/>
            <p:cNvGrpSpPr>
              <a:grpSpLocks/>
            </p:cNvGrpSpPr>
            <p:nvPr/>
          </p:nvGrpSpPr>
          <p:grpSpPr bwMode="auto">
            <a:xfrm>
              <a:off x="2337848" y="1542412"/>
              <a:ext cx="1851833" cy="3972176"/>
              <a:chOff x="2480094" y="1292433"/>
              <a:chExt cx="1851230" cy="3972282"/>
            </a:xfrm>
          </p:grpSpPr>
          <p:cxnSp>
            <p:nvCxnSpPr>
              <p:cNvPr id="24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851230" cy="369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23" name="TextBox 30"/>
            <p:cNvSpPr txBox="1">
              <a:spLocks noChangeArrowheads="1"/>
            </p:cNvSpPr>
            <p:nvPr/>
          </p:nvSpPr>
          <p:spPr bwMode="auto">
            <a:xfrm>
              <a:off x="2840613" y="1825090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325438" y="5024438"/>
            <a:ext cx="4673600" cy="976312"/>
            <a:chOff x="827088" y="5616575"/>
            <a:chExt cx="4672823" cy="977518"/>
          </a:xfrm>
        </p:grpSpPr>
        <p:cxnSp>
          <p:nvCxnSpPr>
            <p:cNvPr id="27" name="Straight Connector 23"/>
            <p:cNvCxnSpPr>
              <a:cxnSpLocks noChangeShapeType="1"/>
            </p:cNvCxnSpPr>
            <p:nvPr/>
          </p:nvCxnSpPr>
          <p:spPr bwMode="auto">
            <a:xfrm flipV="1">
              <a:off x="1259276" y="5663024"/>
              <a:ext cx="4240635" cy="2182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24"/>
            <p:cNvSpPr txBox="1">
              <a:spLocks noChangeArrowheads="1"/>
            </p:cNvSpPr>
            <p:nvPr/>
          </p:nvSpPr>
          <p:spPr bwMode="auto">
            <a:xfrm>
              <a:off x="2012339" y="6224732"/>
              <a:ext cx="3219750" cy="369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  (trillions of dollars)</a:t>
              </a:r>
            </a:p>
          </p:txBody>
        </p:sp>
        <p:cxnSp>
          <p:nvCxnSpPr>
            <p:cNvPr id="29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964" y="5688925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26"/>
            <p:cNvSpPr txBox="1">
              <a:spLocks noChangeArrowheads="1"/>
            </p:cNvSpPr>
            <p:nvPr/>
          </p:nvSpPr>
          <p:spPr bwMode="auto">
            <a:xfrm>
              <a:off x="827088" y="5740327"/>
              <a:ext cx="312836" cy="36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1" name="TextBox 27"/>
            <p:cNvSpPr txBox="1">
              <a:spLocks noChangeArrowheads="1"/>
            </p:cNvSpPr>
            <p:nvPr/>
          </p:nvSpPr>
          <p:spPr bwMode="auto">
            <a:xfrm>
              <a:off x="2922607" y="5738354"/>
              <a:ext cx="633402" cy="369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32" name="Straight Connector 45"/>
            <p:cNvCxnSpPr>
              <a:cxnSpLocks noChangeShapeType="1"/>
            </p:cNvCxnSpPr>
            <p:nvPr/>
          </p:nvCxnSpPr>
          <p:spPr bwMode="auto">
            <a:xfrm rot="5400000">
              <a:off x="3821788" y="5686953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Box 46"/>
            <p:cNvSpPr txBox="1">
              <a:spLocks noChangeArrowheads="1"/>
            </p:cNvSpPr>
            <p:nvPr/>
          </p:nvSpPr>
          <p:spPr bwMode="auto">
            <a:xfrm>
              <a:off x="3585437" y="5738354"/>
              <a:ext cx="633402" cy="369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17.2</a:t>
              </a:r>
            </a:p>
          </p:txBody>
        </p:sp>
      </p:grpSp>
      <p:grpSp>
        <p:nvGrpSpPr>
          <p:cNvPr id="34" name="Group 38"/>
          <p:cNvGrpSpPr>
            <a:grpSpLocks/>
          </p:cNvGrpSpPr>
          <p:nvPr/>
        </p:nvGrpSpPr>
        <p:grpSpPr bwMode="auto">
          <a:xfrm>
            <a:off x="2360613" y="1997075"/>
            <a:ext cx="2685901" cy="2114568"/>
            <a:chOff x="2755075" y="2636323"/>
            <a:chExt cx="2299425" cy="2130820"/>
          </a:xfrm>
        </p:grpSpPr>
        <p:sp>
          <p:nvSpPr>
            <p:cNvPr id="35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1891228" cy="1914566"/>
            </a:xfrm>
            <a:custGeom>
              <a:avLst/>
              <a:gdLst>
                <a:gd name="T0" fmla="*/ 0 w 3740727"/>
                <a:gd name="T1" fmla="*/ 0 h 1900052"/>
                <a:gd name="T2" fmla="*/ 8791 w 3740727"/>
                <a:gd name="T3" fmla="*/ 1370421 h 1900052"/>
                <a:gd name="T4" fmla="*/ 19503 w 3740727"/>
                <a:gd name="T5" fmla="*/ 2192673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8CA7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6" name="TextBox 37"/>
            <p:cNvSpPr txBox="1">
              <a:spLocks noChangeArrowheads="1"/>
            </p:cNvSpPr>
            <p:nvPr/>
          </p:nvSpPr>
          <p:spPr bwMode="auto">
            <a:xfrm>
              <a:off x="4584883" y="4394972"/>
              <a:ext cx="469617" cy="372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AD′</a:t>
              </a:r>
            </a:p>
          </p:txBody>
        </p:sp>
      </p:grpSp>
      <p:grpSp>
        <p:nvGrpSpPr>
          <p:cNvPr id="37" name="Group 100"/>
          <p:cNvGrpSpPr>
            <a:grpSpLocks/>
          </p:cNvGrpSpPr>
          <p:nvPr/>
        </p:nvGrpSpPr>
        <p:grpSpPr bwMode="auto">
          <a:xfrm>
            <a:off x="3327400" y="2992438"/>
            <a:ext cx="528638" cy="369887"/>
            <a:chOff x="2084502" y="1948318"/>
            <a:chExt cx="529846" cy="369094"/>
          </a:xfrm>
        </p:grpSpPr>
        <p:sp>
          <p:nvSpPr>
            <p:cNvPr id="38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9" name="TextBox 69"/>
            <p:cNvSpPr txBox="1">
              <a:spLocks noChangeArrowheads="1"/>
            </p:cNvSpPr>
            <p:nvPr/>
          </p:nvSpPr>
          <p:spPr bwMode="auto">
            <a:xfrm>
              <a:off x="2301571" y="1948318"/>
              <a:ext cx="312777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b</a:t>
              </a:r>
            </a:p>
          </p:txBody>
        </p:sp>
      </p:grp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733425" y="3895725"/>
            <a:ext cx="20304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" name="Group 100"/>
          <p:cNvGrpSpPr>
            <a:grpSpLocks/>
          </p:cNvGrpSpPr>
          <p:nvPr/>
        </p:nvGrpSpPr>
        <p:grpSpPr bwMode="auto">
          <a:xfrm>
            <a:off x="2673350" y="3730625"/>
            <a:ext cx="504825" cy="369888"/>
            <a:chOff x="2084502" y="1986558"/>
            <a:chExt cx="504387" cy="369094"/>
          </a:xfrm>
        </p:grpSpPr>
        <p:sp>
          <p:nvSpPr>
            <p:cNvPr id="42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TextBox 69"/>
            <p:cNvSpPr txBox="1">
              <a:spLocks noChangeArrowheads="1"/>
            </p:cNvSpPr>
            <p:nvPr/>
          </p:nvSpPr>
          <p:spPr bwMode="auto">
            <a:xfrm>
              <a:off x="2276191" y="1986558"/>
              <a:ext cx="312698" cy="36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5400000">
            <a:off x="2449513" y="4127500"/>
            <a:ext cx="188753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1363663" y="1758950"/>
            <a:ext cx="2778125" cy="1971675"/>
            <a:chOff x="3297436" y="2801668"/>
            <a:chExt cx="2091100" cy="2000603"/>
          </a:xfrm>
        </p:grpSpPr>
        <p:sp>
          <p:nvSpPr>
            <p:cNvPr id="46" name="TextBox 9"/>
            <p:cNvSpPr txBox="1">
              <a:spLocks noChangeArrowheads="1"/>
            </p:cNvSpPr>
            <p:nvPr/>
          </p:nvSpPr>
          <p:spPr bwMode="auto">
            <a:xfrm>
              <a:off x="4533639" y="2801668"/>
              <a:ext cx="854897" cy="374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120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7" name="Freeform 41"/>
            <p:cNvSpPr>
              <a:spLocks noChangeArrowheads="1"/>
            </p:cNvSpPr>
            <p:nvPr/>
          </p:nvSpPr>
          <p:spPr bwMode="auto">
            <a:xfrm>
              <a:off x="3297436" y="3030042"/>
              <a:ext cx="1237583" cy="1772229"/>
            </a:xfrm>
            <a:custGeom>
              <a:avLst/>
              <a:gdLst>
                <a:gd name="T0" fmla="*/ 638859 w 1531917"/>
                <a:gd name="T1" fmla="*/ 0 h 2565070"/>
                <a:gd name="T2" fmla="*/ 406096 w 1531917"/>
                <a:gd name="T3" fmla="*/ 117937 h 2565070"/>
                <a:gd name="T4" fmla="*/ 0 w 1531917"/>
                <a:gd name="T5" fmla="*/ 215885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48" name="Group 100"/>
          <p:cNvGrpSpPr>
            <a:grpSpLocks/>
          </p:cNvGrpSpPr>
          <p:nvPr/>
        </p:nvGrpSpPr>
        <p:grpSpPr bwMode="auto">
          <a:xfrm>
            <a:off x="2651125" y="2282825"/>
            <a:ext cx="517525" cy="369888"/>
            <a:chOff x="2084502" y="1948321"/>
            <a:chExt cx="517023" cy="370685"/>
          </a:xfrm>
        </p:grpSpPr>
        <p:sp>
          <p:nvSpPr>
            <p:cNvPr id="49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TextBox 69"/>
            <p:cNvSpPr txBox="1">
              <a:spLocks noChangeArrowheads="1"/>
            </p:cNvSpPr>
            <p:nvPr/>
          </p:nvSpPr>
          <p:spPr bwMode="auto">
            <a:xfrm>
              <a:off x="2301568" y="1948321"/>
              <a:ext cx="299957" cy="370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 rot="10800000">
            <a:off x="733425" y="2482850"/>
            <a:ext cx="19827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5375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6" y="60325"/>
            <a:ext cx="8393373" cy="865188"/>
          </a:xfrm>
        </p:spPr>
        <p:txBody>
          <a:bodyPr/>
          <a:lstStyle/>
          <a:p>
            <a:r>
              <a:rPr lang="en-US" dirty="0"/>
              <a:t>Fiscal Policy and Natural </a:t>
            </a:r>
            <a:r>
              <a:rPr lang="en-US" dirty="0" smtClean="0"/>
              <a:t>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</a:t>
            </a:r>
            <a:r>
              <a:rPr lang="en-US" dirty="0"/>
              <a:t>business cycles</a:t>
            </a:r>
          </a:p>
          <a:p>
            <a:pPr lvl="1"/>
            <a:r>
              <a:rPr lang="en-US" dirty="0"/>
              <a:t>Economic fluctuations </a:t>
            </a:r>
            <a:r>
              <a:rPr lang="en-US" dirty="0" smtClean="0"/>
              <a:t>that occur </a:t>
            </a:r>
            <a:r>
              <a:rPr lang="en-US" dirty="0"/>
              <a:t>when </a:t>
            </a:r>
            <a:r>
              <a:rPr lang="en-US" dirty="0" smtClean="0"/>
              <a:t>discretionary policy </a:t>
            </a:r>
            <a:r>
              <a:rPr lang="en-US" dirty="0"/>
              <a:t>is manipulated </a:t>
            </a:r>
            <a:r>
              <a:rPr lang="en-US" dirty="0" smtClean="0"/>
              <a:t>for political gain</a:t>
            </a:r>
          </a:p>
          <a:p>
            <a:r>
              <a:rPr lang="en-US" dirty="0" smtClean="0"/>
              <a:t>Public </a:t>
            </a:r>
            <a:r>
              <a:rPr lang="en-US" dirty="0"/>
              <a:t>officials 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fiscal policy to boost their reelection </a:t>
            </a:r>
            <a:r>
              <a:rPr lang="en-US" dirty="0" smtClean="0"/>
              <a:t>chances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600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dirty="0"/>
              <a:t>Lags in Fiscal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 policy</a:t>
            </a:r>
          </a:p>
          <a:p>
            <a:pPr lvl="1"/>
            <a:r>
              <a:rPr lang="en-US" dirty="0" smtClean="0"/>
              <a:t>Lag: the time required to approve </a:t>
            </a:r>
            <a:r>
              <a:rPr lang="en-US" dirty="0"/>
              <a:t>and implement fiscal legislation </a:t>
            </a:r>
          </a:p>
          <a:p>
            <a:pPr lvl="1"/>
            <a:r>
              <a:rPr lang="en-US" dirty="0"/>
              <a:t>Less effective</a:t>
            </a:r>
          </a:p>
          <a:p>
            <a:pPr lvl="1"/>
            <a:r>
              <a:rPr lang="en-US" dirty="0"/>
              <a:t>Too late</a:t>
            </a:r>
          </a:p>
          <a:p>
            <a:pPr lvl="1"/>
            <a:r>
              <a:rPr lang="en-US" dirty="0"/>
              <a:t>More harm than good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771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6" y="60325"/>
            <a:ext cx="8393373" cy="865188"/>
          </a:xfrm>
        </p:spPr>
        <p:txBody>
          <a:bodyPr/>
          <a:lstStyle/>
          <a:p>
            <a:r>
              <a:rPr lang="en-US" sz="3800" dirty="0"/>
              <a:t>Fiscal Policy and Permanent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Permanent income </a:t>
            </a:r>
          </a:p>
          <a:p>
            <a:pPr lvl="1">
              <a:defRPr/>
            </a:pPr>
            <a:r>
              <a:rPr lang="en-US" dirty="0"/>
              <a:t>Income that individuals expect to receive on average over the long term</a:t>
            </a:r>
          </a:p>
          <a:p>
            <a:pPr>
              <a:defRPr/>
            </a:pPr>
            <a:r>
              <a:rPr lang="en-US" dirty="0"/>
              <a:t>Temporary tax rate change</a:t>
            </a:r>
          </a:p>
          <a:p>
            <a:pPr lvl="1">
              <a:defRPr/>
            </a:pPr>
            <a:r>
              <a:rPr lang="en-US" dirty="0"/>
              <a:t>Not effective</a:t>
            </a:r>
          </a:p>
          <a:p>
            <a:pPr lvl="1">
              <a:defRPr/>
            </a:pPr>
            <a:r>
              <a:rPr lang="en-US" dirty="0"/>
              <a:t>Small change in personal income</a:t>
            </a:r>
          </a:p>
          <a:p>
            <a:pPr lvl="1">
              <a:defRPr/>
            </a:pPr>
            <a:r>
              <a:rPr lang="en-US" dirty="0"/>
              <a:t>Small change in </a:t>
            </a:r>
            <a:r>
              <a:rPr lang="en-US" dirty="0" smtClean="0"/>
              <a:t>consumption</a:t>
            </a:r>
            <a:endParaRPr lang="en-US" dirty="0"/>
          </a:p>
          <a:p>
            <a:pPr lvl="1">
              <a:defRPr/>
            </a:pPr>
            <a:r>
              <a:rPr lang="en-US" dirty="0"/>
              <a:t>Less </a:t>
            </a:r>
            <a:r>
              <a:rPr lang="en-US" dirty="0" smtClean="0"/>
              <a:t>saving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287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8" y="60325"/>
            <a:ext cx="8407021" cy="865188"/>
          </a:xfrm>
        </p:spPr>
        <p:txBody>
          <a:bodyPr/>
          <a:lstStyle/>
          <a:p>
            <a:r>
              <a:rPr lang="en-US" dirty="0"/>
              <a:t>Fiscal Policy During the 1980s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 policy affects </a:t>
            </a:r>
            <a:r>
              <a:rPr lang="en-US" dirty="0" smtClean="0"/>
              <a:t>aggregate supply</a:t>
            </a:r>
            <a:endParaRPr lang="en-US" dirty="0"/>
          </a:p>
          <a:p>
            <a:pPr lvl="1"/>
            <a:r>
              <a:rPr lang="en-US" dirty="0" smtClean="0"/>
              <a:t>Unintentionally</a:t>
            </a:r>
            <a:endParaRPr lang="en-US" dirty="0"/>
          </a:p>
          <a:p>
            <a:pPr lvl="1"/>
            <a:r>
              <a:rPr lang="en-US" dirty="0"/>
              <a:t>Higher unemployment benefits funded with higher taxes on earning</a:t>
            </a:r>
          </a:p>
          <a:p>
            <a:pPr lvl="2"/>
            <a:r>
              <a:rPr lang="en-US" dirty="0"/>
              <a:t>Unemployed: increase </a:t>
            </a:r>
            <a:r>
              <a:rPr lang="en-US" i="1" dirty="0"/>
              <a:t>C</a:t>
            </a:r>
          </a:p>
          <a:p>
            <a:pPr lvl="2"/>
            <a:r>
              <a:rPr lang="en-US" dirty="0"/>
              <a:t>Employed: decrease </a:t>
            </a:r>
            <a:r>
              <a:rPr lang="en-US" i="1" dirty="0"/>
              <a:t>C</a:t>
            </a:r>
          </a:p>
          <a:p>
            <a:pPr lvl="2"/>
            <a:r>
              <a:rPr lang="en-US" dirty="0" smtClean="0"/>
              <a:t>Perhaps little change </a:t>
            </a:r>
            <a:r>
              <a:rPr lang="en-US" dirty="0"/>
              <a:t>in: </a:t>
            </a:r>
            <a:r>
              <a:rPr lang="en-US" i="1" dirty="0"/>
              <a:t>AD</a:t>
            </a:r>
            <a:r>
              <a:rPr lang="en-US" dirty="0"/>
              <a:t>, real GDP</a:t>
            </a:r>
          </a:p>
          <a:p>
            <a:pPr lvl="2"/>
            <a:r>
              <a:rPr lang="en-US" dirty="0" smtClean="0"/>
              <a:t>Merely a redistribution </a:t>
            </a:r>
            <a:r>
              <a:rPr lang="en-US" dirty="0"/>
              <a:t>of income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06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8" y="60325"/>
            <a:ext cx="8407021" cy="865188"/>
          </a:xfrm>
        </p:spPr>
        <p:txBody>
          <a:bodyPr/>
          <a:lstStyle/>
          <a:p>
            <a:r>
              <a:rPr lang="en-US" dirty="0"/>
              <a:t>Fiscal Policy During the 1980s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Fiscal policy affects </a:t>
            </a:r>
            <a:r>
              <a:rPr lang="en-US" dirty="0" smtClean="0"/>
              <a:t>aggregate supply</a:t>
            </a:r>
            <a:endParaRPr lang="en-US" dirty="0"/>
          </a:p>
          <a:p>
            <a:pPr lvl="1">
              <a:defRPr/>
            </a:pPr>
            <a:r>
              <a:rPr lang="en-US" dirty="0"/>
              <a:t>Higher unemployment benefits funded with higher taxes on earning</a:t>
            </a:r>
          </a:p>
          <a:p>
            <a:pPr lvl="2">
              <a:defRPr/>
            </a:pPr>
            <a:r>
              <a:rPr lang="en-US" dirty="0"/>
              <a:t>Reduce the opportunity cost of not </a:t>
            </a:r>
            <a:r>
              <a:rPr lang="en-US" dirty="0" smtClean="0"/>
              <a:t>working, decrease </a:t>
            </a:r>
            <a:r>
              <a:rPr lang="en-US" dirty="0"/>
              <a:t>in labor supply</a:t>
            </a:r>
          </a:p>
          <a:p>
            <a:pPr lvl="2">
              <a:defRPr/>
            </a:pPr>
            <a:r>
              <a:rPr lang="en-US" dirty="0"/>
              <a:t>Reduce the opportunity cost of </a:t>
            </a:r>
            <a:r>
              <a:rPr lang="en-US" dirty="0" smtClean="0"/>
              <a:t>leisure, decrease </a:t>
            </a:r>
            <a:r>
              <a:rPr lang="en-US" dirty="0"/>
              <a:t>labor supply </a:t>
            </a:r>
          </a:p>
          <a:p>
            <a:pPr lvl="2">
              <a:defRPr/>
            </a:pPr>
            <a:r>
              <a:rPr lang="en-US" dirty="0"/>
              <a:t>Decrease aggregate supply</a:t>
            </a:r>
          </a:p>
          <a:p>
            <a:pPr lvl="2">
              <a:defRPr/>
            </a:pPr>
            <a:r>
              <a:rPr lang="en-US" dirty="0"/>
              <a:t>Decrease economy’s potential GDP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483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8" y="60325"/>
            <a:ext cx="8407021" cy="865188"/>
          </a:xfrm>
        </p:spPr>
        <p:txBody>
          <a:bodyPr/>
          <a:lstStyle/>
          <a:p>
            <a:r>
              <a:rPr lang="en-US" dirty="0"/>
              <a:t>Fiscal Policy During the 1980s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1981</a:t>
            </a:r>
            <a:r>
              <a:rPr lang="en-US" dirty="0"/>
              <a:t>, </a:t>
            </a:r>
            <a:r>
              <a:rPr lang="en-US" dirty="0" smtClean="0"/>
              <a:t>President Ronald Reagan and Congress  </a:t>
            </a:r>
          </a:p>
          <a:p>
            <a:pPr lvl="1"/>
            <a:r>
              <a:rPr lang="en-US" dirty="0" smtClean="0"/>
              <a:t>23% reduction </a:t>
            </a:r>
            <a:r>
              <a:rPr lang="en-US" dirty="0"/>
              <a:t>in average </a:t>
            </a:r>
            <a:r>
              <a:rPr lang="en-US" dirty="0" smtClean="0"/>
              <a:t>income tax </a:t>
            </a:r>
            <a:r>
              <a:rPr lang="en-US" dirty="0"/>
              <a:t>rates to increase aggregate </a:t>
            </a:r>
            <a:r>
              <a:rPr lang="en-US" dirty="0" smtClean="0"/>
              <a:t>supply</a:t>
            </a:r>
          </a:p>
          <a:p>
            <a:pPr lvl="1"/>
            <a:r>
              <a:rPr lang="en-US" dirty="0" smtClean="0"/>
              <a:t>But government </a:t>
            </a:r>
            <a:r>
              <a:rPr lang="en-US" dirty="0"/>
              <a:t>spending grew faster </a:t>
            </a:r>
            <a:r>
              <a:rPr lang="en-US" dirty="0" smtClean="0"/>
              <a:t>than tax revenue</a:t>
            </a:r>
          </a:p>
          <a:p>
            <a:pPr lvl="2"/>
            <a:r>
              <a:rPr lang="en-US" dirty="0" smtClean="0"/>
              <a:t>Higher </a:t>
            </a:r>
            <a:r>
              <a:rPr lang="en-US" dirty="0"/>
              <a:t>budget deficits, which stimulated aggregate </a:t>
            </a:r>
            <a:r>
              <a:rPr lang="en-US" dirty="0" smtClean="0"/>
              <a:t>demand</a:t>
            </a:r>
          </a:p>
          <a:p>
            <a:pPr lvl="1"/>
            <a:r>
              <a:rPr lang="en-US" dirty="0" smtClean="0"/>
              <a:t>Longest </a:t>
            </a:r>
            <a:r>
              <a:rPr lang="en-US" dirty="0"/>
              <a:t>peacetime </a:t>
            </a:r>
            <a:r>
              <a:rPr lang="en-US" dirty="0" smtClean="0"/>
              <a:t>expansion to </a:t>
            </a:r>
            <a:r>
              <a:rPr lang="en-US" dirty="0"/>
              <a:t>that point in the nation’s history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743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60325"/>
            <a:ext cx="8243248" cy="865188"/>
          </a:xfrm>
        </p:spPr>
        <p:txBody>
          <a:bodyPr/>
          <a:lstStyle/>
          <a:p>
            <a:r>
              <a:rPr lang="en-US" dirty="0"/>
              <a:t>1990 to 2007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1980s-mid1990s: large budget deficits</a:t>
            </a:r>
          </a:p>
          <a:p>
            <a:pPr lvl="1">
              <a:defRPr/>
            </a:pPr>
            <a:r>
              <a:rPr lang="en-US" dirty="0"/>
              <a:t>Reduced the use of discretionary fiscal policy </a:t>
            </a:r>
            <a:r>
              <a:rPr lang="en-US" dirty="0" smtClean="0"/>
              <a:t>as </a:t>
            </a:r>
            <a:r>
              <a:rPr lang="en-US" dirty="0"/>
              <a:t>a tool for economic stabilization</a:t>
            </a:r>
          </a:p>
          <a:p>
            <a:pPr>
              <a:defRPr/>
            </a:pPr>
            <a:r>
              <a:rPr lang="en-US" dirty="0"/>
              <a:t>1993 recovery under way</a:t>
            </a:r>
          </a:p>
          <a:p>
            <a:pPr lvl="1">
              <a:defRPr/>
            </a:pPr>
            <a:r>
              <a:rPr lang="en-US" dirty="0"/>
              <a:t>Increase tax on high-income households</a:t>
            </a:r>
          </a:p>
          <a:p>
            <a:pPr marL="514350" indent="-514350">
              <a:defRPr/>
            </a:pPr>
            <a:r>
              <a:rPr lang="en-US" dirty="0"/>
              <a:t>1994: more discipline of federal spending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464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60325"/>
            <a:ext cx="8243248" cy="865188"/>
          </a:xfrm>
        </p:spPr>
        <p:txBody>
          <a:bodyPr/>
          <a:lstStyle/>
          <a:p>
            <a:r>
              <a:rPr lang="en-US" dirty="0"/>
              <a:t>1990 to 2007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1994-1998, Strong economic recovery</a:t>
            </a:r>
          </a:p>
          <a:p>
            <a:pPr lvl="1"/>
            <a:r>
              <a:rPr lang="en-US" dirty="0"/>
              <a:t>Growing consumer spending</a:t>
            </a:r>
          </a:p>
          <a:p>
            <a:pPr lvl="1"/>
            <a:r>
              <a:rPr lang="en-US" dirty="0"/>
              <a:t>Business optimism</a:t>
            </a:r>
          </a:p>
          <a:p>
            <a:pPr lvl="1"/>
            <a:r>
              <a:rPr lang="en-US" dirty="0"/>
              <a:t>Market globalization</a:t>
            </a:r>
          </a:p>
          <a:p>
            <a:pPr lvl="1"/>
            <a:r>
              <a:rPr lang="en-US" dirty="0"/>
              <a:t>Strong stock market</a:t>
            </a:r>
          </a:p>
          <a:p>
            <a:r>
              <a:rPr lang="en-US" dirty="0"/>
              <a:t>1993 – 1998</a:t>
            </a:r>
          </a:p>
          <a:p>
            <a:pPr lvl="1"/>
            <a:r>
              <a:rPr lang="en-US" dirty="0"/>
              <a:t>Tax revenues: +8.3%  per year</a:t>
            </a:r>
          </a:p>
          <a:p>
            <a:pPr lvl="1"/>
            <a:r>
              <a:rPr lang="en-US" dirty="0"/>
              <a:t>Federal outlays: +3.2% per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537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80" y="60325"/>
            <a:ext cx="8407020" cy="865188"/>
          </a:xfrm>
        </p:spPr>
        <p:txBody>
          <a:bodyPr/>
          <a:lstStyle/>
          <a:p>
            <a:r>
              <a:rPr lang="en-US" dirty="0"/>
              <a:t>Theory of Fiscal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 policy</a:t>
            </a:r>
          </a:p>
          <a:p>
            <a:pPr lvl="2"/>
            <a:r>
              <a:rPr lang="en-US" dirty="0"/>
              <a:t>Government </a:t>
            </a:r>
            <a:r>
              <a:rPr lang="en-US" dirty="0" smtClean="0"/>
              <a:t>purchases</a:t>
            </a:r>
            <a:endParaRPr lang="en-US" i="1" dirty="0"/>
          </a:p>
          <a:p>
            <a:pPr lvl="2"/>
            <a:r>
              <a:rPr lang="en-US" dirty="0"/>
              <a:t>Transfer </a:t>
            </a:r>
            <a:r>
              <a:rPr lang="en-US" dirty="0" smtClean="0"/>
              <a:t>payments</a:t>
            </a:r>
          </a:p>
          <a:p>
            <a:pPr lvl="2"/>
            <a:r>
              <a:rPr lang="en-US" dirty="0" smtClean="0"/>
              <a:t>Taxes</a:t>
            </a:r>
            <a:endParaRPr lang="en-US" dirty="0"/>
          </a:p>
          <a:p>
            <a:pPr lvl="2"/>
            <a:r>
              <a:rPr lang="en-US" dirty="0" smtClean="0"/>
              <a:t>Borrowing</a:t>
            </a:r>
          </a:p>
          <a:p>
            <a:pPr lvl="1"/>
            <a:r>
              <a:rPr lang="en-US" dirty="0" smtClean="0"/>
              <a:t>As they </a:t>
            </a:r>
            <a:r>
              <a:rPr lang="en-US" dirty="0"/>
              <a:t>affect macroeconomic </a:t>
            </a:r>
            <a:r>
              <a:rPr lang="en-US" dirty="0" smtClean="0"/>
              <a:t>variables</a:t>
            </a:r>
          </a:p>
          <a:p>
            <a:pPr lvl="2"/>
            <a:r>
              <a:rPr lang="en-US" dirty="0" smtClean="0"/>
              <a:t>Real GDP</a:t>
            </a:r>
            <a:r>
              <a:rPr lang="en-US" dirty="0"/>
              <a:t>, employment, the price level, and economic growth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9211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60325"/>
            <a:ext cx="8243248" cy="865188"/>
          </a:xfrm>
        </p:spPr>
        <p:txBody>
          <a:bodyPr/>
          <a:lstStyle/>
          <a:p>
            <a:r>
              <a:rPr lang="en-US" dirty="0"/>
              <a:t>1990 to 2007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1998: Federal surplus $70 billion</a:t>
            </a:r>
          </a:p>
          <a:p>
            <a:r>
              <a:rPr lang="en-US" dirty="0"/>
              <a:t>2000: Federal surplus $236 billion</a:t>
            </a:r>
          </a:p>
          <a:p>
            <a:r>
              <a:rPr lang="en-US" dirty="0"/>
              <a:t>Early </a:t>
            </a:r>
            <a:r>
              <a:rPr lang="en-US" dirty="0" smtClean="0"/>
              <a:t>2001, Recession</a:t>
            </a:r>
            <a:r>
              <a:rPr lang="en-US" dirty="0"/>
              <a:t>: 10-year tax cut</a:t>
            </a:r>
          </a:p>
          <a:p>
            <a:r>
              <a:rPr lang="en-US" dirty="0"/>
              <a:t>September 11, 2001: Terrorist attack</a:t>
            </a:r>
          </a:p>
          <a:p>
            <a:r>
              <a:rPr lang="en-US" dirty="0"/>
              <a:t>2003-2007 Recovery</a:t>
            </a:r>
          </a:p>
          <a:p>
            <a:pPr lvl="1"/>
            <a:r>
              <a:rPr lang="en-US" dirty="0"/>
              <a:t>Employment: + 8 million</a:t>
            </a:r>
          </a:p>
          <a:p>
            <a:pPr lvl="1"/>
            <a:r>
              <a:rPr lang="en-US" dirty="0"/>
              <a:t>Federal deficit (2004) $413 billion</a:t>
            </a:r>
          </a:p>
          <a:p>
            <a:pPr lvl="1"/>
            <a:r>
              <a:rPr lang="en-US" dirty="0"/>
              <a:t>Federal deficit (2007) $161 billion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520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and the Great Recession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</a:t>
            </a:r>
            <a:r>
              <a:rPr lang="en-US" dirty="0" smtClean="0"/>
              <a:t>2007, recession started</a:t>
            </a:r>
            <a:endParaRPr lang="en-US" dirty="0"/>
          </a:p>
          <a:p>
            <a:pPr lvl="1">
              <a:defRPr/>
            </a:pPr>
            <a:r>
              <a:rPr lang="en-US" dirty="0"/>
              <a:t>Declining home prices</a:t>
            </a:r>
          </a:p>
          <a:p>
            <a:pPr lvl="1">
              <a:defRPr/>
            </a:pPr>
            <a:r>
              <a:rPr lang="en-US" dirty="0"/>
              <a:t>Rising foreclosure </a:t>
            </a:r>
            <a:r>
              <a:rPr lang="en-US" dirty="0" smtClean="0"/>
              <a:t>rates as borrowers </a:t>
            </a:r>
            <a:r>
              <a:rPr lang="en-US" dirty="0"/>
              <a:t>failed to pay their mortgages</a:t>
            </a:r>
          </a:p>
          <a:p>
            <a:pPr>
              <a:defRPr/>
            </a:pPr>
            <a:r>
              <a:rPr lang="en-US" dirty="0"/>
              <a:t>Early 2008, $168 billion plan to stimulate the softening economy</a:t>
            </a:r>
          </a:p>
          <a:p>
            <a:pPr lvl="1">
              <a:defRPr/>
            </a:pPr>
            <a:r>
              <a:rPr lang="en-US" dirty="0"/>
              <a:t>Borrowed </a:t>
            </a:r>
            <a:r>
              <a:rPr lang="en-US" dirty="0" smtClean="0"/>
              <a:t>money: added to federal deficit</a:t>
            </a:r>
            <a:endParaRPr lang="en-US" dirty="0"/>
          </a:p>
          <a:p>
            <a:pPr lvl="1">
              <a:defRPr/>
            </a:pPr>
            <a:r>
              <a:rPr lang="en-US" dirty="0"/>
              <a:t>$117 billion one-time tax rebate</a:t>
            </a:r>
          </a:p>
          <a:p>
            <a:pPr lvl="1">
              <a:defRPr/>
            </a:pPr>
            <a:r>
              <a:rPr lang="en-US" dirty="0"/>
              <a:t>Disappointing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669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and the Great Recession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2008, </a:t>
            </a:r>
            <a:r>
              <a:rPr lang="en-US" dirty="0" smtClean="0"/>
              <a:t>recession gathered </a:t>
            </a:r>
            <a:r>
              <a:rPr lang="en-US" dirty="0"/>
              <a:t>steam</a:t>
            </a:r>
          </a:p>
          <a:p>
            <a:pPr lvl="1">
              <a:defRPr/>
            </a:pPr>
            <a:r>
              <a:rPr lang="en-US" dirty="0"/>
              <a:t>Job losses </a:t>
            </a:r>
          </a:p>
          <a:p>
            <a:pPr lvl="2">
              <a:defRPr/>
            </a:pPr>
            <a:r>
              <a:rPr lang="en-US" dirty="0"/>
              <a:t>31,000 a month – first quarter of 2008</a:t>
            </a:r>
          </a:p>
          <a:p>
            <a:pPr lvl="2">
              <a:defRPr/>
            </a:pPr>
            <a:r>
              <a:rPr lang="en-US" dirty="0"/>
              <a:t>191,000 a month in the second quarter</a:t>
            </a:r>
          </a:p>
          <a:p>
            <a:pPr lvl="1">
              <a:defRPr/>
            </a:pPr>
            <a:r>
              <a:rPr lang="en-US" dirty="0"/>
              <a:t>Third quarter</a:t>
            </a:r>
          </a:p>
          <a:p>
            <a:pPr lvl="2">
              <a:defRPr/>
            </a:pPr>
            <a:r>
              <a:rPr lang="en-US" dirty="0" smtClean="0"/>
              <a:t>Monthly </a:t>
            </a:r>
            <a:r>
              <a:rPr lang="en-US" dirty="0"/>
              <a:t>job losses: 334,000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017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and the Great Recession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2008, Lehman Brothers</a:t>
            </a:r>
          </a:p>
          <a:p>
            <a:pPr lvl="1">
              <a:defRPr/>
            </a:pPr>
            <a:r>
              <a:rPr lang="en-US" dirty="0"/>
              <a:t>Nation’s fourth-largest investment bank</a:t>
            </a:r>
          </a:p>
          <a:p>
            <a:pPr lvl="2">
              <a:defRPr/>
            </a:pPr>
            <a:r>
              <a:rPr lang="en-US" dirty="0"/>
              <a:t>Assets of over $600 billion</a:t>
            </a:r>
          </a:p>
          <a:p>
            <a:pPr lvl="2">
              <a:defRPr/>
            </a:pPr>
            <a:r>
              <a:rPr lang="en-US" dirty="0"/>
              <a:t>25,000 employees</a:t>
            </a:r>
          </a:p>
          <a:p>
            <a:pPr lvl="1">
              <a:defRPr/>
            </a:pPr>
            <a:r>
              <a:rPr lang="en-US" dirty="0"/>
              <a:t>Largest bankruptcy in U.S. history</a:t>
            </a:r>
          </a:p>
          <a:p>
            <a:pPr>
              <a:defRPr/>
            </a:pPr>
            <a:r>
              <a:rPr lang="en-US" dirty="0"/>
              <a:t>Financial crisis </a:t>
            </a:r>
          </a:p>
          <a:p>
            <a:pPr lvl="1">
              <a:defRPr/>
            </a:pPr>
            <a:r>
              <a:rPr lang="en-US" dirty="0"/>
              <a:t>Froze credit markets around the world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169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and the Great Recession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2008, TARP</a:t>
            </a:r>
          </a:p>
          <a:p>
            <a:pPr lvl="1">
              <a:defRPr/>
            </a:pPr>
            <a:r>
              <a:rPr lang="en-US" dirty="0"/>
              <a:t>$700 billion Troubled Asset Relief Program</a:t>
            </a:r>
          </a:p>
          <a:p>
            <a:pPr lvl="1">
              <a:defRPr/>
            </a:pPr>
            <a:r>
              <a:rPr lang="en-US" dirty="0" smtClean="0"/>
              <a:t>Totaled </a:t>
            </a:r>
            <a:r>
              <a:rPr lang="en-US" dirty="0"/>
              <a:t>$426 </a:t>
            </a:r>
            <a:r>
              <a:rPr lang="en-US" dirty="0" smtClean="0"/>
              <a:t>billion: financial institutions and two car manufacturers</a:t>
            </a:r>
          </a:p>
          <a:p>
            <a:pPr lvl="2">
              <a:defRPr/>
            </a:pPr>
            <a:r>
              <a:rPr lang="en-US" dirty="0" smtClean="0"/>
              <a:t>Nearly all was eventually paid back to the U.S. Treasury</a:t>
            </a:r>
          </a:p>
          <a:p>
            <a:pPr>
              <a:defRPr/>
            </a:pPr>
            <a:r>
              <a:rPr lang="en-US" dirty="0" smtClean="0"/>
              <a:t>Fourth </a:t>
            </a:r>
            <a:r>
              <a:rPr lang="en-US" dirty="0"/>
              <a:t>quarter of 2008</a:t>
            </a:r>
          </a:p>
          <a:p>
            <a:pPr lvl="2">
              <a:defRPr/>
            </a:pPr>
            <a:r>
              <a:rPr lang="en-US" dirty="0"/>
              <a:t>Real GDP fell 8.9%  (at an annualized rate)</a:t>
            </a:r>
          </a:p>
          <a:p>
            <a:pPr lvl="2">
              <a:defRPr/>
            </a:pPr>
            <a:r>
              <a:rPr lang="en-US" dirty="0"/>
              <a:t>Job losses averaged 662,000 a month</a:t>
            </a:r>
          </a:p>
          <a:p>
            <a:pPr lvl="2">
              <a:defRPr/>
            </a:pPr>
            <a:r>
              <a:rPr lang="en-US" dirty="0"/>
              <a:t>Unemployment rate: 7.4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4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and the Great Recession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American Recovery </a:t>
            </a:r>
            <a:r>
              <a:rPr lang="en-US" dirty="0" smtClean="0"/>
              <a:t>&amp; Reinvestment </a:t>
            </a:r>
            <a:r>
              <a:rPr lang="en-US" dirty="0"/>
              <a:t>Act</a:t>
            </a:r>
          </a:p>
          <a:p>
            <a:pPr lvl="1">
              <a:defRPr/>
            </a:pPr>
            <a:r>
              <a:rPr lang="en-US" dirty="0"/>
              <a:t>Estimated cost of $</a:t>
            </a:r>
            <a:r>
              <a:rPr lang="en-US" dirty="0" smtClean="0"/>
              <a:t>831 </a:t>
            </a:r>
            <a:r>
              <a:rPr lang="en-US" dirty="0"/>
              <a:t>billion</a:t>
            </a:r>
          </a:p>
          <a:p>
            <a:pPr lvl="2">
              <a:defRPr/>
            </a:pPr>
            <a:r>
              <a:rPr lang="en-US" dirty="0"/>
              <a:t>Largest stimulus measure in U.S history</a:t>
            </a:r>
          </a:p>
          <a:p>
            <a:pPr lvl="1">
              <a:defRPr/>
            </a:pPr>
            <a:r>
              <a:rPr lang="en-US" dirty="0"/>
              <a:t>Enacted in February 2009</a:t>
            </a:r>
          </a:p>
          <a:p>
            <a:pPr lvl="2">
              <a:defRPr/>
            </a:pPr>
            <a:r>
              <a:rPr lang="en-US" dirty="0"/>
              <a:t>Projected to last two years</a:t>
            </a:r>
          </a:p>
          <a:p>
            <a:pPr lvl="1">
              <a:defRPr/>
            </a:pPr>
            <a:r>
              <a:rPr lang="en-US" dirty="0"/>
              <a:t>All deficit spending</a:t>
            </a:r>
          </a:p>
          <a:p>
            <a:pPr lvl="2">
              <a:defRPr/>
            </a:pPr>
            <a:r>
              <a:rPr lang="en-US" dirty="0" smtClean="0"/>
              <a:t>The idea was that unemployed </a:t>
            </a:r>
            <a:r>
              <a:rPr lang="en-US" dirty="0"/>
              <a:t>labor and idle capital would be put to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49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and the Great Recession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American Recovery </a:t>
            </a:r>
            <a:r>
              <a:rPr lang="en-US" dirty="0" smtClean="0"/>
              <a:t>&amp; Reinvestment </a:t>
            </a:r>
            <a:r>
              <a:rPr lang="en-US" dirty="0"/>
              <a:t>Act</a:t>
            </a:r>
          </a:p>
          <a:p>
            <a:pPr lvl="2">
              <a:defRPr/>
            </a:pPr>
            <a:r>
              <a:rPr lang="en-US" dirty="0"/>
              <a:t>If the spending multiplier &gt;</a:t>
            </a:r>
            <a:r>
              <a:rPr lang="en-US" dirty="0" smtClean="0"/>
              <a:t>1, a </a:t>
            </a:r>
            <a:r>
              <a:rPr lang="en-US" dirty="0"/>
              <a:t>dollar of government spending </a:t>
            </a:r>
            <a:r>
              <a:rPr lang="en-US" dirty="0" smtClean="0"/>
              <a:t>would produce </a:t>
            </a:r>
            <a:r>
              <a:rPr lang="en-US" dirty="0"/>
              <a:t>more than a dollar of new output and income</a:t>
            </a:r>
          </a:p>
          <a:p>
            <a:pPr lvl="1">
              <a:defRPr/>
            </a:pPr>
            <a:r>
              <a:rPr lang="en-US" dirty="0"/>
              <a:t>37% </a:t>
            </a:r>
            <a:r>
              <a:rPr lang="en-US" dirty="0" smtClean="0"/>
              <a:t>went to </a:t>
            </a:r>
            <a:r>
              <a:rPr lang="en-US" dirty="0"/>
              <a:t>tax </a:t>
            </a:r>
            <a:r>
              <a:rPr lang="en-US" dirty="0" smtClean="0"/>
              <a:t>reductions </a:t>
            </a:r>
            <a:endParaRPr lang="en-US" dirty="0"/>
          </a:p>
          <a:p>
            <a:pPr lvl="2">
              <a:defRPr/>
            </a:pPr>
            <a:r>
              <a:rPr lang="en-US" dirty="0"/>
              <a:t>One time reduction for individuals</a:t>
            </a:r>
          </a:p>
          <a:p>
            <a:pPr lvl="1">
              <a:defRPr/>
            </a:pPr>
            <a:r>
              <a:rPr lang="en-US" dirty="0"/>
              <a:t>28% for entitlements (such as Medicaid)</a:t>
            </a:r>
          </a:p>
          <a:p>
            <a:pPr lvl="1">
              <a:defRPr/>
            </a:pPr>
            <a:r>
              <a:rPr lang="en-US" dirty="0"/>
              <a:t>35% for grants, contracts, and loans</a:t>
            </a:r>
          </a:p>
          <a:p>
            <a:pPr lvl="2">
              <a:defRPr/>
            </a:pPr>
            <a:r>
              <a:rPr lang="en-US" dirty="0"/>
              <a:t>Some “shovel ready” infrastructure projects - slow to get underway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72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Since 2007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2007</a:t>
            </a:r>
          </a:p>
          <a:p>
            <a:pPr lvl="2"/>
            <a:r>
              <a:rPr lang="en-US" dirty="0" smtClean="0"/>
              <a:t>$</a:t>
            </a:r>
            <a:r>
              <a:rPr lang="en-US" dirty="0"/>
              <a:t>2,567 billion of federal spending came from federal </a:t>
            </a:r>
            <a:r>
              <a:rPr lang="en-US" dirty="0" smtClean="0"/>
              <a:t>revenue</a:t>
            </a:r>
          </a:p>
          <a:p>
            <a:pPr lvl="2"/>
            <a:r>
              <a:rPr lang="en-US" dirty="0" smtClean="0"/>
              <a:t>$</a:t>
            </a:r>
            <a:r>
              <a:rPr lang="en-US" dirty="0"/>
              <a:t>161 billion </a:t>
            </a:r>
            <a:r>
              <a:rPr lang="en-US" dirty="0" smtClean="0"/>
              <a:t>was borrowed</a:t>
            </a:r>
          </a:p>
          <a:p>
            <a:pPr lvl="2"/>
            <a:r>
              <a:rPr lang="en-US" dirty="0" smtClean="0"/>
              <a:t>6% </a:t>
            </a:r>
            <a:r>
              <a:rPr lang="en-US" dirty="0"/>
              <a:t>of spending </a:t>
            </a:r>
            <a:r>
              <a:rPr lang="en-US" dirty="0" smtClean="0"/>
              <a:t>was </a:t>
            </a:r>
            <a:r>
              <a:rPr lang="en-US" dirty="0"/>
              <a:t>from </a:t>
            </a:r>
            <a:r>
              <a:rPr lang="en-US" dirty="0" smtClean="0"/>
              <a:t>borrowing</a:t>
            </a:r>
          </a:p>
          <a:p>
            <a:pPr lvl="2"/>
            <a:r>
              <a:rPr lang="en-US" dirty="0" smtClean="0"/>
              <a:t>Real </a:t>
            </a:r>
            <a:r>
              <a:rPr lang="en-US" dirty="0"/>
              <a:t>GDP </a:t>
            </a:r>
            <a:r>
              <a:rPr lang="en-US" dirty="0" smtClean="0"/>
              <a:t>increased </a:t>
            </a:r>
            <a:r>
              <a:rPr lang="en-US" dirty="0"/>
              <a:t>by </a:t>
            </a:r>
            <a:r>
              <a:rPr lang="en-US" dirty="0" smtClean="0"/>
              <a:t>1.8%</a:t>
            </a:r>
          </a:p>
          <a:p>
            <a:r>
              <a:rPr lang="en-US" dirty="0" smtClean="0"/>
              <a:t>2008, federal </a:t>
            </a:r>
            <a:r>
              <a:rPr lang="en-US" dirty="0"/>
              <a:t>spending rose </a:t>
            </a:r>
            <a:r>
              <a:rPr lang="en-US" dirty="0" smtClean="0"/>
              <a:t>9.3%</a:t>
            </a:r>
          </a:p>
          <a:p>
            <a:pPr lvl="2"/>
            <a:r>
              <a:rPr lang="en-US" dirty="0" smtClean="0"/>
              <a:t>15% of </a:t>
            </a:r>
            <a:r>
              <a:rPr lang="en-US" dirty="0"/>
              <a:t>federal spending was </a:t>
            </a:r>
            <a:r>
              <a:rPr lang="en-US" dirty="0" smtClean="0"/>
              <a:t>borrowed</a:t>
            </a:r>
          </a:p>
          <a:p>
            <a:pPr lvl="2"/>
            <a:r>
              <a:rPr lang="en-US" dirty="0" smtClean="0"/>
              <a:t>Real </a:t>
            </a:r>
            <a:r>
              <a:rPr lang="en-US" dirty="0"/>
              <a:t>GDP declined </a:t>
            </a:r>
            <a:r>
              <a:rPr lang="en-US" dirty="0" smtClean="0"/>
              <a:t>0.3%</a:t>
            </a:r>
          </a:p>
          <a:p>
            <a:pPr lvl="2"/>
            <a:r>
              <a:rPr lang="en-US" dirty="0" smtClean="0"/>
              <a:t>3.6 </a:t>
            </a:r>
            <a:r>
              <a:rPr lang="en-US" dirty="0"/>
              <a:t>million jobs were </a:t>
            </a:r>
            <a:r>
              <a:rPr lang="en-US" dirty="0" smtClean="0"/>
              <a:t>lost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114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Since 2007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2009</a:t>
            </a:r>
            <a:r>
              <a:rPr lang="en-US" dirty="0"/>
              <a:t>, federal spending </a:t>
            </a:r>
            <a:r>
              <a:rPr lang="en-US" dirty="0" smtClean="0"/>
              <a:t>rose 17.8%</a:t>
            </a:r>
          </a:p>
          <a:p>
            <a:pPr lvl="2"/>
            <a:r>
              <a:rPr lang="en-US" dirty="0" smtClean="0"/>
              <a:t>$</a:t>
            </a:r>
            <a:r>
              <a:rPr lang="en-US" dirty="0"/>
              <a:t>3,518 billion </a:t>
            </a:r>
            <a:r>
              <a:rPr lang="en-US" dirty="0" smtClean="0"/>
              <a:t>spent: $1,413 billion was borrowed (40% of spending)</a:t>
            </a:r>
          </a:p>
          <a:p>
            <a:pPr lvl="2"/>
            <a:r>
              <a:rPr lang="en-US" dirty="0" smtClean="0"/>
              <a:t>Revenue decreased: automatic stabilizers</a:t>
            </a:r>
          </a:p>
          <a:p>
            <a:pPr lvl="2"/>
            <a:r>
              <a:rPr lang="en-US" dirty="0" smtClean="0"/>
              <a:t>Real </a:t>
            </a:r>
            <a:r>
              <a:rPr lang="en-US" dirty="0"/>
              <a:t>GDP </a:t>
            </a:r>
            <a:r>
              <a:rPr lang="en-US" dirty="0" smtClean="0"/>
              <a:t>declined </a:t>
            </a:r>
            <a:r>
              <a:rPr lang="en-US" dirty="0"/>
              <a:t>by </a:t>
            </a:r>
            <a:r>
              <a:rPr lang="en-US" dirty="0" smtClean="0"/>
              <a:t>2.8%</a:t>
            </a:r>
          </a:p>
          <a:p>
            <a:pPr lvl="2"/>
            <a:r>
              <a:rPr lang="en-US" dirty="0" smtClean="0"/>
              <a:t>Lost 5.1 million jobs</a:t>
            </a:r>
          </a:p>
          <a:p>
            <a:r>
              <a:rPr lang="en-US" dirty="0" smtClean="0"/>
              <a:t>2010</a:t>
            </a:r>
            <a:r>
              <a:rPr lang="en-US" dirty="0"/>
              <a:t>, </a:t>
            </a:r>
            <a:r>
              <a:rPr lang="en-US" dirty="0" smtClean="0"/>
              <a:t>borrowed 37% </a:t>
            </a:r>
            <a:r>
              <a:rPr lang="en-US" dirty="0"/>
              <a:t>of federal </a:t>
            </a:r>
            <a:r>
              <a:rPr lang="en-US" dirty="0" smtClean="0"/>
              <a:t>spending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GDP </a:t>
            </a:r>
            <a:r>
              <a:rPr lang="en-US" dirty="0" smtClean="0"/>
              <a:t>rose 2.5%</a:t>
            </a:r>
            <a:endParaRPr lang="en-US" dirty="0"/>
          </a:p>
          <a:p>
            <a:pPr lvl="1"/>
            <a:r>
              <a:rPr lang="en-US" dirty="0" smtClean="0"/>
              <a:t>1.1 </a:t>
            </a:r>
            <a:r>
              <a:rPr lang="en-US" dirty="0"/>
              <a:t>million jobs were added </a:t>
            </a:r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643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Since 2007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2010-2014</a:t>
            </a:r>
          </a:p>
          <a:p>
            <a:pPr lvl="2"/>
            <a:r>
              <a:rPr lang="en-US" dirty="0" smtClean="0"/>
              <a:t>Nominal </a:t>
            </a:r>
            <a:r>
              <a:rPr lang="en-US" dirty="0"/>
              <a:t>federal spending remained relatively </a:t>
            </a:r>
            <a:r>
              <a:rPr lang="en-US" dirty="0" smtClean="0"/>
              <a:t>flat</a:t>
            </a:r>
          </a:p>
          <a:p>
            <a:pPr lvl="2"/>
            <a:r>
              <a:rPr lang="en-US" dirty="0" smtClean="0"/>
              <a:t>In inflation-adjusted dollars</a:t>
            </a:r>
            <a:r>
              <a:rPr lang="en-US" dirty="0"/>
              <a:t>, federal spending actually </a:t>
            </a:r>
            <a:r>
              <a:rPr lang="en-US" dirty="0" smtClean="0"/>
              <a:t>declined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share of spending coming from </a:t>
            </a:r>
            <a:r>
              <a:rPr lang="en-US" dirty="0" smtClean="0"/>
              <a:t>borrowed funds fell to 14% in 2014</a:t>
            </a:r>
          </a:p>
          <a:p>
            <a:pPr lvl="2"/>
            <a:r>
              <a:rPr lang="en-US" dirty="0" smtClean="0"/>
              <a:t>Average GDP growth: 2.2% per year</a:t>
            </a:r>
          </a:p>
          <a:p>
            <a:r>
              <a:rPr lang="en-US" dirty="0" smtClean="0"/>
              <a:t>By April 2015</a:t>
            </a:r>
          </a:p>
          <a:p>
            <a:pPr lvl="1"/>
            <a:r>
              <a:rPr lang="en-US" dirty="0" smtClean="0"/>
              <a:t>Net job growth of 2.2%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915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6" y="60325"/>
            <a:ext cx="8393373" cy="865188"/>
          </a:xfrm>
        </p:spPr>
        <p:txBody>
          <a:bodyPr/>
          <a:lstStyle/>
          <a:p>
            <a:r>
              <a:rPr lang="en-US" dirty="0"/>
              <a:t>Fiscal Policy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Automatic stabilizers</a:t>
            </a:r>
          </a:p>
          <a:p>
            <a:pPr lvl="1">
              <a:defRPr/>
            </a:pPr>
            <a:r>
              <a:rPr lang="en-US" sz="3150" dirty="0"/>
              <a:t>Structural features of government spending and taxation</a:t>
            </a:r>
          </a:p>
          <a:p>
            <a:pPr lvl="1">
              <a:defRPr/>
            </a:pPr>
            <a:r>
              <a:rPr lang="en-US" sz="3150" dirty="0"/>
              <a:t>Reduce fluctuations in disposable income and </a:t>
            </a:r>
            <a:r>
              <a:rPr lang="en-US" sz="3150" dirty="0" smtClean="0"/>
              <a:t>consumption over </a:t>
            </a:r>
            <a:r>
              <a:rPr lang="en-US" sz="3150" dirty="0"/>
              <a:t>the business cycle</a:t>
            </a:r>
          </a:p>
          <a:p>
            <a:pPr lvl="1">
              <a:defRPr/>
            </a:pPr>
            <a:r>
              <a:rPr lang="en-US" sz="3150" dirty="0"/>
              <a:t>Adjust automatically</a:t>
            </a:r>
          </a:p>
          <a:p>
            <a:pPr lvl="2">
              <a:defRPr/>
            </a:pPr>
            <a:r>
              <a:rPr lang="en-US" dirty="0"/>
              <a:t>E.g.: Federal income tax</a:t>
            </a:r>
          </a:p>
          <a:p>
            <a:r>
              <a:rPr lang="en-US" dirty="0"/>
              <a:t>Discretionary fiscal policy</a:t>
            </a:r>
          </a:p>
          <a:p>
            <a:pPr lvl="1"/>
            <a:r>
              <a:rPr lang="en-US" sz="3100" dirty="0"/>
              <a:t>Deliberate manipulation of </a:t>
            </a:r>
            <a:r>
              <a:rPr lang="en-US" sz="3100" dirty="0" smtClean="0"/>
              <a:t>the federal budget to </a:t>
            </a:r>
            <a:r>
              <a:rPr lang="en-US" sz="3100" dirty="0"/>
              <a:t>promote macroeconomic goals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628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2400" dirty="0"/>
              <a:t>Federal Outlays Funded by Revenue and by </a:t>
            </a:r>
            <a:r>
              <a:rPr lang="en-US" sz="2400" dirty="0" smtClean="0"/>
              <a:t>Borrowing: 2007 – 2014 (</a:t>
            </a:r>
            <a:r>
              <a:rPr lang="en-US" sz="2400" dirty="0"/>
              <a:t>billions of </a:t>
            </a:r>
            <a:r>
              <a:rPr lang="en-US" sz="2400" dirty="0" smtClean="0"/>
              <a:t>nominal dollars</a:t>
            </a:r>
            <a:r>
              <a:rPr lang="en-US" sz="2400" dirty="0"/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1206764"/>
            <a:ext cx="641032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80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60325"/>
            <a:ext cx="8338782" cy="865188"/>
          </a:xfrm>
        </p:spPr>
        <p:txBody>
          <a:bodyPr/>
          <a:lstStyle/>
          <a:p>
            <a:r>
              <a:rPr lang="en-US" sz="3800" dirty="0" smtClean="0"/>
              <a:t>Fiscal Policy and the Great Recession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Federal </a:t>
            </a:r>
            <a:r>
              <a:rPr lang="en-US" dirty="0" smtClean="0"/>
              <a:t>debt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Grew $6.7 </a:t>
            </a:r>
            <a:r>
              <a:rPr lang="en-US" dirty="0"/>
              <a:t>trillion between 2008 </a:t>
            </a:r>
            <a:r>
              <a:rPr lang="en-US" dirty="0" smtClean="0"/>
              <a:t>and 2014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first $6.7 trillion of federal debt took the nation more than 220 years to </a:t>
            </a:r>
            <a:r>
              <a:rPr lang="en-US" dirty="0" smtClean="0"/>
              <a:t>accumulate</a:t>
            </a:r>
          </a:p>
          <a:p>
            <a:pPr lvl="2">
              <a:defRPr/>
            </a:pPr>
            <a:r>
              <a:rPr lang="en-US" dirty="0" smtClean="0"/>
              <a:t>As </a:t>
            </a:r>
            <a:r>
              <a:rPr lang="en-US" dirty="0"/>
              <a:t>it did by the end of </a:t>
            </a:r>
            <a:r>
              <a:rPr lang="en-US" dirty="0" smtClean="0"/>
              <a:t>2003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045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for Clunkers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June 24, 2009, CARS </a:t>
            </a:r>
            <a:r>
              <a:rPr lang="en-US" dirty="0" smtClean="0"/>
              <a:t>Act</a:t>
            </a:r>
            <a:endParaRPr lang="en-US" dirty="0"/>
          </a:p>
          <a:p>
            <a:pPr lvl="1">
              <a:defRPr/>
            </a:pPr>
            <a:r>
              <a:rPr lang="en-US" dirty="0"/>
              <a:t>Consumer Assistance to Recycle and Save Act</a:t>
            </a:r>
          </a:p>
          <a:p>
            <a:pPr lvl="1">
              <a:defRPr/>
            </a:pPr>
            <a:r>
              <a:rPr lang="en-US" dirty="0"/>
              <a:t>“Cash-for-clunkers” program</a:t>
            </a:r>
          </a:p>
          <a:p>
            <a:pPr lvl="1">
              <a:defRPr/>
            </a:pPr>
            <a:r>
              <a:rPr lang="en-US" dirty="0"/>
              <a:t>Appropriated $1 billion to pay from $3,500 to $4,500 to each car buyer who traded a “clunker”</a:t>
            </a:r>
          </a:p>
          <a:p>
            <a:pPr lvl="2">
              <a:defRPr/>
            </a:pPr>
            <a:r>
              <a:rPr lang="en-US" dirty="0"/>
              <a:t>Older car with gas mileage &lt; 18 miles per gallon</a:t>
            </a:r>
          </a:p>
          <a:p>
            <a:pPr lvl="2">
              <a:defRPr/>
            </a:pPr>
            <a:r>
              <a:rPr lang="en-US" dirty="0" smtClean="0"/>
              <a:t>Had to be drivable</a:t>
            </a:r>
            <a:r>
              <a:rPr lang="en-US" dirty="0"/>
              <a:t>, registered and </a:t>
            </a:r>
            <a:r>
              <a:rPr lang="en-US" dirty="0" smtClean="0"/>
              <a:t>insured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for Clunkers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CARS </a:t>
            </a:r>
            <a:r>
              <a:rPr lang="en-US" dirty="0" smtClean="0"/>
              <a:t>Act</a:t>
            </a:r>
            <a:endParaRPr lang="en-US" dirty="0"/>
          </a:p>
          <a:p>
            <a:pPr lvl="1">
              <a:defRPr/>
            </a:pPr>
            <a:r>
              <a:rPr lang="en-US" dirty="0"/>
              <a:t>Congress put $2 billion more into the pot</a:t>
            </a:r>
          </a:p>
          <a:p>
            <a:pPr lvl="2">
              <a:defRPr/>
            </a:pPr>
            <a:r>
              <a:rPr lang="en-US" dirty="0"/>
              <a:t>Limited the program to a month</a:t>
            </a:r>
          </a:p>
          <a:p>
            <a:pPr lvl="1">
              <a:defRPr/>
            </a:pPr>
            <a:r>
              <a:rPr lang="en-US" dirty="0"/>
              <a:t>2,000 people needed to process paperwork</a:t>
            </a:r>
          </a:p>
          <a:p>
            <a:pPr lvl="2">
              <a:defRPr/>
            </a:pPr>
            <a:r>
              <a:rPr lang="en-US" dirty="0"/>
              <a:t>Trouble reimbursing dealers – some dealers had to drop out of the program</a:t>
            </a:r>
          </a:p>
          <a:p>
            <a:pPr lvl="1">
              <a:defRPr/>
            </a:pPr>
            <a:r>
              <a:rPr lang="en-US" dirty="0"/>
              <a:t>680,000 new vehicles were sold during the month of the program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for Clunkers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Evidence</a:t>
            </a:r>
          </a:p>
          <a:p>
            <a:pPr lvl="1">
              <a:defRPr/>
            </a:pPr>
            <a:r>
              <a:rPr lang="en-US" dirty="0"/>
              <a:t>Overwhelming majority of those car sales</a:t>
            </a:r>
          </a:p>
          <a:p>
            <a:pPr lvl="2">
              <a:defRPr/>
            </a:pPr>
            <a:r>
              <a:rPr lang="en-US" dirty="0"/>
              <a:t>Would have occurred anyway during the last half of 2009</a:t>
            </a:r>
          </a:p>
          <a:p>
            <a:pPr lvl="1">
              <a:defRPr/>
            </a:pPr>
            <a:r>
              <a:rPr lang="en-US" dirty="0"/>
              <a:t>Net effect of the program: only 125,000 additional vehicle sales</a:t>
            </a:r>
          </a:p>
          <a:p>
            <a:pPr lvl="2">
              <a:defRPr/>
            </a:pPr>
            <a:r>
              <a:rPr lang="en-US" dirty="0"/>
              <a:t>Government cost of $24,000 per additional sale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7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for Clunkers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Did the economy get a boost?</a:t>
            </a:r>
          </a:p>
          <a:p>
            <a:pPr lvl="1">
              <a:defRPr/>
            </a:pPr>
            <a:r>
              <a:rPr lang="en-US" dirty="0"/>
              <a:t>The $3 billion spent on the program</a:t>
            </a:r>
          </a:p>
          <a:p>
            <a:pPr lvl="2">
              <a:defRPr/>
            </a:pPr>
            <a:r>
              <a:rPr lang="en-US" dirty="0"/>
              <a:t>Money the government didn’t have</a:t>
            </a:r>
          </a:p>
          <a:p>
            <a:pPr lvl="2">
              <a:defRPr/>
            </a:pPr>
            <a:r>
              <a:rPr lang="en-US" dirty="0"/>
              <a:t>Increased the federal deficit</a:t>
            </a:r>
          </a:p>
          <a:p>
            <a:pPr lvl="2">
              <a:defRPr/>
            </a:pPr>
            <a:r>
              <a:rPr lang="en-US" dirty="0"/>
              <a:t>Taxes must be raised or other government spending must be cut</a:t>
            </a:r>
          </a:p>
          <a:p>
            <a:pPr lvl="1">
              <a:defRPr/>
            </a:pPr>
            <a:r>
              <a:rPr lang="en-US" dirty="0"/>
              <a:t>Some of the stimulus benefited other economies</a:t>
            </a:r>
          </a:p>
          <a:p>
            <a:pPr lvl="2">
              <a:defRPr/>
            </a:pPr>
            <a:r>
              <a:rPr lang="en-US" dirty="0"/>
              <a:t>Japanese manufacturers: 41% of sales</a:t>
            </a:r>
          </a:p>
          <a:p>
            <a:pPr lvl="2">
              <a:defRPr/>
            </a:pPr>
            <a:r>
              <a:rPr lang="en-US" dirty="0"/>
              <a:t>The Big Three: 39% of sales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for Clunkers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Did the economy get a boost?</a:t>
            </a:r>
          </a:p>
          <a:p>
            <a:pPr lvl="1">
              <a:defRPr/>
            </a:pPr>
            <a:r>
              <a:rPr lang="en-US" dirty="0"/>
              <a:t>Automakers already received the $</a:t>
            </a:r>
            <a:r>
              <a:rPr lang="en-US" dirty="0" smtClean="0"/>
              <a:t>80 </a:t>
            </a:r>
            <a:r>
              <a:rPr lang="en-US" dirty="0"/>
              <a:t>billion in bailout funds</a:t>
            </a:r>
          </a:p>
          <a:p>
            <a:pPr lvl="2">
              <a:defRPr/>
            </a:pPr>
            <a:r>
              <a:rPr lang="en-US" dirty="0" smtClean="0"/>
              <a:t>$9 </a:t>
            </a:r>
            <a:r>
              <a:rPr lang="en-US" dirty="0"/>
              <a:t>billion </a:t>
            </a:r>
            <a:r>
              <a:rPr lang="en-US" dirty="0" smtClean="0"/>
              <a:t>of that was not repaid</a:t>
            </a:r>
            <a:endParaRPr lang="en-US" dirty="0"/>
          </a:p>
          <a:p>
            <a:pPr lvl="1">
              <a:defRPr/>
            </a:pPr>
            <a:r>
              <a:rPr lang="en-US" dirty="0"/>
              <a:t>The clunker money - down payment on a new car</a:t>
            </a:r>
          </a:p>
          <a:p>
            <a:pPr lvl="2">
              <a:defRPr/>
            </a:pPr>
            <a:r>
              <a:rPr lang="en-US" dirty="0"/>
              <a:t>Additional monthly payments </a:t>
            </a:r>
          </a:p>
          <a:p>
            <a:pPr lvl="2">
              <a:defRPr/>
            </a:pPr>
            <a:r>
              <a:rPr lang="en-US" dirty="0"/>
              <a:t>Fewer purchases of housing, furniture, clothes, vacation trips, and other items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1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for Clunkers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Did the economy get a boost?</a:t>
            </a:r>
          </a:p>
          <a:p>
            <a:pPr lvl="1">
              <a:defRPr/>
            </a:pPr>
            <a:r>
              <a:rPr lang="en-US" dirty="0"/>
              <a:t>Mandate: destruction of each trade-in vehicle</a:t>
            </a:r>
          </a:p>
          <a:p>
            <a:pPr lvl="2">
              <a:defRPr/>
            </a:pPr>
            <a:r>
              <a:rPr lang="en-US" dirty="0"/>
              <a:t>Removed up to 680,000 drivable cars from the used-car market</a:t>
            </a:r>
          </a:p>
          <a:p>
            <a:pPr lvl="2">
              <a:defRPr/>
            </a:pPr>
            <a:r>
              <a:rPr lang="en-US" dirty="0"/>
              <a:t>Raising the prices of the used </a:t>
            </a:r>
            <a:r>
              <a:rPr lang="en-US" dirty="0" smtClean="0"/>
              <a:t>cars that </a:t>
            </a:r>
            <a:r>
              <a:rPr lang="en-US" dirty="0"/>
              <a:t>low-income households tend to buy</a:t>
            </a:r>
          </a:p>
          <a:p>
            <a:pPr lvl="2">
              <a:defRPr/>
            </a:pPr>
            <a:r>
              <a:rPr lang="en-US" dirty="0"/>
              <a:t>Reduced the supply of salvageable used </a:t>
            </a:r>
            <a:r>
              <a:rPr lang="en-US" dirty="0" smtClean="0"/>
              <a:t>parts, bought </a:t>
            </a:r>
            <a:r>
              <a:rPr lang="en-US" dirty="0"/>
              <a:t>mostly by low-income </a:t>
            </a:r>
            <a:r>
              <a:rPr lang="en-US" dirty="0" smtClean="0"/>
              <a:t>drivers to keep their vehicles in working order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5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154" y="0"/>
            <a:ext cx="6127845" cy="609600"/>
          </a:xfrm>
        </p:spPr>
        <p:txBody>
          <a:bodyPr/>
          <a:lstStyle/>
          <a:p>
            <a:r>
              <a:rPr lang="en-US" sz="3000" dirty="0"/>
              <a:t>Demand-Side Effects of </a:t>
            </a:r>
            <a:r>
              <a:rPr lang="en-US" sz="3000" i="1" dirty="0" smtClean="0"/>
              <a:t>G</a:t>
            </a:r>
            <a:r>
              <a:rPr lang="en-US" sz="3000" dirty="0" smtClean="0"/>
              <a:t> and </a:t>
            </a:r>
            <a:r>
              <a:rPr lang="en-US" sz="3000" i="1" dirty="0" smtClean="0"/>
              <a:t>NT</a:t>
            </a:r>
            <a:endParaRPr lang="en-US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any given price </a:t>
            </a:r>
            <a:r>
              <a:rPr lang="en-US" dirty="0" smtClean="0"/>
              <a:t>level, other things constant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increase in </a:t>
            </a:r>
            <a:r>
              <a:rPr lang="en-US" dirty="0" smtClean="0"/>
              <a:t>government purchases or </a:t>
            </a:r>
            <a:r>
              <a:rPr lang="en-US" dirty="0"/>
              <a:t>in transfer payments </a:t>
            </a:r>
            <a:endParaRPr lang="en-US" dirty="0" smtClean="0"/>
          </a:p>
          <a:p>
            <a:pPr lvl="2"/>
            <a:r>
              <a:rPr lang="en-US" dirty="0" smtClean="0"/>
              <a:t>Increases </a:t>
            </a:r>
            <a:r>
              <a:rPr lang="en-US" dirty="0"/>
              <a:t>real </a:t>
            </a:r>
            <a:r>
              <a:rPr lang="en-US" dirty="0" smtClean="0"/>
              <a:t>GDP demanded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increase in net taxes </a:t>
            </a:r>
            <a:endParaRPr lang="en-US" dirty="0" smtClean="0"/>
          </a:p>
          <a:p>
            <a:pPr lvl="2"/>
            <a:r>
              <a:rPr lang="en-US" dirty="0" smtClean="0"/>
              <a:t>Decreases </a:t>
            </a:r>
            <a:r>
              <a:rPr lang="en-US" dirty="0"/>
              <a:t>real </a:t>
            </a:r>
            <a:r>
              <a:rPr lang="en-US" dirty="0" smtClean="0"/>
              <a:t>GDP demanded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4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154" y="0"/>
            <a:ext cx="6127845" cy="609600"/>
          </a:xfrm>
        </p:spPr>
        <p:txBody>
          <a:bodyPr/>
          <a:lstStyle/>
          <a:p>
            <a:r>
              <a:rPr lang="en-US" sz="3000" dirty="0"/>
              <a:t>Demand-Side Effects of </a:t>
            </a:r>
            <a:r>
              <a:rPr lang="en-US" sz="3000" dirty="0" smtClean="0"/>
              <a:t>G and NT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</a:t>
            </a:r>
            <a:r>
              <a:rPr lang="en-US" dirty="0" smtClean="0"/>
              <a:t>in government </a:t>
            </a:r>
            <a:r>
              <a:rPr lang="en-US" dirty="0"/>
              <a:t>purchases</a:t>
            </a:r>
          </a:p>
          <a:p>
            <a:pPr lvl="1"/>
            <a:r>
              <a:rPr lang="en-US" dirty="0"/>
              <a:t>Stimulate the economy</a:t>
            </a:r>
          </a:p>
          <a:p>
            <a:pPr lvl="1"/>
            <a:r>
              <a:rPr lang="en-US" dirty="0"/>
              <a:t>Upward shift of </a:t>
            </a:r>
            <a:r>
              <a:rPr lang="en-US" i="1" dirty="0"/>
              <a:t>AE</a:t>
            </a:r>
            <a:r>
              <a:rPr lang="en-US" dirty="0"/>
              <a:t> line</a:t>
            </a:r>
          </a:p>
          <a:p>
            <a:pPr lvl="1"/>
            <a:r>
              <a:rPr lang="en-US" dirty="0"/>
              <a:t>Increase in GDP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30275" y="3727450"/>
          <a:ext cx="648017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2489200" imgH="393700" progId="Equation.3">
                  <p:embed/>
                </p:oleObj>
              </mc:Choice>
              <mc:Fallback>
                <p:oleObj name="Equation" r:id="rId3" imgW="2489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727450"/>
                        <a:ext cx="6480175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96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330" y="60325"/>
            <a:ext cx="8420669" cy="865188"/>
          </a:xfrm>
        </p:spPr>
        <p:txBody>
          <a:bodyPr/>
          <a:lstStyle/>
          <a:p>
            <a:r>
              <a:rPr lang="en-US" dirty="0"/>
              <a:t>Expansionary Fiscal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Expansionary fiscal policy</a:t>
            </a:r>
          </a:p>
          <a:p>
            <a:pPr lvl="1"/>
            <a:r>
              <a:rPr lang="en-US" dirty="0"/>
              <a:t>Increase </a:t>
            </a:r>
            <a:r>
              <a:rPr lang="en-US" dirty="0" smtClean="0"/>
              <a:t>government </a:t>
            </a:r>
            <a:r>
              <a:rPr lang="en-US" dirty="0" err="1" smtClean="0"/>
              <a:t>puchases</a:t>
            </a:r>
            <a:r>
              <a:rPr lang="en-US" dirty="0" smtClean="0"/>
              <a:t> (</a:t>
            </a:r>
            <a:r>
              <a:rPr lang="en-US" i="1" dirty="0" smtClean="0"/>
              <a:t>G</a:t>
            </a:r>
            <a:r>
              <a:rPr lang="en-US" dirty="0" smtClean="0"/>
              <a:t>), </a:t>
            </a:r>
            <a:r>
              <a:rPr lang="en-US" dirty="0"/>
              <a:t>decrease </a:t>
            </a:r>
            <a:r>
              <a:rPr lang="en-US" dirty="0" smtClean="0"/>
              <a:t>net taxes (</a:t>
            </a:r>
            <a:r>
              <a:rPr lang="en-US" i="1" dirty="0" smtClean="0"/>
              <a:t>NT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To increase </a:t>
            </a:r>
            <a:r>
              <a:rPr lang="en-US" i="1" dirty="0"/>
              <a:t>AD</a:t>
            </a:r>
          </a:p>
          <a:p>
            <a:pPr lvl="2"/>
            <a:r>
              <a:rPr lang="en-US" dirty="0"/>
              <a:t>Higher price level</a:t>
            </a:r>
          </a:p>
          <a:p>
            <a:pPr lvl="2"/>
            <a:r>
              <a:rPr lang="en-US" dirty="0"/>
              <a:t>Higher output</a:t>
            </a:r>
          </a:p>
          <a:p>
            <a:pPr lvl="1"/>
            <a:r>
              <a:rPr lang="en-US" dirty="0"/>
              <a:t>Used to close a recessionary gap</a:t>
            </a:r>
          </a:p>
          <a:p>
            <a:pPr lvl="2"/>
            <a:r>
              <a:rPr lang="en-US" dirty="0"/>
              <a:t>Price level &lt; expected </a:t>
            </a:r>
          </a:p>
          <a:p>
            <a:pPr lvl="2"/>
            <a:r>
              <a:rPr lang="en-US" dirty="0"/>
              <a:t>Output &lt; potential</a:t>
            </a:r>
          </a:p>
          <a:p>
            <a:pPr lvl="2"/>
            <a:r>
              <a:rPr lang="en-US" dirty="0"/>
              <a:t>Unemployment </a:t>
            </a:r>
            <a:r>
              <a:rPr lang="en-US" dirty="0" smtClean="0"/>
              <a:t>rate &gt; </a:t>
            </a:r>
            <a:r>
              <a:rPr lang="en-US" dirty="0"/>
              <a:t>natural </a:t>
            </a:r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019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2600" dirty="0">
                <a:solidFill>
                  <a:srgbClr val="000000"/>
                </a:solidFill>
              </a:rPr>
              <a:t>Effect of a $0.1 Trillion Increase in Government Purchases on Aggregate Expenditure and Real GDP </a:t>
            </a:r>
            <a:r>
              <a:rPr lang="en-US" sz="2600" dirty="0" smtClean="0">
                <a:solidFill>
                  <a:srgbClr val="000000"/>
                </a:solidFill>
              </a:rPr>
              <a:t>Demanded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5534" y="5667706"/>
            <a:ext cx="9048466" cy="814980"/>
          </a:xfrm>
        </p:spPr>
        <p:txBody>
          <a:bodyPr/>
          <a:lstStyle/>
          <a:p>
            <a:r>
              <a:rPr lang="en-US" sz="1700" dirty="0">
                <a:solidFill>
                  <a:srgbClr val="000000"/>
                </a:solidFill>
              </a:rPr>
              <a:t>As a result of a$0.1 trillion increase in government purchases, the </a:t>
            </a:r>
            <a:r>
              <a:rPr lang="en-US" sz="1700" dirty="0" smtClean="0">
                <a:solidFill>
                  <a:srgbClr val="000000"/>
                </a:solidFill>
              </a:rPr>
              <a:t>aggregate expenditure </a:t>
            </a:r>
            <a:r>
              <a:rPr lang="en-US" sz="1700" dirty="0">
                <a:solidFill>
                  <a:srgbClr val="000000"/>
                </a:solidFill>
              </a:rPr>
              <a:t>line shifts up by $0.1 trillion, increasing the real GDP demanded by $0.5 trillion. This model assumes price level remains unchanged.</a:t>
            </a:r>
          </a:p>
          <a:p>
            <a:endParaRPr lang="en-US" sz="17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57413" y="1377950"/>
            <a:ext cx="5108575" cy="35591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2509838" y="1931988"/>
            <a:ext cx="4530725" cy="2266950"/>
            <a:chOff x="2196935" y="2021681"/>
            <a:chExt cx="4529879" cy="2265312"/>
          </a:xfrm>
        </p:grpSpPr>
        <p:cxnSp>
          <p:nvCxnSpPr>
            <p:cNvPr id="9" name="Straight Connector 11"/>
            <p:cNvCxnSpPr>
              <a:cxnSpLocks noChangeShapeType="1"/>
            </p:cNvCxnSpPr>
            <p:nvPr/>
          </p:nvCxnSpPr>
          <p:spPr bwMode="auto">
            <a:xfrm flipV="1">
              <a:off x="2196935" y="2256573"/>
              <a:ext cx="2980449" cy="2030420"/>
            </a:xfrm>
            <a:prstGeom prst="line">
              <a:avLst/>
            </a:prstGeom>
            <a:noFill/>
            <a:ln w="38100" algn="ctr">
              <a:solidFill>
                <a:srgbClr val="4B4B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48"/>
            <p:cNvSpPr txBox="1">
              <a:spLocks noChangeArrowheads="1"/>
            </p:cNvSpPr>
            <p:nvPr/>
          </p:nvSpPr>
          <p:spPr bwMode="auto">
            <a:xfrm>
              <a:off x="5150741" y="2021681"/>
              <a:ext cx="15760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C+I+G+(X-M)</a:t>
              </a:r>
            </a:p>
          </p:txBody>
        </p:sp>
      </p:grp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5400000">
            <a:off x="2967038" y="4144963"/>
            <a:ext cx="15557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10800000">
            <a:off x="2178050" y="3367088"/>
            <a:ext cx="1566863" cy="111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" name="Group 138"/>
          <p:cNvGrpSpPr>
            <a:grpSpLocks/>
          </p:cNvGrpSpPr>
          <p:nvPr/>
        </p:nvGrpSpPr>
        <p:grpSpPr bwMode="auto">
          <a:xfrm>
            <a:off x="3665538" y="3303588"/>
            <a:ext cx="452437" cy="409575"/>
            <a:chOff x="4060026" y="3886463"/>
            <a:chExt cx="452423" cy="409123"/>
          </a:xfrm>
        </p:grpSpPr>
        <p:sp>
          <p:nvSpPr>
            <p:cNvPr id="14" name="Freeform 183"/>
            <p:cNvSpPr>
              <a:spLocks/>
            </p:cNvSpPr>
            <p:nvPr/>
          </p:nvSpPr>
          <p:spPr bwMode="auto">
            <a:xfrm>
              <a:off x="4060026" y="3886463"/>
              <a:ext cx="144949" cy="136587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TextBox 48"/>
            <p:cNvSpPr txBox="1">
              <a:spLocks noChangeArrowheads="1"/>
            </p:cNvSpPr>
            <p:nvPr/>
          </p:nvSpPr>
          <p:spPr bwMode="auto">
            <a:xfrm>
              <a:off x="4200118" y="3926058"/>
              <a:ext cx="312331" cy="369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6200000" flipV="1">
            <a:off x="3494088" y="3602037"/>
            <a:ext cx="2662238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10800000" flipV="1">
            <a:off x="2163763" y="2290763"/>
            <a:ext cx="264795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" name="Group 70"/>
          <p:cNvGrpSpPr>
            <a:grpSpLocks/>
          </p:cNvGrpSpPr>
          <p:nvPr/>
        </p:nvGrpSpPr>
        <p:grpSpPr bwMode="auto">
          <a:xfrm>
            <a:off x="1776413" y="4933950"/>
            <a:ext cx="5497512" cy="774700"/>
            <a:chOff x="1415880" y="5260776"/>
            <a:chExt cx="5497504" cy="773295"/>
          </a:xfrm>
        </p:grpSpPr>
        <p:cxnSp>
          <p:nvCxnSpPr>
            <p:cNvPr id="19" name="Straight Connector 7"/>
            <p:cNvCxnSpPr>
              <a:cxnSpLocks noChangeShapeType="1"/>
            </p:cNvCxnSpPr>
            <p:nvPr/>
          </p:nvCxnSpPr>
          <p:spPr bwMode="auto">
            <a:xfrm>
              <a:off x="1805050" y="5260776"/>
              <a:ext cx="5108334" cy="232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9"/>
            <p:cNvCxnSpPr>
              <a:cxnSpLocks noChangeShapeType="1"/>
            </p:cNvCxnSpPr>
            <p:nvPr/>
          </p:nvCxnSpPr>
          <p:spPr bwMode="auto">
            <a:xfrm rot="5400000">
              <a:off x="3307025" y="5337960"/>
              <a:ext cx="15437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0"/>
            <p:cNvCxnSpPr>
              <a:cxnSpLocks noChangeShapeType="1"/>
            </p:cNvCxnSpPr>
            <p:nvPr/>
          </p:nvCxnSpPr>
          <p:spPr bwMode="auto">
            <a:xfrm rot="5400000">
              <a:off x="4392353" y="5337960"/>
              <a:ext cx="15437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48"/>
            <p:cNvSpPr txBox="1">
              <a:spLocks noChangeArrowheads="1"/>
            </p:cNvSpPr>
            <p:nvPr/>
          </p:nvSpPr>
          <p:spPr bwMode="auto">
            <a:xfrm>
              <a:off x="3068314" y="5414174"/>
              <a:ext cx="633506" cy="368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sp>
          <p:nvSpPr>
            <p:cNvPr id="23" name="TextBox 48"/>
            <p:cNvSpPr txBox="1">
              <a:spLocks noChangeArrowheads="1"/>
            </p:cNvSpPr>
            <p:nvPr/>
          </p:nvSpPr>
          <p:spPr bwMode="auto">
            <a:xfrm>
              <a:off x="4153640" y="5414174"/>
              <a:ext cx="633506" cy="368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17.5</a:t>
              </a:r>
            </a:p>
          </p:txBody>
        </p:sp>
        <p:sp>
          <p:nvSpPr>
            <p:cNvPr id="24" name="TextBox 48"/>
            <p:cNvSpPr txBox="1">
              <a:spLocks noChangeArrowheads="1"/>
            </p:cNvSpPr>
            <p:nvPr/>
          </p:nvSpPr>
          <p:spPr bwMode="auto">
            <a:xfrm>
              <a:off x="1415880" y="541417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5" name="TextBox 48"/>
            <p:cNvSpPr txBox="1">
              <a:spLocks noChangeArrowheads="1"/>
            </p:cNvSpPr>
            <p:nvPr/>
          </p:nvSpPr>
          <p:spPr bwMode="auto">
            <a:xfrm>
              <a:off x="4856412" y="5332339"/>
              <a:ext cx="2056972" cy="701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</a:t>
              </a:r>
            </a:p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(trillions of dollars)</a:t>
              </a:r>
            </a:p>
          </p:txBody>
        </p:sp>
      </p:grpSp>
      <p:grpSp>
        <p:nvGrpSpPr>
          <p:cNvPr id="26" name="Group 71"/>
          <p:cNvGrpSpPr>
            <a:grpSpLocks/>
          </p:cNvGrpSpPr>
          <p:nvPr/>
        </p:nvGrpSpPr>
        <p:grpSpPr bwMode="auto">
          <a:xfrm>
            <a:off x="784225" y="1362075"/>
            <a:ext cx="1417638" cy="3573463"/>
            <a:chOff x="411854" y="1676405"/>
            <a:chExt cx="1416947" cy="3572802"/>
          </a:xfrm>
        </p:grpSpPr>
        <p:cxnSp>
          <p:nvCxnSpPr>
            <p:cNvPr id="27" name="Straight Connector 5"/>
            <p:cNvCxnSpPr>
              <a:cxnSpLocks noChangeShapeType="1"/>
            </p:cNvCxnSpPr>
            <p:nvPr/>
          </p:nvCxnSpPr>
          <p:spPr bwMode="auto">
            <a:xfrm rot="16200000" flipH="1">
              <a:off x="9570" y="3461190"/>
              <a:ext cx="3572802" cy="323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52"/>
            <p:cNvCxnSpPr>
              <a:cxnSpLocks noChangeShapeType="1"/>
            </p:cNvCxnSpPr>
            <p:nvPr/>
          </p:nvCxnSpPr>
          <p:spPr bwMode="auto">
            <a:xfrm rot="10800000">
              <a:off x="1674422" y="2608778"/>
              <a:ext cx="15437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4"/>
            <p:cNvCxnSpPr>
              <a:cxnSpLocks noChangeShapeType="1"/>
            </p:cNvCxnSpPr>
            <p:nvPr/>
          </p:nvCxnSpPr>
          <p:spPr bwMode="auto">
            <a:xfrm rot="10800000">
              <a:off x="1674422" y="3687188"/>
              <a:ext cx="15437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48"/>
            <p:cNvSpPr txBox="1">
              <a:spLocks noChangeArrowheads="1"/>
            </p:cNvSpPr>
            <p:nvPr/>
          </p:nvSpPr>
          <p:spPr bwMode="auto">
            <a:xfrm>
              <a:off x="1095279" y="3487028"/>
              <a:ext cx="633198" cy="36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sp>
          <p:nvSpPr>
            <p:cNvPr id="31" name="TextBox 48"/>
            <p:cNvSpPr txBox="1">
              <a:spLocks noChangeArrowheads="1"/>
            </p:cNvSpPr>
            <p:nvPr/>
          </p:nvSpPr>
          <p:spPr bwMode="auto">
            <a:xfrm>
              <a:off x="1095279" y="2403951"/>
              <a:ext cx="633198" cy="36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17.5</a:t>
              </a:r>
            </a:p>
          </p:txBody>
        </p:sp>
        <p:sp>
          <p:nvSpPr>
            <p:cNvPr id="32" name="TextBox 48"/>
            <p:cNvSpPr txBox="1">
              <a:spLocks noChangeArrowheads="1"/>
            </p:cNvSpPr>
            <p:nvPr/>
          </p:nvSpPr>
          <p:spPr bwMode="auto">
            <a:xfrm rot="-5400000">
              <a:off x="-528498" y="3047631"/>
              <a:ext cx="2582151" cy="701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Aggregate expenditure </a:t>
              </a:r>
            </a:p>
            <a:p>
              <a:pPr algn="l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(trillions of dollars)</a:t>
              </a:r>
            </a:p>
          </p:txBody>
        </p:sp>
      </p:grpSp>
      <p:grpSp>
        <p:nvGrpSpPr>
          <p:cNvPr id="33" name="Group 88"/>
          <p:cNvGrpSpPr>
            <a:grpSpLocks/>
          </p:cNvGrpSpPr>
          <p:nvPr/>
        </p:nvGrpSpPr>
        <p:grpSpPr bwMode="auto">
          <a:xfrm>
            <a:off x="2178050" y="1481138"/>
            <a:ext cx="3433763" cy="3459162"/>
            <a:chOff x="1401300" y="1961390"/>
            <a:chExt cx="3434099" cy="3459172"/>
          </a:xfrm>
        </p:grpSpPr>
        <p:cxnSp>
          <p:nvCxnSpPr>
            <p:cNvPr id="34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1391472" y="1971218"/>
              <a:ext cx="3453756" cy="3434099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5" name="Group 87"/>
            <p:cNvGrpSpPr>
              <a:grpSpLocks/>
            </p:cNvGrpSpPr>
            <p:nvPr/>
          </p:nvGrpSpPr>
          <p:grpSpPr bwMode="auto">
            <a:xfrm>
              <a:off x="1762963" y="4972296"/>
              <a:ext cx="615409" cy="448266"/>
              <a:chOff x="1762963" y="4972296"/>
              <a:chExt cx="615409" cy="448266"/>
            </a:xfrm>
          </p:grpSpPr>
          <p:sp>
            <p:nvSpPr>
              <p:cNvPr id="36" name="Freeform 22"/>
              <p:cNvSpPr>
                <a:spLocks/>
              </p:cNvSpPr>
              <p:nvPr/>
            </p:nvSpPr>
            <p:spPr bwMode="auto">
              <a:xfrm>
                <a:off x="1762963" y="5062117"/>
                <a:ext cx="182880" cy="358445"/>
              </a:xfrm>
              <a:custGeom>
                <a:avLst/>
                <a:gdLst>
                  <a:gd name="T0" fmla="*/ 0 w 418"/>
                  <a:gd name="T1" fmla="*/ 0 h 1033"/>
                  <a:gd name="T2" fmla="*/ 2147483647 w 418"/>
                  <a:gd name="T3" fmla="*/ 2147483647 h 1033"/>
                  <a:gd name="T4" fmla="*/ 2147483647 w 418"/>
                  <a:gd name="T5" fmla="*/ 2147483647 h 1033"/>
                  <a:gd name="T6" fmla="*/ 2147483647 w 418"/>
                  <a:gd name="T7" fmla="*/ 2147483647 h 1033"/>
                  <a:gd name="T8" fmla="*/ 2147483647 w 418"/>
                  <a:gd name="T9" fmla="*/ 2147483647 h 1033"/>
                  <a:gd name="T10" fmla="*/ 2147483647 w 418"/>
                  <a:gd name="T11" fmla="*/ 2147483647 h 1033"/>
                  <a:gd name="T12" fmla="*/ 2147483647 w 418"/>
                  <a:gd name="T13" fmla="*/ 2147483647 h 1033"/>
                  <a:gd name="T14" fmla="*/ 2147483647 w 418"/>
                  <a:gd name="T15" fmla="*/ 2147483647 h 1033"/>
                  <a:gd name="T16" fmla="*/ 2147483647 w 418"/>
                  <a:gd name="T17" fmla="*/ 2147483647 h 1033"/>
                  <a:gd name="T18" fmla="*/ 2147483647 w 418"/>
                  <a:gd name="T19" fmla="*/ 2147483647 h 1033"/>
                  <a:gd name="T20" fmla="*/ 2147483647 w 418"/>
                  <a:gd name="T21" fmla="*/ 2147483647 h 1033"/>
                  <a:gd name="T22" fmla="*/ 2147483647 w 418"/>
                  <a:gd name="T23" fmla="*/ 2147483647 h 1033"/>
                  <a:gd name="T24" fmla="*/ 2147483647 w 418"/>
                  <a:gd name="T25" fmla="*/ 2147483647 h 1033"/>
                  <a:gd name="T26" fmla="*/ 2147483647 w 418"/>
                  <a:gd name="T27" fmla="*/ 2147483647 h 1033"/>
                  <a:gd name="T28" fmla="*/ 2147483647 w 418"/>
                  <a:gd name="T29" fmla="*/ 2147483647 h 1033"/>
                  <a:gd name="T30" fmla="*/ 2147483647 w 418"/>
                  <a:gd name="T31" fmla="*/ 2147483647 h 1033"/>
                  <a:gd name="T32" fmla="*/ 2147483647 w 418"/>
                  <a:gd name="T33" fmla="*/ 2147483647 h 1033"/>
                  <a:gd name="T34" fmla="*/ 2147483647 w 418"/>
                  <a:gd name="T35" fmla="*/ 2147483647 h 1033"/>
                  <a:gd name="T36" fmla="*/ 2147483647 w 418"/>
                  <a:gd name="T37" fmla="*/ 2147483647 h 1033"/>
                  <a:gd name="T38" fmla="*/ 2147483647 w 418"/>
                  <a:gd name="T39" fmla="*/ 2147483647 h 1033"/>
                  <a:gd name="T40" fmla="*/ 2147483647 w 418"/>
                  <a:gd name="T41" fmla="*/ 2147483647 h 1033"/>
                  <a:gd name="T42" fmla="*/ 2147483647 w 418"/>
                  <a:gd name="T43" fmla="*/ 2147483647 h 1033"/>
                  <a:gd name="T44" fmla="*/ 2147483647 w 418"/>
                  <a:gd name="T45" fmla="*/ 2147483647 h 1033"/>
                  <a:gd name="T46" fmla="*/ 2147483647 w 418"/>
                  <a:gd name="T47" fmla="*/ 2147483647 h 1033"/>
                  <a:gd name="T48" fmla="*/ 2147483647 w 418"/>
                  <a:gd name="T49" fmla="*/ 2147483647 h 1033"/>
                  <a:gd name="T50" fmla="*/ 2147483647 w 418"/>
                  <a:gd name="T51" fmla="*/ 2147483647 h 1033"/>
                  <a:gd name="T52" fmla="*/ 2147483647 w 418"/>
                  <a:gd name="T53" fmla="*/ 2147483647 h 1033"/>
                  <a:gd name="T54" fmla="*/ 2147483647 w 418"/>
                  <a:gd name="T55" fmla="*/ 2147483647 h 1033"/>
                  <a:gd name="T56" fmla="*/ 2147483647 w 418"/>
                  <a:gd name="T57" fmla="*/ 2147483647 h 1033"/>
                  <a:gd name="T58" fmla="*/ 2147483647 w 418"/>
                  <a:gd name="T59" fmla="*/ 2147483647 h 1033"/>
                  <a:gd name="T60" fmla="*/ 2147483647 w 418"/>
                  <a:gd name="T61" fmla="*/ 2147483647 h 1033"/>
                  <a:gd name="T62" fmla="*/ 2147483647 w 418"/>
                  <a:gd name="T63" fmla="*/ 2147483647 h 1033"/>
                  <a:gd name="T64" fmla="*/ 2147483647 w 418"/>
                  <a:gd name="T65" fmla="*/ 2147483647 h 10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8"/>
                  <a:gd name="T100" fmla="*/ 0 h 1033"/>
                  <a:gd name="T101" fmla="*/ 418 w 418"/>
                  <a:gd name="T102" fmla="*/ 1033 h 10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8" h="1033">
                    <a:moveTo>
                      <a:pt x="0" y="0"/>
                    </a:moveTo>
                    <a:lnTo>
                      <a:pt x="25" y="26"/>
                    </a:lnTo>
                    <a:lnTo>
                      <a:pt x="49" y="53"/>
                    </a:lnTo>
                    <a:lnTo>
                      <a:pt x="74" y="80"/>
                    </a:lnTo>
                    <a:lnTo>
                      <a:pt x="97" y="110"/>
                    </a:lnTo>
                    <a:lnTo>
                      <a:pt x="121" y="139"/>
                    </a:lnTo>
                    <a:lnTo>
                      <a:pt x="143" y="170"/>
                    </a:lnTo>
                    <a:lnTo>
                      <a:pt x="164" y="201"/>
                    </a:lnTo>
                    <a:lnTo>
                      <a:pt x="185" y="233"/>
                    </a:lnTo>
                    <a:lnTo>
                      <a:pt x="205" y="265"/>
                    </a:lnTo>
                    <a:lnTo>
                      <a:pt x="225" y="298"/>
                    </a:lnTo>
                    <a:lnTo>
                      <a:pt x="243" y="331"/>
                    </a:lnTo>
                    <a:lnTo>
                      <a:pt x="260" y="366"/>
                    </a:lnTo>
                    <a:lnTo>
                      <a:pt x="278" y="399"/>
                    </a:lnTo>
                    <a:lnTo>
                      <a:pt x="294" y="433"/>
                    </a:lnTo>
                    <a:lnTo>
                      <a:pt x="309" y="469"/>
                    </a:lnTo>
                    <a:lnTo>
                      <a:pt x="323" y="503"/>
                    </a:lnTo>
                    <a:lnTo>
                      <a:pt x="337" y="538"/>
                    </a:lnTo>
                    <a:lnTo>
                      <a:pt x="349" y="573"/>
                    </a:lnTo>
                    <a:lnTo>
                      <a:pt x="361" y="607"/>
                    </a:lnTo>
                    <a:lnTo>
                      <a:pt x="372" y="643"/>
                    </a:lnTo>
                    <a:lnTo>
                      <a:pt x="381" y="677"/>
                    </a:lnTo>
                    <a:lnTo>
                      <a:pt x="390" y="712"/>
                    </a:lnTo>
                    <a:lnTo>
                      <a:pt x="397" y="746"/>
                    </a:lnTo>
                    <a:lnTo>
                      <a:pt x="404" y="781"/>
                    </a:lnTo>
                    <a:lnTo>
                      <a:pt x="409" y="814"/>
                    </a:lnTo>
                    <a:lnTo>
                      <a:pt x="413" y="847"/>
                    </a:lnTo>
                    <a:lnTo>
                      <a:pt x="416" y="879"/>
                    </a:lnTo>
                    <a:lnTo>
                      <a:pt x="418" y="911"/>
                    </a:lnTo>
                    <a:lnTo>
                      <a:pt x="418" y="943"/>
                    </a:lnTo>
                    <a:lnTo>
                      <a:pt x="418" y="974"/>
                    </a:lnTo>
                    <a:lnTo>
                      <a:pt x="416" y="1003"/>
                    </a:lnTo>
                    <a:lnTo>
                      <a:pt x="413" y="1033"/>
                    </a:lnTo>
                  </a:path>
                </a:pathLst>
              </a:custGeom>
              <a:noFill/>
              <a:ln w="28575">
                <a:solidFill>
                  <a:srgbClr val="1F1A17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7" name="TextBox 48"/>
              <p:cNvSpPr txBox="1">
                <a:spLocks noChangeArrowheads="1"/>
              </p:cNvSpPr>
              <p:nvPr/>
            </p:nvSpPr>
            <p:spPr bwMode="auto">
              <a:xfrm>
                <a:off x="1844251" y="4972296"/>
                <a:ext cx="53412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45°</a:t>
                </a:r>
              </a:p>
            </p:txBody>
          </p:sp>
        </p:grpSp>
      </p:grpSp>
      <p:grpSp>
        <p:nvGrpSpPr>
          <p:cNvPr id="38" name="Group 72"/>
          <p:cNvGrpSpPr>
            <a:grpSpLocks/>
          </p:cNvGrpSpPr>
          <p:nvPr/>
        </p:nvGrpSpPr>
        <p:grpSpPr bwMode="auto">
          <a:xfrm>
            <a:off x="2460625" y="1455738"/>
            <a:ext cx="4883150" cy="2428875"/>
            <a:chOff x="2196935" y="1867356"/>
            <a:chExt cx="4881672" cy="2426890"/>
          </a:xfrm>
        </p:grpSpPr>
        <p:cxnSp>
          <p:nvCxnSpPr>
            <p:cNvPr id="39" name="Straight Connector 11"/>
            <p:cNvCxnSpPr>
              <a:cxnSpLocks noChangeShapeType="1"/>
            </p:cNvCxnSpPr>
            <p:nvPr/>
          </p:nvCxnSpPr>
          <p:spPr bwMode="auto">
            <a:xfrm flipV="1">
              <a:off x="2196935" y="2049810"/>
              <a:ext cx="3289465" cy="2244436"/>
            </a:xfrm>
            <a:prstGeom prst="line">
              <a:avLst/>
            </a:prstGeom>
            <a:noFill/>
            <a:ln w="38100" algn="ctr">
              <a:solidFill>
                <a:srgbClr val="8CA7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48"/>
            <p:cNvSpPr txBox="1">
              <a:spLocks noChangeArrowheads="1"/>
            </p:cNvSpPr>
            <p:nvPr/>
          </p:nvSpPr>
          <p:spPr bwMode="auto">
            <a:xfrm>
              <a:off x="5459460" y="1867356"/>
              <a:ext cx="1619147" cy="369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C+I+G′+(X-M)</a:t>
              </a:r>
            </a:p>
          </p:txBody>
        </p:sp>
      </p:grpSp>
      <p:grpSp>
        <p:nvGrpSpPr>
          <p:cNvPr id="41" name="Group 138"/>
          <p:cNvGrpSpPr>
            <a:grpSpLocks/>
          </p:cNvGrpSpPr>
          <p:nvPr/>
        </p:nvGrpSpPr>
        <p:grpSpPr bwMode="auto">
          <a:xfrm>
            <a:off x="4540250" y="1911350"/>
            <a:ext cx="349250" cy="441325"/>
            <a:chOff x="3856364" y="3581491"/>
            <a:chExt cx="348611" cy="441559"/>
          </a:xfrm>
        </p:grpSpPr>
        <p:sp>
          <p:nvSpPr>
            <p:cNvPr id="42" name="Freeform 183"/>
            <p:cNvSpPr>
              <a:spLocks/>
            </p:cNvSpPr>
            <p:nvPr/>
          </p:nvSpPr>
          <p:spPr bwMode="auto">
            <a:xfrm>
              <a:off x="4060026" y="3886463"/>
              <a:ext cx="144949" cy="136587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TextBox 48"/>
            <p:cNvSpPr txBox="1">
              <a:spLocks noChangeArrowheads="1"/>
            </p:cNvSpPr>
            <p:nvPr/>
          </p:nvSpPr>
          <p:spPr bwMode="auto">
            <a:xfrm>
              <a:off x="3856364" y="3581491"/>
              <a:ext cx="312328" cy="369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45" name="Group 79"/>
          <p:cNvGrpSpPr>
            <a:grpSpLocks/>
          </p:cNvGrpSpPr>
          <p:nvPr/>
        </p:nvGrpSpPr>
        <p:grpSpPr bwMode="auto">
          <a:xfrm>
            <a:off x="2955925" y="2166938"/>
            <a:ext cx="2060575" cy="1695450"/>
            <a:chOff x="2127332" y="2775857"/>
            <a:chExt cx="2060040" cy="1696853"/>
          </a:xfrm>
        </p:grpSpPr>
        <p:cxnSp>
          <p:nvCxnSpPr>
            <p:cNvPr id="46" name="Straight Arrow Connector 74"/>
            <p:cNvCxnSpPr>
              <a:cxnSpLocks noChangeShapeType="1"/>
            </p:cNvCxnSpPr>
            <p:nvPr/>
          </p:nvCxnSpPr>
          <p:spPr bwMode="auto">
            <a:xfrm rot="5400000" flipH="1" flipV="1">
              <a:off x="4036786" y="2922815"/>
              <a:ext cx="297543" cy="362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Straight Arrow Connector 75"/>
            <p:cNvCxnSpPr>
              <a:cxnSpLocks noChangeShapeType="1"/>
            </p:cNvCxnSpPr>
            <p:nvPr/>
          </p:nvCxnSpPr>
          <p:spPr bwMode="auto">
            <a:xfrm rot="5400000" flipH="1" flipV="1">
              <a:off x="1980374" y="4322125"/>
              <a:ext cx="297543" cy="362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8" name="Group 80"/>
          <p:cNvGrpSpPr>
            <a:grpSpLocks/>
          </p:cNvGrpSpPr>
          <p:nvPr/>
        </p:nvGrpSpPr>
        <p:grpSpPr bwMode="auto">
          <a:xfrm>
            <a:off x="5180013" y="2046288"/>
            <a:ext cx="930275" cy="668337"/>
            <a:chOff x="4350657" y="2655455"/>
            <a:chExt cx="930925" cy="669560"/>
          </a:xfrm>
        </p:grpSpPr>
        <p:sp>
          <p:nvSpPr>
            <p:cNvPr id="49" name="Right Brace 72"/>
            <p:cNvSpPr>
              <a:spLocks/>
            </p:cNvSpPr>
            <p:nvPr/>
          </p:nvSpPr>
          <p:spPr bwMode="auto">
            <a:xfrm>
              <a:off x="4350657" y="2655455"/>
              <a:ext cx="138216" cy="283689"/>
            </a:xfrm>
            <a:prstGeom prst="rightBrace">
              <a:avLst>
                <a:gd name="adj1" fmla="val 37211"/>
                <a:gd name="adj2" fmla="val 50000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 sz="18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50" name="Straight Connector 77"/>
            <p:cNvCxnSpPr>
              <a:cxnSpLocks noChangeShapeType="1"/>
              <a:stCxn id="49" idx="1"/>
            </p:cNvCxnSpPr>
            <p:nvPr/>
          </p:nvCxnSpPr>
          <p:spPr bwMode="auto">
            <a:xfrm rot="10800000" flipH="1" flipV="1">
              <a:off x="4488872" y="2797299"/>
              <a:ext cx="332509" cy="27840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TextBox 48"/>
            <p:cNvSpPr txBox="1">
              <a:spLocks noChangeArrowheads="1"/>
            </p:cNvSpPr>
            <p:nvPr/>
          </p:nvSpPr>
          <p:spPr bwMode="auto">
            <a:xfrm>
              <a:off x="4776315" y="2955683"/>
              <a:ext cx="5052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0.1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58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860" y="0"/>
            <a:ext cx="6155140" cy="609600"/>
          </a:xfrm>
        </p:spPr>
        <p:txBody>
          <a:bodyPr/>
          <a:lstStyle/>
          <a:p>
            <a:r>
              <a:rPr lang="en-US" sz="3000" dirty="0"/>
              <a:t>Demand-Side Effects of </a:t>
            </a:r>
            <a:r>
              <a:rPr lang="en-US" sz="3000" dirty="0" smtClean="0"/>
              <a:t>G and NT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 in net taxes</a:t>
            </a:r>
          </a:p>
          <a:p>
            <a:pPr lvl="1"/>
            <a:r>
              <a:rPr lang="en-US" dirty="0"/>
              <a:t>Increases </a:t>
            </a:r>
            <a:r>
              <a:rPr lang="en-US" i="1" dirty="0"/>
              <a:t>DI</a:t>
            </a:r>
            <a:r>
              <a:rPr lang="en-US" dirty="0"/>
              <a:t> by ∆</a:t>
            </a:r>
            <a:r>
              <a:rPr lang="en-US" i="1" dirty="0"/>
              <a:t>NT</a:t>
            </a:r>
          </a:p>
          <a:p>
            <a:pPr lvl="1"/>
            <a:r>
              <a:rPr lang="en-US" dirty="0"/>
              <a:t>Increases </a:t>
            </a:r>
            <a:r>
              <a:rPr lang="en-US" i="1" dirty="0"/>
              <a:t>C</a:t>
            </a:r>
            <a:r>
              <a:rPr lang="en-US" dirty="0"/>
              <a:t> by </a:t>
            </a:r>
            <a:r>
              <a:rPr lang="en-US" i="1" dirty="0"/>
              <a:t>MPC×∆NT</a:t>
            </a:r>
          </a:p>
          <a:p>
            <a:pPr lvl="1"/>
            <a:r>
              <a:rPr lang="en-US" dirty="0"/>
              <a:t>Upward shift of </a:t>
            </a:r>
            <a:r>
              <a:rPr lang="en-US" i="1" dirty="0"/>
              <a:t>AE</a:t>
            </a:r>
            <a:r>
              <a:rPr lang="en-US" dirty="0"/>
              <a:t> line</a:t>
            </a:r>
          </a:p>
          <a:p>
            <a:pPr lvl="1"/>
            <a:r>
              <a:rPr lang="en-US" dirty="0"/>
              <a:t>Increase in GDP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41375" y="4244975"/>
          <a:ext cx="6651625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2590800" imgH="812800" progId="Equation.3">
                  <p:embed/>
                </p:oleObj>
              </mc:Choice>
              <mc:Fallback>
                <p:oleObj name="Equation" r:id="rId3" imgW="25908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4244975"/>
                        <a:ext cx="6651625" cy="198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2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>
                <a:solidFill>
                  <a:srgbClr val="000000"/>
                </a:solidFill>
              </a:rPr>
              <a:t>Effect of a $0.1 Trillion Decrease in Net Taxes on </a:t>
            </a:r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 smtClean="0">
                <a:solidFill>
                  <a:srgbClr val="000000"/>
                </a:solidFill>
              </a:rPr>
              <a:t>Aggregate </a:t>
            </a:r>
            <a:r>
              <a:rPr lang="en-US" sz="2600" dirty="0">
                <a:solidFill>
                  <a:srgbClr val="000000"/>
                </a:solidFill>
              </a:rPr>
              <a:t>Expenditure and Real GDP </a:t>
            </a:r>
            <a:r>
              <a:rPr lang="en-US" sz="2600" dirty="0" smtClean="0">
                <a:solidFill>
                  <a:srgbClr val="000000"/>
                </a:solidFill>
              </a:rPr>
              <a:t>Demanded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48350" y="1266825"/>
            <a:ext cx="3295650" cy="5048250"/>
          </a:xfrm>
        </p:spPr>
        <p:txBody>
          <a:bodyPr/>
          <a:lstStyle/>
          <a:p>
            <a:r>
              <a:rPr lang="en-US" sz="1700" dirty="0">
                <a:solidFill>
                  <a:srgbClr val="000000"/>
                </a:solidFill>
                <a:latin typeface="Arial" pitchFamily="34" charset="0"/>
              </a:rPr>
              <a:t>As a result of a decrease in net taxes of $0.1 trillion, or $100 billion, consumers, who are assumed to have a marginal propensity to consume of 0.8, spend $80 billion more and save $20 billion more at every level of real GDP. The consumption function shifts up by $80 billion, or $0.08 trillion, as does the aggregate expenditure line. An $80 billion increase of the aggregate expenditure line eventually increases real GDP demanded by $0.4 trillion. Keep in mind that the price level is assumed to remain constant during all this.</a:t>
            </a:r>
          </a:p>
          <a:p>
            <a:endParaRPr lang="en-US" sz="17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11238" y="1609725"/>
            <a:ext cx="4876800" cy="37909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1354138" y="2578100"/>
            <a:ext cx="4494212" cy="2108200"/>
            <a:chOff x="2196935" y="2180060"/>
            <a:chExt cx="4493309" cy="2106933"/>
          </a:xfrm>
        </p:grpSpPr>
        <p:cxnSp>
          <p:nvCxnSpPr>
            <p:cNvPr id="9" name="Straight Connector 11"/>
            <p:cNvCxnSpPr>
              <a:cxnSpLocks noChangeShapeType="1"/>
            </p:cNvCxnSpPr>
            <p:nvPr/>
          </p:nvCxnSpPr>
          <p:spPr bwMode="auto">
            <a:xfrm flipV="1">
              <a:off x="2196935" y="2256573"/>
              <a:ext cx="2980449" cy="2030420"/>
            </a:xfrm>
            <a:prstGeom prst="line">
              <a:avLst/>
            </a:prstGeom>
            <a:noFill/>
            <a:ln w="38100" algn="ctr">
              <a:solidFill>
                <a:srgbClr val="4B4B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48"/>
            <p:cNvSpPr txBox="1">
              <a:spLocks noChangeArrowheads="1"/>
            </p:cNvSpPr>
            <p:nvPr/>
          </p:nvSpPr>
          <p:spPr bwMode="auto">
            <a:xfrm>
              <a:off x="5114172" y="2180060"/>
              <a:ext cx="1576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C+I+G+(X-M)</a:t>
              </a:r>
            </a:p>
          </p:txBody>
        </p:sp>
      </p:grp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5400000">
            <a:off x="1811338" y="4632325"/>
            <a:ext cx="15557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10800000">
            <a:off x="1022350" y="3854450"/>
            <a:ext cx="1566863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" name="Group 138"/>
          <p:cNvGrpSpPr>
            <a:grpSpLocks/>
          </p:cNvGrpSpPr>
          <p:nvPr/>
        </p:nvGrpSpPr>
        <p:grpSpPr bwMode="auto">
          <a:xfrm>
            <a:off x="2508250" y="3790950"/>
            <a:ext cx="454025" cy="409575"/>
            <a:chOff x="4060026" y="3886463"/>
            <a:chExt cx="452423" cy="409123"/>
          </a:xfrm>
        </p:grpSpPr>
        <p:sp>
          <p:nvSpPr>
            <p:cNvPr id="14" name="Freeform 183"/>
            <p:cNvSpPr>
              <a:spLocks/>
            </p:cNvSpPr>
            <p:nvPr/>
          </p:nvSpPr>
          <p:spPr bwMode="auto">
            <a:xfrm>
              <a:off x="4060026" y="3886463"/>
              <a:ext cx="144949" cy="136587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TextBox 48"/>
            <p:cNvSpPr txBox="1">
              <a:spLocks noChangeArrowheads="1"/>
            </p:cNvSpPr>
            <p:nvPr/>
          </p:nvSpPr>
          <p:spPr bwMode="auto">
            <a:xfrm>
              <a:off x="4200118" y="3926058"/>
              <a:ext cx="312331" cy="369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6200000" flipV="1">
            <a:off x="2338388" y="4089400"/>
            <a:ext cx="2662237" cy="476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10800000" flipV="1">
            <a:off x="1019175" y="2778125"/>
            <a:ext cx="264795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" name="Group 70"/>
          <p:cNvGrpSpPr>
            <a:grpSpLocks/>
          </p:cNvGrpSpPr>
          <p:nvPr/>
        </p:nvGrpSpPr>
        <p:grpSpPr bwMode="auto">
          <a:xfrm>
            <a:off x="620713" y="5421313"/>
            <a:ext cx="5270500" cy="733425"/>
            <a:chOff x="1415880" y="5260772"/>
            <a:chExt cx="5270200" cy="732008"/>
          </a:xfrm>
        </p:grpSpPr>
        <p:cxnSp>
          <p:nvCxnSpPr>
            <p:cNvPr id="19" name="Straight Connector 7"/>
            <p:cNvCxnSpPr>
              <a:cxnSpLocks noChangeShapeType="1"/>
            </p:cNvCxnSpPr>
            <p:nvPr/>
          </p:nvCxnSpPr>
          <p:spPr bwMode="auto">
            <a:xfrm>
              <a:off x="1805050" y="5260772"/>
              <a:ext cx="4881030" cy="529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49"/>
            <p:cNvCxnSpPr>
              <a:cxnSpLocks noChangeShapeType="1"/>
            </p:cNvCxnSpPr>
            <p:nvPr/>
          </p:nvCxnSpPr>
          <p:spPr bwMode="auto">
            <a:xfrm rot="5400000">
              <a:off x="3307025" y="5337960"/>
              <a:ext cx="15437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0"/>
            <p:cNvCxnSpPr>
              <a:cxnSpLocks noChangeShapeType="1"/>
            </p:cNvCxnSpPr>
            <p:nvPr/>
          </p:nvCxnSpPr>
          <p:spPr bwMode="auto">
            <a:xfrm rot="5400000">
              <a:off x="4392353" y="5337960"/>
              <a:ext cx="15437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48"/>
            <p:cNvSpPr txBox="1">
              <a:spLocks noChangeArrowheads="1"/>
            </p:cNvSpPr>
            <p:nvPr/>
          </p:nvSpPr>
          <p:spPr bwMode="auto">
            <a:xfrm>
              <a:off x="3068314" y="5414174"/>
              <a:ext cx="633471" cy="368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sp>
          <p:nvSpPr>
            <p:cNvPr id="23" name="TextBox 48"/>
            <p:cNvSpPr txBox="1">
              <a:spLocks noChangeArrowheads="1"/>
            </p:cNvSpPr>
            <p:nvPr/>
          </p:nvSpPr>
          <p:spPr bwMode="auto">
            <a:xfrm>
              <a:off x="4153640" y="5414174"/>
              <a:ext cx="633471" cy="368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17.4</a:t>
              </a:r>
            </a:p>
          </p:txBody>
        </p:sp>
        <p:sp>
          <p:nvSpPr>
            <p:cNvPr id="24" name="TextBox 48"/>
            <p:cNvSpPr txBox="1">
              <a:spLocks noChangeArrowheads="1"/>
            </p:cNvSpPr>
            <p:nvPr/>
          </p:nvSpPr>
          <p:spPr bwMode="auto">
            <a:xfrm>
              <a:off x="1415880" y="541417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5" name="TextBox 48"/>
            <p:cNvSpPr txBox="1">
              <a:spLocks noChangeArrowheads="1"/>
            </p:cNvSpPr>
            <p:nvPr/>
          </p:nvSpPr>
          <p:spPr bwMode="auto">
            <a:xfrm>
              <a:off x="4629108" y="5291049"/>
              <a:ext cx="2056972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</a:t>
              </a:r>
            </a:p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(trillions of dollars)</a:t>
              </a:r>
            </a:p>
          </p:txBody>
        </p:sp>
      </p:grpSp>
      <p:grpSp>
        <p:nvGrpSpPr>
          <p:cNvPr id="26" name="Group 71"/>
          <p:cNvGrpSpPr>
            <a:grpSpLocks/>
          </p:cNvGrpSpPr>
          <p:nvPr/>
        </p:nvGrpSpPr>
        <p:grpSpPr bwMode="auto">
          <a:xfrm>
            <a:off x="98425" y="1395413"/>
            <a:ext cx="946150" cy="4456112"/>
            <a:chOff x="881368" y="1231768"/>
            <a:chExt cx="947433" cy="4455066"/>
          </a:xfrm>
        </p:grpSpPr>
        <p:cxnSp>
          <p:nvCxnSpPr>
            <p:cNvPr id="27" name="Straight Connector 5"/>
            <p:cNvCxnSpPr>
              <a:cxnSpLocks noChangeShapeType="1"/>
            </p:cNvCxnSpPr>
            <p:nvPr/>
          </p:nvCxnSpPr>
          <p:spPr bwMode="auto">
            <a:xfrm rot="16200000" flipH="1">
              <a:off x="-109491" y="3342129"/>
              <a:ext cx="3811159" cy="299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52"/>
            <p:cNvCxnSpPr>
              <a:cxnSpLocks noChangeShapeType="1"/>
            </p:cNvCxnSpPr>
            <p:nvPr/>
          </p:nvCxnSpPr>
          <p:spPr bwMode="auto">
            <a:xfrm rot="10800000">
              <a:off x="1674422" y="2608778"/>
              <a:ext cx="15437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54"/>
            <p:cNvCxnSpPr>
              <a:cxnSpLocks noChangeShapeType="1"/>
            </p:cNvCxnSpPr>
            <p:nvPr/>
          </p:nvCxnSpPr>
          <p:spPr bwMode="auto">
            <a:xfrm rot="10800000">
              <a:off x="1674422" y="3687188"/>
              <a:ext cx="15437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48"/>
            <p:cNvSpPr txBox="1">
              <a:spLocks noChangeArrowheads="1"/>
            </p:cNvSpPr>
            <p:nvPr/>
          </p:nvSpPr>
          <p:spPr bwMode="auto">
            <a:xfrm>
              <a:off x="1095279" y="3487028"/>
              <a:ext cx="634366" cy="36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sp>
          <p:nvSpPr>
            <p:cNvPr id="31" name="TextBox 48"/>
            <p:cNvSpPr txBox="1">
              <a:spLocks noChangeArrowheads="1"/>
            </p:cNvSpPr>
            <p:nvPr/>
          </p:nvSpPr>
          <p:spPr bwMode="auto">
            <a:xfrm>
              <a:off x="1095279" y="2403951"/>
              <a:ext cx="634366" cy="36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17.4</a:t>
              </a:r>
            </a:p>
          </p:txBody>
        </p:sp>
        <p:sp>
          <p:nvSpPr>
            <p:cNvPr id="32" name="TextBox 48"/>
            <p:cNvSpPr txBox="1">
              <a:spLocks noChangeArrowheads="1"/>
            </p:cNvSpPr>
            <p:nvPr/>
          </p:nvSpPr>
          <p:spPr bwMode="auto">
            <a:xfrm rot="-5400000">
              <a:off x="-1161499" y="3274635"/>
              <a:ext cx="4455066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Aggregate expenditure (trillions of dollars)</a:t>
              </a:r>
            </a:p>
          </p:txBody>
        </p:sp>
      </p:grpSp>
      <p:grpSp>
        <p:nvGrpSpPr>
          <p:cNvPr id="33" name="Group 88"/>
          <p:cNvGrpSpPr>
            <a:grpSpLocks/>
          </p:cNvGrpSpPr>
          <p:nvPr/>
        </p:nvGrpSpPr>
        <p:grpSpPr bwMode="auto">
          <a:xfrm>
            <a:off x="1022350" y="1968500"/>
            <a:ext cx="3433763" cy="3459163"/>
            <a:chOff x="1401300" y="1961390"/>
            <a:chExt cx="3434099" cy="3459172"/>
          </a:xfrm>
        </p:grpSpPr>
        <p:cxnSp>
          <p:nvCxnSpPr>
            <p:cNvPr id="34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1391472" y="1971218"/>
              <a:ext cx="3453756" cy="3434099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5" name="Group 87"/>
            <p:cNvGrpSpPr>
              <a:grpSpLocks/>
            </p:cNvGrpSpPr>
            <p:nvPr/>
          </p:nvGrpSpPr>
          <p:grpSpPr bwMode="auto">
            <a:xfrm>
              <a:off x="1762963" y="4972296"/>
              <a:ext cx="615409" cy="448266"/>
              <a:chOff x="1762963" y="4972296"/>
              <a:chExt cx="615409" cy="448266"/>
            </a:xfrm>
          </p:grpSpPr>
          <p:sp>
            <p:nvSpPr>
              <p:cNvPr id="36" name="Freeform 22"/>
              <p:cNvSpPr>
                <a:spLocks/>
              </p:cNvSpPr>
              <p:nvPr/>
            </p:nvSpPr>
            <p:spPr bwMode="auto">
              <a:xfrm>
                <a:off x="1762963" y="5062117"/>
                <a:ext cx="182880" cy="358445"/>
              </a:xfrm>
              <a:custGeom>
                <a:avLst/>
                <a:gdLst>
                  <a:gd name="T0" fmla="*/ 0 w 418"/>
                  <a:gd name="T1" fmla="*/ 0 h 1033"/>
                  <a:gd name="T2" fmla="*/ 2147483647 w 418"/>
                  <a:gd name="T3" fmla="*/ 2147483647 h 1033"/>
                  <a:gd name="T4" fmla="*/ 2147483647 w 418"/>
                  <a:gd name="T5" fmla="*/ 2147483647 h 1033"/>
                  <a:gd name="T6" fmla="*/ 2147483647 w 418"/>
                  <a:gd name="T7" fmla="*/ 2147483647 h 1033"/>
                  <a:gd name="T8" fmla="*/ 2147483647 w 418"/>
                  <a:gd name="T9" fmla="*/ 2147483647 h 1033"/>
                  <a:gd name="T10" fmla="*/ 2147483647 w 418"/>
                  <a:gd name="T11" fmla="*/ 2147483647 h 1033"/>
                  <a:gd name="T12" fmla="*/ 2147483647 w 418"/>
                  <a:gd name="T13" fmla="*/ 2147483647 h 1033"/>
                  <a:gd name="T14" fmla="*/ 2147483647 w 418"/>
                  <a:gd name="T15" fmla="*/ 2147483647 h 1033"/>
                  <a:gd name="T16" fmla="*/ 2147483647 w 418"/>
                  <a:gd name="T17" fmla="*/ 2147483647 h 1033"/>
                  <a:gd name="T18" fmla="*/ 2147483647 w 418"/>
                  <a:gd name="T19" fmla="*/ 2147483647 h 1033"/>
                  <a:gd name="T20" fmla="*/ 2147483647 w 418"/>
                  <a:gd name="T21" fmla="*/ 2147483647 h 1033"/>
                  <a:gd name="T22" fmla="*/ 2147483647 w 418"/>
                  <a:gd name="T23" fmla="*/ 2147483647 h 1033"/>
                  <a:gd name="T24" fmla="*/ 2147483647 w 418"/>
                  <a:gd name="T25" fmla="*/ 2147483647 h 1033"/>
                  <a:gd name="T26" fmla="*/ 2147483647 w 418"/>
                  <a:gd name="T27" fmla="*/ 2147483647 h 1033"/>
                  <a:gd name="T28" fmla="*/ 2147483647 w 418"/>
                  <a:gd name="T29" fmla="*/ 2147483647 h 1033"/>
                  <a:gd name="T30" fmla="*/ 2147483647 w 418"/>
                  <a:gd name="T31" fmla="*/ 2147483647 h 1033"/>
                  <a:gd name="T32" fmla="*/ 2147483647 w 418"/>
                  <a:gd name="T33" fmla="*/ 2147483647 h 1033"/>
                  <a:gd name="T34" fmla="*/ 2147483647 w 418"/>
                  <a:gd name="T35" fmla="*/ 2147483647 h 1033"/>
                  <a:gd name="T36" fmla="*/ 2147483647 w 418"/>
                  <a:gd name="T37" fmla="*/ 2147483647 h 1033"/>
                  <a:gd name="T38" fmla="*/ 2147483647 w 418"/>
                  <a:gd name="T39" fmla="*/ 2147483647 h 1033"/>
                  <a:gd name="T40" fmla="*/ 2147483647 w 418"/>
                  <a:gd name="T41" fmla="*/ 2147483647 h 1033"/>
                  <a:gd name="T42" fmla="*/ 2147483647 w 418"/>
                  <a:gd name="T43" fmla="*/ 2147483647 h 1033"/>
                  <a:gd name="T44" fmla="*/ 2147483647 w 418"/>
                  <a:gd name="T45" fmla="*/ 2147483647 h 1033"/>
                  <a:gd name="T46" fmla="*/ 2147483647 w 418"/>
                  <a:gd name="T47" fmla="*/ 2147483647 h 1033"/>
                  <a:gd name="T48" fmla="*/ 2147483647 w 418"/>
                  <a:gd name="T49" fmla="*/ 2147483647 h 1033"/>
                  <a:gd name="T50" fmla="*/ 2147483647 w 418"/>
                  <a:gd name="T51" fmla="*/ 2147483647 h 1033"/>
                  <a:gd name="T52" fmla="*/ 2147483647 w 418"/>
                  <a:gd name="T53" fmla="*/ 2147483647 h 1033"/>
                  <a:gd name="T54" fmla="*/ 2147483647 w 418"/>
                  <a:gd name="T55" fmla="*/ 2147483647 h 1033"/>
                  <a:gd name="T56" fmla="*/ 2147483647 w 418"/>
                  <a:gd name="T57" fmla="*/ 2147483647 h 1033"/>
                  <a:gd name="T58" fmla="*/ 2147483647 w 418"/>
                  <a:gd name="T59" fmla="*/ 2147483647 h 1033"/>
                  <a:gd name="T60" fmla="*/ 2147483647 w 418"/>
                  <a:gd name="T61" fmla="*/ 2147483647 h 1033"/>
                  <a:gd name="T62" fmla="*/ 2147483647 w 418"/>
                  <a:gd name="T63" fmla="*/ 2147483647 h 1033"/>
                  <a:gd name="T64" fmla="*/ 2147483647 w 418"/>
                  <a:gd name="T65" fmla="*/ 2147483647 h 10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18"/>
                  <a:gd name="T100" fmla="*/ 0 h 1033"/>
                  <a:gd name="T101" fmla="*/ 418 w 418"/>
                  <a:gd name="T102" fmla="*/ 1033 h 10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18" h="1033">
                    <a:moveTo>
                      <a:pt x="0" y="0"/>
                    </a:moveTo>
                    <a:lnTo>
                      <a:pt x="25" y="26"/>
                    </a:lnTo>
                    <a:lnTo>
                      <a:pt x="49" y="53"/>
                    </a:lnTo>
                    <a:lnTo>
                      <a:pt x="74" y="80"/>
                    </a:lnTo>
                    <a:lnTo>
                      <a:pt x="97" y="110"/>
                    </a:lnTo>
                    <a:lnTo>
                      <a:pt x="121" y="139"/>
                    </a:lnTo>
                    <a:lnTo>
                      <a:pt x="143" y="170"/>
                    </a:lnTo>
                    <a:lnTo>
                      <a:pt x="164" y="201"/>
                    </a:lnTo>
                    <a:lnTo>
                      <a:pt x="185" y="233"/>
                    </a:lnTo>
                    <a:lnTo>
                      <a:pt x="205" y="265"/>
                    </a:lnTo>
                    <a:lnTo>
                      <a:pt x="225" y="298"/>
                    </a:lnTo>
                    <a:lnTo>
                      <a:pt x="243" y="331"/>
                    </a:lnTo>
                    <a:lnTo>
                      <a:pt x="260" y="366"/>
                    </a:lnTo>
                    <a:lnTo>
                      <a:pt x="278" y="399"/>
                    </a:lnTo>
                    <a:lnTo>
                      <a:pt x="294" y="433"/>
                    </a:lnTo>
                    <a:lnTo>
                      <a:pt x="309" y="469"/>
                    </a:lnTo>
                    <a:lnTo>
                      <a:pt x="323" y="503"/>
                    </a:lnTo>
                    <a:lnTo>
                      <a:pt x="337" y="538"/>
                    </a:lnTo>
                    <a:lnTo>
                      <a:pt x="349" y="573"/>
                    </a:lnTo>
                    <a:lnTo>
                      <a:pt x="361" y="607"/>
                    </a:lnTo>
                    <a:lnTo>
                      <a:pt x="372" y="643"/>
                    </a:lnTo>
                    <a:lnTo>
                      <a:pt x="381" y="677"/>
                    </a:lnTo>
                    <a:lnTo>
                      <a:pt x="390" y="712"/>
                    </a:lnTo>
                    <a:lnTo>
                      <a:pt x="397" y="746"/>
                    </a:lnTo>
                    <a:lnTo>
                      <a:pt x="404" y="781"/>
                    </a:lnTo>
                    <a:lnTo>
                      <a:pt x="409" y="814"/>
                    </a:lnTo>
                    <a:lnTo>
                      <a:pt x="413" y="847"/>
                    </a:lnTo>
                    <a:lnTo>
                      <a:pt x="416" y="879"/>
                    </a:lnTo>
                    <a:lnTo>
                      <a:pt x="418" y="911"/>
                    </a:lnTo>
                    <a:lnTo>
                      <a:pt x="418" y="943"/>
                    </a:lnTo>
                    <a:lnTo>
                      <a:pt x="418" y="974"/>
                    </a:lnTo>
                    <a:lnTo>
                      <a:pt x="416" y="1003"/>
                    </a:lnTo>
                    <a:lnTo>
                      <a:pt x="413" y="1033"/>
                    </a:lnTo>
                  </a:path>
                </a:pathLst>
              </a:custGeom>
              <a:noFill/>
              <a:ln w="28575">
                <a:solidFill>
                  <a:srgbClr val="1F1A17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37" name="TextBox 48"/>
              <p:cNvSpPr txBox="1">
                <a:spLocks noChangeArrowheads="1"/>
              </p:cNvSpPr>
              <p:nvPr/>
            </p:nvSpPr>
            <p:spPr bwMode="auto">
              <a:xfrm>
                <a:off x="1844251" y="4972296"/>
                <a:ext cx="53412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45°</a:t>
                </a:r>
              </a:p>
            </p:txBody>
          </p:sp>
        </p:grpSp>
      </p:grpSp>
      <p:grpSp>
        <p:nvGrpSpPr>
          <p:cNvPr id="38" name="Group 72"/>
          <p:cNvGrpSpPr>
            <a:grpSpLocks/>
          </p:cNvGrpSpPr>
          <p:nvPr/>
        </p:nvGrpSpPr>
        <p:grpSpPr bwMode="auto">
          <a:xfrm>
            <a:off x="1304925" y="2132013"/>
            <a:ext cx="4645025" cy="2244725"/>
            <a:chOff x="2196935" y="2055334"/>
            <a:chExt cx="4643569" cy="2244438"/>
          </a:xfrm>
        </p:grpSpPr>
        <p:cxnSp>
          <p:nvCxnSpPr>
            <p:cNvPr id="39" name="Straight Connector 11"/>
            <p:cNvCxnSpPr>
              <a:cxnSpLocks noChangeShapeType="1"/>
            </p:cNvCxnSpPr>
            <p:nvPr/>
          </p:nvCxnSpPr>
          <p:spPr bwMode="auto">
            <a:xfrm flipV="1">
              <a:off x="2196935" y="2055334"/>
              <a:ext cx="3289464" cy="2244438"/>
            </a:xfrm>
            <a:prstGeom prst="line">
              <a:avLst/>
            </a:prstGeom>
            <a:noFill/>
            <a:ln w="38100" algn="ctr">
              <a:solidFill>
                <a:srgbClr val="8CA7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48"/>
            <p:cNvSpPr txBox="1">
              <a:spLocks noChangeArrowheads="1"/>
            </p:cNvSpPr>
            <p:nvPr/>
          </p:nvSpPr>
          <p:spPr bwMode="auto">
            <a:xfrm>
              <a:off x="5221357" y="2077613"/>
              <a:ext cx="1619147" cy="369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C′+I+G+(X-M)</a:t>
              </a:r>
            </a:p>
          </p:txBody>
        </p:sp>
      </p:grpSp>
      <p:grpSp>
        <p:nvGrpSpPr>
          <p:cNvPr id="41" name="Group 138"/>
          <p:cNvGrpSpPr>
            <a:grpSpLocks/>
          </p:cNvGrpSpPr>
          <p:nvPr/>
        </p:nvGrpSpPr>
        <p:grpSpPr bwMode="auto">
          <a:xfrm>
            <a:off x="3384550" y="2398713"/>
            <a:ext cx="349250" cy="441325"/>
            <a:chOff x="3856364" y="3581491"/>
            <a:chExt cx="348611" cy="441559"/>
          </a:xfrm>
        </p:grpSpPr>
        <p:sp>
          <p:nvSpPr>
            <p:cNvPr id="42" name="Freeform 183"/>
            <p:cNvSpPr>
              <a:spLocks/>
            </p:cNvSpPr>
            <p:nvPr/>
          </p:nvSpPr>
          <p:spPr bwMode="auto">
            <a:xfrm>
              <a:off x="4060026" y="3886463"/>
              <a:ext cx="144949" cy="136587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3" name="TextBox 48"/>
            <p:cNvSpPr txBox="1">
              <a:spLocks noChangeArrowheads="1"/>
            </p:cNvSpPr>
            <p:nvPr/>
          </p:nvSpPr>
          <p:spPr bwMode="auto">
            <a:xfrm>
              <a:off x="3856364" y="3581491"/>
              <a:ext cx="299533" cy="369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1800225" y="2654300"/>
            <a:ext cx="2058988" cy="1695450"/>
            <a:chOff x="2127332" y="2775857"/>
            <a:chExt cx="2060040" cy="1696853"/>
          </a:xfrm>
        </p:grpSpPr>
        <p:cxnSp>
          <p:nvCxnSpPr>
            <p:cNvPr id="45" name="Straight Arrow Connector 42"/>
            <p:cNvCxnSpPr>
              <a:cxnSpLocks noChangeShapeType="1"/>
            </p:cNvCxnSpPr>
            <p:nvPr/>
          </p:nvCxnSpPr>
          <p:spPr bwMode="auto">
            <a:xfrm rot="5400000" flipH="1" flipV="1">
              <a:off x="4036786" y="2922815"/>
              <a:ext cx="297543" cy="362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Straight Arrow Connector 43"/>
            <p:cNvCxnSpPr>
              <a:cxnSpLocks noChangeShapeType="1"/>
            </p:cNvCxnSpPr>
            <p:nvPr/>
          </p:nvCxnSpPr>
          <p:spPr bwMode="auto">
            <a:xfrm rot="5400000" flipH="1" flipV="1">
              <a:off x="1980374" y="4322125"/>
              <a:ext cx="297543" cy="362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4022725" y="2533650"/>
            <a:ext cx="742950" cy="900113"/>
            <a:chOff x="4350657" y="2655455"/>
            <a:chExt cx="742083" cy="901632"/>
          </a:xfrm>
        </p:grpSpPr>
        <p:sp>
          <p:nvSpPr>
            <p:cNvPr id="48" name="Right Brace 45"/>
            <p:cNvSpPr>
              <a:spLocks/>
            </p:cNvSpPr>
            <p:nvPr/>
          </p:nvSpPr>
          <p:spPr bwMode="auto">
            <a:xfrm>
              <a:off x="4350657" y="2655455"/>
              <a:ext cx="138216" cy="283689"/>
            </a:xfrm>
            <a:prstGeom prst="rightBrace">
              <a:avLst>
                <a:gd name="adj1" fmla="val 37211"/>
                <a:gd name="adj2" fmla="val 50000"/>
              </a:avLst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 sz="180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49" name="Straight Connector 46"/>
            <p:cNvCxnSpPr>
              <a:cxnSpLocks noChangeShapeType="1"/>
              <a:stCxn id="48" idx="1"/>
            </p:cNvCxnSpPr>
            <p:nvPr/>
          </p:nvCxnSpPr>
          <p:spPr bwMode="auto">
            <a:xfrm rot="10800000" flipH="1" flipV="1">
              <a:off x="4488874" y="2797300"/>
              <a:ext cx="139157" cy="43643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Box 48"/>
            <p:cNvSpPr txBox="1">
              <a:spLocks noChangeArrowheads="1"/>
            </p:cNvSpPr>
            <p:nvPr/>
          </p:nvSpPr>
          <p:spPr bwMode="auto">
            <a:xfrm>
              <a:off x="4459233" y="3187755"/>
              <a:ext cx="6335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0.08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915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700" dirty="0"/>
              <a:t>Discretionary Fiscal Policy to Close a Recessionary Gap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87974" y="1270000"/>
            <a:ext cx="3605213" cy="504825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aggregate demand curve </a:t>
            </a:r>
            <a:r>
              <a:rPr lang="en-US" dirty="0" smtClean="0">
                <a:solidFill>
                  <a:srgbClr val="000000"/>
                </a:solidFill>
              </a:rPr>
              <a:t>AD </a:t>
            </a:r>
            <a:r>
              <a:rPr lang="en-US" dirty="0">
                <a:solidFill>
                  <a:srgbClr val="000000"/>
                </a:solidFill>
              </a:rPr>
              <a:t>and the short-run aggregate supply curve, </a:t>
            </a:r>
            <a:r>
              <a:rPr lang="en-US" i="1" dirty="0">
                <a:solidFill>
                  <a:srgbClr val="000000"/>
                </a:solidFill>
              </a:rPr>
              <a:t>SRAS</a:t>
            </a:r>
            <a:r>
              <a:rPr lang="en-US" baseline="-25000" dirty="0">
                <a:solidFill>
                  <a:srgbClr val="000000"/>
                </a:solidFill>
              </a:rPr>
              <a:t>110</a:t>
            </a:r>
            <a:r>
              <a:rPr lang="en-US" dirty="0">
                <a:solidFill>
                  <a:srgbClr val="000000"/>
                </a:solidFill>
              </a:rPr>
              <a:t>, intersect at point </a:t>
            </a:r>
            <a:r>
              <a:rPr lang="en-US" i="1" dirty="0">
                <a:solidFill>
                  <a:srgbClr val="000000"/>
                </a:solidFill>
              </a:rPr>
              <a:t>e″</a:t>
            </a:r>
            <a:r>
              <a:rPr lang="en-US" dirty="0">
                <a:solidFill>
                  <a:srgbClr val="000000"/>
                </a:solidFill>
              </a:rPr>
              <a:t>. Output falls short of the economy’s potential.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resulting recessionary gap could be closed by discretionary fiscal policy that increases aggregate demand by just the right amount.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An </a:t>
            </a:r>
            <a:r>
              <a:rPr lang="en-US" dirty="0">
                <a:solidFill>
                  <a:srgbClr val="000000"/>
                </a:solidFill>
              </a:rPr>
              <a:t>increase in government purchases, a decrease in net taxes, or some combination could shift aggregate demand out to </a:t>
            </a:r>
            <a:r>
              <a:rPr lang="en-US" i="1" dirty="0">
                <a:solidFill>
                  <a:srgbClr val="000000"/>
                </a:solidFill>
              </a:rPr>
              <a:t>AD</a:t>
            </a:r>
            <a:r>
              <a:rPr lang="en-US" dirty="0">
                <a:solidFill>
                  <a:srgbClr val="000000"/>
                </a:solidFill>
              </a:rPr>
              <a:t>*, moving the economy out to its potential output at </a:t>
            </a:r>
            <a:r>
              <a:rPr lang="en-US" i="1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*.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25513" y="1643063"/>
            <a:ext cx="4005262" cy="3357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17825" y="1627188"/>
            <a:ext cx="2014538" cy="3360737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23925" y="1627188"/>
            <a:ext cx="1984375" cy="3360737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 flipV="1">
            <a:off x="923925" y="3040063"/>
            <a:ext cx="19716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39713" y="1614488"/>
            <a:ext cx="701675" cy="3397250"/>
            <a:chOff x="704349" y="1875468"/>
            <a:chExt cx="701731" cy="3397958"/>
          </a:xfrm>
        </p:grpSpPr>
        <p:cxnSp>
          <p:nvCxnSpPr>
            <p:cNvPr id="12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291727" y="3580410"/>
              <a:ext cx="3385249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35045" y="3301260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235045" y="4069190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 rot="-5400000">
              <a:off x="693577" y="1886240"/>
              <a:ext cx="72327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16" name="TextBox 20"/>
            <p:cNvSpPr txBox="1">
              <a:spLocks noChangeArrowheads="1"/>
            </p:cNvSpPr>
            <p:nvPr/>
          </p:nvSpPr>
          <p:spPr bwMode="auto">
            <a:xfrm>
              <a:off x="736245" y="3879190"/>
              <a:ext cx="569432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105</a:t>
              </a:r>
            </a:p>
          </p:txBody>
        </p:sp>
        <p:sp>
          <p:nvSpPr>
            <p:cNvPr id="17" name="TextBox 21"/>
            <p:cNvSpPr txBox="1">
              <a:spLocks noChangeArrowheads="1"/>
            </p:cNvSpPr>
            <p:nvPr/>
          </p:nvSpPr>
          <p:spPr bwMode="auto">
            <a:xfrm>
              <a:off x="753366" y="3117191"/>
              <a:ext cx="552311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</p:grp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912813" y="3811588"/>
            <a:ext cx="10810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8"/>
          <p:cNvGrpSpPr>
            <a:grpSpLocks/>
          </p:cNvGrpSpPr>
          <p:nvPr/>
        </p:nvGrpSpPr>
        <p:grpSpPr bwMode="auto">
          <a:xfrm>
            <a:off x="1079500" y="2647950"/>
            <a:ext cx="2845610" cy="2311969"/>
            <a:chOff x="2755075" y="2636323"/>
            <a:chExt cx="2659435" cy="2308717"/>
          </a:xfrm>
        </p:grpSpPr>
        <p:sp>
          <p:nvSpPr>
            <p:cNvPr id="20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2262451" cy="2116725"/>
            </a:xfrm>
            <a:custGeom>
              <a:avLst/>
              <a:gdLst>
                <a:gd name="T0" fmla="*/ 0 w 3740727"/>
                <a:gd name="T1" fmla="*/ 0 h 1900052"/>
                <a:gd name="T2" fmla="*/ 25768 w 3740727"/>
                <a:gd name="T3" fmla="*/ 2502754 h 1900052"/>
                <a:gd name="T4" fmla="*/ 57161 w 3740727"/>
                <a:gd name="T5" fmla="*/ 4004402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4942300" y="4576227"/>
              <a:ext cx="472210" cy="36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22" name="Group 42"/>
          <p:cNvGrpSpPr>
            <a:grpSpLocks/>
          </p:cNvGrpSpPr>
          <p:nvPr/>
        </p:nvGrpSpPr>
        <p:grpSpPr bwMode="auto">
          <a:xfrm>
            <a:off x="1103313" y="1722438"/>
            <a:ext cx="3252787" cy="2600325"/>
            <a:chOff x="2716575" y="2657047"/>
            <a:chExt cx="2466425" cy="2639350"/>
          </a:xfrm>
        </p:grpSpPr>
        <p:sp>
          <p:nvSpPr>
            <p:cNvPr id="23" name="TextBox 9"/>
            <p:cNvSpPr txBox="1">
              <a:spLocks noChangeArrowheads="1"/>
            </p:cNvSpPr>
            <p:nvPr/>
          </p:nvSpPr>
          <p:spPr bwMode="auto">
            <a:xfrm>
              <a:off x="4328103" y="2657047"/>
              <a:ext cx="854897" cy="37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Freeform 41"/>
            <p:cNvSpPr>
              <a:spLocks noChangeArrowheads="1"/>
            </p:cNvSpPr>
            <p:nvPr/>
          </p:nvSpPr>
          <p:spPr bwMode="auto">
            <a:xfrm>
              <a:off x="2716575" y="3030043"/>
              <a:ext cx="1836317" cy="2266354"/>
            </a:xfrm>
            <a:custGeom>
              <a:avLst/>
              <a:gdLst>
                <a:gd name="T0" fmla="*/ 6817804 w 1531917"/>
                <a:gd name="T1" fmla="*/ 0 h 2565070"/>
                <a:gd name="T2" fmla="*/ 4333796 w 1531917"/>
                <a:gd name="T3" fmla="*/ 515820 h 2565070"/>
                <a:gd name="T4" fmla="*/ 0 w 1531917"/>
                <a:gd name="T5" fmla="*/ 944214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5400000">
            <a:off x="3317082" y="4410869"/>
            <a:ext cx="12001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6" name="Group 100"/>
          <p:cNvGrpSpPr>
            <a:grpSpLocks/>
          </p:cNvGrpSpPr>
          <p:nvPr/>
        </p:nvGrpSpPr>
        <p:grpSpPr bwMode="auto">
          <a:xfrm>
            <a:off x="1857373" y="3336925"/>
            <a:ext cx="394660" cy="536575"/>
            <a:chOff x="2015104" y="1701734"/>
            <a:chExt cx="394610" cy="535363"/>
          </a:xfrm>
        </p:grpSpPr>
        <p:sp>
          <p:nvSpPr>
            <p:cNvPr id="27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8" name="TextBox 69"/>
            <p:cNvSpPr txBox="1">
              <a:spLocks noChangeArrowheads="1"/>
            </p:cNvSpPr>
            <p:nvPr/>
          </p:nvSpPr>
          <p:spPr bwMode="auto">
            <a:xfrm>
              <a:off x="2015104" y="1701734"/>
              <a:ext cx="394610" cy="368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e″</a:t>
              </a:r>
            </a:p>
          </p:txBody>
        </p:sp>
      </p:grpSp>
      <p:grpSp>
        <p:nvGrpSpPr>
          <p:cNvPr id="29" name="Group 61"/>
          <p:cNvGrpSpPr>
            <a:grpSpLocks/>
          </p:cNvGrpSpPr>
          <p:nvPr/>
        </p:nvGrpSpPr>
        <p:grpSpPr bwMode="auto">
          <a:xfrm>
            <a:off x="1468438" y="2789238"/>
            <a:ext cx="2293937" cy="1296987"/>
            <a:chOff x="1340557" y="3144980"/>
            <a:chExt cx="2293293" cy="1297979"/>
          </a:xfrm>
        </p:grpSpPr>
        <p:cxnSp>
          <p:nvCxnSpPr>
            <p:cNvPr id="30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2351315" y="4441371"/>
              <a:ext cx="128253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59"/>
            <p:cNvCxnSpPr>
              <a:cxnSpLocks noChangeShapeType="1"/>
            </p:cNvCxnSpPr>
            <p:nvPr/>
          </p:nvCxnSpPr>
          <p:spPr bwMode="auto">
            <a:xfrm rot="10800000">
              <a:off x="1340557" y="3144980"/>
              <a:ext cx="999505" cy="19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" name="Group 93"/>
          <p:cNvGrpSpPr>
            <a:grpSpLocks/>
          </p:cNvGrpSpPr>
          <p:nvPr/>
        </p:nvGrpSpPr>
        <p:grpSpPr bwMode="auto">
          <a:xfrm>
            <a:off x="2016125" y="1031875"/>
            <a:ext cx="1851025" cy="3971925"/>
            <a:chOff x="2337789" y="1542412"/>
            <a:chExt cx="1851789" cy="3972176"/>
          </a:xfrm>
        </p:grpSpPr>
        <p:grpSp>
          <p:nvGrpSpPr>
            <p:cNvPr id="33" name="Group 10"/>
            <p:cNvGrpSpPr>
              <a:grpSpLocks/>
            </p:cNvGrpSpPr>
            <p:nvPr/>
          </p:nvGrpSpPr>
          <p:grpSpPr bwMode="auto">
            <a:xfrm>
              <a:off x="2337848" y="1542412"/>
              <a:ext cx="1851833" cy="3972176"/>
              <a:chOff x="2480094" y="1292433"/>
              <a:chExt cx="1851230" cy="3972282"/>
            </a:xfrm>
          </p:grpSpPr>
          <p:cxnSp>
            <p:nvCxnSpPr>
              <p:cNvPr id="35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851230" cy="369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34" name="TextBox 71"/>
            <p:cNvSpPr txBox="1">
              <a:spLocks noChangeArrowheads="1"/>
            </p:cNvSpPr>
            <p:nvPr/>
          </p:nvSpPr>
          <p:spPr bwMode="auto">
            <a:xfrm>
              <a:off x="2840613" y="1825090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37" name="Group 91"/>
          <p:cNvGrpSpPr>
            <a:grpSpLocks/>
          </p:cNvGrpSpPr>
          <p:nvPr/>
        </p:nvGrpSpPr>
        <p:grpSpPr bwMode="auto">
          <a:xfrm>
            <a:off x="504825" y="4997450"/>
            <a:ext cx="4883150" cy="831850"/>
            <a:chOff x="827088" y="5662100"/>
            <a:chExt cx="4882994" cy="832194"/>
          </a:xfrm>
        </p:grpSpPr>
        <p:cxnSp>
          <p:nvCxnSpPr>
            <p:cNvPr id="38" name="Straight Connector 23"/>
            <p:cNvCxnSpPr>
              <a:cxnSpLocks noChangeShapeType="1"/>
            </p:cNvCxnSpPr>
            <p:nvPr/>
          </p:nvCxnSpPr>
          <p:spPr bwMode="auto">
            <a:xfrm>
              <a:off x="1259276" y="5665202"/>
              <a:ext cx="4001084" cy="158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Box 24"/>
            <p:cNvSpPr txBox="1">
              <a:spLocks noChangeArrowheads="1"/>
            </p:cNvSpPr>
            <p:nvPr/>
          </p:nvSpPr>
          <p:spPr bwMode="auto">
            <a:xfrm>
              <a:off x="3589466" y="5793357"/>
              <a:ext cx="2120616" cy="700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</a:t>
              </a:r>
            </a:p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(trillions of dollars)</a:t>
              </a:r>
            </a:p>
          </p:txBody>
        </p:sp>
        <p:cxnSp>
          <p:nvCxnSpPr>
            <p:cNvPr id="40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964" y="5732479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Box 26"/>
            <p:cNvSpPr txBox="1">
              <a:spLocks noChangeArrowheads="1"/>
            </p:cNvSpPr>
            <p:nvPr/>
          </p:nvSpPr>
          <p:spPr bwMode="auto">
            <a:xfrm>
              <a:off x="827088" y="5740327"/>
              <a:ext cx="312836" cy="36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2" name="TextBox 27"/>
            <p:cNvSpPr txBox="1">
              <a:spLocks noChangeArrowheads="1"/>
            </p:cNvSpPr>
            <p:nvPr/>
          </p:nvSpPr>
          <p:spPr bwMode="auto">
            <a:xfrm>
              <a:off x="2922522" y="5784301"/>
              <a:ext cx="633487" cy="36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43" name="Straight Connector 45"/>
            <p:cNvCxnSpPr>
              <a:cxnSpLocks noChangeShapeType="1"/>
            </p:cNvCxnSpPr>
            <p:nvPr/>
          </p:nvCxnSpPr>
          <p:spPr bwMode="auto">
            <a:xfrm rot="5400000">
              <a:off x="4166188" y="5732478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Box 46"/>
            <p:cNvSpPr txBox="1">
              <a:spLocks noChangeArrowheads="1"/>
            </p:cNvSpPr>
            <p:nvPr/>
          </p:nvSpPr>
          <p:spPr bwMode="auto">
            <a:xfrm>
              <a:off x="3929750" y="5783884"/>
              <a:ext cx="633487" cy="36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17.5</a:t>
              </a:r>
            </a:p>
          </p:txBody>
        </p:sp>
        <p:cxnSp>
          <p:nvCxnSpPr>
            <p:cNvPr id="45" name="Straight Connector 45"/>
            <p:cNvCxnSpPr>
              <a:cxnSpLocks noChangeShapeType="1"/>
            </p:cNvCxnSpPr>
            <p:nvPr/>
          </p:nvCxnSpPr>
          <p:spPr bwMode="auto">
            <a:xfrm rot="5400000">
              <a:off x="2240463" y="5732483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Box 46"/>
            <p:cNvSpPr txBox="1">
              <a:spLocks noChangeArrowheads="1"/>
            </p:cNvSpPr>
            <p:nvPr/>
          </p:nvSpPr>
          <p:spPr bwMode="auto">
            <a:xfrm>
              <a:off x="1980277" y="5783884"/>
              <a:ext cx="633487" cy="369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16.5</a:t>
              </a:r>
            </a:p>
          </p:txBody>
        </p:sp>
      </p:grpSp>
      <p:cxnSp>
        <p:nvCxnSpPr>
          <p:cNvPr id="47" name="Straight Connector 46"/>
          <p:cNvCxnSpPr>
            <a:cxnSpLocks noChangeShapeType="1"/>
          </p:cNvCxnSpPr>
          <p:nvPr/>
        </p:nvCxnSpPr>
        <p:spPr bwMode="auto">
          <a:xfrm rot="5400000">
            <a:off x="1397794" y="4415631"/>
            <a:ext cx="1189038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8" name="Group 38"/>
          <p:cNvGrpSpPr>
            <a:grpSpLocks/>
          </p:cNvGrpSpPr>
          <p:nvPr/>
        </p:nvGrpSpPr>
        <p:grpSpPr bwMode="auto">
          <a:xfrm>
            <a:off x="2195513" y="2160588"/>
            <a:ext cx="2732087" cy="2114550"/>
            <a:chOff x="2755075" y="2636323"/>
            <a:chExt cx="2339360" cy="2130741"/>
          </a:xfrm>
        </p:grpSpPr>
        <p:sp>
          <p:nvSpPr>
            <p:cNvPr id="49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1891228" cy="1914566"/>
            </a:xfrm>
            <a:custGeom>
              <a:avLst/>
              <a:gdLst>
                <a:gd name="T0" fmla="*/ 0 w 3740727"/>
                <a:gd name="T1" fmla="*/ 0 h 1900052"/>
                <a:gd name="T2" fmla="*/ 8791 w 3740727"/>
                <a:gd name="T3" fmla="*/ 1370421 h 1900052"/>
                <a:gd name="T4" fmla="*/ 19503 w 3740727"/>
                <a:gd name="T5" fmla="*/ 2192673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8CA7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TextBox 37"/>
            <p:cNvSpPr txBox="1">
              <a:spLocks noChangeArrowheads="1"/>
            </p:cNvSpPr>
            <p:nvPr/>
          </p:nvSpPr>
          <p:spPr bwMode="auto">
            <a:xfrm>
              <a:off x="4584883" y="4394972"/>
              <a:ext cx="509552" cy="372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</a:t>
              </a:r>
              <a:r>
                <a:rPr lang="en-US" sz="1800" dirty="0" smtClean="0">
                  <a:solidFill>
                    <a:srgbClr val="000000"/>
                  </a:solidFill>
                </a:rPr>
                <a:t>*</a:t>
              </a:r>
            </a:p>
          </p:txBody>
        </p:sp>
      </p:grp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>
            <a:off x="1970088" y="3811588"/>
            <a:ext cx="1982787" cy="111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2" name="Group 100"/>
          <p:cNvGrpSpPr>
            <a:grpSpLocks/>
          </p:cNvGrpSpPr>
          <p:nvPr/>
        </p:nvGrpSpPr>
        <p:grpSpPr bwMode="auto">
          <a:xfrm>
            <a:off x="3862387" y="3608388"/>
            <a:ext cx="573223" cy="369332"/>
            <a:chOff x="2084502" y="1948317"/>
            <a:chExt cx="573317" cy="368540"/>
          </a:xfrm>
        </p:grpSpPr>
        <p:sp>
          <p:nvSpPr>
            <p:cNvPr id="5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8CA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TextBox 69"/>
            <p:cNvSpPr txBox="1">
              <a:spLocks noChangeArrowheads="1"/>
            </p:cNvSpPr>
            <p:nvPr/>
          </p:nvSpPr>
          <p:spPr bwMode="auto">
            <a:xfrm>
              <a:off x="2301573" y="1948317"/>
              <a:ext cx="356246" cy="36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e′</a:t>
              </a:r>
            </a:p>
          </p:txBody>
        </p:sp>
      </p:grpSp>
      <p:grpSp>
        <p:nvGrpSpPr>
          <p:cNvPr id="55" name="Group 100"/>
          <p:cNvGrpSpPr>
            <a:grpSpLocks/>
          </p:cNvGrpSpPr>
          <p:nvPr/>
        </p:nvGrpSpPr>
        <p:grpSpPr bwMode="auto">
          <a:xfrm>
            <a:off x="2819400" y="2827338"/>
            <a:ext cx="619125" cy="369887"/>
            <a:chOff x="2084502" y="1948321"/>
            <a:chExt cx="619574" cy="370685"/>
          </a:xfrm>
        </p:grpSpPr>
        <p:sp>
          <p:nvSpPr>
            <p:cNvPr id="56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TextBox 69"/>
            <p:cNvSpPr txBox="1">
              <a:spLocks noChangeArrowheads="1"/>
            </p:cNvSpPr>
            <p:nvPr/>
          </p:nvSpPr>
          <p:spPr bwMode="auto">
            <a:xfrm>
              <a:off x="2301569" y="1948321"/>
              <a:ext cx="402507" cy="370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e*</a:t>
              </a:r>
            </a:p>
          </p:txBody>
        </p:sp>
      </p:grpSp>
      <p:grpSp>
        <p:nvGrpSpPr>
          <p:cNvPr id="59" name="Group 100"/>
          <p:cNvGrpSpPr>
            <a:grpSpLocks/>
          </p:cNvGrpSpPr>
          <p:nvPr/>
        </p:nvGrpSpPr>
        <p:grpSpPr bwMode="auto">
          <a:xfrm>
            <a:off x="2851148" y="4235450"/>
            <a:ext cx="529720" cy="369332"/>
            <a:chOff x="2084502" y="1948318"/>
            <a:chExt cx="530342" cy="367986"/>
          </a:xfrm>
        </p:grpSpPr>
        <p:sp>
          <p:nvSpPr>
            <p:cNvPr id="60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TextBox 69"/>
            <p:cNvSpPr txBox="1">
              <a:spLocks noChangeArrowheads="1"/>
            </p:cNvSpPr>
            <p:nvPr/>
          </p:nvSpPr>
          <p:spPr bwMode="auto">
            <a:xfrm>
              <a:off x="2301571" y="1948318"/>
              <a:ext cx="313273" cy="367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62" name="Group 103"/>
          <p:cNvGrpSpPr>
            <a:grpSpLocks/>
          </p:cNvGrpSpPr>
          <p:nvPr/>
        </p:nvGrpSpPr>
        <p:grpSpPr bwMode="auto">
          <a:xfrm>
            <a:off x="1654175" y="5475288"/>
            <a:ext cx="1582738" cy="819150"/>
            <a:chOff x="2350272" y="5492741"/>
            <a:chExt cx="1582484" cy="819118"/>
          </a:xfrm>
        </p:grpSpPr>
        <p:sp>
          <p:nvSpPr>
            <p:cNvPr id="63" name="Right Brace 104"/>
            <p:cNvSpPr>
              <a:spLocks/>
            </p:cNvSpPr>
            <p:nvPr/>
          </p:nvSpPr>
          <p:spPr bwMode="auto">
            <a:xfrm rot="5400000">
              <a:off x="3037977" y="5102085"/>
              <a:ext cx="210838" cy="992149"/>
            </a:xfrm>
            <a:prstGeom prst="rightBrace">
              <a:avLst>
                <a:gd name="adj1" fmla="val 32134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4" name="TextBox 105"/>
            <p:cNvSpPr txBox="1">
              <a:spLocks noChangeArrowheads="1"/>
            </p:cNvSpPr>
            <p:nvPr/>
          </p:nvSpPr>
          <p:spPr bwMode="auto">
            <a:xfrm>
              <a:off x="2350272" y="5665528"/>
              <a:ext cx="158248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Recessionary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gap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676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740" y="60325"/>
            <a:ext cx="8475260" cy="865188"/>
          </a:xfrm>
        </p:spPr>
        <p:txBody>
          <a:bodyPr/>
          <a:lstStyle/>
          <a:p>
            <a:r>
              <a:rPr lang="en-US" dirty="0"/>
              <a:t>Contractionary Fiscal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Contractionary fiscal policy</a:t>
            </a:r>
          </a:p>
          <a:p>
            <a:pPr lvl="1"/>
            <a:r>
              <a:rPr lang="en-US" dirty="0"/>
              <a:t>Decrease </a:t>
            </a:r>
            <a:r>
              <a:rPr lang="en-US" i="1" dirty="0"/>
              <a:t>G</a:t>
            </a:r>
            <a:r>
              <a:rPr lang="en-US" dirty="0"/>
              <a:t>, increase </a:t>
            </a:r>
            <a:r>
              <a:rPr lang="en-US" i="1" dirty="0"/>
              <a:t>NT</a:t>
            </a:r>
          </a:p>
          <a:p>
            <a:pPr lvl="1"/>
            <a:r>
              <a:rPr lang="en-US" dirty="0"/>
              <a:t>To decrease </a:t>
            </a:r>
            <a:r>
              <a:rPr lang="en-US" i="1" dirty="0" smtClean="0"/>
              <a:t>AD, </a:t>
            </a:r>
            <a:r>
              <a:rPr lang="en-US" dirty="0" smtClean="0"/>
              <a:t>which</a:t>
            </a:r>
            <a:endParaRPr lang="en-US" i="1" dirty="0"/>
          </a:p>
          <a:p>
            <a:pPr lvl="2"/>
            <a:r>
              <a:rPr lang="en-US" dirty="0" smtClean="0"/>
              <a:t>Lowers </a:t>
            </a:r>
            <a:r>
              <a:rPr lang="en-US" dirty="0"/>
              <a:t>price level</a:t>
            </a:r>
          </a:p>
          <a:p>
            <a:pPr lvl="2"/>
            <a:r>
              <a:rPr lang="en-US" dirty="0" smtClean="0"/>
              <a:t>Lowers </a:t>
            </a:r>
            <a:r>
              <a:rPr lang="en-US" dirty="0"/>
              <a:t>output</a:t>
            </a:r>
          </a:p>
          <a:p>
            <a:pPr lvl="1"/>
            <a:r>
              <a:rPr lang="en-US" dirty="0"/>
              <a:t>Used to close an expansionary gap</a:t>
            </a:r>
          </a:p>
          <a:p>
            <a:pPr lvl="2"/>
            <a:r>
              <a:rPr lang="en-US" dirty="0"/>
              <a:t>Price level &gt; expected </a:t>
            </a:r>
          </a:p>
          <a:p>
            <a:pPr lvl="2"/>
            <a:r>
              <a:rPr lang="en-US" dirty="0"/>
              <a:t>Output &gt; potential</a:t>
            </a:r>
          </a:p>
          <a:p>
            <a:pPr lvl="2"/>
            <a:r>
              <a:rPr lang="en-US" dirty="0"/>
              <a:t>Unemployment &lt; natural </a:t>
            </a:r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249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50" dirty="0"/>
              <a:t>Discretionary Fiscal Policy to Close an Expansionary Gap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45456" y="1496434"/>
            <a:ext cx="3547731" cy="4821816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aggregate demand curve </a:t>
            </a:r>
            <a:r>
              <a:rPr lang="en-US" i="1" dirty="0">
                <a:solidFill>
                  <a:srgbClr val="000000"/>
                </a:solidFill>
              </a:rPr>
              <a:t>AD′</a:t>
            </a:r>
            <a:r>
              <a:rPr lang="en-US" dirty="0">
                <a:solidFill>
                  <a:srgbClr val="000000"/>
                </a:solidFill>
              </a:rPr>
              <a:t> and the short-run aggregate supply curve, </a:t>
            </a:r>
            <a:r>
              <a:rPr lang="en-US" i="1" dirty="0">
                <a:solidFill>
                  <a:srgbClr val="000000"/>
                </a:solidFill>
              </a:rPr>
              <a:t>SRAS</a:t>
            </a:r>
            <a:r>
              <a:rPr lang="en-US" baseline="-25000" dirty="0">
                <a:solidFill>
                  <a:srgbClr val="000000"/>
                </a:solidFill>
              </a:rPr>
              <a:t>110</a:t>
            </a:r>
            <a:r>
              <a:rPr lang="en-US" dirty="0">
                <a:solidFill>
                  <a:srgbClr val="000000"/>
                </a:solidFill>
              </a:rPr>
              <a:t>, intersect at point </a:t>
            </a:r>
            <a:r>
              <a:rPr lang="en-US" i="1" dirty="0">
                <a:solidFill>
                  <a:srgbClr val="000000"/>
                </a:solidFill>
              </a:rPr>
              <a:t>e′</a:t>
            </a:r>
            <a:r>
              <a:rPr lang="en-US" dirty="0">
                <a:solidFill>
                  <a:srgbClr val="000000"/>
                </a:solidFill>
              </a:rPr>
              <a:t>, resulting in an expansionary gap of $0.5 trillion.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Discretionary </a:t>
            </a:r>
            <a:r>
              <a:rPr lang="en-US" dirty="0">
                <a:solidFill>
                  <a:srgbClr val="000000"/>
                </a:solidFill>
              </a:rPr>
              <a:t>fiscal policy aimed at reducing aggregate demand by just the right amount could close this gap without inflation.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An </a:t>
            </a:r>
            <a:r>
              <a:rPr lang="en-US" dirty="0">
                <a:solidFill>
                  <a:srgbClr val="000000"/>
                </a:solidFill>
              </a:rPr>
              <a:t>increase in net taxes, a decrease in government purchases, or some combination could shift the aggregate demand curve back to </a:t>
            </a:r>
            <a:r>
              <a:rPr lang="en-US" i="1" dirty="0">
                <a:solidFill>
                  <a:srgbClr val="000000"/>
                </a:solidFill>
              </a:rPr>
              <a:t>AD*</a:t>
            </a:r>
            <a:r>
              <a:rPr lang="en-US" dirty="0">
                <a:solidFill>
                  <a:srgbClr val="000000"/>
                </a:solidFill>
              </a:rPr>
              <a:t> and move the economy back to potential output at point </a:t>
            </a:r>
            <a:r>
              <a:rPr lang="en-US" i="1" dirty="0">
                <a:solidFill>
                  <a:srgbClr val="000000"/>
                </a:solidFill>
              </a:rPr>
              <a:t>e*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90588" y="1724025"/>
            <a:ext cx="3994150" cy="3368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70200" y="1722438"/>
            <a:ext cx="2014538" cy="3360737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76300" y="1722438"/>
            <a:ext cx="1984375" cy="3360737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 flipV="1">
            <a:off x="876300" y="3883025"/>
            <a:ext cx="19716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192088" y="1709738"/>
            <a:ext cx="701675" cy="3397250"/>
            <a:chOff x="704349" y="1875468"/>
            <a:chExt cx="701731" cy="3397958"/>
          </a:xfrm>
        </p:grpSpPr>
        <p:cxnSp>
          <p:nvCxnSpPr>
            <p:cNvPr id="12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291727" y="3580410"/>
              <a:ext cx="3385249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35045" y="4049541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235045" y="3361017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 rot="-5400000">
              <a:off x="693577" y="1886240"/>
              <a:ext cx="72327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16" name="TextBox 20"/>
            <p:cNvSpPr txBox="1">
              <a:spLocks noChangeArrowheads="1"/>
            </p:cNvSpPr>
            <p:nvPr/>
          </p:nvSpPr>
          <p:spPr bwMode="auto">
            <a:xfrm>
              <a:off x="753368" y="3171017"/>
              <a:ext cx="552311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115</a:t>
              </a:r>
            </a:p>
          </p:txBody>
        </p:sp>
        <p:sp>
          <p:nvSpPr>
            <p:cNvPr id="17" name="TextBox 21"/>
            <p:cNvSpPr txBox="1">
              <a:spLocks noChangeArrowheads="1"/>
            </p:cNvSpPr>
            <p:nvPr/>
          </p:nvSpPr>
          <p:spPr bwMode="auto">
            <a:xfrm>
              <a:off x="753366" y="3865472"/>
              <a:ext cx="552310" cy="36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</p:grp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V="1">
            <a:off x="865188" y="3194050"/>
            <a:ext cx="27781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8"/>
          <p:cNvGrpSpPr>
            <a:grpSpLocks/>
          </p:cNvGrpSpPr>
          <p:nvPr/>
        </p:nvGrpSpPr>
        <p:grpSpPr bwMode="auto">
          <a:xfrm>
            <a:off x="1838324" y="1804988"/>
            <a:ext cx="3106611" cy="1946305"/>
            <a:chOff x="2755075" y="2636323"/>
            <a:chExt cx="2671742" cy="2411058"/>
          </a:xfrm>
        </p:grpSpPr>
        <p:sp>
          <p:nvSpPr>
            <p:cNvPr id="20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2262451" cy="2116725"/>
            </a:xfrm>
            <a:custGeom>
              <a:avLst/>
              <a:gdLst>
                <a:gd name="T0" fmla="*/ 0 w 3740727"/>
                <a:gd name="T1" fmla="*/ 0 h 1900052"/>
                <a:gd name="T2" fmla="*/ 25768 w 3740727"/>
                <a:gd name="T3" fmla="*/ 2502754 h 1900052"/>
                <a:gd name="T4" fmla="*/ 57161 w 3740727"/>
                <a:gd name="T5" fmla="*/ 4004402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4955056" y="4589857"/>
              <a:ext cx="471761" cy="457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AD′</a:t>
              </a:r>
            </a:p>
          </p:txBody>
        </p:sp>
      </p:grpSp>
      <p:grpSp>
        <p:nvGrpSpPr>
          <p:cNvPr id="22" name="Group 42"/>
          <p:cNvGrpSpPr>
            <a:grpSpLocks/>
          </p:cNvGrpSpPr>
          <p:nvPr/>
        </p:nvGrpSpPr>
        <p:grpSpPr bwMode="auto">
          <a:xfrm>
            <a:off x="1127125" y="2208213"/>
            <a:ext cx="4037013" cy="2530475"/>
            <a:chOff x="2716575" y="2657047"/>
            <a:chExt cx="2466425" cy="2639350"/>
          </a:xfrm>
        </p:grpSpPr>
        <p:sp>
          <p:nvSpPr>
            <p:cNvPr id="23" name="TextBox 9"/>
            <p:cNvSpPr txBox="1">
              <a:spLocks noChangeArrowheads="1"/>
            </p:cNvSpPr>
            <p:nvPr/>
          </p:nvSpPr>
          <p:spPr bwMode="auto">
            <a:xfrm>
              <a:off x="4328103" y="2657047"/>
              <a:ext cx="854897" cy="385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Freeform 41"/>
            <p:cNvSpPr>
              <a:spLocks noChangeArrowheads="1"/>
            </p:cNvSpPr>
            <p:nvPr/>
          </p:nvSpPr>
          <p:spPr bwMode="auto">
            <a:xfrm>
              <a:off x="2716575" y="3030043"/>
              <a:ext cx="1836317" cy="2266354"/>
            </a:xfrm>
            <a:custGeom>
              <a:avLst/>
              <a:gdLst>
                <a:gd name="T0" fmla="*/ 6817804 w 1531917"/>
                <a:gd name="T1" fmla="*/ 0 h 2565070"/>
                <a:gd name="T2" fmla="*/ 4333796 w 1531917"/>
                <a:gd name="T3" fmla="*/ 515820 h 2565070"/>
                <a:gd name="T4" fmla="*/ 0 w 1531917"/>
                <a:gd name="T5" fmla="*/ 944214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25" name="Group 100"/>
          <p:cNvGrpSpPr>
            <a:grpSpLocks/>
          </p:cNvGrpSpPr>
          <p:nvPr/>
        </p:nvGrpSpPr>
        <p:grpSpPr bwMode="auto">
          <a:xfrm>
            <a:off x="3576637" y="2922589"/>
            <a:ext cx="536353" cy="369332"/>
            <a:chOff x="2084502" y="1891617"/>
            <a:chExt cx="535512" cy="370128"/>
          </a:xfrm>
        </p:grpSpPr>
        <p:sp>
          <p:nvSpPr>
            <p:cNvPr id="26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7" name="TextBox 69"/>
            <p:cNvSpPr txBox="1">
              <a:spLocks noChangeArrowheads="1"/>
            </p:cNvSpPr>
            <p:nvPr/>
          </p:nvSpPr>
          <p:spPr bwMode="auto">
            <a:xfrm>
              <a:off x="2264385" y="1891617"/>
              <a:ext cx="355629" cy="37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e′</a:t>
              </a:r>
            </a:p>
          </p:txBody>
        </p:sp>
      </p:grpSp>
      <p:grpSp>
        <p:nvGrpSpPr>
          <p:cNvPr id="28" name="Group 61"/>
          <p:cNvGrpSpPr>
            <a:grpSpLocks/>
          </p:cNvGrpSpPr>
          <p:nvPr/>
        </p:nvGrpSpPr>
        <p:grpSpPr bwMode="auto">
          <a:xfrm>
            <a:off x="1481138" y="2587625"/>
            <a:ext cx="2389187" cy="989013"/>
            <a:chOff x="1340557" y="3144980"/>
            <a:chExt cx="2388268" cy="989225"/>
          </a:xfrm>
        </p:grpSpPr>
        <p:cxnSp>
          <p:nvCxnSpPr>
            <p:cNvPr id="29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2446290" y="4132617"/>
              <a:ext cx="128253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59"/>
            <p:cNvCxnSpPr>
              <a:cxnSpLocks noChangeShapeType="1"/>
            </p:cNvCxnSpPr>
            <p:nvPr/>
          </p:nvCxnSpPr>
          <p:spPr bwMode="auto">
            <a:xfrm rot="10800000">
              <a:off x="1340557" y="3144980"/>
              <a:ext cx="999505" cy="19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968500" y="1127125"/>
            <a:ext cx="1851025" cy="3971925"/>
            <a:chOff x="2337789" y="1542412"/>
            <a:chExt cx="1851789" cy="3972176"/>
          </a:xfrm>
        </p:grpSpPr>
        <p:grpSp>
          <p:nvGrpSpPr>
            <p:cNvPr id="32" name="Group 10"/>
            <p:cNvGrpSpPr>
              <a:grpSpLocks/>
            </p:cNvGrpSpPr>
            <p:nvPr/>
          </p:nvGrpSpPr>
          <p:grpSpPr bwMode="auto">
            <a:xfrm>
              <a:off x="2337848" y="1542412"/>
              <a:ext cx="1851833" cy="3972176"/>
              <a:chOff x="2480094" y="1292433"/>
              <a:chExt cx="1851230" cy="3972282"/>
            </a:xfrm>
          </p:grpSpPr>
          <p:cxnSp>
            <p:nvCxnSpPr>
              <p:cNvPr id="34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851230" cy="369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33" name="TextBox 30"/>
            <p:cNvSpPr txBox="1">
              <a:spLocks noChangeArrowheads="1"/>
            </p:cNvSpPr>
            <p:nvPr/>
          </p:nvSpPr>
          <p:spPr bwMode="auto">
            <a:xfrm>
              <a:off x="2840613" y="1825090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36" name="Group 34"/>
          <p:cNvGrpSpPr>
            <a:grpSpLocks/>
          </p:cNvGrpSpPr>
          <p:nvPr/>
        </p:nvGrpSpPr>
        <p:grpSpPr bwMode="auto">
          <a:xfrm>
            <a:off x="457200" y="5046663"/>
            <a:ext cx="4703763" cy="1152525"/>
            <a:chOff x="827088" y="5616575"/>
            <a:chExt cx="4703700" cy="1153414"/>
          </a:xfrm>
        </p:grpSpPr>
        <p:cxnSp>
          <p:nvCxnSpPr>
            <p:cNvPr id="37" name="Straight Connector 23"/>
            <p:cNvCxnSpPr>
              <a:cxnSpLocks noChangeShapeType="1"/>
            </p:cNvCxnSpPr>
            <p:nvPr/>
          </p:nvCxnSpPr>
          <p:spPr bwMode="auto">
            <a:xfrm>
              <a:off x="1259276" y="5665202"/>
              <a:ext cx="4001084" cy="158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TextBox 24"/>
            <p:cNvSpPr txBox="1">
              <a:spLocks noChangeArrowheads="1"/>
            </p:cNvSpPr>
            <p:nvPr/>
          </p:nvSpPr>
          <p:spPr bwMode="auto">
            <a:xfrm>
              <a:off x="4307392" y="5735778"/>
              <a:ext cx="1223396" cy="103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</a:t>
              </a:r>
            </a:p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(trillions</a:t>
              </a:r>
            </a:p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of dollars)</a:t>
              </a:r>
            </a:p>
          </p:txBody>
        </p:sp>
        <p:cxnSp>
          <p:nvCxnSpPr>
            <p:cNvPr id="39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964" y="5688925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26"/>
            <p:cNvSpPr txBox="1">
              <a:spLocks noChangeArrowheads="1"/>
            </p:cNvSpPr>
            <p:nvPr/>
          </p:nvSpPr>
          <p:spPr bwMode="auto">
            <a:xfrm>
              <a:off x="827088" y="5740327"/>
              <a:ext cx="312836" cy="36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" name="TextBox 27"/>
            <p:cNvSpPr txBox="1">
              <a:spLocks noChangeArrowheads="1"/>
            </p:cNvSpPr>
            <p:nvPr/>
          </p:nvSpPr>
          <p:spPr bwMode="auto">
            <a:xfrm>
              <a:off x="2922510" y="5738354"/>
              <a:ext cx="633499" cy="369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42" name="Straight Connector 45"/>
            <p:cNvCxnSpPr>
              <a:cxnSpLocks noChangeShapeType="1"/>
            </p:cNvCxnSpPr>
            <p:nvPr/>
          </p:nvCxnSpPr>
          <p:spPr bwMode="auto">
            <a:xfrm rot="5400000">
              <a:off x="3949018" y="5686953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Box 46"/>
            <p:cNvSpPr txBox="1">
              <a:spLocks noChangeArrowheads="1"/>
            </p:cNvSpPr>
            <p:nvPr/>
          </p:nvSpPr>
          <p:spPr bwMode="auto">
            <a:xfrm>
              <a:off x="3712568" y="5738354"/>
              <a:ext cx="633499" cy="369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17.5</a:t>
              </a:r>
            </a:p>
          </p:txBody>
        </p:sp>
      </p:grp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16200000" flipH="1">
            <a:off x="2686051" y="4140200"/>
            <a:ext cx="1924050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" name="Group 38"/>
          <p:cNvGrpSpPr>
            <a:grpSpLocks/>
          </p:cNvGrpSpPr>
          <p:nvPr/>
        </p:nvGrpSpPr>
        <p:grpSpPr bwMode="auto">
          <a:xfrm>
            <a:off x="1114425" y="2541588"/>
            <a:ext cx="3594100" cy="2076450"/>
            <a:chOff x="2755075" y="2636323"/>
            <a:chExt cx="2192832" cy="2139047"/>
          </a:xfrm>
        </p:grpSpPr>
        <p:sp>
          <p:nvSpPr>
            <p:cNvPr id="46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1891228" cy="1914566"/>
            </a:xfrm>
            <a:custGeom>
              <a:avLst/>
              <a:gdLst>
                <a:gd name="T0" fmla="*/ 0 w 3740727"/>
                <a:gd name="T1" fmla="*/ 0 h 1900052"/>
                <a:gd name="T2" fmla="*/ 8791 w 3740727"/>
                <a:gd name="T3" fmla="*/ 1370421 h 1900052"/>
                <a:gd name="T4" fmla="*/ 19503 w 3740727"/>
                <a:gd name="T5" fmla="*/ 2192673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8CA7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7" name="TextBox 37"/>
            <p:cNvSpPr txBox="1">
              <a:spLocks noChangeArrowheads="1"/>
            </p:cNvSpPr>
            <p:nvPr/>
          </p:nvSpPr>
          <p:spPr bwMode="auto">
            <a:xfrm>
              <a:off x="4584883" y="4394972"/>
              <a:ext cx="363024" cy="380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AD*</a:t>
              </a:r>
            </a:p>
          </p:txBody>
        </p:sp>
      </p:grpSp>
      <p:grpSp>
        <p:nvGrpSpPr>
          <p:cNvPr id="48" name="Group 100"/>
          <p:cNvGrpSpPr>
            <a:grpSpLocks/>
          </p:cNvGrpSpPr>
          <p:nvPr/>
        </p:nvGrpSpPr>
        <p:grpSpPr bwMode="auto">
          <a:xfrm>
            <a:off x="2782888" y="3670300"/>
            <a:ext cx="620712" cy="369888"/>
            <a:chOff x="2084502" y="1948321"/>
            <a:chExt cx="619574" cy="370685"/>
          </a:xfrm>
        </p:grpSpPr>
        <p:sp>
          <p:nvSpPr>
            <p:cNvPr id="49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0" name="TextBox 69"/>
            <p:cNvSpPr txBox="1">
              <a:spLocks noChangeArrowheads="1"/>
            </p:cNvSpPr>
            <p:nvPr/>
          </p:nvSpPr>
          <p:spPr bwMode="auto">
            <a:xfrm>
              <a:off x="2301569" y="1948321"/>
              <a:ext cx="402507" cy="370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e*</a:t>
              </a:r>
            </a:p>
          </p:txBody>
        </p:sp>
      </p:grpSp>
      <p:grpSp>
        <p:nvGrpSpPr>
          <p:cNvPr id="52" name="Group 100"/>
          <p:cNvGrpSpPr>
            <a:grpSpLocks/>
          </p:cNvGrpSpPr>
          <p:nvPr/>
        </p:nvGrpSpPr>
        <p:grpSpPr bwMode="auto">
          <a:xfrm>
            <a:off x="2803526" y="2517571"/>
            <a:ext cx="646044" cy="369332"/>
            <a:chOff x="2084502" y="1916831"/>
            <a:chExt cx="645118" cy="369572"/>
          </a:xfrm>
        </p:grpSpPr>
        <p:sp>
          <p:nvSpPr>
            <p:cNvPr id="5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TextBox 69"/>
            <p:cNvSpPr txBox="1">
              <a:spLocks noChangeArrowheads="1"/>
            </p:cNvSpPr>
            <p:nvPr/>
          </p:nvSpPr>
          <p:spPr bwMode="auto">
            <a:xfrm>
              <a:off x="2213995" y="1916831"/>
              <a:ext cx="515625" cy="36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e″</a:t>
              </a:r>
            </a:p>
          </p:txBody>
        </p:sp>
      </p:grpSp>
      <p:grpSp>
        <p:nvGrpSpPr>
          <p:cNvPr id="55" name="Group 103"/>
          <p:cNvGrpSpPr>
            <a:grpSpLocks/>
          </p:cNvGrpSpPr>
          <p:nvPr/>
        </p:nvGrpSpPr>
        <p:grpSpPr bwMode="auto">
          <a:xfrm>
            <a:off x="2463800" y="5486400"/>
            <a:ext cx="1581150" cy="819150"/>
            <a:chOff x="2313839" y="5492740"/>
            <a:chExt cx="1582233" cy="819095"/>
          </a:xfrm>
        </p:grpSpPr>
        <p:sp>
          <p:nvSpPr>
            <p:cNvPr id="56" name="Right Brace 104"/>
            <p:cNvSpPr>
              <a:spLocks/>
            </p:cNvSpPr>
            <p:nvPr/>
          </p:nvSpPr>
          <p:spPr bwMode="auto">
            <a:xfrm rot="5400000">
              <a:off x="3000513" y="5162820"/>
              <a:ext cx="210838" cy="870678"/>
            </a:xfrm>
            <a:prstGeom prst="rightBrace">
              <a:avLst>
                <a:gd name="adj1" fmla="val 32119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7" name="TextBox 105"/>
            <p:cNvSpPr txBox="1">
              <a:spLocks noChangeArrowheads="1"/>
            </p:cNvSpPr>
            <p:nvPr/>
          </p:nvSpPr>
          <p:spPr bwMode="auto">
            <a:xfrm>
              <a:off x="2313839" y="5665528"/>
              <a:ext cx="1582233" cy="646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Expansionary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gap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8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70" y="60325"/>
            <a:ext cx="8352430" cy="865188"/>
          </a:xfrm>
        </p:spPr>
        <p:txBody>
          <a:bodyPr/>
          <a:lstStyle/>
          <a:p>
            <a:r>
              <a:rPr lang="en-US" dirty="0"/>
              <a:t>Fiscal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Expansionary and contractionary fiscal policies </a:t>
            </a:r>
            <a:endParaRPr lang="en-US" dirty="0" smtClean="0"/>
          </a:p>
          <a:p>
            <a:pPr lvl="1"/>
            <a:r>
              <a:rPr lang="en-US" dirty="0" smtClean="0"/>
              <a:t>Are </a:t>
            </a:r>
            <a:r>
              <a:rPr lang="en-US" dirty="0"/>
              <a:t>difficult to achieve</a:t>
            </a:r>
          </a:p>
          <a:p>
            <a:r>
              <a:rPr lang="en-US" dirty="0" smtClean="0"/>
              <a:t>Their proper </a:t>
            </a:r>
            <a:r>
              <a:rPr lang="en-US" dirty="0"/>
              <a:t>execution assumes:</a:t>
            </a:r>
          </a:p>
          <a:p>
            <a:pPr lvl="2"/>
            <a:r>
              <a:rPr lang="en-US" dirty="0"/>
              <a:t>Potential output gauged accurately</a:t>
            </a:r>
          </a:p>
          <a:p>
            <a:pPr lvl="2"/>
            <a:r>
              <a:rPr lang="en-US" dirty="0"/>
              <a:t>Spending multiplier predicted accurately</a:t>
            </a:r>
          </a:p>
          <a:p>
            <a:pPr lvl="2"/>
            <a:r>
              <a:rPr lang="en-US" dirty="0"/>
              <a:t>AD shifts by just the right amount</a:t>
            </a:r>
          </a:p>
          <a:p>
            <a:pPr lvl="2"/>
            <a:r>
              <a:rPr lang="en-US" dirty="0"/>
              <a:t>Government entities - coordinate fiscal efforts</a:t>
            </a:r>
          </a:p>
          <a:p>
            <a:pPr lvl="2"/>
            <a:r>
              <a:rPr lang="en-US" dirty="0"/>
              <a:t>Shape of </a:t>
            </a:r>
            <a:r>
              <a:rPr lang="en-US" i="1" dirty="0"/>
              <a:t>SRAS</a:t>
            </a:r>
            <a:r>
              <a:rPr lang="en-US" dirty="0"/>
              <a:t> curve is known, </a:t>
            </a:r>
            <a:r>
              <a:rPr lang="en-US" dirty="0" smtClean="0"/>
              <a:t>and is unaffected </a:t>
            </a:r>
            <a:r>
              <a:rPr lang="en-US" dirty="0"/>
              <a:t>by the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707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book title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ro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apterSlide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xhibit_figur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xhibit_figure 2 text boxes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exhibit_tabl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ase study 2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appendix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25035</TotalTime>
  <Words>4210</Words>
  <Application>Microsoft Office PowerPoint</Application>
  <PresentationFormat>On-screen Show (4:3)</PresentationFormat>
  <Paragraphs>502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5" baseType="lpstr">
      <vt:lpstr>Arial</vt:lpstr>
      <vt:lpstr>Calibri</vt:lpstr>
      <vt:lpstr>Cambria</vt:lpstr>
      <vt:lpstr>Times New Roman</vt:lpstr>
      <vt:lpstr>Textbook title</vt:lpstr>
      <vt:lpstr>intro</vt:lpstr>
      <vt:lpstr>ChapterSlide</vt:lpstr>
      <vt:lpstr>exhibit_figure</vt:lpstr>
      <vt:lpstr>exhibit_figure 2 text boxes</vt:lpstr>
      <vt:lpstr>exhibit_table</vt:lpstr>
      <vt:lpstr>case study 2</vt:lpstr>
      <vt:lpstr>appendix</vt:lpstr>
      <vt:lpstr>Equation</vt:lpstr>
      <vt:lpstr>PowerPoint Presentation</vt:lpstr>
      <vt:lpstr>PowerPoint Presentation</vt:lpstr>
      <vt:lpstr>Theory of Fiscal Policy</vt:lpstr>
      <vt:lpstr>Fiscal Policy Tools</vt:lpstr>
      <vt:lpstr>Expansionary Fiscal Policy</vt:lpstr>
      <vt:lpstr>Exhibit 1</vt:lpstr>
      <vt:lpstr>Contractionary Fiscal Policy</vt:lpstr>
      <vt:lpstr>Exhibit 2</vt:lpstr>
      <vt:lpstr>Fiscal Policy</vt:lpstr>
      <vt:lpstr>The Multiplier and Time Horizon</vt:lpstr>
      <vt:lpstr>Before the Great Depression</vt:lpstr>
      <vt:lpstr>Great Depression and World War II</vt:lpstr>
      <vt:lpstr>Great Depression and World War II</vt:lpstr>
      <vt:lpstr>Automatic Stabilizers</vt:lpstr>
      <vt:lpstr>Automatic Stabilizers</vt:lpstr>
      <vt:lpstr>Automatic Stabilizers</vt:lpstr>
      <vt:lpstr>From the Golden Age to Stagflation</vt:lpstr>
      <vt:lpstr>From the Golden Age to Stagflation</vt:lpstr>
      <vt:lpstr>Limits on Fiscal Policy’s Effectiveness</vt:lpstr>
      <vt:lpstr>Fiscal Policy and Natural UR</vt:lpstr>
      <vt:lpstr>Exhibit 3</vt:lpstr>
      <vt:lpstr>Fiscal Policy and Natural UR</vt:lpstr>
      <vt:lpstr>Lags in Fiscal Policy</vt:lpstr>
      <vt:lpstr>Fiscal Policy and Permanent Income</vt:lpstr>
      <vt:lpstr>Fiscal Policy During the 1980s</vt:lpstr>
      <vt:lpstr>Fiscal Policy During the 1980s</vt:lpstr>
      <vt:lpstr>Fiscal Policy During the 1980s</vt:lpstr>
      <vt:lpstr>1990 to 2007</vt:lpstr>
      <vt:lpstr>1990 to 2007</vt:lpstr>
      <vt:lpstr>1990 to 2007</vt:lpstr>
      <vt:lpstr>Fiscal Policy and the Great Recession</vt:lpstr>
      <vt:lpstr>Fiscal Policy and the Great Recession</vt:lpstr>
      <vt:lpstr>Fiscal Policy and the Great Recession</vt:lpstr>
      <vt:lpstr>Fiscal Policy and the Great Recession</vt:lpstr>
      <vt:lpstr>Fiscal Policy and the Great Recession</vt:lpstr>
      <vt:lpstr>Fiscal Policy and the Great Recession</vt:lpstr>
      <vt:lpstr>Fiscal Policy Since 2007</vt:lpstr>
      <vt:lpstr>Fiscal Policy Since 2007</vt:lpstr>
      <vt:lpstr>Fiscal Policy Since 2007</vt:lpstr>
      <vt:lpstr>Exhibit 4</vt:lpstr>
      <vt:lpstr>Fiscal Policy and the Great Recession</vt:lpstr>
      <vt:lpstr>Cash for Clunkers</vt:lpstr>
      <vt:lpstr>Cash for Clunkers</vt:lpstr>
      <vt:lpstr>Cash for Clunkers</vt:lpstr>
      <vt:lpstr>Cash for Clunkers</vt:lpstr>
      <vt:lpstr>Cash for Clunkers</vt:lpstr>
      <vt:lpstr>Cash for Clunkers</vt:lpstr>
      <vt:lpstr>Demand-Side Effects of G and NT</vt:lpstr>
      <vt:lpstr>Demand-Side Effects of G and NT</vt:lpstr>
      <vt:lpstr>Exhibit 5</vt:lpstr>
      <vt:lpstr>Demand-Side Effects of G and NT</vt:lpstr>
      <vt:lpstr>Exhibit 6</vt:lpstr>
    </vt:vector>
  </TitlesOfParts>
  <Company>Eastern Illinois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Andreea Chiritescu</dc:creator>
  <cp:lastModifiedBy>CL User</cp:lastModifiedBy>
  <cp:revision>1256</cp:revision>
  <dcterms:created xsi:type="dcterms:W3CDTF">2006-11-30T14:59:54Z</dcterms:created>
  <dcterms:modified xsi:type="dcterms:W3CDTF">2016-01-20T00:40:05Z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119445258</vt:i4>
  </property>
  <property fmtid="{D5CDD505-2E9C-101B-9397-08002B2CF9AE}" pid="3" name="_NewReviewCycle">
    <vt:lpwstr/>
  </property>
  <property fmtid="{D5CDD505-2E9C-101B-9397-08002B2CF9AE}" pid="4" name="_EmailSubject">
    <vt:lpwstr>PowerPoints</vt:lpwstr>
  </property>
  <property fmtid="{D5CDD505-2E9C-101B-9397-08002B2CF9AE}" pid="5" name="_AuthorEmail">
    <vt:lpwstr>Julia.Chase@cengage.com</vt:lpwstr>
  </property>
  <property fmtid="{D5CDD505-2E9C-101B-9397-08002B2CF9AE}" pid="6" name="_AuthorEmailDisplayName">
    <vt:lpwstr>Chase, Julia</vt:lpwstr>
  </property>
</Properties>
</file>