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3655" r:id="rId5"/>
    <p:sldMasterId id="2147483654" r:id="rId6"/>
  </p:sldMasterIdLst>
  <p:notesMasterIdLst>
    <p:notesMasterId r:id="rId81"/>
  </p:notesMasterIdLst>
  <p:handoutMasterIdLst>
    <p:handoutMasterId r:id="rId82"/>
  </p:handoutMasterIdLst>
  <p:sldIdLst>
    <p:sldId id="663" r:id="rId7"/>
    <p:sldId id="66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0" r:id="rId34"/>
    <p:sldId id="851" r:id="rId35"/>
    <p:sldId id="852" r:id="rId36"/>
    <p:sldId id="853" r:id="rId37"/>
    <p:sldId id="854" r:id="rId38"/>
    <p:sldId id="855" r:id="rId39"/>
    <p:sldId id="856" r:id="rId40"/>
    <p:sldId id="857" r:id="rId41"/>
    <p:sldId id="858" r:id="rId42"/>
    <p:sldId id="859" r:id="rId43"/>
    <p:sldId id="860" r:id="rId44"/>
    <p:sldId id="861" r:id="rId45"/>
    <p:sldId id="862" r:id="rId46"/>
    <p:sldId id="863" r:id="rId47"/>
    <p:sldId id="864" r:id="rId48"/>
    <p:sldId id="865" r:id="rId49"/>
    <p:sldId id="866" r:id="rId50"/>
    <p:sldId id="867" r:id="rId51"/>
    <p:sldId id="868" r:id="rId52"/>
    <p:sldId id="869" r:id="rId53"/>
    <p:sldId id="870" r:id="rId54"/>
    <p:sldId id="871" r:id="rId55"/>
    <p:sldId id="872" r:id="rId56"/>
    <p:sldId id="874" r:id="rId57"/>
    <p:sldId id="876" r:id="rId58"/>
    <p:sldId id="877" r:id="rId59"/>
    <p:sldId id="878" r:id="rId60"/>
    <p:sldId id="879" r:id="rId61"/>
    <p:sldId id="880" r:id="rId62"/>
    <p:sldId id="881" r:id="rId63"/>
    <p:sldId id="882" r:id="rId64"/>
    <p:sldId id="884" r:id="rId65"/>
    <p:sldId id="885" r:id="rId66"/>
    <p:sldId id="886" r:id="rId67"/>
    <p:sldId id="887" r:id="rId68"/>
    <p:sldId id="888" r:id="rId69"/>
    <p:sldId id="889" r:id="rId70"/>
    <p:sldId id="890" r:id="rId71"/>
    <p:sldId id="891" r:id="rId72"/>
    <p:sldId id="892" r:id="rId73"/>
    <p:sldId id="893" r:id="rId74"/>
    <p:sldId id="894" r:id="rId75"/>
    <p:sldId id="895" r:id="rId76"/>
    <p:sldId id="897" r:id="rId77"/>
    <p:sldId id="898" r:id="rId78"/>
    <p:sldId id="899" r:id="rId79"/>
    <p:sldId id="900" r:id="rId8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671281" y="5887092"/>
            <a:ext cx="6472719" cy="4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27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13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13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Ch13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13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13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/>
              <a:t>Money and </a:t>
            </a:r>
            <a:r>
              <a:rPr lang="en-US" sz="4400" dirty="0" smtClean="0"/>
              <a:t>the Financial </a:t>
            </a:r>
            <a:r>
              <a:rPr lang="en-US" sz="4400" dirty="0"/>
              <a:t>System</a:t>
            </a:r>
            <a:endParaRPr lang="en-US" sz="44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Mackerel Economics in Federal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Prisoner-of-war camps, World War II</a:t>
            </a:r>
          </a:p>
          <a:p>
            <a:pPr lvl="1">
              <a:defRPr/>
            </a:pPr>
            <a:r>
              <a:rPr lang="en-US" dirty="0"/>
              <a:t>No official currency</a:t>
            </a:r>
          </a:p>
          <a:p>
            <a:pPr lvl="1">
              <a:defRPr/>
            </a:pPr>
            <a:r>
              <a:rPr lang="en-US" dirty="0"/>
              <a:t>Cigarettes as money:</a:t>
            </a:r>
          </a:p>
          <a:p>
            <a:pPr lvl="2">
              <a:defRPr/>
            </a:pPr>
            <a:r>
              <a:rPr lang="en-US" dirty="0"/>
              <a:t>Medium of </a:t>
            </a:r>
            <a:r>
              <a:rPr lang="en-US" dirty="0" smtClean="0"/>
              <a:t>exchange, unit </a:t>
            </a:r>
            <a:r>
              <a:rPr lang="en-US" dirty="0"/>
              <a:t>of </a:t>
            </a:r>
            <a:r>
              <a:rPr lang="en-US" dirty="0" smtClean="0"/>
              <a:t>account, store </a:t>
            </a:r>
            <a:r>
              <a:rPr lang="en-US" dirty="0"/>
              <a:t>of value</a:t>
            </a:r>
          </a:p>
          <a:p>
            <a:pPr lvl="1">
              <a:defRPr/>
            </a:pPr>
            <a:r>
              <a:rPr lang="en-US" dirty="0"/>
              <a:t>Cigarettes</a:t>
            </a:r>
          </a:p>
          <a:p>
            <a:pPr lvl="2">
              <a:defRPr/>
            </a:pPr>
            <a:r>
              <a:rPr lang="en-US" dirty="0"/>
              <a:t>Uniform </a:t>
            </a:r>
            <a:r>
              <a:rPr lang="en-US" dirty="0" smtClean="0"/>
              <a:t>quality, limited supply, reasonably durable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Mackerel Economics in Federal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federal prison system</a:t>
            </a:r>
          </a:p>
          <a:p>
            <a:pPr lvl="1">
              <a:defRPr/>
            </a:pPr>
            <a:r>
              <a:rPr lang="en-US" dirty="0"/>
              <a:t>Prisoners are not allowed to hold cash</a:t>
            </a:r>
          </a:p>
          <a:p>
            <a:pPr lvl="2">
              <a:defRPr/>
            </a:pPr>
            <a:r>
              <a:rPr lang="en-US" dirty="0"/>
              <a:t>Money - commissary accounts</a:t>
            </a:r>
          </a:p>
          <a:p>
            <a:pPr lvl="2">
              <a:defRPr/>
            </a:pPr>
            <a:r>
              <a:rPr lang="en-US" dirty="0"/>
              <a:t>Buy items such as snacks and toiletries</a:t>
            </a:r>
          </a:p>
          <a:p>
            <a:pPr lvl="1">
              <a:defRPr/>
            </a:pPr>
            <a:r>
              <a:rPr lang="en-US" dirty="0"/>
              <a:t>Cigarettes = commodity money</a:t>
            </a:r>
          </a:p>
          <a:p>
            <a:pPr lvl="2">
              <a:defRPr/>
            </a:pPr>
            <a:r>
              <a:rPr lang="en-US" dirty="0"/>
              <a:t>Until 2004, when smoking was banned in all federal prisons</a:t>
            </a:r>
          </a:p>
          <a:p>
            <a:pPr lvl="1">
              <a:defRPr/>
            </a:pPr>
            <a:r>
              <a:rPr lang="en-US" dirty="0"/>
              <a:t>Other commodity money</a:t>
            </a:r>
          </a:p>
          <a:p>
            <a:pPr lvl="2">
              <a:defRPr/>
            </a:pPr>
            <a:r>
              <a:rPr lang="en-US" dirty="0"/>
              <a:t>Postage stamps, cans of tuna, and Power Bars, cans of mackerel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Mackerel Economics in Federal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federal prison system</a:t>
            </a:r>
          </a:p>
          <a:p>
            <a:pPr lvl="1">
              <a:defRPr/>
            </a:pPr>
            <a:r>
              <a:rPr lang="en-US" dirty="0"/>
              <a:t>“</a:t>
            </a:r>
            <a:r>
              <a:rPr lang="en-US" dirty="0" err="1"/>
              <a:t>Macks</a:t>
            </a:r>
            <a:r>
              <a:rPr lang="en-US" dirty="0"/>
              <a:t>” - cans of mackerel - commodity money</a:t>
            </a:r>
          </a:p>
          <a:p>
            <a:pPr lvl="2">
              <a:defRPr/>
            </a:pPr>
            <a:r>
              <a:rPr lang="en-US" dirty="0"/>
              <a:t>Settle gambling debts</a:t>
            </a:r>
          </a:p>
          <a:p>
            <a:pPr lvl="2">
              <a:defRPr/>
            </a:pPr>
            <a:r>
              <a:rPr lang="en-US" dirty="0"/>
              <a:t>Buy services from other </a:t>
            </a:r>
            <a:r>
              <a:rPr lang="en-US" dirty="0" smtClean="0"/>
              <a:t>inmates: ironing</a:t>
            </a:r>
            <a:r>
              <a:rPr lang="en-US" dirty="0"/>
              <a:t>, shoe shining, and cell cleaning</a:t>
            </a:r>
          </a:p>
          <a:p>
            <a:pPr lvl="2">
              <a:defRPr/>
            </a:pPr>
            <a:r>
              <a:rPr lang="en-US" dirty="0"/>
              <a:t>Buy goods from other </a:t>
            </a:r>
            <a:r>
              <a:rPr lang="en-US" dirty="0" smtClean="0"/>
              <a:t>inmates: special foods, home-brewed </a:t>
            </a:r>
            <a:r>
              <a:rPr lang="en-US" dirty="0"/>
              <a:t>“prison hooch”</a:t>
            </a:r>
          </a:p>
          <a:p>
            <a:pPr lvl="1">
              <a:defRPr/>
            </a:pPr>
            <a:r>
              <a:rPr lang="en-US" dirty="0"/>
              <a:t>Banned metal cans – makeshift knives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Mackerel Economics in Federal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federal prison system</a:t>
            </a:r>
          </a:p>
          <a:p>
            <a:pPr lvl="1">
              <a:defRPr/>
            </a:pPr>
            <a:r>
              <a:rPr lang="en-US" dirty="0"/>
              <a:t>“</a:t>
            </a:r>
            <a:r>
              <a:rPr lang="en-US" dirty="0" err="1"/>
              <a:t>Macks</a:t>
            </a:r>
            <a:r>
              <a:rPr lang="en-US" dirty="0"/>
              <a:t>” - Plastic and foil pouches of mackerel</a:t>
            </a:r>
          </a:p>
          <a:p>
            <a:pPr lvl="2">
              <a:defRPr/>
            </a:pPr>
            <a:r>
              <a:rPr lang="en-US" dirty="0"/>
              <a:t>Commodity money</a:t>
            </a:r>
          </a:p>
          <a:p>
            <a:pPr lvl="2">
              <a:defRPr/>
            </a:pPr>
            <a:r>
              <a:rPr lang="en-US" dirty="0"/>
              <a:t>Each pouch costs about $1 at the commissary</a:t>
            </a:r>
          </a:p>
          <a:p>
            <a:pPr lvl="2">
              <a:defRPr/>
            </a:pPr>
            <a:r>
              <a:rPr lang="en-US" dirty="0"/>
              <a:t>Most prisoners would rather trade </a:t>
            </a:r>
            <a:r>
              <a:rPr lang="en-US" dirty="0" err="1"/>
              <a:t>macks</a:t>
            </a:r>
            <a:r>
              <a:rPr lang="en-US" dirty="0"/>
              <a:t> than eat them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Coinage</a:t>
            </a:r>
          </a:p>
          <a:p>
            <a:pPr lvl="1">
              <a:defRPr/>
            </a:pPr>
            <a:r>
              <a:rPr lang="en-US" dirty="0"/>
              <a:t>Determined quality and quantity of metal</a:t>
            </a:r>
          </a:p>
          <a:p>
            <a:pPr lvl="1">
              <a:defRPr/>
            </a:pPr>
            <a:r>
              <a:rPr lang="en-US" dirty="0"/>
              <a:t>Allowed payment by count</a:t>
            </a:r>
          </a:p>
          <a:p>
            <a:pPr>
              <a:defRPr/>
            </a:pPr>
            <a:r>
              <a:rPr lang="en-US" dirty="0"/>
              <a:t>Problems</a:t>
            </a:r>
          </a:p>
          <a:p>
            <a:pPr lvl="1">
              <a:defRPr/>
            </a:pPr>
            <a:r>
              <a:rPr lang="en-US" dirty="0"/>
              <a:t>Getting clipped</a:t>
            </a:r>
          </a:p>
          <a:p>
            <a:pPr lvl="1">
              <a:defRPr/>
            </a:pPr>
            <a:r>
              <a:rPr lang="en-US" dirty="0"/>
              <a:t>Counterfeiting </a:t>
            </a:r>
            <a:endParaRPr lang="en-US" dirty="0" smtClean="0"/>
          </a:p>
          <a:p>
            <a:pPr>
              <a:defRPr/>
            </a:pPr>
            <a:r>
              <a:rPr lang="en-US" dirty="0"/>
              <a:t>Token money</a:t>
            </a:r>
          </a:p>
          <a:p>
            <a:pPr lvl="1">
              <a:defRPr/>
            </a:pPr>
            <a:r>
              <a:rPr lang="en-US" dirty="0"/>
              <a:t>Money whose face value exceeds its cost of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9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Banks = Goldsmith</a:t>
            </a:r>
          </a:p>
          <a:p>
            <a:pPr lvl="1"/>
            <a:r>
              <a:rPr lang="en-US" dirty="0"/>
              <a:t>Safekeeping</a:t>
            </a:r>
          </a:p>
          <a:p>
            <a:pPr lvl="1"/>
            <a:r>
              <a:rPr lang="en-US" dirty="0"/>
              <a:t>Earn interest</a:t>
            </a:r>
          </a:p>
          <a:p>
            <a:pPr lvl="1"/>
            <a:r>
              <a:rPr lang="en-US" dirty="0"/>
              <a:t>Checks </a:t>
            </a:r>
          </a:p>
          <a:p>
            <a:pPr lvl="1"/>
            <a:r>
              <a:rPr lang="en-US" dirty="0"/>
              <a:t>Extend loans</a:t>
            </a:r>
          </a:p>
          <a:p>
            <a:pPr lvl="2"/>
            <a:r>
              <a:rPr lang="en-US" dirty="0"/>
              <a:t>Create medium of exchange, money</a:t>
            </a:r>
          </a:p>
          <a:p>
            <a:pPr lvl="1"/>
            <a:r>
              <a:rPr lang="en-US" dirty="0"/>
              <a:t>Public confidence</a:t>
            </a:r>
          </a:p>
          <a:p>
            <a:pPr lvl="1"/>
            <a:r>
              <a:rPr lang="en-US" dirty="0"/>
              <a:t>Fractional reserve banking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6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Check </a:t>
            </a:r>
            <a:endParaRPr lang="en-US" dirty="0"/>
          </a:p>
          <a:p>
            <a:pPr lvl="1">
              <a:defRPr/>
            </a:pPr>
            <a:r>
              <a:rPr lang="en-US" dirty="0"/>
              <a:t>A written order </a:t>
            </a:r>
            <a:r>
              <a:rPr lang="en-US" dirty="0" smtClean="0"/>
              <a:t>instructing the </a:t>
            </a:r>
            <a:r>
              <a:rPr lang="en-US" dirty="0"/>
              <a:t>bank to pay someone </a:t>
            </a:r>
            <a:r>
              <a:rPr lang="en-US" dirty="0" smtClean="0"/>
              <a:t>from an </a:t>
            </a:r>
            <a:r>
              <a:rPr lang="en-US" dirty="0"/>
              <a:t>amount deposited</a:t>
            </a:r>
          </a:p>
          <a:p>
            <a:pPr>
              <a:defRPr/>
            </a:pPr>
            <a:r>
              <a:rPr lang="en-US" dirty="0" smtClean="0"/>
              <a:t>Fractional </a:t>
            </a:r>
            <a:r>
              <a:rPr lang="en-US" dirty="0"/>
              <a:t>reserve banking system</a:t>
            </a:r>
          </a:p>
          <a:p>
            <a:pPr lvl="1">
              <a:defRPr/>
            </a:pPr>
            <a:r>
              <a:rPr lang="en-US" dirty="0"/>
              <a:t>Bank reserves amount to only a fraction of funds on deposit with the bank</a:t>
            </a:r>
          </a:p>
          <a:p>
            <a:pPr>
              <a:defRPr/>
            </a:pPr>
            <a:r>
              <a:rPr lang="en-US" dirty="0"/>
              <a:t>Reserve ratio</a:t>
            </a:r>
          </a:p>
          <a:p>
            <a:pPr lvl="1">
              <a:defRPr/>
            </a:pPr>
            <a:r>
              <a:rPr lang="en-US" dirty="0"/>
              <a:t>Reserves as a percentage of total deposits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47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Notes and Fiat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Bank </a:t>
            </a:r>
            <a:r>
              <a:rPr lang="en-US" dirty="0" smtClean="0"/>
              <a:t>notes</a:t>
            </a:r>
          </a:p>
          <a:p>
            <a:pPr lvl="1">
              <a:defRPr/>
            </a:pPr>
            <a:r>
              <a:rPr lang="en-US" dirty="0" smtClean="0"/>
              <a:t>Originally, pieces of paper </a:t>
            </a:r>
          </a:p>
          <a:p>
            <a:pPr lvl="2">
              <a:defRPr/>
            </a:pPr>
            <a:r>
              <a:rPr lang="en-US" dirty="0" smtClean="0"/>
              <a:t>Promising </a:t>
            </a:r>
            <a:r>
              <a:rPr lang="en-US" dirty="0"/>
              <a:t>a specific amount of gold or </a:t>
            </a:r>
            <a:r>
              <a:rPr lang="en-US" dirty="0" smtClean="0"/>
              <a:t>silver</a:t>
            </a:r>
          </a:p>
          <a:p>
            <a:pPr lvl="2">
              <a:defRPr/>
            </a:pPr>
            <a:r>
              <a:rPr lang="en-US" dirty="0" smtClean="0"/>
              <a:t>To anyone who presented them to issuing banks for redemption</a:t>
            </a:r>
          </a:p>
          <a:p>
            <a:pPr lvl="1">
              <a:defRPr/>
            </a:pPr>
            <a:r>
              <a:rPr lang="en-US" dirty="0" smtClean="0"/>
              <a:t>Today</a:t>
            </a:r>
            <a:r>
              <a:rPr lang="en-US" dirty="0"/>
              <a:t>, Federal Reserve notes are mere paper </a:t>
            </a:r>
            <a:r>
              <a:rPr lang="en-US" dirty="0" smtClean="0"/>
              <a:t>money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9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Notes and Fiat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Fiat money</a:t>
            </a:r>
          </a:p>
          <a:p>
            <a:pPr lvl="1">
              <a:defRPr/>
            </a:pPr>
            <a:r>
              <a:rPr lang="en-US" dirty="0" smtClean="0"/>
              <a:t>Money not redeemable for any commodity</a:t>
            </a:r>
          </a:p>
          <a:p>
            <a:pPr lvl="1">
              <a:defRPr/>
            </a:pPr>
            <a:r>
              <a:rPr lang="en-US" dirty="0" smtClean="0"/>
              <a:t>Status as money is conferred initially by government decree</a:t>
            </a:r>
          </a:p>
          <a:p>
            <a:pPr lvl="2">
              <a:defRPr/>
            </a:pPr>
            <a:r>
              <a:rPr lang="en-US" dirty="0" smtClean="0"/>
              <a:t>Eventually by common experience</a:t>
            </a:r>
          </a:p>
          <a:p>
            <a:pPr>
              <a:defRPr/>
            </a:pPr>
            <a:r>
              <a:rPr lang="en-US" dirty="0" smtClean="0"/>
              <a:t>Legal tender</a:t>
            </a:r>
          </a:p>
          <a:p>
            <a:pPr lvl="1">
              <a:defRPr/>
            </a:pPr>
            <a:r>
              <a:rPr lang="en-US" dirty="0" smtClean="0"/>
              <a:t>U.S. currency that constitutes a valid and legal offer of payment of debt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Purchasing power of money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exchange for goods and services</a:t>
            </a:r>
          </a:p>
          <a:p>
            <a:pPr lvl="1"/>
            <a:r>
              <a:rPr lang="en-US" dirty="0"/>
              <a:t>Higher price level in economy</a:t>
            </a:r>
          </a:p>
          <a:p>
            <a:pPr lvl="2"/>
            <a:r>
              <a:rPr lang="en-US" dirty="0" smtClean="0"/>
              <a:t>Lower purchasing </a:t>
            </a:r>
            <a:r>
              <a:rPr lang="en-US" dirty="0"/>
              <a:t>power</a:t>
            </a:r>
          </a:p>
          <a:p>
            <a:r>
              <a:rPr lang="en-US" dirty="0"/>
              <a:t>Purchasing power of $ in a year</a:t>
            </a:r>
          </a:p>
          <a:p>
            <a:pPr marL="457200" lvl="1" indent="0">
              <a:buNone/>
            </a:pPr>
            <a:r>
              <a:rPr lang="en-US" dirty="0"/>
              <a:t>100 ÷ Price index in same year</a:t>
            </a:r>
          </a:p>
          <a:p>
            <a:r>
              <a:rPr lang="en-US" dirty="0"/>
              <a:t>Evolution over time</a:t>
            </a:r>
          </a:p>
          <a:p>
            <a:pPr lvl="1"/>
            <a:r>
              <a:rPr lang="en-US" dirty="0" smtClean="0"/>
              <a:t>Exhibit 2 shows steady </a:t>
            </a:r>
            <a:r>
              <a:rPr lang="en-US" dirty="0"/>
              <a:t>decline since 1960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5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056784" y="268929"/>
            <a:ext cx="6919415" cy="6223379"/>
          </a:xfrm>
        </p:spPr>
        <p:txBody>
          <a:bodyPr/>
          <a:lstStyle/>
          <a:p>
            <a:r>
              <a:rPr lang="en-US" sz="2500" dirty="0" smtClean="0">
                <a:solidFill>
                  <a:srgbClr val="004376"/>
                </a:solidFill>
              </a:rPr>
              <a:t>If </a:t>
            </a:r>
            <a:r>
              <a:rPr lang="en-US" sz="2500" dirty="0">
                <a:solidFill>
                  <a:srgbClr val="004376"/>
                </a:solidFill>
              </a:rPr>
              <a:t>Russia can’t pay its bills, why don’t officials there simply print more </a:t>
            </a:r>
            <a:r>
              <a:rPr lang="en-US" sz="2500" dirty="0" smtClean="0">
                <a:solidFill>
                  <a:srgbClr val="004376"/>
                </a:solidFill>
              </a:rPr>
              <a:t>rubles?</a:t>
            </a:r>
            <a:endParaRPr lang="en-US" sz="2500" dirty="0">
              <a:solidFill>
                <a:srgbClr val="004376"/>
              </a:solidFill>
            </a:endParaRP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are you willing to exchange a piece of paper bearing </a:t>
            </a:r>
            <a:r>
              <a:rPr lang="en-US" sz="2500" dirty="0" smtClean="0">
                <a:solidFill>
                  <a:srgbClr val="004376"/>
                </a:solidFill>
              </a:rPr>
              <a:t>Alexander Hamilton’s </a:t>
            </a:r>
            <a:r>
              <a:rPr lang="en-US" sz="2500" dirty="0">
                <a:solidFill>
                  <a:srgbClr val="004376"/>
                </a:solidFill>
              </a:rPr>
              <a:t>portrait and the number 10 in each corner for a pepperoni </a:t>
            </a:r>
            <a:r>
              <a:rPr lang="en-US" sz="2500" dirty="0" smtClean="0">
                <a:solidFill>
                  <a:srgbClr val="004376"/>
                </a:solidFill>
              </a:rPr>
              <a:t>pizza with </a:t>
            </a:r>
            <a:r>
              <a:rPr lang="en-US" sz="2500" dirty="0">
                <a:solidFill>
                  <a:srgbClr val="004376"/>
                </a:solidFill>
              </a:rPr>
              <a:t>extra cheese?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do dimes and quarters have notched edges?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What’s </a:t>
            </a:r>
            <a:r>
              <a:rPr lang="en-US" sz="2500" dirty="0">
                <a:solidFill>
                  <a:srgbClr val="004376"/>
                </a:solidFill>
              </a:rPr>
              <a:t>the difference between the Fed and the Feds?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Because </a:t>
            </a:r>
            <a:r>
              <a:rPr lang="en-US" sz="2500" dirty="0">
                <a:solidFill>
                  <a:srgbClr val="004376"/>
                </a:solidFill>
              </a:rPr>
              <a:t>money is banned in federal prisons, what do inmates use instead?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was someone able to cash a check written on a clean but frayed pair </a:t>
            </a:r>
            <a:r>
              <a:rPr lang="en-US" sz="2500" dirty="0" smtClean="0">
                <a:solidFill>
                  <a:srgbClr val="004376"/>
                </a:solidFill>
              </a:rPr>
              <a:t>of underpants</a:t>
            </a:r>
            <a:r>
              <a:rPr lang="en-US" sz="2500" dirty="0">
                <a:solidFill>
                  <a:srgbClr val="004376"/>
                </a:solidFill>
              </a:rPr>
              <a:t>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Purchasing Power of $1.00 Measured in 1982–1984 Constant Dollars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6478" y="5227092"/>
            <a:ext cx="8924950" cy="1254933"/>
          </a:xfrm>
        </p:spPr>
        <p:txBody>
          <a:bodyPr/>
          <a:lstStyle/>
          <a:p>
            <a:r>
              <a:rPr lang="en-US" dirty="0"/>
              <a:t>An increase in the price level over time reduces what $1.00 buys. Since 1960 the price level has risen every year except 2009, so the </a:t>
            </a:r>
            <a:r>
              <a:rPr lang="en-US" dirty="0" smtClean="0"/>
              <a:t>purchasing power </a:t>
            </a:r>
            <a:r>
              <a:rPr lang="en-US" dirty="0"/>
              <a:t>of $1.00 (measured in 1982–1984 constant dollars) has fallen from $3.38 in 1960 to $0.42 in 2015.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77381"/>
            <a:ext cx="8020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Money Performs Poorly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Hyperinflation in Zimbabwe </a:t>
            </a:r>
          </a:p>
          <a:p>
            <a:pPr lvl="1">
              <a:defRPr/>
            </a:pPr>
            <a:r>
              <a:rPr lang="en-US" dirty="0"/>
              <a:t>Prices grow by the hour</a:t>
            </a:r>
          </a:p>
          <a:p>
            <a:pPr lvl="2">
              <a:defRPr/>
            </a:pPr>
            <a:r>
              <a:rPr lang="en-US" dirty="0"/>
              <a:t>Not reliable store of value</a:t>
            </a:r>
          </a:p>
          <a:p>
            <a:pPr lvl="1">
              <a:defRPr/>
            </a:pPr>
            <a:r>
              <a:rPr lang="en-US" dirty="0"/>
              <a:t>Exchange for </a:t>
            </a:r>
            <a:r>
              <a:rPr lang="en-US" dirty="0" smtClean="0"/>
              <a:t>more stable </a:t>
            </a:r>
            <a:r>
              <a:rPr lang="en-US" dirty="0"/>
              <a:t>currency</a:t>
            </a:r>
          </a:p>
          <a:p>
            <a:pPr lvl="1">
              <a:defRPr/>
            </a:pPr>
            <a:r>
              <a:rPr lang="en-US" dirty="0"/>
              <a:t>Barter </a:t>
            </a:r>
          </a:p>
          <a:p>
            <a:pPr>
              <a:defRPr/>
            </a:pPr>
            <a:r>
              <a:rPr lang="en-US" dirty="0"/>
              <a:t>Poorly functioning monetary system </a:t>
            </a:r>
          </a:p>
          <a:p>
            <a:pPr lvl="1">
              <a:defRPr/>
            </a:pPr>
            <a:r>
              <a:rPr lang="en-US" dirty="0"/>
              <a:t>Increases the transaction costs of exchange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Institutions in the </a:t>
            </a:r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intermediaries</a:t>
            </a:r>
          </a:p>
          <a:p>
            <a:pPr lvl="1">
              <a:defRPr/>
            </a:pPr>
            <a:r>
              <a:rPr lang="en-US" dirty="0"/>
              <a:t>Institutions such as banks, mortgage companies, and finance companies</a:t>
            </a:r>
          </a:p>
          <a:p>
            <a:pPr lvl="1">
              <a:defRPr/>
            </a:pPr>
            <a:r>
              <a:rPr lang="en-US" dirty="0"/>
              <a:t>Serve as go-betweens</a:t>
            </a:r>
          </a:p>
          <a:p>
            <a:pPr lvl="2">
              <a:defRPr/>
            </a:pPr>
            <a:r>
              <a:rPr lang="en-US" dirty="0"/>
              <a:t>Borrowing from people who have saved</a:t>
            </a:r>
          </a:p>
          <a:p>
            <a:pPr lvl="2">
              <a:defRPr/>
            </a:pPr>
            <a:r>
              <a:rPr lang="en-US" dirty="0"/>
              <a:t>To make loans to others</a:t>
            </a:r>
          </a:p>
          <a:p>
            <a:pPr>
              <a:defRPr/>
            </a:pPr>
            <a:r>
              <a:rPr lang="en-US" dirty="0"/>
              <a:t>Depository institutions</a:t>
            </a:r>
          </a:p>
          <a:p>
            <a:pPr lvl="1">
              <a:defRPr/>
            </a:pPr>
            <a:r>
              <a:rPr lang="en-US" dirty="0"/>
              <a:t>Commercial banks and thrift institutions</a:t>
            </a:r>
          </a:p>
          <a:p>
            <a:pPr lvl="1">
              <a:defRPr/>
            </a:pPr>
            <a:r>
              <a:rPr lang="en-US" dirty="0"/>
              <a:t>Accept deposits from the </a:t>
            </a:r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04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Institutions in the </a:t>
            </a:r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Commercial banks</a:t>
            </a:r>
          </a:p>
          <a:p>
            <a:pPr lvl="1">
              <a:defRPr/>
            </a:pPr>
            <a:r>
              <a:rPr lang="en-US" dirty="0"/>
              <a:t>Depository institutions</a:t>
            </a:r>
          </a:p>
          <a:p>
            <a:pPr lvl="1">
              <a:defRPr/>
            </a:pPr>
            <a:r>
              <a:rPr lang="en-US" dirty="0"/>
              <a:t>Historically made short-term loans primarily to businesses</a:t>
            </a:r>
          </a:p>
          <a:p>
            <a:pPr>
              <a:defRPr/>
            </a:pPr>
            <a:r>
              <a:rPr lang="en-US" dirty="0"/>
              <a:t>Thrift institutions, or thrifts</a:t>
            </a:r>
          </a:p>
          <a:p>
            <a:pPr lvl="1">
              <a:defRPr/>
            </a:pPr>
            <a:r>
              <a:rPr lang="en-US" dirty="0"/>
              <a:t>Savings banks and credit unions</a:t>
            </a:r>
          </a:p>
          <a:p>
            <a:pPr lvl="1">
              <a:defRPr/>
            </a:pPr>
            <a:r>
              <a:rPr lang="en-US" dirty="0"/>
              <a:t>Depository institutions that historically lent money to households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15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the Fed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1863: State banks</a:t>
            </a:r>
          </a:p>
          <a:p>
            <a:pPr lvl="1"/>
            <a:r>
              <a:rPr lang="en-US" dirty="0"/>
              <a:t>Chartered by states</a:t>
            </a:r>
          </a:p>
          <a:p>
            <a:r>
              <a:rPr lang="en-US" dirty="0"/>
              <a:t>National Banking Act of 1863</a:t>
            </a:r>
          </a:p>
          <a:p>
            <a:pPr lvl="1"/>
            <a:r>
              <a:rPr lang="en-US" dirty="0"/>
              <a:t>National </a:t>
            </a:r>
            <a:r>
              <a:rPr lang="en-US" dirty="0" smtClean="0"/>
              <a:t>banks, issue </a:t>
            </a:r>
            <a:r>
              <a:rPr lang="en-US" dirty="0"/>
              <a:t>notes</a:t>
            </a:r>
          </a:p>
          <a:p>
            <a:pPr lvl="2"/>
            <a:r>
              <a:rPr lang="en-US" dirty="0"/>
              <a:t>Regulated by the Office of the Comptroller </a:t>
            </a:r>
            <a:r>
              <a:rPr lang="en-US" dirty="0" smtClean="0"/>
              <a:t>of the </a:t>
            </a:r>
            <a:r>
              <a:rPr lang="en-US" dirty="0"/>
              <a:t>Currency, part of the U.S. Treasury</a:t>
            </a:r>
          </a:p>
          <a:p>
            <a:r>
              <a:rPr lang="en-US" dirty="0"/>
              <a:t>Dual banking </a:t>
            </a:r>
            <a:r>
              <a:rPr lang="en-US" dirty="0" smtClean="0"/>
              <a:t>system: State and National</a:t>
            </a:r>
            <a:endParaRPr lang="en-US" dirty="0"/>
          </a:p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Panic </a:t>
            </a:r>
            <a:r>
              <a:rPr lang="en-US" dirty="0"/>
              <a:t>‘runs’ on banks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4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the Fed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1913 Federal Reserve System</a:t>
            </a:r>
          </a:p>
          <a:p>
            <a:pPr lvl="1"/>
            <a:r>
              <a:rPr lang="en-US" dirty="0"/>
              <a:t>Central bank</a:t>
            </a:r>
          </a:p>
          <a:p>
            <a:pPr lvl="1"/>
            <a:r>
              <a:rPr lang="en-US" dirty="0"/>
              <a:t>Monetary authority</a:t>
            </a:r>
          </a:p>
          <a:p>
            <a:pPr lvl="1"/>
            <a:r>
              <a:rPr lang="en-US" dirty="0"/>
              <a:t>12 Federal Reserve districts</a:t>
            </a:r>
          </a:p>
          <a:p>
            <a:r>
              <a:rPr lang="en-US" dirty="0"/>
              <a:t>National banks</a:t>
            </a:r>
          </a:p>
          <a:p>
            <a:pPr lvl="1"/>
            <a:r>
              <a:rPr lang="en-US" dirty="0"/>
              <a:t>Had to join the Fed</a:t>
            </a:r>
          </a:p>
          <a:p>
            <a:r>
              <a:rPr lang="en-US" dirty="0"/>
              <a:t>State banks</a:t>
            </a:r>
          </a:p>
          <a:p>
            <a:pPr lvl="1"/>
            <a:r>
              <a:rPr lang="en-US" dirty="0"/>
              <a:t>Voluntary membership to the </a:t>
            </a:r>
            <a:r>
              <a:rPr lang="en-US" dirty="0" smtClean="0"/>
              <a:t>Fed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Twelve Federal Reserve Districts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2830" y="5568286"/>
            <a:ext cx="8924950" cy="900091"/>
          </a:xfrm>
        </p:spPr>
        <p:txBody>
          <a:bodyPr/>
          <a:lstStyle/>
          <a:p>
            <a:r>
              <a:rPr lang="en-US" sz="1500" dirty="0"/>
              <a:t>The map shows by color the area covered by each of the 12 Federal Reserve districts. Black dots note </a:t>
            </a:r>
            <a:r>
              <a:rPr lang="en-US" sz="1500" dirty="0" smtClean="0"/>
              <a:t>the locations </a:t>
            </a:r>
            <a:r>
              <a:rPr lang="en-US" sz="1500" dirty="0"/>
              <a:t>of the Federal Reserve bank in each district. Identified with a white star is the Board of </a:t>
            </a:r>
            <a:r>
              <a:rPr lang="en-US" sz="1500" dirty="0" smtClean="0"/>
              <a:t>Governors headquarters </a:t>
            </a:r>
            <a:r>
              <a:rPr lang="en-US" sz="1500" dirty="0"/>
              <a:t>in Washington, DC.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75114"/>
            <a:ext cx="70675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Powers of the Federal Reserve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Reserve </a:t>
            </a:r>
            <a:endParaRPr lang="en-US" dirty="0" smtClean="0"/>
          </a:p>
          <a:p>
            <a:pPr lvl="1"/>
            <a:r>
              <a:rPr lang="en-US" dirty="0" smtClean="0"/>
              <a:t>Issue </a:t>
            </a:r>
            <a:r>
              <a:rPr lang="en-US" dirty="0"/>
              <a:t>bank notes</a:t>
            </a:r>
          </a:p>
          <a:p>
            <a:pPr lvl="1"/>
            <a:r>
              <a:rPr lang="en-US" dirty="0"/>
              <a:t>Buy and sell government securities</a:t>
            </a:r>
          </a:p>
          <a:p>
            <a:pPr lvl="1"/>
            <a:r>
              <a:rPr lang="en-US" dirty="0"/>
              <a:t>Extend loans to member banks</a:t>
            </a:r>
          </a:p>
          <a:p>
            <a:pPr lvl="1"/>
            <a:r>
              <a:rPr lang="en-US" dirty="0"/>
              <a:t>Clear checks in the banking system</a:t>
            </a:r>
          </a:p>
          <a:p>
            <a:pPr lvl="1"/>
            <a:r>
              <a:rPr lang="en-US" dirty="0" smtClean="0"/>
              <a:t>Require that </a:t>
            </a:r>
            <a:r>
              <a:rPr lang="en-US" dirty="0"/>
              <a:t>member banks hold </a:t>
            </a:r>
            <a:r>
              <a:rPr lang="en-US" dirty="0" smtClean="0"/>
              <a:t>reserves</a:t>
            </a:r>
          </a:p>
          <a:p>
            <a:pPr lvl="2"/>
            <a:r>
              <a:rPr lang="en-US" dirty="0" smtClean="0"/>
              <a:t>Equal </a:t>
            </a:r>
            <a:r>
              <a:rPr lang="en-US" dirty="0"/>
              <a:t>to at least </a:t>
            </a:r>
            <a:r>
              <a:rPr lang="en-US" dirty="0" smtClean="0"/>
              <a:t>some specified </a:t>
            </a:r>
            <a:r>
              <a:rPr lang="en-US" dirty="0"/>
              <a:t>fraction of their </a:t>
            </a:r>
            <a:r>
              <a:rPr lang="en-US" dirty="0" smtClean="0"/>
              <a:t>deposits</a:t>
            </a:r>
          </a:p>
          <a:p>
            <a:pPr lvl="1"/>
            <a:r>
              <a:rPr lang="en-US" dirty="0" smtClean="0"/>
              <a:t>Do not deal with the public directly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6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Powers of the Federal Reserve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Reserves</a:t>
            </a:r>
            <a:endParaRPr lang="en-US" dirty="0"/>
          </a:p>
          <a:p>
            <a:pPr lvl="1">
              <a:defRPr/>
            </a:pPr>
            <a:r>
              <a:rPr lang="en-US" dirty="0"/>
              <a:t>Funds that banks use to satisfy </a:t>
            </a:r>
          </a:p>
          <a:p>
            <a:pPr lvl="2">
              <a:defRPr/>
            </a:pPr>
            <a:r>
              <a:rPr lang="en-US" dirty="0"/>
              <a:t>Cash demands of their customers </a:t>
            </a:r>
          </a:p>
          <a:p>
            <a:pPr lvl="2">
              <a:defRPr/>
            </a:pPr>
            <a:r>
              <a:rPr lang="en-US" dirty="0"/>
              <a:t>Reserve requirements of the Fed</a:t>
            </a:r>
          </a:p>
          <a:p>
            <a:pPr lvl="1">
              <a:defRPr/>
            </a:pPr>
            <a:r>
              <a:rPr lang="en-US" dirty="0" smtClean="0"/>
              <a:t>Cash </a:t>
            </a:r>
            <a:r>
              <a:rPr lang="en-US" dirty="0"/>
              <a:t>held by banks </a:t>
            </a:r>
            <a:r>
              <a:rPr lang="en-US" dirty="0" smtClean="0"/>
              <a:t>+ deposits </a:t>
            </a:r>
            <a:r>
              <a:rPr lang="en-US" dirty="0"/>
              <a:t>at the </a:t>
            </a:r>
            <a:r>
              <a:rPr lang="en-US" dirty="0" smtClean="0"/>
              <a:t>Fed</a:t>
            </a:r>
          </a:p>
          <a:p>
            <a:r>
              <a:rPr lang="en-US" dirty="0"/>
              <a:t>Member banks</a:t>
            </a:r>
          </a:p>
          <a:p>
            <a:pPr lvl="1"/>
            <a:r>
              <a:rPr lang="en-US" dirty="0"/>
              <a:t>Required to own stock in its district </a:t>
            </a:r>
            <a:r>
              <a:rPr lang="en-US" dirty="0" smtClean="0"/>
              <a:t>Fed </a:t>
            </a:r>
            <a:endParaRPr lang="en-US" dirty="0"/>
          </a:p>
          <a:p>
            <a:pPr lvl="1"/>
            <a:r>
              <a:rPr lang="en-US" dirty="0"/>
              <a:t>Entitled to a 6% annual </a:t>
            </a:r>
            <a:r>
              <a:rPr lang="en-US" dirty="0" smtClean="0"/>
              <a:t>dividend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6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Powers of the Federal Reserve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Federal Reserve </a:t>
            </a:r>
            <a:r>
              <a:rPr lang="en-US" dirty="0"/>
              <a:t>bank</a:t>
            </a:r>
          </a:p>
          <a:p>
            <a:pPr lvl="1">
              <a:defRPr/>
            </a:pPr>
            <a:r>
              <a:rPr lang="en-US" dirty="0"/>
              <a:t>Responsibility to hold member bank reserves on deposit</a:t>
            </a:r>
          </a:p>
          <a:p>
            <a:pPr lvl="1">
              <a:defRPr/>
            </a:pPr>
            <a:r>
              <a:rPr lang="en-US" dirty="0" smtClean="0"/>
              <a:t>Authorized to </a:t>
            </a:r>
            <a:r>
              <a:rPr lang="en-US" dirty="0"/>
              <a:t>lend to banks </a:t>
            </a:r>
            <a:r>
              <a:rPr lang="en-US" dirty="0" smtClean="0"/>
              <a:t>that need  reserves</a:t>
            </a:r>
          </a:p>
          <a:p>
            <a:pPr lvl="2">
              <a:defRPr/>
            </a:pPr>
            <a:r>
              <a:rPr lang="en-US" dirty="0" smtClean="0"/>
              <a:t>The </a:t>
            </a:r>
            <a:r>
              <a:rPr lang="en-US" dirty="0"/>
              <a:t>interest rate </a:t>
            </a:r>
            <a:r>
              <a:rPr lang="en-US" dirty="0" smtClean="0"/>
              <a:t>charged: the </a:t>
            </a:r>
            <a:r>
              <a:rPr lang="en-US" dirty="0"/>
              <a:t>discount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additional profit earned: turned over to the U.S. </a:t>
            </a:r>
            <a:r>
              <a:rPr lang="en-US" dirty="0" smtClean="0"/>
              <a:t>Treasury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9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 exchange, self-sufficient families</a:t>
            </a:r>
          </a:p>
          <a:p>
            <a:pPr lvl="1">
              <a:defRPr/>
            </a:pPr>
            <a:r>
              <a:rPr lang="en-US" dirty="0"/>
              <a:t>No money</a:t>
            </a:r>
          </a:p>
          <a:p>
            <a:pPr>
              <a:defRPr/>
            </a:pPr>
            <a:r>
              <a:rPr lang="en-US" dirty="0"/>
              <a:t>Specialization</a:t>
            </a:r>
          </a:p>
          <a:p>
            <a:pPr lvl="1">
              <a:defRPr/>
            </a:pPr>
            <a:r>
              <a:rPr lang="en-US" dirty="0"/>
              <a:t>Exchange: Barter</a:t>
            </a:r>
          </a:p>
          <a:p>
            <a:pPr>
              <a:defRPr/>
            </a:pPr>
            <a:r>
              <a:rPr lang="en-US" dirty="0"/>
              <a:t>Barter  </a:t>
            </a:r>
          </a:p>
          <a:p>
            <a:pPr lvl="1">
              <a:defRPr/>
            </a:pPr>
            <a:r>
              <a:rPr lang="en-US" dirty="0"/>
              <a:t>Discover a double coincidence of wants</a:t>
            </a:r>
          </a:p>
          <a:p>
            <a:pPr lvl="2">
              <a:defRPr/>
            </a:pPr>
            <a:r>
              <a:rPr lang="en-US" dirty="0"/>
              <a:t>Two traders are willing to exchange their products directly</a:t>
            </a:r>
          </a:p>
          <a:p>
            <a:pPr lvl="1">
              <a:defRPr/>
            </a:pPr>
            <a:r>
              <a:rPr lang="en-US" dirty="0"/>
              <a:t>Agree on exchange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4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Powers of the Federal Reserve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</a:t>
            </a:r>
          </a:p>
          <a:p>
            <a:pPr lvl="1"/>
            <a:r>
              <a:rPr lang="en-US" dirty="0"/>
              <a:t>Owned by the member banks in the </a:t>
            </a:r>
            <a:r>
              <a:rPr lang="en-US" dirty="0" smtClean="0"/>
              <a:t>district (technically)</a:t>
            </a:r>
            <a:endParaRPr lang="en-US" dirty="0"/>
          </a:p>
          <a:p>
            <a:pPr lvl="1"/>
            <a:r>
              <a:rPr lang="en-US" dirty="0" smtClean="0"/>
              <a:t>Not-for-profit, independent agency of the federal government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Fed Chairman </a:t>
            </a:r>
            <a:r>
              <a:rPr lang="en-US" dirty="0" smtClean="0"/>
              <a:t>gets grilled</a:t>
            </a:r>
          </a:p>
          <a:p>
            <a:pPr lvl="2"/>
            <a:r>
              <a:rPr lang="en-US" dirty="0" smtClean="0"/>
              <a:t>It’s </a:t>
            </a:r>
            <a:r>
              <a:rPr lang="en-US" dirty="0"/>
              <a:t>by Congress, not by member </a:t>
            </a:r>
            <a:r>
              <a:rPr lang="en-US" dirty="0" smtClean="0"/>
              <a:t>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2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1913 – 1929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Federal Reserve System and the national economy </a:t>
            </a:r>
            <a:r>
              <a:rPr lang="en-US" dirty="0" smtClean="0"/>
              <a:t>performed relatively well</a:t>
            </a:r>
          </a:p>
          <a:p>
            <a:r>
              <a:rPr lang="en-US" dirty="0" smtClean="0"/>
              <a:t>Stock </a:t>
            </a:r>
            <a:r>
              <a:rPr lang="en-US" dirty="0"/>
              <a:t>market crash of 1929 </a:t>
            </a:r>
            <a:endParaRPr lang="en-US" dirty="0" smtClean="0"/>
          </a:p>
          <a:p>
            <a:pPr lvl="1"/>
            <a:r>
              <a:rPr lang="en-US" dirty="0" smtClean="0"/>
              <a:t>Followed </a:t>
            </a:r>
            <a:r>
              <a:rPr lang="en-US" dirty="0"/>
              <a:t>by the </a:t>
            </a:r>
            <a:r>
              <a:rPr lang="en-US" dirty="0" smtClean="0"/>
              <a:t>Great Depression</a:t>
            </a:r>
          </a:p>
          <a:p>
            <a:pPr lvl="1"/>
            <a:r>
              <a:rPr lang="en-US" dirty="0" smtClean="0"/>
              <a:t>Bank </a:t>
            </a:r>
            <a:r>
              <a:rPr lang="en-US" dirty="0"/>
              <a:t>runs caused </a:t>
            </a:r>
            <a:r>
              <a:rPr lang="en-US" dirty="0" smtClean="0"/>
              <a:t>by panicked depositors</a:t>
            </a:r>
          </a:p>
          <a:p>
            <a:r>
              <a:rPr lang="en-US" dirty="0" smtClean="0"/>
              <a:t>The Fed</a:t>
            </a:r>
          </a:p>
          <a:p>
            <a:pPr lvl="1"/>
            <a:r>
              <a:rPr lang="en-US" dirty="0" smtClean="0"/>
              <a:t>Failed to </a:t>
            </a:r>
            <a:r>
              <a:rPr lang="en-US" dirty="0"/>
              <a:t>act as a lender </a:t>
            </a:r>
            <a:r>
              <a:rPr lang="en-US" dirty="0" smtClean="0"/>
              <a:t>of last resort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82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1930 – 1933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10,000 banks </a:t>
            </a:r>
            <a:r>
              <a:rPr lang="en-US" dirty="0" smtClean="0"/>
              <a:t>failed</a:t>
            </a:r>
          </a:p>
          <a:p>
            <a:pPr lvl="2"/>
            <a:r>
              <a:rPr lang="en-US" dirty="0" smtClean="0"/>
              <a:t>About </a:t>
            </a:r>
            <a:r>
              <a:rPr lang="en-US" dirty="0"/>
              <a:t>one-third of all U.S. </a:t>
            </a:r>
            <a:r>
              <a:rPr lang="en-US" dirty="0" smtClean="0"/>
              <a:t>banks</a:t>
            </a:r>
            <a:endParaRPr lang="en-US" dirty="0"/>
          </a:p>
          <a:p>
            <a:pPr lvl="2"/>
            <a:r>
              <a:rPr lang="en-US" dirty="0"/>
              <a:t>Most banks were sound as long as people had </a:t>
            </a:r>
            <a:r>
              <a:rPr lang="en-US" dirty="0" smtClean="0"/>
              <a:t>confidence in </a:t>
            </a:r>
            <a:r>
              <a:rPr lang="en-US" dirty="0"/>
              <a:t>the safety of their </a:t>
            </a:r>
            <a:r>
              <a:rPr lang="en-US" dirty="0" smtClean="0"/>
              <a:t>deposits</a:t>
            </a:r>
          </a:p>
          <a:p>
            <a:r>
              <a:rPr lang="en-US" dirty="0" smtClean="0"/>
              <a:t>Bank legislation passed </a:t>
            </a:r>
            <a:r>
              <a:rPr lang="en-US" dirty="0"/>
              <a:t>during the Great Depression </a:t>
            </a:r>
            <a:endParaRPr lang="en-US" dirty="0" smtClean="0"/>
          </a:p>
          <a:p>
            <a:pPr lvl="1"/>
            <a:r>
              <a:rPr lang="en-US" dirty="0" smtClean="0"/>
              <a:t>Shored </a:t>
            </a:r>
            <a:r>
              <a:rPr lang="en-US" dirty="0"/>
              <a:t>up the banking system and </a:t>
            </a:r>
            <a:r>
              <a:rPr lang="en-US" dirty="0" smtClean="0"/>
              <a:t> centralized power </a:t>
            </a:r>
            <a:r>
              <a:rPr lang="en-US" dirty="0"/>
              <a:t>with the Fed in </a:t>
            </a:r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2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of </a:t>
            </a:r>
            <a:r>
              <a:rPr lang="en-US" dirty="0" smtClean="0"/>
              <a:t>Governors: 7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President and confirmed </a:t>
            </a:r>
            <a:r>
              <a:rPr lang="en-US" dirty="0"/>
              <a:t>by the Senate</a:t>
            </a:r>
          </a:p>
          <a:p>
            <a:pPr lvl="1"/>
            <a:r>
              <a:rPr lang="en-US" dirty="0"/>
              <a:t>14-year nonrenewable term</a:t>
            </a:r>
          </a:p>
          <a:p>
            <a:pPr lvl="1"/>
            <a:r>
              <a:rPr lang="en-US" dirty="0"/>
              <a:t>Insulated from political pressure</a:t>
            </a:r>
          </a:p>
          <a:p>
            <a:pPr lvl="1"/>
            <a:r>
              <a:rPr lang="en-US" dirty="0"/>
              <a:t>1 chair: 4 </a:t>
            </a:r>
            <a:r>
              <a:rPr lang="en-US" dirty="0" smtClean="0"/>
              <a:t>years renewable term</a:t>
            </a:r>
            <a:endParaRPr lang="en-US" dirty="0"/>
          </a:p>
          <a:p>
            <a:pPr lvl="1"/>
            <a:r>
              <a:rPr lang="en-US" dirty="0"/>
              <a:t>Set and implement monetary policy</a:t>
            </a:r>
          </a:p>
          <a:p>
            <a:pPr lvl="1"/>
            <a:r>
              <a:rPr lang="en-US" dirty="0"/>
              <a:t>Oversees the 12 reserve 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6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Open Market </a:t>
            </a:r>
            <a:r>
              <a:rPr lang="en-US" dirty="0" smtClean="0"/>
              <a:t>Committee, </a:t>
            </a:r>
            <a:r>
              <a:rPr lang="en-US" dirty="0"/>
              <a:t>FOMC</a:t>
            </a:r>
          </a:p>
          <a:p>
            <a:pPr lvl="1"/>
            <a:r>
              <a:rPr lang="en-US" dirty="0"/>
              <a:t>Open-market operations</a:t>
            </a:r>
          </a:p>
          <a:p>
            <a:pPr lvl="2"/>
            <a:r>
              <a:rPr lang="en-US" dirty="0"/>
              <a:t>The Fed buys, sells government securities</a:t>
            </a:r>
          </a:p>
          <a:p>
            <a:pPr lvl="1"/>
            <a:r>
              <a:rPr lang="en-US" dirty="0"/>
              <a:t>7 board governors</a:t>
            </a:r>
          </a:p>
          <a:p>
            <a:pPr lvl="1"/>
            <a:r>
              <a:rPr lang="en-US" dirty="0"/>
              <a:t>5 </a:t>
            </a:r>
            <a:r>
              <a:rPr lang="en-US" dirty="0" smtClean="0"/>
              <a:t>of the 12 presidents </a:t>
            </a:r>
            <a:r>
              <a:rPr lang="en-US" dirty="0"/>
              <a:t>of reserve </a:t>
            </a:r>
            <a:r>
              <a:rPr lang="en-US" dirty="0" smtClean="0"/>
              <a:t>banks</a:t>
            </a:r>
          </a:p>
          <a:p>
            <a:pPr lvl="2"/>
            <a:r>
              <a:rPr lang="en-US" dirty="0" smtClean="0"/>
              <a:t>New York Federal Reserve president always on FOMC</a:t>
            </a:r>
            <a:endParaRPr lang="en-US" dirty="0"/>
          </a:p>
          <a:p>
            <a:pPr lvl="1"/>
            <a:r>
              <a:rPr lang="en-US" dirty="0"/>
              <a:t>Advise the 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4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8" y="878220"/>
            <a:ext cx="7414004" cy="47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Organization Chart of the Federal Reserve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472752"/>
            <a:ext cx="8924950" cy="1009274"/>
          </a:xfrm>
        </p:spPr>
        <p:txBody>
          <a:bodyPr/>
          <a:lstStyle/>
          <a:p>
            <a:r>
              <a:rPr lang="en-US" sz="1500" dirty="0"/>
              <a:t>Members of the Board of Governors are appointed by the president and confirmed by the Senate. The 7 board members also belong </a:t>
            </a:r>
            <a:r>
              <a:rPr lang="en-US" sz="1500" dirty="0" smtClean="0"/>
              <a:t>to the </a:t>
            </a:r>
            <a:r>
              <a:rPr lang="en-US" sz="1500" dirty="0"/>
              <a:t>12-member Federal Open Market Committee, which advises the board. The Board of Governors controls the Reserve banks in each of </a:t>
            </a:r>
            <a:r>
              <a:rPr lang="en-US" sz="1500" dirty="0" smtClean="0"/>
              <a:t>the 12 </a:t>
            </a:r>
            <a:r>
              <a:rPr lang="en-US" sz="1500" dirty="0"/>
              <a:t>districts, which in turn control the U.S. banking system.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Regulating the money supply</a:t>
            </a:r>
          </a:p>
          <a:p>
            <a:pPr lvl="1"/>
            <a:r>
              <a:rPr lang="en-US" dirty="0" smtClean="0"/>
              <a:t>Conduce open-market </a:t>
            </a:r>
            <a:r>
              <a:rPr lang="en-US" dirty="0"/>
              <a:t>operations</a:t>
            </a:r>
          </a:p>
          <a:p>
            <a:pPr lvl="1"/>
            <a:r>
              <a:rPr lang="en-US" dirty="0" smtClean="0"/>
              <a:t>Set the discount </a:t>
            </a:r>
            <a:r>
              <a:rPr lang="en-US" dirty="0"/>
              <a:t>rate</a:t>
            </a:r>
          </a:p>
          <a:p>
            <a:pPr lvl="1"/>
            <a:r>
              <a:rPr lang="en-US" dirty="0" smtClean="0"/>
              <a:t>Set the legal reserve </a:t>
            </a:r>
            <a:r>
              <a:rPr lang="en-US" dirty="0"/>
              <a:t>requirements</a:t>
            </a:r>
          </a:p>
          <a:p>
            <a:r>
              <a:rPr lang="en-US" dirty="0" smtClean="0"/>
              <a:t>Federal </a:t>
            </a:r>
            <a:r>
              <a:rPr lang="en-US" dirty="0"/>
              <a:t>Deposit Insurance Corporation, FDIC</a:t>
            </a:r>
          </a:p>
          <a:p>
            <a:pPr lvl="1"/>
            <a:r>
              <a:rPr lang="en-US" dirty="0"/>
              <a:t>$250,000 per depositor per bank</a:t>
            </a:r>
          </a:p>
          <a:p>
            <a:pPr lvl="1"/>
            <a:r>
              <a:rPr lang="en-US" dirty="0" smtClean="0"/>
              <a:t>More than 90</a:t>
            </a:r>
            <a:r>
              <a:rPr lang="en-US" dirty="0"/>
              <a:t>% </a:t>
            </a:r>
            <a:r>
              <a:rPr lang="en-US" dirty="0" smtClean="0"/>
              <a:t>banks purchase FDIC insurance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3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Banking </a:t>
            </a:r>
            <a:r>
              <a:rPr lang="en-US" sz="3600" dirty="0" smtClean="0"/>
              <a:t>Troubles, </a:t>
            </a:r>
            <a:r>
              <a:rPr lang="en-US" sz="3600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of the </a:t>
            </a:r>
            <a:r>
              <a:rPr lang="en-US" dirty="0" smtClean="0"/>
              <a:t>Fed</a:t>
            </a:r>
          </a:p>
          <a:p>
            <a:pPr lvl="1"/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Interest </a:t>
            </a:r>
            <a:r>
              <a:rPr lang="en-US" dirty="0"/>
              <a:t>rate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Financial market stability</a:t>
            </a:r>
          </a:p>
          <a:p>
            <a:pPr lvl="1"/>
            <a:r>
              <a:rPr lang="en-US" dirty="0" smtClean="0"/>
              <a:t>Exchange </a:t>
            </a:r>
            <a:r>
              <a:rPr lang="en-US" dirty="0"/>
              <a:t>rate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Low inflation</a:t>
            </a:r>
          </a:p>
          <a:p>
            <a:pPr lvl="1"/>
            <a:r>
              <a:rPr lang="en-US" dirty="0" smtClean="0"/>
              <a:t>High 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3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Lost </a:t>
            </a:r>
            <a:r>
              <a:rPr lang="en-US" dirty="0" smtClean="0"/>
              <a:t>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1930s</a:t>
            </a:r>
          </a:p>
          <a:p>
            <a:pPr lvl="1"/>
            <a:r>
              <a:rPr lang="en-US" dirty="0" smtClean="0"/>
              <a:t>Banks could own </a:t>
            </a:r>
            <a:r>
              <a:rPr lang="en-US" dirty="0"/>
              <a:t>corporate stock and bonds</a:t>
            </a:r>
          </a:p>
          <a:p>
            <a:r>
              <a:rPr lang="en-US" dirty="0"/>
              <a:t>After 1930s</a:t>
            </a:r>
          </a:p>
          <a:p>
            <a:pPr lvl="1"/>
            <a:r>
              <a:rPr lang="en-US" dirty="0" smtClean="0"/>
              <a:t>Banking: </a:t>
            </a:r>
            <a:r>
              <a:rPr lang="en-US" dirty="0"/>
              <a:t>heavily regulated</a:t>
            </a:r>
          </a:p>
          <a:p>
            <a:pPr lvl="1"/>
            <a:r>
              <a:rPr lang="en-US" dirty="0"/>
              <a:t>Loans, government securities</a:t>
            </a:r>
          </a:p>
          <a:p>
            <a:pPr lvl="1"/>
            <a:r>
              <a:rPr lang="en-US" dirty="0"/>
              <a:t>Ceiling on interest rates for deposits </a:t>
            </a:r>
            <a:endParaRPr lang="en-US" dirty="0" smtClean="0"/>
          </a:p>
          <a:p>
            <a:pPr lvl="2"/>
            <a:r>
              <a:rPr lang="en-US" dirty="0" smtClean="0"/>
              <a:t>Reduced </a:t>
            </a:r>
            <a:r>
              <a:rPr lang="en-US" dirty="0"/>
              <a:t>interest-rate competition for deposits </a:t>
            </a:r>
            <a:r>
              <a:rPr lang="en-US" dirty="0" smtClean="0"/>
              <a:t>among banks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5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Lost </a:t>
            </a:r>
            <a:r>
              <a:rPr lang="en-US" dirty="0" smtClean="0"/>
              <a:t>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1970s: Inflation</a:t>
            </a:r>
          </a:p>
          <a:p>
            <a:pPr lvl="1"/>
            <a:r>
              <a:rPr lang="en-US" dirty="0" smtClean="0"/>
              <a:t>High interest rates in the economy</a:t>
            </a:r>
            <a:endParaRPr lang="en-US" dirty="0"/>
          </a:p>
          <a:p>
            <a:pPr lvl="2"/>
            <a:r>
              <a:rPr lang="en-US" dirty="0" smtClean="0"/>
              <a:t>Above what </a:t>
            </a:r>
            <a:r>
              <a:rPr lang="en-US" dirty="0"/>
              <a:t>banks could legally offer </a:t>
            </a:r>
            <a:endParaRPr lang="en-US" dirty="0" smtClean="0"/>
          </a:p>
          <a:p>
            <a:pPr lvl="2"/>
            <a:r>
              <a:rPr lang="en-US" dirty="0" smtClean="0"/>
              <a:t>Many depositors withdrew </a:t>
            </a:r>
            <a:r>
              <a:rPr lang="en-US" dirty="0"/>
              <a:t>their deposits and put them into higher-yielding </a:t>
            </a:r>
            <a:r>
              <a:rPr lang="en-US" dirty="0" smtClean="0"/>
              <a:t>alternatives</a:t>
            </a:r>
          </a:p>
          <a:p>
            <a:r>
              <a:rPr lang="en-US" dirty="0" smtClean="0"/>
              <a:t>Money </a:t>
            </a:r>
            <a:r>
              <a:rPr lang="en-US" dirty="0"/>
              <a:t>market mutual fund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</a:t>
            </a:r>
            <a:r>
              <a:rPr lang="en-US" dirty="0" smtClean="0"/>
              <a:t>short-term interest-earning assets purchased </a:t>
            </a:r>
            <a:r>
              <a:rPr lang="en-US" dirty="0"/>
              <a:t>with </a:t>
            </a:r>
            <a:r>
              <a:rPr lang="en-US" dirty="0" smtClean="0"/>
              <a:t>funds collected </a:t>
            </a:r>
            <a:r>
              <a:rPr lang="en-US" dirty="0"/>
              <a:t>from </a:t>
            </a:r>
            <a:r>
              <a:rPr lang="en-US" dirty="0" smtClean="0"/>
              <a:t>many shareholders</a:t>
            </a:r>
          </a:p>
          <a:p>
            <a:r>
              <a:rPr lang="en-US" sz="3200" dirty="0" smtClean="0"/>
              <a:t>Banks lost deposits when inflation increased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5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earliest money</a:t>
            </a:r>
          </a:p>
          <a:p>
            <a:pPr lvl="1">
              <a:defRPr/>
            </a:pPr>
            <a:r>
              <a:rPr lang="en-US" dirty="0"/>
              <a:t>Certain goods – easily traded later</a:t>
            </a:r>
          </a:p>
          <a:p>
            <a:pPr lvl="1">
              <a:defRPr/>
            </a:pPr>
            <a:r>
              <a:rPr lang="en-US" dirty="0"/>
              <a:t>High degree of acceptability </a:t>
            </a:r>
          </a:p>
          <a:p>
            <a:pPr>
              <a:defRPr/>
            </a:pPr>
            <a:r>
              <a:rPr lang="en-US" dirty="0"/>
              <a:t>Money</a:t>
            </a:r>
          </a:p>
          <a:p>
            <a:pPr lvl="1">
              <a:defRPr/>
            </a:pPr>
            <a:r>
              <a:rPr lang="en-US" dirty="0"/>
              <a:t>Anything that is generally accepted in exchange for goods and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47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 </a:t>
            </a:r>
            <a:r>
              <a:rPr lang="en-US" dirty="0"/>
              <a:t>tried to ease </a:t>
            </a:r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Banks - greater </a:t>
            </a:r>
            <a:r>
              <a:rPr lang="en-US" dirty="0"/>
              <a:t>discretion in their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Eliminated interest-rate ceilings for deposits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depository institutions were allowed to </a:t>
            </a:r>
            <a:r>
              <a:rPr lang="en-US" dirty="0" smtClean="0"/>
              <a:t>offer money </a:t>
            </a:r>
            <a:r>
              <a:rPr lang="en-US" dirty="0"/>
              <a:t>market deposit accounts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Money </a:t>
            </a:r>
            <a:r>
              <a:rPr lang="en-US" dirty="0"/>
              <a:t>market deposit accounts</a:t>
            </a:r>
          </a:p>
          <a:p>
            <a:pPr lvl="1">
              <a:defRPr/>
            </a:pPr>
            <a:r>
              <a:rPr lang="en-US" dirty="0" smtClean="0"/>
              <a:t>Grew from $8 </a:t>
            </a:r>
            <a:r>
              <a:rPr lang="en-US" dirty="0"/>
              <a:t>billion in 1978 to $200 billion in </a:t>
            </a:r>
            <a:r>
              <a:rPr lang="en-US" dirty="0" smtClean="0"/>
              <a:t>1982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30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Banks: compete </a:t>
            </a:r>
            <a:r>
              <a:rPr lang="en-US" dirty="0"/>
              <a:t>for large deposits in national markets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Because of </a:t>
            </a:r>
          </a:p>
          <a:p>
            <a:pPr lvl="2">
              <a:defRPr/>
            </a:pPr>
            <a:r>
              <a:rPr lang="en-US" dirty="0"/>
              <a:t>D</a:t>
            </a:r>
            <a:r>
              <a:rPr lang="en-US" dirty="0" smtClean="0"/>
              <a:t>eposit insurance, unregulated </a:t>
            </a:r>
            <a:r>
              <a:rPr lang="en-US" dirty="0"/>
              <a:t>interest </a:t>
            </a:r>
            <a:r>
              <a:rPr lang="en-US" dirty="0" smtClean="0"/>
              <a:t>rates, </a:t>
            </a:r>
          </a:p>
          <a:p>
            <a:pPr lvl="2">
              <a:defRPr/>
            </a:pPr>
            <a:r>
              <a:rPr lang="en-US" dirty="0" smtClean="0"/>
              <a:t>Wider </a:t>
            </a:r>
            <a:r>
              <a:rPr lang="en-US" dirty="0"/>
              <a:t>latitude in the kinds of assets that savings banks could purchase</a:t>
            </a:r>
          </a:p>
          <a:p>
            <a:pPr>
              <a:defRPr/>
            </a:pPr>
            <a:r>
              <a:rPr lang="en-US" dirty="0" smtClean="0"/>
              <a:t>Moral </a:t>
            </a:r>
            <a:r>
              <a:rPr lang="en-US" dirty="0"/>
              <a:t>hazard problem</a:t>
            </a:r>
          </a:p>
          <a:p>
            <a:pPr lvl="1">
              <a:defRPr/>
            </a:pPr>
            <a:r>
              <a:rPr lang="en-US" dirty="0"/>
              <a:t>Tendency of bankers to take unwarranted risks in making loans because deposits were insured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Zombie banks</a:t>
            </a:r>
          </a:p>
          <a:p>
            <a:pPr lvl="1">
              <a:defRPr/>
            </a:pPr>
            <a:r>
              <a:rPr lang="en-US" dirty="0"/>
              <a:t>Banks that were virtually </a:t>
            </a:r>
            <a:r>
              <a:rPr lang="en-US" dirty="0" smtClean="0"/>
              <a:t>bankrupt</a:t>
            </a:r>
          </a:p>
          <a:p>
            <a:pPr lvl="1">
              <a:defRPr/>
            </a:pPr>
            <a:r>
              <a:rPr lang="en-US" dirty="0" smtClean="0"/>
              <a:t>Able </a:t>
            </a:r>
            <a:r>
              <a:rPr lang="en-US" dirty="0"/>
              <a:t>to attract deposits because of deposit </a:t>
            </a:r>
            <a:r>
              <a:rPr lang="en-US" dirty="0" smtClean="0"/>
              <a:t>insurance</a:t>
            </a:r>
          </a:p>
          <a:p>
            <a:pPr lvl="1">
              <a:defRPr/>
            </a:pPr>
            <a:r>
              <a:rPr lang="en-US" dirty="0" smtClean="0"/>
              <a:t>Offered higher </a:t>
            </a:r>
            <a:r>
              <a:rPr lang="en-US" dirty="0"/>
              <a:t>interest </a:t>
            </a:r>
            <a:r>
              <a:rPr lang="en-US" dirty="0" smtClean="0"/>
              <a:t>rates</a:t>
            </a:r>
          </a:p>
          <a:p>
            <a:pPr lvl="2">
              <a:defRPr/>
            </a:pPr>
            <a:r>
              <a:rPr lang="en-US" dirty="0" smtClean="0"/>
              <a:t>Drew </a:t>
            </a:r>
            <a:r>
              <a:rPr lang="en-US" dirty="0"/>
              <a:t>deposits away from healthier </a:t>
            </a:r>
            <a:r>
              <a:rPr lang="en-US" dirty="0" smtClean="0"/>
              <a:t>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4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Deposit insurance</a:t>
            </a:r>
          </a:p>
          <a:p>
            <a:pPr lvl="1">
              <a:defRPr/>
            </a:pPr>
            <a:r>
              <a:rPr lang="en-US" dirty="0" smtClean="0"/>
              <a:t>Originally </a:t>
            </a:r>
            <a:r>
              <a:rPr lang="en-US" dirty="0"/>
              <a:t>introduced during the Great </a:t>
            </a:r>
            <a:r>
              <a:rPr lang="en-US" dirty="0" smtClean="0"/>
              <a:t>Depression to </a:t>
            </a:r>
            <a:r>
              <a:rPr lang="en-US" dirty="0"/>
              <a:t>prevent bank </a:t>
            </a:r>
            <a:r>
              <a:rPr lang="en-US" dirty="0" smtClean="0"/>
              <a:t>panics</a:t>
            </a:r>
          </a:p>
          <a:p>
            <a:pPr lvl="1">
              <a:defRPr/>
            </a:pPr>
            <a:r>
              <a:rPr lang="en-US" dirty="0" smtClean="0"/>
              <a:t>Caused </a:t>
            </a:r>
            <a:r>
              <a:rPr lang="en-US" dirty="0"/>
              <a:t>depositors to become complacent about the </a:t>
            </a:r>
            <a:r>
              <a:rPr lang="en-US" dirty="0" smtClean="0"/>
              <a:t>safety of </a:t>
            </a:r>
            <a:r>
              <a:rPr lang="en-US" dirty="0"/>
              <a:t>their </a:t>
            </a:r>
            <a:r>
              <a:rPr lang="en-US" dirty="0" smtClean="0"/>
              <a:t>deposits</a:t>
            </a:r>
          </a:p>
          <a:p>
            <a:pPr lvl="1">
              <a:defRPr/>
            </a:pPr>
            <a:r>
              <a:rPr lang="en-US" dirty="0" smtClean="0"/>
              <a:t>Caused </a:t>
            </a:r>
            <a:r>
              <a:rPr lang="en-US" dirty="0"/>
              <a:t>those who ran troubled banks to take </a:t>
            </a:r>
            <a:r>
              <a:rPr lang="en-US" dirty="0" smtClean="0"/>
              <a:t>wild gambles </a:t>
            </a:r>
            <a:r>
              <a:rPr lang="en-US" dirty="0"/>
              <a:t>to survive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6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on the Ropes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 gambles</a:t>
            </a:r>
          </a:p>
          <a:p>
            <a:pPr lvl="1"/>
            <a:r>
              <a:rPr lang="en-US" dirty="0"/>
              <a:t>Insolvency and collapse of a growing number of banks</a:t>
            </a:r>
          </a:p>
          <a:p>
            <a:r>
              <a:rPr lang="en-US" dirty="0"/>
              <a:t>1989 largest financial bailout</a:t>
            </a:r>
          </a:p>
          <a:p>
            <a:pPr lvl="1"/>
            <a:r>
              <a:rPr lang="en-US" dirty="0"/>
              <a:t>$180 billion in today’s dollars</a:t>
            </a:r>
          </a:p>
          <a:p>
            <a:pPr lvl="2"/>
            <a:r>
              <a:rPr lang="en-US" dirty="0"/>
              <a:t>Taxpayers paid 80%; Banks paid 20%</a:t>
            </a:r>
          </a:p>
          <a:p>
            <a:pPr lvl="2"/>
            <a:r>
              <a:rPr lang="en-US" dirty="0"/>
              <a:t>Close down failing banks</a:t>
            </a:r>
          </a:p>
          <a:p>
            <a:pPr lvl="2"/>
            <a:r>
              <a:rPr lang="en-US" dirty="0"/>
              <a:t>Pay off insured depositors</a:t>
            </a:r>
          </a:p>
          <a:p>
            <a:pPr lvl="2"/>
            <a:r>
              <a:rPr lang="en-US" dirty="0"/>
              <a:t>Healthier banks - take over deposit accounts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6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Failures of U.S. Banks Peaked in </a:t>
            </a:r>
            <a:r>
              <a:rPr lang="en-US" dirty="0" smtClean="0"/>
              <a:t>1989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0650"/>
            <a:ext cx="87915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Recover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5,600 FDIC-insured commercial banks</a:t>
            </a:r>
            <a:endParaRPr lang="en-US" dirty="0"/>
          </a:p>
          <a:p>
            <a:pPr lvl="1"/>
            <a:r>
              <a:rPr lang="en-US" dirty="0" smtClean="0"/>
              <a:t>Reflects past </a:t>
            </a:r>
            <a:r>
              <a:rPr lang="en-US" dirty="0"/>
              <a:t>restrictions on bank branches</a:t>
            </a:r>
          </a:p>
          <a:p>
            <a:r>
              <a:rPr lang="en-US" dirty="0" smtClean="0"/>
              <a:t>Bank branches</a:t>
            </a:r>
            <a:endParaRPr lang="en-US" dirty="0"/>
          </a:p>
          <a:p>
            <a:pPr lvl="1"/>
            <a:r>
              <a:rPr lang="en-US" dirty="0"/>
              <a:t>A bank’s additional </a:t>
            </a:r>
            <a:r>
              <a:rPr lang="en-US" dirty="0" smtClean="0"/>
              <a:t>offices that </a:t>
            </a:r>
            <a:r>
              <a:rPr lang="en-US" dirty="0"/>
              <a:t>carry out </a:t>
            </a:r>
            <a:r>
              <a:rPr lang="en-US" dirty="0" smtClean="0"/>
              <a:t>banking operations</a:t>
            </a:r>
          </a:p>
          <a:p>
            <a:r>
              <a:rPr lang="en-US" dirty="0" smtClean="0"/>
              <a:t>Bank </a:t>
            </a:r>
            <a:r>
              <a:rPr lang="en-US" dirty="0"/>
              <a:t>holding company</a:t>
            </a:r>
          </a:p>
          <a:p>
            <a:pPr lvl="1"/>
            <a:r>
              <a:rPr lang="en-US" dirty="0"/>
              <a:t>Owns several banks</a:t>
            </a:r>
          </a:p>
          <a:p>
            <a:pPr lvl="1"/>
            <a:r>
              <a:rPr lang="en-US" dirty="0"/>
              <a:t>Offers other services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9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Recover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Bank mergers </a:t>
            </a:r>
          </a:p>
          <a:p>
            <a:pPr lvl="1">
              <a:defRPr/>
            </a:pPr>
            <a:r>
              <a:rPr lang="en-US" dirty="0"/>
              <a:t>Expand geographically </a:t>
            </a:r>
          </a:p>
          <a:p>
            <a:pPr lvl="1">
              <a:defRPr/>
            </a:pPr>
            <a:r>
              <a:rPr lang="en-US" dirty="0"/>
              <a:t>More customers</a:t>
            </a:r>
          </a:p>
          <a:p>
            <a:pPr lvl="1">
              <a:defRPr/>
            </a:pPr>
            <a:r>
              <a:rPr lang="en-US" dirty="0"/>
              <a:t>Expect the higher volume of transactions to reduce operating costs per customer</a:t>
            </a:r>
          </a:p>
          <a:p>
            <a:pPr lvl="1">
              <a:defRPr/>
            </a:pPr>
            <a:r>
              <a:rPr lang="en-US" dirty="0"/>
              <a:t>Avoiding the concentration of bad loans that sometimes occur in one geographical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5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The Number of Commercial Banks Declined over the Last Three</a:t>
            </a:r>
          </a:p>
          <a:p>
            <a:r>
              <a:rPr lang="en-US" sz="2400" dirty="0"/>
              <a:t>Decades, but the Number of Branches Has Grown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52550"/>
            <a:ext cx="79724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Banking During and After the Great</a:t>
            </a:r>
            <a:br>
              <a:rPr lang="en-US" sz="3400" dirty="0"/>
            </a:br>
            <a:r>
              <a:rPr lang="en-US" sz="3400" dirty="0"/>
              <a:t>Recession of 2007–2009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Subprime mortgage</a:t>
            </a:r>
          </a:p>
          <a:p>
            <a:pPr lvl="1">
              <a:defRPr/>
            </a:pPr>
            <a:r>
              <a:rPr lang="en-US" dirty="0"/>
              <a:t>Mortgage for a borrower with a not-so-good credit rating</a:t>
            </a:r>
          </a:p>
          <a:p>
            <a:pPr>
              <a:defRPr/>
            </a:pPr>
            <a:r>
              <a:rPr lang="en-US" dirty="0"/>
              <a:t>Mortgage-backed-security</a:t>
            </a:r>
          </a:p>
          <a:p>
            <a:pPr lvl="1">
              <a:defRPr/>
            </a:pPr>
            <a:r>
              <a:rPr lang="en-US" dirty="0"/>
              <a:t>Bundle together hundreds of mortgages</a:t>
            </a:r>
          </a:p>
          <a:p>
            <a:pPr lvl="2">
              <a:defRPr/>
            </a:pPr>
            <a:r>
              <a:rPr lang="en-US" dirty="0"/>
              <a:t>Based on credit scores</a:t>
            </a:r>
          </a:p>
          <a:p>
            <a:pPr lvl="1">
              <a:defRPr/>
            </a:pPr>
            <a:r>
              <a:rPr lang="en-US" dirty="0"/>
              <a:t>Claim on the monthly payments made on those mortgages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3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1. Medium of exchange</a:t>
            </a:r>
          </a:p>
          <a:p>
            <a:pPr lvl="1">
              <a:defRPr/>
            </a:pPr>
            <a:r>
              <a:rPr lang="en-US" dirty="0"/>
              <a:t>Anything that facilitates trade </a:t>
            </a:r>
          </a:p>
          <a:p>
            <a:pPr lvl="2">
              <a:defRPr/>
            </a:pPr>
            <a:r>
              <a:rPr lang="en-US" dirty="0"/>
              <a:t>By being generally accepted by all parties in payment for goods or services</a:t>
            </a:r>
          </a:p>
          <a:p>
            <a:pPr>
              <a:defRPr/>
            </a:pPr>
            <a:r>
              <a:rPr lang="en-US" dirty="0"/>
              <a:t>Commodity money</a:t>
            </a:r>
          </a:p>
          <a:p>
            <a:pPr lvl="1">
              <a:defRPr/>
            </a:pPr>
            <a:r>
              <a:rPr lang="en-US" dirty="0" smtClean="0"/>
              <a:t>Anything that serves both as a commodity and as money</a:t>
            </a:r>
          </a:p>
          <a:p>
            <a:pPr lvl="1">
              <a:defRPr/>
            </a:pPr>
            <a:r>
              <a:rPr lang="en-US" dirty="0" smtClean="0"/>
              <a:t>Money that has intrinsic value</a:t>
            </a:r>
          </a:p>
          <a:p>
            <a:pPr lvl="2">
              <a:defRPr/>
            </a:pPr>
            <a:r>
              <a:rPr lang="en-US" dirty="0" smtClean="0"/>
              <a:t>Gold </a:t>
            </a:r>
            <a:r>
              <a:rPr lang="en-US" dirty="0"/>
              <a:t>or silver </a:t>
            </a:r>
            <a:r>
              <a:rPr lang="en-US" dirty="0" smtClean="0"/>
              <a:t>coins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Prior to 2000</a:t>
            </a:r>
          </a:p>
          <a:p>
            <a:pPr lvl="2">
              <a:defRPr/>
            </a:pPr>
            <a:r>
              <a:rPr lang="en-US" dirty="0"/>
              <a:t>Only a credit-worthy (prime) borrower could get a home mortgage</a:t>
            </a:r>
          </a:p>
          <a:p>
            <a:pPr>
              <a:defRPr/>
            </a:pPr>
            <a:r>
              <a:rPr lang="en-US" dirty="0"/>
              <a:t>Lenders</a:t>
            </a:r>
          </a:p>
          <a:p>
            <a:pPr lvl="2">
              <a:defRPr/>
            </a:pPr>
            <a:r>
              <a:rPr lang="en-US" dirty="0"/>
              <a:t>New statistical techniques, better computers</a:t>
            </a:r>
          </a:p>
          <a:p>
            <a:pPr lvl="2">
              <a:defRPr/>
            </a:pPr>
            <a:r>
              <a:rPr lang="en-US" dirty="0"/>
              <a:t>Increased ability to assess the risk of a subprime </a:t>
            </a:r>
            <a:r>
              <a:rPr lang="en-US" dirty="0" smtClean="0"/>
              <a:t>mortgage</a:t>
            </a:r>
          </a:p>
          <a:p>
            <a:pPr lvl="2">
              <a:defRPr/>
            </a:pPr>
            <a:r>
              <a:rPr lang="en-US" dirty="0"/>
              <a:t>Credit </a:t>
            </a:r>
            <a:r>
              <a:rPr lang="en-US" dirty="0" smtClean="0"/>
              <a:t>score - to </a:t>
            </a:r>
            <a:r>
              <a:rPr lang="en-US" dirty="0"/>
              <a:t>predict how likely </a:t>
            </a:r>
            <a:r>
              <a:rPr lang="en-US" dirty="0" smtClean="0"/>
              <a:t>a borrower </a:t>
            </a:r>
            <a:r>
              <a:rPr lang="en-US" dirty="0"/>
              <a:t>would be to default on mortgage payments</a:t>
            </a:r>
          </a:p>
          <a:p>
            <a:pPr lvl="2">
              <a:defRPr/>
            </a:pPr>
            <a:r>
              <a:rPr lang="en-US" dirty="0"/>
              <a:t>Borrowers more likely to default: higher interest rate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2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Subprime mortgages</a:t>
            </a:r>
          </a:p>
          <a:p>
            <a:pPr lvl="1">
              <a:defRPr/>
            </a:pPr>
            <a:r>
              <a:rPr lang="en-US" dirty="0"/>
              <a:t>Blended with other mortgages</a:t>
            </a:r>
          </a:p>
          <a:p>
            <a:pPr lvl="2">
              <a:defRPr/>
            </a:pPr>
            <a:r>
              <a:rPr lang="en-US" dirty="0"/>
              <a:t>To arrive at a particular level of default risk for the security</a:t>
            </a:r>
          </a:p>
          <a:p>
            <a:pPr>
              <a:defRPr/>
            </a:pPr>
            <a:r>
              <a:rPr lang="en-US" dirty="0"/>
              <a:t>Mortgage-backed-security</a:t>
            </a:r>
          </a:p>
          <a:p>
            <a:pPr lvl="2">
              <a:defRPr/>
            </a:pPr>
            <a:r>
              <a:rPr lang="en-US" dirty="0" smtClean="0"/>
              <a:t>Opened up new sources </a:t>
            </a:r>
            <a:r>
              <a:rPr lang="en-US" dirty="0"/>
              <a:t>of financing for subprime </a:t>
            </a:r>
            <a:r>
              <a:rPr lang="en-US" dirty="0" smtClean="0"/>
              <a:t>borrowers</a:t>
            </a:r>
          </a:p>
          <a:p>
            <a:pPr>
              <a:defRPr/>
            </a:pPr>
            <a:r>
              <a:rPr lang="en-US" dirty="0"/>
              <a:t>Securities-rating agency</a:t>
            </a:r>
          </a:p>
          <a:p>
            <a:pPr lvl="1">
              <a:defRPr/>
            </a:pPr>
            <a:r>
              <a:rPr lang="en-US" dirty="0"/>
              <a:t>Analyze the mix of mortgages</a:t>
            </a:r>
          </a:p>
          <a:p>
            <a:pPr lvl="1">
              <a:defRPr/>
            </a:pPr>
            <a:r>
              <a:rPr lang="en-US" dirty="0"/>
              <a:t>Assign that security an overall credit </a:t>
            </a:r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27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Higher proportion of subprime loans</a:t>
            </a:r>
          </a:p>
          <a:p>
            <a:pPr lvl="2">
              <a:defRPr/>
            </a:pPr>
            <a:r>
              <a:rPr lang="en-US" dirty="0"/>
              <a:t>Higher risk </a:t>
            </a:r>
            <a:r>
              <a:rPr lang="en-US" dirty="0" smtClean="0"/>
              <a:t>security, higher </a:t>
            </a:r>
            <a:r>
              <a:rPr lang="en-US" dirty="0"/>
              <a:t>return for investors</a:t>
            </a:r>
          </a:p>
          <a:p>
            <a:pPr>
              <a:defRPr/>
            </a:pPr>
            <a:r>
              <a:rPr lang="en-US" dirty="0" smtClean="0"/>
              <a:t>Subprime </a:t>
            </a:r>
            <a:r>
              <a:rPr lang="en-US" dirty="0"/>
              <a:t>mortgages</a:t>
            </a:r>
          </a:p>
          <a:p>
            <a:pPr lvl="2">
              <a:defRPr/>
            </a:pPr>
            <a:r>
              <a:rPr lang="en-US" dirty="0"/>
              <a:t>Grew in </a:t>
            </a:r>
            <a:r>
              <a:rPr lang="en-US" dirty="0" smtClean="0"/>
              <a:t>popularity after </a:t>
            </a:r>
            <a:r>
              <a:rPr lang="en-US" dirty="0"/>
              <a:t>the U.S economy recovered from the recession of 2001</a:t>
            </a:r>
          </a:p>
          <a:p>
            <a:pPr lvl="2">
              <a:defRPr/>
            </a:pPr>
            <a:r>
              <a:rPr lang="en-US" dirty="0"/>
              <a:t>Cash flows coming into the U.S. from abroad</a:t>
            </a:r>
          </a:p>
          <a:p>
            <a:pPr>
              <a:defRPr/>
            </a:pPr>
            <a:r>
              <a:rPr lang="en-US" dirty="0"/>
              <a:t>Subprime market </a:t>
            </a:r>
          </a:p>
          <a:p>
            <a:pPr lvl="1">
              <a:defRPr/>
            </a:pPr>
            <a:r>
              <a:rPr lang="en-US" dirty="0"/>
              <a:t>A trillion dollar business by 2007</a:t>
            </a:r>
          </a:p>
          <a:p>
            <a:pPr lvl="1">
              <a:defRPr/>
            </a:pPr>
            <a:r>
              <a:rPr lang="en-US" dirty="0"/>
              <a:t>More households - mortgage credit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0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Availability of subprime mortgages</a:t>
            </a:r>
          </a:p>
          <a:p>
            <a:pPr lvl="1">
              <a:defRPr/>
            </a:pPr>
            <a:r>
              <a:rPr lang="en-US" dirty="0"/>
              <a:t>Turned some renters into homeowners</a:t>
            </a:r>
          </a:p>
          <a:p>
            <a:pPr>
              <a:defRPr/>
            </a:pPr>
            <a:r>
              <a:rPr lang="en-US" dirty="0"/>
              <a:t>Federal regulators</a:t>
            </a:r>
          </a:p>
          <a:p>
            <a:pPr lvl="1">
              <a:defRPr/>
            </a:pPr>
            <a:r>
              <a:rPr lang="en-US" dirty="0"/>
              <a:t>Pressured financial institutions into lending</a:t>
            </a:r>
          </a:p>
          <a:p>
            <a:pPr lvl="2">
              <a:defRPr/>
            </a:pPr>
            <a:r>
              <a:rPr lang="en-US" dirty="0"/>
              <a:t>Groups that before the advent of subprime mortgages had been underserved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4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Subprime loans</a:t>
            </a:r>
          </a:p>
          <a:p>
            <a:pPr lvl="1">
              <a:defRPr/>
            </a:pPr>
            <a:r>
              <a:rPr lang="en-US" dirty="0"/>
              <a:t>Increased the demand for housing</a:t>
            </a:r>
          </a:p>
          <a:p>
            <a:pPr lvl="1">
              <a:defRPr/>
            </a:pPr>
            <a:r>
              <a:rPr lang="en-US" dirty="0"/>
              <a:t>Raised housing prices</a:t>
            </a:r>
          </a:p>
          <a:p>
            <a:pPr lvl="1">
              <a:defRPr/>
            </a:pPr>
            <a:r>
              <a:rPr lang="en-US" dirty="0"/>
              <a:t>Fueled a boom in subprime loans</a:t>
            </a:r>
          </a:p>
          <a:p>
            <a:pPr lvl="1">
              <a:defRPr/>
            </a:pPr>
            <a:r>
              <a:rPr lang="en-US" dirty="0"/>
              <a:t>Reinforcing cycle</a:t>
            </a:r>
          </a:p>
          <a:p>
            <a:pPr>
              <a:defRPr/>
            </a:pPr>
            <a:r>
              <a:rPr lang="en-US" dirty="0"/>
              <a:t>As home prices rose</a:t>
            </a:r>
          </a:p>
          <a:p>
            <a:pPr lvl="1">
              <a:defRPr/>
            </a:pPr>
            <a:r>
              <a:rPr lang="en-US" dirty="0"/>
              <a:t>Borrowers - opportunity to refinance</a:t>
            </a:r>
          </a:p>
          <a:p>
            <a:pPr lvl="1">
              <a:defRPr/>
            </a:pPr>
            <a:r>
              <a:rPr lang="en-US" dirty="0"/>
              <a:t>Bigger mortgage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Subprime Mortgages </a:t>
            </a:r>
            <a:br>
              <a:rPr lang="en-US" sz="3400" dirty="0"/>
            </a:br>
            <a:r>
              <a:rPr lang="en-US" sz="3400" dirty="0"/>
              <a:t>and Mortgage-Backed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Home prices</a:t>
            </a:r>
          </a:p>
          <a:p>
            <a:pPr lvl="1">
              <a:defRPr/>
            </a:pPr>
            <a:r>
              <a:rPr lang="en-US" dirty="0" smtClean="0"/>
              <a:t>Had been increasing </a:t>
            </a:r>
            <a:r>
              <a:rPr lang="en-US" dirty="0"/>
              <a:t>for at least two decades</a:t>
            </a:r>
          </a:p>
          <a:p>
            <a:pPr>
              <a:defRPr/>
            </a:pPr>
            <a:r>
              <a:rPr lang="en-US" dirty="0"/>
              <a:t>Mortgage-backed </a:t>
            </a:r>
            <a:r>
              <a:rPr lang="en-US" dirty="0" smtClean="0"/>
              <a:t>securities</a:t>
            </a:r>
            <a:endParaRPr lang="en-US" dirty="0"/>
          </a:p>
          <a:p>
            <a:pPr lvl="1">
              <a:defRPr/>
            </a:pPr>
            <a:r>
              <a:rPr lang="en-US" dirty="0"/>
              <a:t>Considered a safe investment</a:t>
            </a:r>
          </a:p>
          <a:p>
            <a:pPr lvl="1">
              <a:defRPr/>
            </a:pPr>
            <a:r>
              <a:rPr lang="en-US" dirty="0"/>
              <a:t>Attractive return</a:t>
            </a:r>
          </a:p>
          <a:p>
            <a:pPr lvl="1">
              <a:defRPr/>
            </a:pPr>
            <a:r>
              <a:rPr lang="en-US" dirty="0"/>
              <a:t>Sold around the world</a:t>
            </a:r>
          </a:p>
          <a:p>
            <a:pPr lvl="1">
              <a:defRPr/>
            </a:pPr>
            <a:r>
              <a:rPr lang="en-US" dirty="0"/>
              <a:t>Banks and other financial institutions bought a lot of them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0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Bad Incentives Fueled </a:t>
            </a:r>
            <a:r>
              <a:rPr lang="en-US" sz="3500" dirty="0" smtClean="0"/>
              <a:t>the </a:t>
            </a:r>
            <a:r>
              <a:rPr lang="en-US" sz="3500" dirty="0"/>
              <a:t>Financial </a:t>
            </a:r>
            <a:r>
              <a:rPr lang="en-US" sz="3500" dirty="0" smtClean="0"/>
              <a:t>Crisis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Subprime mortgage</a:t>
            </a:r>
          </a:p>
          <a:p>
            <a:pPr lvl="1">
              <a:defRPr/>
            </a:pPr>
            <a:r>
              <a:rPr lang="en-US" dirty="0"/>
              <a:t>Originated with a mortgage broker (two-thirds) – earned a fee</a:t>
            </a:r>
          </a:p>
          <a:p>
            <a:pPr lvl="1">
              <a:defRPr/>
            </a:pPr>
            <a:r>
              <a:rPr lang="en-US" dirty="0"/>
              <a:t>Sold to an underwriter - bundled it with other mortgages</a:t>
            </a:r>
          </a:p>
          <a:p>
            <a:pPr lvl="2">
              <a:defRPr/>
            </a:pPr>
            <a:r>
              <a:rPr lang="en-US" dirty="0"/>
              <a:t>Sold them as a mortgage-backed security to investors</a:t>
            </a:r>
          </a:p>
          <a:p>
            <a:pPr lvl="1">
              <a:defRPr/>
            </a:pPr>
            <a:r>
              <a:rPr lang="en-US" dirty="0"/>
              <a:t>The riskier the loan</a:t>
            </a:r>
          </a:p>
          <a:p>
            <a:pPr lvl="2">
              <a:defRPr/>
            </a:pPr>
            <a:r>
              <a:rPr lang="en-US" dirty="0"/>
              <a:t>The higher the interest rate</a:t>
            </a:r>
          </a:p>
          <a:p>
            <a:pPr lvl="2">
              <a:defRPr/>
            </a:pPr>
            <a:r>
              <a:rPr lang="en-US" dirty="0"/>
              <a:t>The more the broker made on that loan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6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Bad Incentives Fueled the Financial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Brokers</a:t>
            </a:r>
          </a:p>
          <a:p>
            <a:pPr lvl="1">
              <a:defRPr/>
            </a:pPr>
            <a:r>
              <a:rPr lang="en-US" dirty="0" smtClean="0"/>
              <a:t>Incentive to encourage borrowers to apply for mortgages they could not afford</a:t>
            </a:r>
          </a:p>
          <a:p>
            <a:pPr lvl="1">
              <a:defRPr/>
            </a:pPr>
            <a:r>
              <a:rPr lang="en-US" dirty="0" smtClean="0"/>
              <a:t>Some, falsified information on mortgage applications</a:t>
            </a:r>
          </a:p>
          <a:p>
            <a:pPr>
              <a:defRPr/>
            </a:pPr>
            <a:r>
              <a:rPr lang="en-US" dirty="0" smtClean="0"/>
              <a:t>Some borrowers exaggerated </a:t>
            </a:r>
            <a:r>
              <a:rPr lang="en-US" dirty="0"/>
              <a:t>their </a:t>
            </a:r>
            <a:r>
              <a:rPr lang="en-US" dirty="0" smtClean="0"/>
              <a:t>income</a:t>
            </a:r>
          </a:p>
          <a:p>
            <a:pPr>
              <a:defRPr/>
            </a:pPr>
            <a:r>
              <a:rPr lang="en-US" dirty="0"/>
              <a:t>Lax regulations of mortgage originators</a:t>
            </a:r>
          </a:p>
          <a:p>
            <a:pPr lvl="1">
              <a:defRPr/>
            </a:pPr>
            <a:r>
              <a:rPr lang="en-US" dirty="0"/>
              <a:t>Not required to tell borrowers whether or not they could afford the </a:t>
            </a:r>
            <a:r>
              <a:rPr lang="en-US" dirty="0" smtClean="0"/>
              <a:t>loans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5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Bad Incentives Fueled </a:t>
            </a:r>
            <a:r>
              <a:rPr lang="en-US" sz="3500" dirty="0" smtClean="0"/>
              <a:t>the </a:t>
            </a:r>
            <a:r>
              <a:rPr lang="en-US" sz="3500" dirty="0"/>
              <a:t>Financial </a:t>
            </a:r>
            <a:r>
              <a:rPr lang="en-US" sz="3500" dirty="0" smtClean="0"/>
              <a:t>Crisis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987720" cy="5524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Banks </a:t>
            </a:r>
            <a:r>
              <a:rPr lang="en-US" dirty="0"/>
              <a:t>and other financial institutions</a:t>
            </a:r>
          </a:p>
          <a:p>
            <a:pPr lvl="2">
              <a:defRPr/>
            </a:pPr>
            <a:r>
              <a:rPr lang="en-US" dirty="0"/>
              <a:t>Earning attractive fees creating and selling mortgage-backed </a:t>
            </a:r>
            <a:r>
              <a:rPr lang="en-US" dirty="0" smtClean="0"/>
              <a:t>securities</a:t>
            </a:r>
          </a:p>
          <a:p>
            <a:pPr>
              <a:defRPr/>
            </a:pPr>
            <a:r>
              <a:rPr lang="en-US" dirty="0"/>
              <a:t>Underwriters of mortgage-backed securities</a:t>
            </a:r>
          </a:p>
          <a:p>
            <a:pPr lvl="2">
              <a:defRPr/>
            </a:pPr>
            <a:r>
              <a:rPr lang="en-US" dirty="0"/>
              <a:t>Little incentive to make sure that those who bought the securities would ultimately get </a:t>
            </a:r>
            <a:r>
              <a:rPr lang="en-US" dirty="0" smtClean="0"/>
              <a:t>paid</a:t>
            </a:r>
          </a:p>
          <a:p>
            <a:pPr>
              <a:defRPr/>
            </a:pPr>
            <a:r>
              <a:rPr lang="en-US" dirty="0"/>
              <a:t>Credit-rating agencies</a:t>
            </a:r>
          </a:p>
          <a:p>
            <a:pPr lvl="1">
              <a:defRPr/>
            </a:pPr>
            <a:r>
              <a:rPr lang="en-US" dirty="0"/>
              <a:t>Conflict of interest</a:t>
            </a:r>
          </a:p>
          <a:p>
            <a:pPr lvl="2">
              <a:defRPr/>
            </a:pPr>
            <a:r>
              <a:rPr lang="en-US" dirty="0"/>
              <a:t>Fees: assessing the riskiness of securities</a:t>
            </a:r>
          </a:p>
          <a:p>
            <a:pPr lvl="2">
              <a:defRPr/>
            </a:pPr>
            <a:r>
              <a:rPr lang="en-US" dirty="0"/>
              <a:t>Underwriters - shop </a:t>
            </a:r>
            <a:r>
              <a:rPr lang="en-US" dirty="0" smtClean="0"/>
              <a:t>around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2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Bad Incentives Fueled </a:t>
            </a:r>
            <a:r>
              <a:rPr lang="en-US" sz="3500" dirty="0" smtClean="0"/>
              <a:t>the </a:t>
            </a:r>
            <a:r>
              <a:rPr lang="en-US" sz="3500" dirty="0"/>
              <a:t>Financial </a:t>
            </a:r>
            <a:r>
              <a:rPr lang="en-US" sz="3500" dirty="0" smtClean="0"/>
              <a:t>Crisis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22% drop in home </a:t>
            </a:r>
            <a:r>
              <a:rPr lang="en-US" dirty="0" smtClean="0"/>
              <a:t>prices between </a:t>
            </a:r>
            <a:r>
              <a:rPr lang="en-US" dirty="0"/>
              <a:t>2006 and mid 2008</a:t>
            </a:r>
          </a:p>
          <a:p>
            <a:pPr lvl="1">
              <a:defRPr/>
            </a:pPr>
            <a:r>
              <a:rPr lang="en-US" dirty="0"/>
              <a:t>Borrowers owed more than the house was worth</a:t>
            </a:r>
          </a:p>
          <a:p>
            <a:pPr lvl="2">
              <a:defRPr/>
            </a:pPr>
            <a:r>
              <a:rPr lang="en-US" dirty="0"/>
              <a:t>Stopped making payments</a:t>
            </a:r>
          </a:p>
          <a:p>
            <a:pPr lvl="2">
              <a:defRPr/>
            </a:pPr>
            <a:r>
              <a:rPr lang="en-US" dirty="0"/>
              <a:t>Foreclosures</a:t>
            </a:r>
          </a:p>
          <a:p>
            <a:pPr>
              <a:defRPr/>
            </a:pPr>
            <a:r>
              <a:rPr lang="en-US" dirty="0"/>
              <a:t>Mortgage-backed securities</a:t>
            </a:r>
          </a:p>
          <a:p>
            <a:pPr lvl="1">
              <a:defRPr/>
            </a:pPr>
            <a:r>
              <a:rPr lang="en-US" dirty="0"/>
              <a:t>“Troubled assets”</a:t>
            </a:r>
          </a:p>
          <a:p>
            <a:pPr lvl="1">
              <a:defRPr/>
            </a:pPr>
            <a:r>
              <a:rPr lang="en-US" dirty="0"/>
              <a:t>Value plummeted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1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2. Unit of account</a:t>
            </a:r>
          </a:p>
          <a:p>
            <a:pPr lvl="1">
              <a:defRPr/>
            </a:pPr>
            <a:r>
              <a:rPr lang="en-US" dirty="0"/>
              <a:t>Common unit for measuring the value of each good or service</a:t>
            </a:r>
          </a:p>
          <a:p>
            <a:pPr>
              <a:buFontTx/>
              <a:buNone/>
              <a:defRPr/>
            </a:pPr>
            <a:r>
              <a:rPr lang="en-US" dirty="0"/>
              <a:t>3. Store of value</a:t>
            </a:r>
          </a:p>
          <a:p>
            <a:pPr lvl="1">
              <a:defRPr/>
            </a:pPr>
            <a:r>
              <a:rPr lang="en-US" dirty="0"/>
              <a:t>Anything that retains its purchasing power over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1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Bad Incentives Fueled the Financial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Full-scale global financial panic in September 2008</a:t>
            </a:r>
          </a:p>
          <a:p>
            <a:pPr lvl="1">
              <a:defRPr/>
            </a:pPr>
            <a:r>
              <a:rPr lang="en-US" dirty="0"/>
              <a:t>Collapse of Lehman Brothers - major investment bank</a:t>
            </a:r>
          </a:p>
          <a:p>
            <a:pPr lvl="2">
              <a:defRPr/>
            </a:pPr>
            <a:r>
              <a:rPr lang="en-US" dirty="0"/>
              <a:t>Other financial institutions could soon follow</a:t>
            </a:r>
          </a:p>
          <a:p>
            <a:pPr lvl="1">
              <a:defRPr/>
            </a:pPr>
            <a:r>
              <a:rPr lang="en-US" dirty="0"/>
              <a:t>Collapsing stock market</a:t>
            </a:r>
          </a:p>
          <a:p>
            <a:pPr lvl="1">
              <a:defRPr/>
            </a:pPr>
            <a:r>
              <a:rPr lang="en-US" dirty="0"/>
              <a:t>Nobody wanted to lend money</a:t>
            </a:r>
          </a:p>
          <a:p>
            <a:pPr lvl="1">
              <a:defRPr/>
            </a:pPr>
            <a:r>
              <a:rPr lang="en-US" dirty="0"/>
              <a:t>Credit dried up</a:t>
            </a:r>
          </a:p>
          <a:p>
            <a:pPr lvl="1">
              <a:defRPr/>
            </a:pPr>
            <a:r>
              <a:rPr lang="en-US" dirty="0"/>
              <a:t>Panic spread to consumers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5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Troubled Asset Relief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Troubled Asset Relief Program, TARP</a:t>
            </a:r>
          </a:p>
          <a:p>
            <a:pPr lvl="1">
              <a:defRPr/>
            </a:pPr>
            <a:r>
              <a:rPr lang="en-US" dirty="0"/>
              <a:t>Government program that invested in financial institutions and automakers</a:t>
            </a:r>
          </a:p>
          <a:p>
            <a:pPr lvl="1">
              <a:defRPr/>
            </a:pPr>
            <a:r>
              <a:rPr lang="en-US" dirty="0"/>
              <a:t>To help stabilize markets</a:t>
            </a:r>
          </a:p>
          <a:p>
            <a:pPr lvl="1">
              <a:defRPr/>
            </a:pPr>
            <a:r>
              <a:rPr lang="en-US" dirty="0"/>
              <a:t>October 2008</a:t>
            </a:r>
          </a:p>
          <a:p>
            <a:pPr lvl="1">
              <a:defRPr/>
            </a:pPr>
            <a:r>
              <a:rPr lang="en-US" dirty="0"/>
              <a:t>Budgeted at $700 billion but expected to cost much 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2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Troubled Asset Relief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Treasury </a:t>
            </a:r>
          </a:p>
          <a:p>
            <a:pPr lvl="1">
              <a:defRPr/>
            </a:pPr>
            <a:r>
              <a:rPr lang="en-US" dirty="0"/>
              <a:t>Authorized to purchase up to $700 billion in mortgage-backed securities</a:t>
            </a:r>
          </a:p>
          <a:p>
            <a:pPr lvl="2">
              <a:defRPr/>
            </a:pPr>
            <a:r>
              <a:rPr lang="en-US" dirty="0"/>
              <a:t>Buy these illiquid, difficult-to-value, assets and get them off the banks’ books</a:t>
            </a:r>
          </a:p>
          <a:p>
            <a:pPr lvl="1">
              <a:defRPr/>
            </a:pPr>
            <a:r>
              <a:rPr lang="en-US" dirty="0"/>
              <a:t>Invest directly into financial institutions (sound except for their troubled assets)</a:t>
            </a:r>
          </a:p>
          <a:p>
            <a:pPr lvl="2">
              <a:defRPr/>
            </a:pPr>
            <a:r>
              <a:rPr lang="en-US" dirty="0"/>
              <a:t>Infuse new financial capital </a:t>
            </a:r>
          </a:p>
          <a:p>
            <a:pPr lvl="2">
              <a:defRPr/>
            </a:pPr>
            <a:r>
              <a:rPr lang="en-US" dirty="0"/>
              <a:t>Prevent more failures</a:t>
            </a:r>
          </a:p>
          <a:p>
            <a:pPr lvl="2">
              <a:defRPr/>
            </a:pPr>
            <a:r>
              <a:rPr lang="en-US" dirty="0"/>
              <a:t>Get banks lending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8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Troubled Asset Relief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Too big to fail</a:t>
            </a:r>
          </a:p>
          <a:p>
            <a:pPr lvl="1">
              <a:defRPr/>
            </a:pPr>
            <a:r>
              <a:rPr lang="en-US" dirty="0"/>
              <a:t>Financial institution had become so large and so interconnected with others</a:t>
            </a:r>
          </a:p>
          <a:p>
            <a:pPr lvl="1">
              <a:defRPr/>
            </a:pPr>
            <a:r>
              <a:rPr lang="en-US" dirty="0"/>
              <a:t>Its failure would be a disaster for the wider economy</a:t>
            </a:r>
          </a:p>
          <a:p>
            <a:pPr lvl="1">
              <a:defRPr/>
            </a:pPr>
            <a:r>
              <a:rPr lang="en-US" dirty="0"/>
              <a:t>Its collapse had to be prevented even if that required a bailout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3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Troubled Asset Relief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TARP money</a:t>
            </a:r>
          </a:p>
          <a:p>
            <a:pPr lvl="1">
              <a:defRPr/>
            </a:pPr>
            <a:r>
              <a:rPr lang="en-US" dirty="0"/>
              <a:t>Buy stakes in banks large and small</a:t>
            </a:r>
          </a:p>
          <a:p>
            <a:pPr lvl="1">
              <a:defRPr/>
            </a:pPr>
            <a:r>
              <a:rPr lang="en-US" dirty="0"/>
              <a:t>Bought government stakes in General Motors and Chrysler</a:t>
            </a:r>
          </a:p>
          <a:p>
            <a:pPr>
              <a:defRPr/>
            </a:pPr>
            <a:r>
              <a:rPr lang="en-US" dirty="0"/>
              <a:t>Financial markets stabilized a bit</a:t>
            </a:r>
          </a:p>
          <a:p>
            <a:pPr>
              <a:defRPr/>
            </a:pPr>
            <a:r>
              <a:rPr lang="en-US" dirty="0"/>
              <a:t>Stock market recovered some ground</a:t>
            </a:r>
          </a:p>
          <a:p>
            <a:pPr>
              <a:defRPr/>
            </a:pPr>
            <a:r>
              <a:rPr lang="en-US" dirty="0"/>
              <a:t>Housing prices continued to fall</a:t>
            </a:r>
          </a:p>
          <a:p>
            <a:pPr>
              <a:defRPr/>
            </a:pPr>
            <a:r>
              <a:rPr lang="en-US" dirty="0"/>
              <a:t>Homes continued to slip under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3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Troubled Asset Relief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Banks </a:t>
            </a:r>
            <a:r>
              <a:rPr lang="en-US" dirty="0" smtClean="0"/>
              <a:t>- suffer from </a:t>
            </a:r>
            <a:r>
              <a:rPr lang="en-US" dirty="0"/>
              <a:t>mortgage defaults</a:t>
            </a:r>
          </a:p>
          <a:p>
            <a:pPr>
              <a:defRPr/>
            </a:pPr>
            <a:r>
              <a:rPr lang="en-US" dirty="0"/>
              <a:t>Spike in bank failures</a:t>
            </a:r>
          </a:p>
          <a:p>
            <a:pPr lvl="1">
              <a:defRPr/>
            </a:pPr>
            <a:r>
              <a:rPr lang="en-US" dirty="0"/>
              <a:t>From 25 bank failures in 2008</a:t>
            </a:r>
          </a:p>
          <a:p>
            <a:pPr lvl="2">
              <a:defRPr/>
            </a:pPr>
            <a:r>
              <a:rPr lang="en-US" dirty="0"/>
              <a:t>To </a:t>
            </a:r>
            <a:r>
              <a:rPr lang="en-US" dirty="0" smtClean="0"/>
              <a:t>157 </a:t>
            </a:r>
            <a:r>
              <a:rPr lang="en-US" dirty="0"/>
              <a:t>in </a:t>
            </a:r>
            <a:r>
              <a:rPr lang="en-US" dirty="0" smtClean="0"/>
              <a:t>2010; to 18 in 2014</a:t>
            </a:r>
            <a:endParaRPr lang="en-US" dirty="0"/>
          </a:p>
          <a:p>
            <a:pPr>
              <a:defRPr/>
            </a:pPr>
            <a:r>
              <a:rPr lang="en-US" dirty="0"/>
              <a:t>Number of banks</a:t>
            </a:r>
          </a:p>
          <a:p>
            <a:pPr lvl="1">
              <a:defRPr/>
            </a:pPr>
            <a:r>
              <a:rPr lang="en-US" dirty="0"/>
              <a:t>Declined from about 18,000 in 1984</a:t>
            </a:r>
          </a:p>
          <a:p>
            <a:pPr lvl="2">
              <a:defRPr/>
            </a:pPr>
            <a:r>
              <a:rPr lang="en-US" dirty="0"/>
              <a:t>To </a:t>
            </a:r>
            <a:r>
              <a:rPr lang="en-US" dirty="0" smtClean="0"/>
              <a:t>about 6,500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87% </a:t>
            </a:r>
            <a:r>
              <a:rPr lang="en-US" dirty="0"/>
              <a:t>commercial banks; </a:t>
            </a:r>
            <a:r>
              <a:rPr lang="en-US" dirty="0" smtClean="0"/>
              <a:t>13% </a:t>
            </a:r>
            <a:r>
              <a:rPr lang="en-US" dirty="0"/>
              <a:t>savings 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78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Dodd-Frank Wall Street Reform and Consumer Protection Act</a:t>
            </a:r>
          </a:p>
          <a:p>
            <a:pPr lvl="1">
              <a:defRPr/>
            </a:pPr>
            <a:r>
              <a:rPr lang="en-US" dirty="0"/>
              <a:t>Sweeping regulatory changes aimed at preventing another financial crisis</a:t>
            </a:r>
          </a:p>
          <a:p>
            <a:pPr lvl="1">
              <a:defRPr/>
            </a:pPr>
            <a:r>
              <a:rPr lang="en-US" dirty="0"/>
              <a:t>July </a:t>
            </a:r>
            <a:r>
              <a:rPr lang="en-US" dirty="0" smtClean="0"/>
              <a:t>2010, 2,300 </a:t>
            </a:r>
            <a:r>
              <a:rPr lang="en-US" dirty="0"/>
              <a:t>pages long</a:t>
            </a:r>
          </a:p>
          <a:p>
            <a:pPr lvl="1">
              <a:defRPr/>
            </a:pPr>
            <a:r>
              <a:rPr lang="en-US" dirty="0"/>
              <a:t>Authorized 10 regulatory agencies to write and interpret hundreds of new rules governing financial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1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Provisions</a:t>
            </a:r>
          </a:p>
          <a:p>
            <a:pPr lvl="1">
              <a:defRPr/>
            </a:pPr>
            <a:r>
              <a:rPr lang="en-US" dirty="0" smtClean="0"/>
              <a:t>Mortgage </a:t>
            </a:r>
            <a:r>
              <a:rPr lang="en-US" dirty="0"/>
              <a:t>originator </a:t>
            </a:r>
          </a:p>
          <a:p>
            <a:pPr lvl="2">
              <a:defRPr/>
            </a:pPr>
            <a:r>
              <a:rPr lang="en-US" dirty="0"/>
              <a:t>Must verify income, credit history, and job status</a:t>
            </a:r>
          </a:p>
          <a:p>
            <a:pPr lvl="2">
              <a:defRPr/>
            </a:pPr>
            <a:r>
              <a:rPr lang="en-US" dirty="0"/>
              <a:t>Cannot be paid more for funneling borrowers to riskier loans</a:t>
            </a:r>
          </a:p>
          <a:p>
            <a:pPr lvl="1">
              <a:defRPr/>
            </a:pPr>
            <a:r>
              <a:rPr lang="en-US" dirty="0"/>
              <a:t>Issuers of mortgage-backed securities</a:t>
            </a:r>
          </a:p>
          <a:p>
            <a:pPr lvl="2">
              <a:defRPr/>
            </a:pPr>
            <a:r>
              <a:rPr lang="en-US" dirty="0"/>
              <a:t>Must retain at least 5% of the credit </a:t>
            </a:r>
            <a:r>
              <a:rPr lang="en-US" dirty="0" smtClean="0"/>
              <a:t>risk</a:t>
            </a:r>
          </a:p>
          <a:p>
            <a:pPr lvl="1">
              <a:defRPr/>
            </a:pPr>
            <a:r>
              <a:rPr lang="en-US" dirty="0"/>
              <a:t>Credit-rating agencies - new regulations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3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Provisions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Federal Reserve – authorized to regulate companies other than banks</a:t>
            </a:r>
          </a:p>
          <a:p>
            <a:pPr lvl="2">
              <a:defRPr/>
            </a:pPr>
            <a:r>
              <a:rPr lang="en-US" dirty="0"/>
              <a:t>Insurance companies and investment firms</a:t>
            </a:r>
          </a:p>
          <a:p>
            <a:pPr lvl="1">
              <a:defRPr/>
            </a:pPr>
            <a:r>
              <a:rPr lang="en-US" dirty="0"/>
              <a:t>Regulations on banks</a:t>
            </a:r>
          </a:p>
          <a:p>
            <a:pPr lvl="2">
              <a:defRPr/>
            </a:pPr>
            <a:r>
              <a:rPr lang="en-US" dirty="0"/>
              <a:t>Limited the ability to trade on their own behalf</a:t>
            </a:r>
          </a:p>
          <a:p>
            <a:pPr lvl="2">
              <a:defRPr/>
            </a:pPr>
            <a:r>
              <a:rPr lang="en-US" dirty="0"/>
              <a:t>Restricting their investments in hedge funds and private equity funds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Stability Oversight Council</a:t>
            </a:r>
          </a:p>
          <a:p>
            <a:pPr lvl="1">
              <a:defRPr/>
            </a:pPr>
            <a:r>
              <a:rPr lang="en-US" dirty="0"/>
              <a:t>Monitor Wall Street’s largest firms and other market participants</a:t>
            </a:r>
          </a:p>
          <a:p>
            <a:pPr lvl="1">
              <a:defRPr/>
            </a:pPr>
            <a:r>
              <a:rPr lang="en-US" dirty="0" smtClean="0"/>
              <a:t>Spot &amp; respond </a:t>
            </a:r>
            <a:r>
              <a:rPr lang="en-US" dirty="0"/>
              <a:t>to emerging systemic </a:t>
            </a:r>
            <a:r>
              <a:rPr lang="en-US" dirty="0" smtClean="0"/>
              <a:t>risks</a:t>
            </a:r>
            <a:endParaRPr lang="en-US" dirty="0"/>
          </a:p>
          <a:p>
            <a:pPr lvl="1">
              <a:defRPr/>
            </a:pPr>
            <a:r>
              <a:rPr lang="en-US" dirty="0"/>
              <a:t>9-member panel</a:t>
            </a:r>
          </a:p>
          <a:p>
            <a:pPr lvl="2">
              <a:defRPr/>
            </a:pPr>
            <a:r>
              <a:rPr lang="en-US" dirty="0"/>
              <a:t>Treasury Department</a:t>
            </a:r>
          </a:p>
          <a:p>
            <a:pPr lvl="2">
              <a:defRPr/>
            </a:pPr>
            <a:r>
              <a:rPr lang="en-US" dirty="0"/>
              <a:t>Regulators from other </a:t>
            </a:r>
            <a:r>
              <a:rPr lang="en-US" dirty="0" smtClean="0"/>
              <a:t>agencies</a:t>
            </a:r>
          </a:p>
          <a:p>
            <a:pPr lvl="1">
              <a:defRPr/>
            </a:pPr>
            <a:r>
              <a:rPr lang="en-US" dirty="0"/>
              <a:t>Regulators - authority to seize and liquidate troubled financial </a:t>
            </a:r>
            <a:r>
              <a:rPr lang="en-US" dirty="0" smtClean="0"/>
              <a:t>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6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Ideal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Durable</a:t>
            </a:r>
          </a:p>
          <a:p>
            <a:pPr lvl="1"/>
            <a:r>
              <a:rPr lang="en-US" dirty="0"/>
              <a:t>Maintain its quality for long periods of time</a:t>
            </a:r>
          </a:p>
          <a:p>
            <a:r>
              <a:rPr lang="en-US" dirty="0"/>
              <a:t>Portable</a:t>
            </a:r>
          </a:p>
          <a:p>
            <a:pPr lvl="1"/>
            <a:r>
              <a:rPr lang="en-US" dirty="0"/>
              <a:t>Easily carried</a:t>
            </a:r>
          </a:p>
          <a:p>
            <a:r>
              <a:rPr lang="en-US" dirty="0"/>
              <a:t>Divisible</a:t>
            </a:r>
          </a:p>
          <a:p>
            <a:pPr lvl="1"/>
            <a:r>
              <a:rPr lang="en-US" dirty="0"/>
              <a:t>Easily divisible </a:t>
            </a:r>
            <a:r>
              <a:rPr lang="en-US" dirty="0" smtClean="0"/>
              <a:t>into </a:t>
            </a:r>
            <a:r>
              <a:rPr lang="en-US" dirty="0"/>
              <a:t>smaller units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8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Bureau </a:t>
            </a:r>
            <a:r>
              <a:rPr lang="en-US" dirty="0"/>
              <a:t>of Consumer Financial Protection</a:t>
            </a:r>
          </a:p>
          <a:p>
            <a:pPr lvl="1">
              <a:defRPr/>
            </a:pPr>
            <a:r>
              <a:rPr lang="en-US" dirty="0"/>
              <a:t>Broad powers to write consumer-protection rules for banks and other firms </a:t>
            </a:r>
          </a:p>
          <a:p>
            <a:pPr>
              <a:defRPr/>
            </a:pPr>
            <a:r>
              <a:rPr lang="en-US" dirty="0"/>
              <a:t>Financial regulators</a:t>
            </a:r>
          </a:p>
          <a:p>
            <a:pPr lvl="1">
              <a:defRPr/>
            </a:pPr>
            <a:r>
              <a:rPr lang="en-US" dirty="0"/>
              <a:t>More funding, more information, and more </a:t>
            </a:r>
            <a:r>
              <a:rPr lang="en-US" dirty="0" smtClean="0"/>
              <a:t>power</a:t>
            </a:r>
          </a:p>
          <a:p>
            <a:pPr>
              <a:defRPr/>
            </a:pPr>
            <a:r>
              <a:rPr lang="en-US" dirty="0"/>
              <a:t>Supporters</a:t>
            </a:r>
          </a:p>
          <a:p>
            <a:pPr lvl="2">
              <a:defRPr/>
            </a:pPr>
            <a:r>
              <a:rPr lang="en-US" dirty="0"/>
              <a:t>Reduce the likelihood of another financial crisis</a:t>
            </a:r>
          </a:p>
          <a:p>
            <a:pPr lvl="2">
              <a:defRPr/>
            </a:pPr>
            <a:r>
              <a:rPr lang="en-US" dirty="0"/>
              <a:t>Handle it better if one should </a:t>
            </a:r>
            <a:r>
              <a:rPr lang="en-US" dirty="0" smtClean="0"/>
              <a:t>occur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3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Others</a:t>
            </a:r>
          </a:p>
          <a:p>
            <a:pPr lvl="2">
              <a:defRPr/>
            </a:pPr>
            <a:r>
              <a:rPr lang="en-US" dirty="0"/>
              <a:t>There are many ways a firm can take risks</a:t>
            </a:r>
          </a:p>
          <a:p>
            <a:pPr lvl="2">
              <a:defRPr/>
            </a:pPr>
            <a:r>
              <a:rPr lang="en-US" dirty="0" smtClean="0"/>
              <a:t>Unintended </a:t>
            </a:r>
            <a:r>
              <a:rPr lang="en-US" dirty="0"/>
              <a:t>consequences</a:t>
            </a:r>
          </a:p>
          <a:p>
            <a:pPr>
              <a:defRPr/>
            </a:pPr>
            <a:r>
              <a:rPr lang="en-US" dirty="0" smtClean="0"/>
              <a:t>Unintended consequences?</a:t>
            </a:r>
            <a:endParaRPr lang="en-US" dirty="0"/>
          </a:p>
          <a:p>
            <a:pPr lvl="2">
              <a:defRPr/>
            </a:pPr>
            <a:r>
              <a:rPr lang="en-US" dirty="0"/>
              <a:t>Stifle financial innovation</a:t>
            </a:r>
          </a:p>
          <a:p>
            <a:pPr lvl="2">
              <a:defRPr/>
            </a:pPr>
            <a:r>
              <a:rPr lang="en-US" dirty="0"/>
              <a:t>Lose business to foreign competitors</a:t>
            </a:r>
          </a:p>
          <a:p>
            <a:pPr lvl="2">
              <a:defRPr/>
            </a:pPr>
            <a:r>
              <a:rPr lang="en-US" dirty="0"/>
              <a:t>Credit </a:t>
            </a:r>
            <a:r>
              <a:rPr lang="en-US" dirty="0" smtClean="0"/>
              <a:t>availability; New </a:t>
            </a:r>
            <a:r>
              <a:rPr lang="en-US" dirty="0"/>
              <a:t>financial products</a:t>
            </a:r>
          </a:p>
          <a:p>
            <a:pPr lvl="2">
              <a:defRPr/>
            </a:pPr>
            <a:r>
              <a:rPr lang="en-US" dirty="0"/>
              <a:t>Credit flows – get choked by regulatory bureaucracy and politics</a:t>
            </a:r>
          </a:p>
          <a:p>
            <a:pPr lvl="2">
              <a:defRPr/>
            </a:pPr>
            <a:r>
              <a:rPr lang="en-US" dirty="0"/>
              <a:t>How will capitalism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Top Banks in America and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banks in the U.S.</a:t>
            </a:r>
          </a:p>
          <a:p>
            <a:pPr lvl="1"/>
            <a:r>
              <a:rPr lang="en-US" dirty="0"/>
              <a:t>Domestic deposits</a:t>
            </a:r>
          </a:p>
          <a:p>
            <a:pPr lvl="1"/>
            <a:r>
              <a:rPr lang="en-US" dirty="0"/>
              <a:t>Mergers and acquisitions</a:t>
            </a:r>
          </a:p>
          <a:p>
            <a:pPr lvl="1"/>
            <a:r>
              <a:rPr lang="en-US" dirty="0"/>
              <a:t>National banks</a:t>
            </a:r>
          </a:p>
          <a:p>
            <a:r>
              <a:rPr lang="en-US" dirty="0"/>
              <a:t>Top </a:t>
            </a:r>
            <a:r>
              <a:rPr lang="en-US" dirty="0" smtClean="0"/>
              <a:t>10 </a:t>
            </a:r>
            <a:r>
              <a:rPr lang="en-US" dirty="0"/>
              <a:t>banks – worldwide assets</a:t>
            </a:r>
          </a:p>
          <a:p>
            <a:pPr lvl="1"/>
            <a:r>
              <a:rPr lang="en-US" dirty="0"/>
              <a:t>China: 4</a:t>
            </a:r>
          </a:p>
          <a:p>
            <a:pPr lvl="1"/>
            <a:r>
              <a:rPr lang="en-US" dirty="0" smtClean="0"/>
              <a:t>France: 2</a:t>
            </a:r>
          </a:p>
          <a:p>
            <a:pPr lvl="1"/>
            <a:r>
              <a:rPr lang="en-US" dirty="0" smtClean="0"/>
              <a:t>United </a:t>
            </a:r>
            <a:r>
              <a:rPr lang="en-US" dirty="0"/>
              <a:t>States: </a:t>
            </a:r>
            <a:r>
              <a:rPr lang="en-US" dirty="0" smtClean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2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 (a)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Top 10 Banks in America and the World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01038"/>
            <a:ext cx="8715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 (b)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Top 10 Banks in America and the World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1" y="985839"/>
            <a:ext cx="8804059" cy="39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Ideal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Uniform quality </a:t>
            </a:r>
          </a:p>
          <a:p>
            <a:pPr lvl="1">
              <a:defRPr/>
            </a:pPr>
            <a:r>
              <a:rPr lang="en-US" dirty="0" smtClean="0"/>
              <a:t>If money is not of uniform quality, people trade </a:t>
            </a:r>
            <a:r>
              <a:rPr lang="en-US" dirty="0"/>
              <a:t>away inferior money and hoard the </a:t>
            </a:r>
            <a:r>
              <a:rPr lang="en-US" dirty="0" smtClean="0"/>
              <a:t>best, so money is circulation is of poor quality</a:t>
            </a:r>
            <a:endParaRPr lang="en-US" dirty="0"/>
          </a:p>
          <a:p>
            <a:pPr>
              <a:defRPr/>
            </a:pPr>
            <a:r>
              <a:rPr lang="en-US" dirty="0"/>
              <a:t>Low opportunity cost</a:t>
            </a:r>
          </a:p>
          <a:p>
            <a:pPr lvl="1">
              <a:defRPr/>
            </a:pPr>
            <a:r>
              <a:rPr lang="en-US" dirty="0" smtClean="0"/>
              <a:t>Money shouldn’t </a:t>
            </a:r>
            <a:r>
              <a:rPr lang="en-US" dirty="0"/>
              <a:t>tie up valuable resources</a:t>
            </a:r>
          </a:p>
          <a:p>
            <a:pPr>
              <a:defRPr/>
            </a:pPr>
            <a:r>
              <a:rPr lang="en-US" dirty="0"/>
              <a:t>Maintain a relatively stable value over time</a:t>
            </a:r>
          </a:p>
          <a:p>
            <a:pPr lvl="1">
              <a:defRPr/>
            </a:pPr>
            <a:r>
              <a:rPr lang="en-US" dirty="0"/>
              <a:t>Avoid erratic </a:t>
            </a:r>
            <a:r>
              <a:rPr lang="en-US" dirty="0" smtClean="0"/>
              <a:t>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40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Six Properties of Ideal Money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46631"/>
            <a:ext cx="8705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25717</TotalTime>
  <Words>5111</Words>
  <Application>Microsoft Office PowerPoint</Application>
  <PresentationFormat>On-screen Show (4:3)</PresentationFormat>
  <Paragraphs>590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case study 2</vt:lpstr>
      <vt:lpstr>appendix</vt:lpstr>
      <vt:lpstr>PowerPoint Presentation</vt:lpstr>
      <vt:lpstr>PowerPoint Presentation</vt:lpstr>
      <vt:lpstr>The Birth of Money</vt:lpstr>
      <vt:lpstr>The Birth of Money</vt:lpstr>
      <vt:lpstr>Functions of Money</vt:lpstr>
      <vt:lpstr>Functions of Money</vt:lpstr>
      <vt:lpstr>Properties of the Ideal Money</vt:lpstr>
      <vt:lpstr>Properties of the Ideal Money</vt:lpstr>
      <vt:lpstr>Exhibit 1</vt:lpstr>
      <vt:lpstr>Mackerel Economics in Federal Prisons</vt:lpstr>
      <vt:lpstr>Mackerel Economics in Federal Prisons</vt:lpstr>
      <vt:lpstr>Mackerel Economics in Federal Prisons</vt:lpstr>
      <vt:lpstr>Mackerel Economics in Federal Prisons</vt:lpstr>
      <vt:lpstr>Coins</vt:lpstr>
      <vt:lpstr>Early Banking</vt:lpstr>
      <vt:lpstr>Early Banking</vt:lpstr>
      <vt:lpstr>Bank Notes and Fiat Money</vt:lpstr>
      <vt:lpstr>Bank Notes and Fiat Money</vt:lpstr>
      <vt:lpstr>The Value of Money</vt:lpstr>
      <vt:lpstr>Exhibit 2</vt:lpstr>
      <vt:lpstr>When Money Performs Poorly</vt:lpstr>
      <vt:lpstr>Financial Institutions in the U.S.</vt:lpstr>
      <vt:lpstr>Financial Institutions in the U.S.</vt:lpstr>
      <vt:lpstr>Birth of the Fed</vt:lpstr>
      <vt:lpstr>Birth of the Fed</vt:lpstr>
      <vt:lpstr>Exhibit 3</vt:lpstr>
      <vt:lpstr>Powers of the Federal Reserve System</vt:lpstr>
      <vt:lpstr>Powers of the Federal Reserve System</vt:lpstr>
      <vt:lpstr>Powers of the Federal Reserve System</vt:lpstr>
      <vt:lpstr>Powers of the Federal Reserve System</vt:lpstr>
      <vt:lpstr>Banking Troubles, the Great Depression</vt:lpstr>
      <vt:lpstr>Banking Troubles, the Great Depression</vt:lpstr>
      <vt:lpstr>Banking Troubles, the Great Depression</vt:lpstr>
      <vt:lpstr>Banking Troubles, the Great Depression</vt:lpstr>
      <vt:lpstr>Exhibit 4</vt:lpstr>
      <vt:lpstr>Banking Troubles, the Great Depression</vt:lpstr>
      <vt:lpstr>Banking Troubles, the Great Depression</vt:lpstr>
      <vt:lpstr>Banks Lost Deposits</vt:lpstr>
      <vt:lpstr>Banks Lost Deposits</vt:lpstr>
      <vt:lpstr>Banking Deregulation</vt:lpstr>
      <vt:lpstr>Banking Deregulation</vt:lpstr>
      <vt:lpstr>Banking Deregulation</vt:lpstr>
      <vt:lpstr>Banking Deregulation</vt:lpstr>
      <vt:lpstr>Banks on the Ropes</vt:lpstr>
      <vt:lpstr>Exhibit 5</vt:lpstr>
      <vt:lpstr>Banks Recover</vt:lpstr>
      <vt:lpstr>Banks Recover</vt:lpstr>
      <vt:lpstr>Exhibit 6</vt:lpstr>
      <vt:lpstr>Banking During and After the Great Recession of 2007–2009</vt:lpstr>
      <vt:lpstr>Subprime Mortgages  and Mortgage-Backed Securities</vt:lpstr>
      <vt:lpstr>Subprime Mortgages  and Mortgage-Backed Securities</vt:lpstr>
      <vt:lpstr>Subprime Mortgages  and Mortgage-Backed Securities</vt:lpstr>
      <vt:lpstr>Subprime Mortgages  and Mortgage-Backed Securities</vt:lpstr>
      <vt:lpstr>Subprime Mortgages  and Mortgage-Backed Securities</vt:lpstr>
      <vt:lpstr>Subprime Mortgages  and Mortgage-Backed Securities</vt:lpstr>
      <vt:lpstr>Bad Incentives Fueled the Financial Crisis</vt:lpstr>
      <vt:lpstr>Bad Incentives Fueled the Financial Crisis</vt:lpstr>
      <vt:lpstr>Bad Incentives Fueled the Financial Crisis</vt:lpstr>
      <vt:lpstr>Bad Incentives Fueled the Financial Crisis</vt:lpstr>
      <vt:lpstr>Bad Incentives Fueled the Financial Crisis</vt:lpstr>
      <vt:lpstr>The Troubled Asset Relief Program</vt:lpstr>
      <vt:lpstr>The Troubled Asset Relief Program</vt:lpstr>
      <vt:lpstr>The Troubled Asset Relief Program</vt:lpstr>
      <vt:lpstr>The Troubled Asset Relief Program</vt:lpstr>
      <vt:lpstr>The Troubled Asset Relief Program</vt:lpstr>
      <vt:lpstr>The Dodd-Frank Act</vt:lpstr>
      <vt:lpstr>The Dodd-Frank Act</vt:lpstr>
      <vt:lpstr>The Dodd-Frank Act</vt:lpstr>
      <vt:lpstr>The Dodd-Frank Act</vt:lpstr>
      <vt:lpstr>The Dodd-Frank Act</vt:lpstr>
      <vt:lpstr>The Dodd-Frank Act</vt:lpstr>
      <vt:lpstr>Top Banks in America and the World</vt:lpstr>
      <vt:lpstr>Exhibit 7 (a)</vt:lpstr>
      <vt:lpstr>Exhibit 7 (b)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1304</cp:revision>
  <dcterms:created xsi:type="dcterms:W3CDTF">2006-11-30T14:59:54Z</dcterms:created>
  <dcterms:modified xsi:type="dcterms:W3CDTF">2016-01-20T00:43:53Z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658284778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