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34" r:id="rId1"/>
    <p:sldMasterId id="2147484293" r:id="rId2"/>
    <p:sldMasterId id="2147483650" r:id="rId3"/>
    <p:sldMasterId id="2147483652" r:id="rId4"/>
    <p:sldMasterId id="2147483655" r:id="rId5"/>
    <p:sldMasterId id="2147483654" r:id="rId6"/>
  </p:sldMasterIdLst>
  <p:notesMasterIdLst>
    <p:notesMasterId r:id="rId64"/>
  </p:notesMasterIdLst>
  <p:handoutMasterIdLst>
    <p:handoutMasterId r:id="rId65"/>
  </p:handoutMasterIdLst>
  <p:sldIdLst>
    <p:sldId id="663" r:id="rId7"/>
    <p:sldId id="664" r:id="rId8"/>
    <p:sldId id="827" r:id="rId9"/>
    <p:sldId id="828" r:id="rId10"/>
    <p:sldId id="829" r:id="rId11"/>
    <p:sldId id="830" r:id="rId12"/>
    <p:sldId id="831" r:id="rId13"/>
    <p:sldId id="832" r:id="rId14"/>
    <p:sldId id="833" r:id="rId15"/>
    <p:sldId id="834" r:id="rId16"/>
    <p:sldId id="835" r:id="rId17"/>
    <p:sldId id="836" r:id="rId18"/>
    <p:sldId id="837" r:id="rId19"/>
    <p:sldId id="838" r:id="rId20"/>
    <p:sldId id="839" r:id="rId21"/>
    <p:sldId id="840" r:id="rId22"/>
    <p:sldId id="841" r:id="rId23"/>
    <p:sldId id="842" r:id="rId24"/>
    <p:sldId id="844" r:id="rId25"/>
    <p:sldId id="845" r:id="rId26"/>
    <p:sldId id="847" r:id="rId27"/>
    <p:sldId id="848" r:id="rId28"/>
    <p:sldId id="849" r:id="rId29"/>
    <p:sldId id="850" r:id="rId30"/>
    <p:sldId id="851" r:id="rId31"/>
    <p:sldId id="852" r:id="rId32"/>
    <p:sldId id="853" r:id="rId33"/>
    <p:sldId id="855" r:id="rId34"/>
    <p:sldId id="856" r:id="rId35"/>
    <p:sldId id="857" r:id="rId36"/>
    <p:sldId id="858" r:id="rId37"/>
    <p:sldId id="859" r:id="rId38"/>
    <p:sldId id="860" r:id="rId39"/>
    <p:sldId id="861" r:id="rId40"/>
    <p:sldId id="862" r:id="rId41"/>
    <p:sldId id="863" r:id="rId42"/>
    <p:sldId id="864" r:id="rId43"/>
    <p:sldId id="865" r:id="rId44"/>
    <p:sldId id="866" r:id="rId45"/>
    <p:sldId id="867" r:id="rId46"/>
    <p:sldId id="868" r:id="rId47"/>
    <p:sldId id="869" r:id="rId48"/>
    <p:sldId id="870" r:id="rId49"/>
    <p:sldId id="871" r:id="rId50"/>
    <p:sldId id="872" r:id="rId51"/>
    <p:sldId id="873" r:id="rId52"/>
    <p:sldId id="874" r:id="rId53"/>
    <p:sldId id="875" r:id="rId54"/>
    <p:sldId id="876" r:id="rId55"/>
    <p:sldId id="877" r:id="rId56"/>
    <p:sldId id="878" r:id="rId57"/>
    <p:sldId id="879" r:id="rId58"/>
    <p:sldId id="880" r:id="rId59"/>
    <p:sldId id="881" r:id="rId60"/>
    <p:sldId id="883" r:id="rId61"/>
    <p:sldId id="884" r:id="rId62"/>
    <p:sldId id="885" r:id="rId63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20000"/>
      </a:spcBef>
      <a:spcAft>
        <a:spcPct val="0"/>
      </a:spcAft>
      <a:buChar char="•"/>
      <a:defRPr sz="3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20000"/>
      </a:spcBef>
      <a:spcAft>
        <a:spcPct val="0"/>
      </a:spcAft>
      <a:buChar char="•"/>
      <a:defRPr sz="3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20000"/>
      </a:spcBef>
      <a:spcAft>
        <a:spcPct val="0"/>
      </a:spcAft>
      <a:buChar char="•"/>
      <a:defRPr sz="3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20000"/>
      </a:spcBef>
      <a:spcAft>
        <a:spcPct val="0"/>
      </a:spcAft>
      <a:buChar char="•"/>
      <a:defRPr sz="3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20000"/>
      </a:spcBef>
      <a:spcAft>
        <a:spcPct val="0"/>
      </a:spcAft>
      <a:buChar char="•"/>
      <a:defRPr sz="3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900E24"/>
    <a:srgbClr val="DE4A00"/>
    <a:srgbClr val="FF732D"/>
    <a:srgbClr val="FF0066"/>
    <a:srgbClr val="0044A8"/>
    <a:srgbClr val="B42828"/>
    <a:srgbClr val="00AAC9"/>
    <a:srgbClr val="0097A1"/>
    <a:srgbClr val="0027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65" autoAdjust="0"/>
    <p:restoredTop sz="86406" autoAdjust="0"/>
  </p:normalViewPr>
  <p:slideViewPr>
    <p:cSldViewPr snapToGrid="0">
      <p:cViewPr varScale="1">
        <p:scale>
          <a:sx n="59" d="100"/>
          <a:sy n="59" d="100"/>
        </p:scale>
        <p:origin x="1338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04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36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63" Type="http://schemas.openxmlformats.org/officeDocument/2006/relationships/slide" Target="slides/slide57.xml"/><Relationship Id="rId68" Type="http://schemas.openxmlformats.org/officeDocument/2006/relationships/theme" Target="theme/theme1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slide" Target="slides/slide47.xml"/><Relationship Id="rId58" Type="http://schemas.openxmlformats.org/officeDocument/2006/relationships/slide" Target="slides/slide52.xml"/><Relationship Id="rId66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slide" Target="slides/slide51.xml"/><Relationship Id="rId61" Type="http://schemas.openxmlformats.org/officeDocument/2006/relationships/slide" Target="slides/slide55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slide" Target="slides/slide54.xml"/><Relationship Id="rId65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slide" Target="slides/slide50.xml"/><Relationship Id="rId64" Type="http://schemas.openxmlformats.org/officeDocument/2006/relationships/notesMaster" Target="notesMasters/notesMaster1.xml"/><Relationship Id="rId69" Type="http://schemas.openxmlformats.org/officeDocument/2006/relationships/tableStyles" Target="tableStyles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slide" Target="slides/slide53.xml"/><Relationship Id="rId67" Type="http://schemas.openxmlformats.org/officeDocument/2006/relationships/viewProps" Target="viewProps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62" Type="http://schemas.openxmlformats.org/officeDocument/2006/relationships/slide" Target="slides/slide5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FontTx/>
              <a:buNone/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7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7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FontTx/>
              <a:buNone/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7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592D0800-4859-4CA8-B7EC-AA42AD7B60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3411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FontTx/>
              <a:buNone/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FontTx/>
              <a:buNone/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18B77CDB-D0D5-4635-9103-FBDA270D4A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8591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05050"/>
            <a:ext cx="9144000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11"/>
          <p:cNvSpPr>
            <a:spLocks noChangeArrowheads="1"/>
          </p:cNvSpPr>
          <p:nvPr userDrawn="1"/>
        </p:nvSpPr>
        <p:spPr bwMode="auto">
          <a:xfrm>
            <a:off x="3041151" y="5887092"/>
            <a:ext cx="6102849" cy="499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>
              <a:lnSpc>
                <a:spcPct val="80000"/>
              </a:lnSpc>
              <a:buFontTx/>
              <a:buNone/>
            </a:pPr>
            <a:r>
              <a:rPr lang="en-US" sz="1600" dirty="0" smtClean="0"/>
              <a:t>Prepared by:</a:t>
            </a:r>
            <a:r>
              <a:rPr lang="en-US" sz="1600" baseline="0" dirty="0" smtClean="0"/>
              <a:t> </a:t>
            </a:r>
            <a:r>
              <a:rPr lang="en-US" sz="1600" dirty="0" smtClean="0"/>
              <a:t>V. </a:t>
            </a:r>
            <a:r>
              <a:rPr lang="en-US" sz="1600" dirty="0" err="1" smtClean="0"/>
              <a:t>Andreea</a:t>
            </a:r>
            <a:r>
              <a:rPr lang="en-US" sz="1600" dirty="0" smtClean="0"/>
              <a:t> </a:t>
            </a:r>
            <a:r>
              <a:rPr lang="en-US" sz="1600" dirty="0" err="1" smtClean="0"/>
              <a:t>Chiritescu</a:t>
            </a:r>
            <a:r>
              <a:rPr lang="en-US" sz="1600" dirty="0" smtClean="0"/>
              <a:t>, Eastern Illinois University</a:t>
            </a:r>
          </a:p>
          <a:p>
            <a:pPr algn="l">
              <a:lnSpc>
                <a:spcPct val="80000"/>
              </a:lnSpc>
              <a:buFontTx/>
              <a:buNone/>
            </a:pPr>
            <a:r>
              <a:rPr lang="en-US" sz="16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Reviewed by: William A. </a:t>
            </a:r>
            <a:r>
              <a:rPr lang="en-US" sz="16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McEachern</a:t>
            </a:r>
            <a:r>
              <a:rPr lang="en-US" sz="16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,</a:t>
            </a:r>
            <a:r>
              <a:rPr lang="en-US" sz="16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6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University of Connecticut</a:t>
            </a:r>
            <a:endParaRPr lang="en-US" sz="1600" kern="1200" dirty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8915" name="Rectangle 3"/>
          <p:cNvSpPr>
            <a:spLocks noGrp="1" noChangeAspect="1" noChangeArrowheads="1"/>
          </p:cNvSpPr>
          <p:nvPr>
            <p:ph type="subTitle" sz="quarter" idx="1" hasCustomPrompt="1"/>
          </p:nvPr>
        </p:nvSpPr>
        <p:spPr>
          <a:xfrm>
            <a:off x="0" y="1924316"/>
            <a:ext cx="9144000" cy="2429300"/>
          </a:xfrm>
          <a:prstGeom prst="rect">
            <a:avLst/>
          </a:prstGeom>
        </p:spPr>
        <p:txBody>
          <a:bodyPr wrap="none"/>
          <a:lstStyle>
            <a:lvl1pPr marL="0" indent="0" algn="ctr">
              <a:buFontTx/>
              <a:buNone/>
              <a:defRPr sz="4800">
                <a:solidFill>
                  <a:srgbClr val="900E24"/>
                </a:solidFill>
              </a:defRPr>
            </a:lvl1pPr>
          </a:lstStyle>
          <a:p>
            <a:r>
              <a:rPr lang="en-US" dirty="0" err="1" smtClean="0"/>
              <a:t>Ch</a:t>
            </a:r>
            <a:r>
              <a:rPr lang="en-US" dirty="0" smtClean="0"/>
              <a:t># </a:t>
            </a:r>
          </a:p>
          <a:p>
            <a:r>
              <a:rPr lang="en-US" dirty="0" smtClean="0"/>
              <a:t>and Chapter </a:t>
            </a:r>
            <a:r>
              <a:rPr lang="en-US" dirty="0"/>
              <a:t>name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18364" y="6492875"/>
            <a:ext cx="8925636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© 2017 Cengage Learning®. May not be scanned, copied or duplicated, or posted to a publicly accessible website, in whole or in part.</a:t>
            </a: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42761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97290" y="382137"/>
            <a:ext cx="6946710" cy="6120880"/>
          </a:xfrm>
          <a:prstGeom prst="rect">
            <a:avLst/>
          </a:prstGeom>
        </p:spPr>
        <p:txBody>
          <a:bodyPr/>
          <a:lstStyle>
            <a:lvl1pPr>
              <a:defRPr sz="2800" i="0">
                <a:solidFill>
                  <a:schemeClr val="tx1"/>
                </a:solidFill>
                <a:latin typeface="+mn-lt"/>
                <a:cs typeface="Calibri" pitchFamily="34" charset="0"/>
              </a:defRPr>
            </a:lvl1pPr>
            <a:lvl2pPr>
              <a:defRPr>
                <a:solidFill>
                  <a:schemeClr val="accent2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2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2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2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</a:t>
            </a:r>
          </a:p>
          <a:p>
            <a:pPr lvl="0"/>
            <a:r>
              <a:rPr lang="en-US" dirty="0" smtClean="0"/>
              <a:t>to edit </a:t>
            </a:r>
          </a:p>
          <a:p>
            <a:pPr lvl="0"/>
            <a:r>
              <a:rPr lang="en-US" dirty="0" smtClean="0"/>
              <a:t>Master </a:t>
            </a:r>
          </a:p>
          <a:p>
            <a:pPr lvl="0"/>
            <a:r>
              <a:rPr lang="en-US" dirty="0" smtClean="0"/>
              <a:t>text styles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r>
              <a:rPr lang="en-US" dirty="0" smtClean="0"/>
              <a:t>© 2017 Cengage Learning®. May not be scanned, copied or duplicated, or posted to a publicly accessible website, in whole or in part.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47956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043" y="0"/>
            <a:ext cx="8488957" cy="865188"/>
          </a:xfrm>
        </p:spPr>
        <p:txBody>
          <a:bodyPr/>
          <a:lstStyle>
            <a:lvl1pPr>
              <a:defRPr b="0" i="0">
                <a:solidFill>
                  <a:srgbClr val="900E24"/>
                </a:solidFill>
                <a:latin typeface="+mj-lt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6280" y="924375"/>
            <a:ext cx="8833734" cy="5524050"/>
          </a:xfrm>
        </p:spPr>
        <p:txBody>
          <a:bodyPr/>
          <a:lstStyle>
            <a:lvl1pPr>
              <a:defRPr>
                <a:solidFill>
                  <a:srgbClr val="0044A8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© 2017 Cengage Learning®. May not be scanned, copied or duplicated, or posted to a publicly accessible website, in whole or in part.</a:t>
            </a: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54096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307977" cy="3524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0" y="329488"/>
            <a:ext cx="9144000" cy="477221"/>
          </a:xfrm>
        </p:spPr>
        <p:txBody>
          <a:bodyPr/>
          <a:lstStyle>
            <a:lvl1pPr>
              <a:defRPr sz="2800">
                <a:solidFill>
                  <a:srgbClr val="1C1C1C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967288" y="1270000"/>
            <a:ext cx="4025900" cy="5048250"/>
          </a:xfrm>
        </p:spPr>
        <p:txBody>
          <a:bodyPr/>
          <a:lstStyle>
            <a:lvl1pPr marL="0" indent="0">
              <a:spcBef>
                <a:spcPts val="0"/>
              </a:spcBef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138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902" y="959370"/>
            <a:ext cx="8765498" cy="5517630"/>
          </a:xfrm>
        </p:spPr>
        <p:txBody>
          <a:bodyPr/>
          <a:lstStyle>
            <a:lvl1pPr>
              <a:defRPr>
                <a:solidFill>
                  <a:srgbClr val="0044A8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7216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7C3B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0600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emf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" y="6434410"/>
            <a:ext cx="9144000" cy="423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8364" y="6492875"/>
            <a:ext cx="89256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buFontTx/>
              <a:buNone/>
              <a:defRPr sz="115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© 2017 Cengage Learning®. May not be scanned, copied or duplicated, or posted to a publicly accessible website, in whole or in part.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23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2"/>
          <p:cNvSpPr txBox="1">
            <a:spLocks/>
          </p:cNvSpPr>
          <p:nvPr userDrawn="1"/>
        </p:nvSpPr>
        <p:spPr>
          <a:xfrm>
            <a:off x="4884879" y="0"/>
            <a:ext cx="4095345" cy="21154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20000"/>
              </a:spcBef>
              <a:spcAft>
                <a:spcPct val="0"/>
              </a:spcAft>
              <a:buChar char="•"/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20000"/>
              </a:spcBef>
              <a:spcAft>
                <a:spcPct val="0"/>
              </a:spcAft>
              <a:buChar char="•"/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20000"/>
              </a:spcBef>
              <a:spcAft>
                <a:spcPct val="0"/>
              </a:spcAft>
              <a:buChar char="•"/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20000"/>
              </a:spcBef>
              <a:spcAft>
                <a:spcPct val="0"/>
              </a:spcAft>
              <a:buChar char="•"/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20000"/>
              </a:spcBef>
              <a:spcAft>
                <a:spcPct val="0"/>
              </a:spcAft>
              <a:buChar char="•"/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buNone/>
            </a:pPr>
            <a:r>
              <a:rPr lang="en-US" sz="1200" kern="0" dirty="0" err="1" smtClean="0">
                <a:solidFill>
                  <a:srgbClr val="000000"/>
                </a:solidFill>
                <a:latin typeface="+mj-lt"/>
              </a:rPr>
              <a:t>McEachern</a:t>
            </a:r>
            <a:r>
              <a:rPr lang="en-US" sz="1200" kern="0" dirty="0" smtClean="0">
                <a:solidFill>
                  <a:srgbClr val="000000"/>
                </a:solidFill>
                <a:latin typeface="+mj-lt"/>
              </a:rPr>
              <a:t>, </a:t>
            </a:r>
            <a:r>
              <a:rPr lang="en-US" sz="1200" i="1" kern="0" dirty="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Macroeconomics</a:t>
            </a:r>
            <a:r>
              <a:rPr lang="en-US" sz="1200" kern="0" dirty="0" smtClean="0">
                <a:solidFill>
                  <a:srgbClr val="000000"/>
                </a:solidFill>
                <a:latin typeface="+mj-lt"/>
              </a:rPr>
              <a:t> 11e, Ch. </a:t>
            </a:r>
            <a:r>
              <a:rPr lang="en-US" sz="1200" kern="0" dirty="0" smtClean="0">
                <a:solidFill>
                  <a:srgbClr val="000000"/>
                </a:solidFill>
                <a:latin typeface="+mj-lt"/>
              </a:rPr>
              <a:t>15</a:t>
            </a:r>
            <a:endParaRPr lang="en-US" sz="1200" kern="0" dirty="0">
              <a:latin typeface="+mj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96" r:id="rId1"/>
  </p:sldLayoutIdLst>
  <p:transition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2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90000"/>
        <a:buChar char="•"/>
        <a:defRPr sz="28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6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86045"/>
            <a:ext cx="9144000" cy="271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71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1955"/>
            <a:ext cx="2124258" cy="631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 bwMode="auto">
          <a:xfrm>
            <a:off x="2224585" y="368489"/>
            <a:ext cx="6757490" cy="6217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586045"/>
            <a:ext cx="9144000" cy="27195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l">
              <a:spcBef>
                <a:spcPts val="0"/>
              </a:spcBef>
              <a:buFontTx/>
              <a:buNone/>
              <a:defRPr sz="115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© 2017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7" name="Text Placeholder 2"/>
          <p:cNvSpPr txBox="1">
            <a:spLocks/>
          </p:cNvSpPr>
          <p:nvPr userDrawn="1"/>
        </p:nvSpPr>
        <p:spPr>
          <a:xfrm>
            <a:off x="4884879" y="0"/>
            <a:ext cx="4095345" cy="21154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20000"/>
              </a:spcBef>
              <a:spcAft>
                <a:spcPct val="0"/>
              </a:spcAft>
              <a:buChar char="•"/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20000"/>
              </a:spcBef>
              <a:spcAft>
                <a:spcPct val="0"/>
              </a:spcAft>
              <a:buChar char="•"/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20000"/>
              </a:spcBef>
              <a:spcAft>
                <a:spcPct val="0"/>
              </a:spcAft>
              <a:buChar char="•"/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20000"/>
              </a:spcBef>
              <a:spcAft>
                <a:spcPct val="0"/>
              </a:spcAft>
              <a:buChar char="•"/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20000"/>
              </a:spcBef>
              <a:spcAft>
                <a:spcPct val="0"/>
              </a:spcAft>
              <a:buChar char="•"/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buNone/>
            </a:pPr>
            <a:r>
              <a:rPr lang="en-US" sz="1200" kern="0" dirty="0" err="1" smtClean="0">
                <a:solidFill>
                  <a:srgbClr val="000000"/>
                </a:solidFill>
                <a:latin typeface="+mj-lt"/>
              </a:rPr>
              <a:t>McEachern</a:t>
            </a:r>
            <a:r>
              <a:rPr lang="en-US" sz="1200" kern="0" dirty="0" smtClean="0">
                <a:solidFill>
                  <a:srgbClr val="000000"/>
                </a:solidFill>
                <a:latin typeface="+mj-lt"/>
              </a:rPr>
              <a:t>, </a:t>
            </a:r>
            <a:r>
              <a:rPr lang="en-US" sz="1200" i="1" kern="0" dirty="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Macroeconomics</a:t>
            </a:r>
            <a:r>
              <a:rPr lang="en-US" sz="1200" kern="0" dirty="0" smtClean="0">
                <a:solidFill>
                  <a:srgbClr val="000000"/>
                </a:solidFill>
                <a:latin typeface="+mj-lt"/>
              </a:rPr>
              <a:t> 11e, Ch. </a:t>
            </a:r>
            <a:r>
              <a:rPr lang="en-US" sz="1200" kern="0" dirty="0" smtClean="0">
                <a:solidFill>
                  <a:srgbClr val="000000"/>
                </a:solidFill>
                <a:latin typeface="+mj-lt"/>
              </a:rPr>
              <a:t>15</a:t>
            </a:r>
            <a:endParaRPr lang="en-US" sz="1200" kern="0" dirty="0">
              <a:latin typeface="+mj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97" r:id="rId1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C0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C00000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C00000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C00000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C00000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rgbClr val="262673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rgbClr val="262673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90000"/>
        <a:buChar char="•"/>
        <a:defRPr sz="2800">
          <a:solidFill>
            <a:srgbClr val="262673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262673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rgbClr val="262673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" y="6434410"/>
            <a:ext cx="9144000" cy="423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968375"/>
            <a:ext cx="8609013" cy="548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1069" y="6492875"/>
            <a:ext cx="61960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buFontTx/>
              <a:buNone/>
              <a:defRPr sz="1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© 2017 Cengage Learning®. May not be scanned, copied or duplicated, or posted to a publicly accessible website, in whole or in part.</a:t>
            </a:r>
            <a:endParaRPr lang="en-US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1"/>
            <a:ext cx="652984" cy="799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Rectangle 3"/>
          <p:cNvSpPr>
            <a:spLocks noGrp="1" noChangeAspect="1" noChangeArrowheads="1"/>
          </p:cNvSpPr>
          <p:nvPr>
            <p:ph type="title"/>
          </p:nvPr>
        </p:nvSpPr>
        <p:spPr bwMode="auto">
          <a:xfrm>
            <a:off x="704402" y="60325"/>
            <a:ext cx="8439598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Title – text and content – red</a:t>
            </a:r>
          </a:p>
        </p:txBody>
      </p:sp>
      <p:pic>
        <p:nvPicPr>
          <p:cNvPr id="12294" name="Picture 6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04598"/>
            <a:ext cx="9144000" cy="106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2"/>
          <p:cNvSpPr txBox="1">
            <a:spLocks/>
          </p:cNvSpPr>
          <p:nvPr userDrawn="1"/>
        </p:nvSpPr>
        <p:spPr>
          <a:xfrm>
            <a:off x="5048655" y="6646460"/>
            <a:ext cx="4095345" cy="21154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20000"/>
              </a:spcBef>
              <a:spcAft>
                <a:spcPct val="0"/>
              </a:spcAft>
              <a:buChar char="•"/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20000"/>
              </a:spcBef>
              <a:spcAft>
                <a:spcPct val="0"/>
              </a:spcAft>
              <a:buChar char="•"/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20000"/>
              </a:spcBef>
              <a:spcAft>
                <a:spcPct val="0"/>
              </a:spcAft>
              <a:buChar char="•"/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20000"/>
              </a:spcBef>
              <a:spcAft>
                <a:spcPct val="0"/>
              </a:spcAft>
              <a:buChar char="•"/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20000"/>
              </a:spcBef>
              <a:spcAft>
                <a:spcPct val="0"/>
              </a:spcAft>
              <a:buChar char="•"/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buNone/>
            </a:pPr>
            <a:r>
              <a:rPr lang="en-US" sz="1100" kern="0" dirty="0" err="1" smtClean="0">
                <a:solidFill>
                  <a:srgbClr val="000000"/>
                </a:solidFill>
                <a:latin typeface="+mj-lt"/>
              </a:rPr>
              <a:t>McEachern</a:t>
            </a:r>
            <a:r>
              <a:rPr lang="en-US" sz="1100" kern="0" dirty="0" smtClean="0">
                <a:solidFill>
                  <a:srgbClr val="000000"/>
                </a:solidFill>
                <a:latin typeface="+mj-lt"/>
              </a:rPr>
              <a:t>, </a:t>
            </a:r>
            <a:r>
              <a:rPr lang="en-US" sz="1100" i="1" kern="0" dirty="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Macroeconomics</a:t>
            </a:r>
            <a:r>
              <a:rPr lang="en-US" sz="1100" kern="0" dirty="0" smtClean="0">
                <a:solidFill>
                  <a:srgbClr val="000000"/>
                </a:solidFill>
                <a:latin typeface="+mj-lt"/>
              </a:rPr>
              <a:t> 11e, Ch. </a:t>
            </a:r>
            <a:r>
              <a:rPr lang="en-US" sz="1100" kern="0" dirty="0" smtClean="0">
                <a:solidFill>
                  <a:srgbClr val="000000"/>
                </a:solidFill>
                <a:latin typeface="+mj-lt"/>
              </a:rPr>
              <a:t>15</a:t>
            </a:r>
            <a:endParaRPr lang="en-US" sz="1100" kern="0" dirty="0">
              <a:latin typeface="+mj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98" r:id="rId1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0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0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0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0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078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078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078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078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07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 i="1">
          <a:solidFill>
            <a:srgbClr val="900E24"/>
          </a:solidFill>
          <a:latin typeface="Times New Roman" pitchFamily="18" charset="0"/>
          <a:ea typeface="+mj-ea"/>
          <a:cs typeface="Times New Roman" pitchFamily="18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 i="1">
          <a:solidFill>
            <a:srgbClr val="B42828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 i="1">
          <a:solidFill>
            <a:srgbClr val="B42828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 i="1">
          <a:solidFill>
            <a:srgbClr val="B42828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 i="1">
          <a:solidFill>
            <a:srgbClr val="B42828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400">
          <a:solidFill>
            <a:srgbClr val="0044A8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2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90000"/>
        <a:buChar char="•"/>
        <a:defRPr sz="28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0" name="Picture 8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401341" y="-4401341"/>
            <a:ext cx="341319" cy="9144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spect="1" noChangeArrowheads="1"/>
          </p:cNvSpPr>
          <p:nvPr>
            <p:ph type="title"/>
          </p:nvPr>
        </p:nvSpPr>
        <p:spPr bwMode="auto">
          <a:xfrm>
            <a:off x="0" y="0"/>
            <a:ext cx="9144000" cy="35242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EXHIBIT 1</a:t>
            </a:r>
          </a:p>
        </p:txBody>
      </p:sp>
      <p:grpSp>
        <p:nvGrpSpPr>
          <p:cNvPr id="3" name="Group 2"/>
          <p:cNvGrpSpPr/>
          <p:nvPr userDrawn="1"/>
        </p:nvGrpSpPr>
        <p:grpSpPr>
          <a:xfrm>
            <a:off x="87317" y="798513"/>
            <a:ext cx="8974133" cy="5693789"/>
            <a:chOff x="87317" y="798513"/>
            <a:chExt cx="8974133" cy="5693789"/>
          </a:xfrm>
        </p:grpSpPr>
        <p:pic>
          <p:nvPicPr>
            <p:cNvPr id="8194" name="Picture 2"/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318" y="808646"/>
              <a:ext cx="8974130" cy="56745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2" name="Group 1"/>
            <p:cNvGrpSpPr/>
            <p:nvPr userDrawn="1"/>
          </p:nvGrpSpPr>
          <p:grpSpPr>
            <a:xfrm>
              <a:off x="87317" y="798513"/>
              <a:ext cx="8974133" cy="5693789"/>
              <a:chOff x="87317" y="798513"/>
              <a:chExt cx="8974133" cy="5693789"/>
            </a:xfrm>
          </p:grpSpPr>
          <p:cxnSp>
            <p:nvCxnSpPr>
              <p:cNvPr id="4105" name="Straight Connector 2"/>
              <p:cNvCxnSpPr>
                <a:cxnSpLocks noChangeShapeType="1"/>
              </p:cNvCxnSpPr>
              <p:nvPr userDrawn="1"/>
            </p:nvCxnSpPr>
            <p:spPr bwMode="auto">
              <a:xfrm>
                <a:off x="87318" y="6483222"/>
                <a:ext cx="8974132" cy="0"/>
              </a:xfrm>
              <a:prstGeom prst="line">
                <a:avLst/>
              </a:prstGeom>
              <a:noFill/>
              <a:ln w="19050" algn="ctr">
                <a:solidFill>
                  <a:srgbClr val="007C3B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106" name="Straight Connector 10"/>
              <p:cNvCxnSpPr>
                <a:cxnSpLocks noChangeShapeType="1"/>
              </p:cNvCxnSpPr>
              <p:nvPr userDrawn="1"/>
            </p:nvCxnSpPr>
            <p:spPr bwMode="auto">
              <a:xfrm flipV="1">
                <a:off x="87318" y="805964"/>
                <a:ext cx="8974132" cy="2682"/>
              </a:xfrm>
              <a:prstGeom prst="line">
                <a:avLst/>
              </a:prstGeom>
              <a:noFill/>
              <a:ln w="19050" algn="ctr">
                <a:solidFill>
                  <a:srgbClr val="007C3B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107" name="Straight Connector 11"/>
              <p:cNvCxnSpPr>
                <a:cxnSpLocks noChangeShapeType="1"/>
              </p:cNvCxnSpPr>
              <p:nvPr userDrawn="1"/>
            </p:nvCxnSpPr>
            <p:spPr bwMode="auto">
              <a:xfrm flipH="1">
                <a:off x="87317" y="798513"/>
                <a:ext cx="1" cy="5693789"/>
              </a:xfrm>
              <a:prstGeom prst="line">
                <a:avLst/>
              </a:prstGeom>
              <a:noFill/>
              <a:ln w="19050" algn="ctr">
                <a:solidFill>
                  <a:srgbClr val="007C3B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108" name="Straight Connector 14"/>
              <p:cNvCxnSpPr>
                <a:cxnSpLocks noChangeShapeType="1"/>
              </p:cNvCxnSpPr>
              <p:nvPr userDrawn="1"/>
            </p:nvCxnSpPr>
            <p:spPr bwMode="auto">
              <a:xfrm>
                <a:off x="9061448" y="798513"/>
                <a:ext cx="2" cy="5689774"/>
              </a:xfrm>
              <a:prstGeom prst="line">
                <a:avLst/>
              </a:prstGeom>
              <a:noFill/>
              <a:ln w="19050" algn="ctr">
                <a:solidFill>
                  <a:srgbClr val="007C3B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sp>
        <p:nvSpPr>
          <p:cNvPr id="4101" name="Rectangle 3"/>
          <p:cNvSpPr>
            <a:spLocks noGrp="1" noChangeArrowheads="1"/>
          </p:cNvSpPr>
          <p:nvPr userDrawn="1">
            <p:ph type="body" idx="1"/>
          </p:nvPr>
        </p:nvSpPr>
        <p:spPr bwMode="auto">
          <a:xfrm>
            <a:off x="5260975" y="1149350"/>
            <a:ext cx="36576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text</a:t>
            </a:r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3"/>
          </p:nvPr>
        </p:nvSpPr>
        <p:spPr>
          <a:xfrm>
            <a:off x="0" y="6492875"/>
            <a:ext cx="64280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buFontTx/>
              <a:buNone/>
              <a:defRPr sz="1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© 2017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13" name="Text Placeholder 2"/>
          <p:cNvSpPr txBox="1">
            <a:spLocks/>
          </p:cNvSpPr>
          <p:nvPr userDrawn="1"/>
        </p:nvSpPr>
        <p:spPr>
          <a:xfrm>
            <a:off x="5048655" y="6646460"/>
            <a:ext cx="4095345" cy="21154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20000"/>
              </a:spcBef>
              <a:spcAft>
                <a:spcPct val="0"/>
              </a:spcAft>
              <a:buChar char="•"/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20000"/>
              </a:spcBef>
              <a:spcAft>
                <a:spcPct val="0"/>
              </a:spcAft>
              <a:buChar char="•"/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20000"/>
              </a:spcBef>
              <a:spcAft>
                <a:spcPct val="0"/>
              </a:spcAft>
              <a:buChar char="•"/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20000"/>
              </a:spcBef>
              <a:spcAft>
                <a:spcPct val="0"/>
              </a:spcAft>
              <a:buChar char="•"/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20000"/>
              </a:spcBef>
              <a:spcAft>
                <a:spcPct val="0"/>
              </a:spcAft>
              <a:buChar char="•"/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buNone/>
            </a:pPr>
            <a:r>
              <a:rPr lang="en-US" sz="1100" kern="0" dirty="0" err="1" smtClean="0">
                <a:solidFill>
                  <a:srgbClr val="000000"/>
                </a:solidFill>
                <a:latin typeface="+mj-lt"/>
              </a:rPr>
              <a:t>McEachern</a:t>
            </a:r>
            <a:r>
              <a:rPr lang="en-US" sz="1100" kern="0" dirty="0" smtClean="0">
                <a:solidFill>
                  <a:srgbClr val="000000"/>
                </a:solidFill>
                <a:latin typeface="+mj-lt"/>
              </a:rPr>
              <a:t>, </a:t>
            </a:r>
            <a:r>
              <a:rPr lang="en-US" sz="1100" i="1" kern="0" dirty="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Macroeconomics</a:t>
            </a:r>
            <a:r>
              <a:rPr lang="en-US" sz="1100" kern="0" dirty="0" smtClean="0">
                <a:solidFill>
                  <a:srgbClr val="000000"/>
                </a:solidFill>
                <a:latin typeface="+mj-lt"/>
              </a:rPr>
              <a:t> 11e, Ch. </a:t>
            </a:r>
            <a:r>
              <a:rPr lang="en-US" sz="1100" kern="0" dirty="0" smtClean="0">
                <a:solidFill>
                  <a:srgbClr val="000000"/>
                </a:solidFill>
                <a:latin typeface="+mj-lt"/>
              </a:rPr>
              <a:t>15</a:t>
            </a:r>
            <a:endParaRPr lang="en-US" sz="1100" kern="0" dirty="0">
              <a:latin typeface="+mj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92" r:id="rId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400">
          <a:solidFill>
            <a:srgbClr val="660066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400">
          <a:solidFill>
            <a:srgbClr val="660066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400">
          <a:solidFill>
            <a:srgbClr val="660066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400">
          <a:solidFill>
            <a:srgbClr val="660066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0" fontAlgn="base" hangingPunct="0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2pPr>
      <a:lvl3pPr marL="914400" algn="l" rtl="0" eaLnBrk="0" fontAlgn="base" hangingPunct="0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3pPr>
      <a:lvl4pPr marL="1371600" algn="l" rtl="0" eaLnBrk="0" fontAlgn="base" hangingPunct="0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4pPr>
      <a:lvl5pPr marL="1828800" algn="l" rtl="0" eaLnBrk="0" fontAlgn="base" hangingPunct="0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2"/>
          <p:cNvSpPr>
            <a:spLocks noGrp="1" noChangeAspect="1" noChangeArrowheads="1"/>
          </p:cNvSpPr>
          <p:nvPr>
            <p:ph type="title"/>
          </p:nvPr>
        </p:nvSpPr>
        <p:spPr bwMode="auto">
          <a:xfrm>
            <a:off x="1" y="509661"/>
            <a:ext cx="9143999" cy="419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Master case-study</a:t>
            </a:r>
          </a:p>
        </p:txBody>
      </p:sp>
      <p:sp>
        <p:nvSpPr>
          <p:cNvPr id="6150" name="Rectangle 3"/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134911" y="944380"/>
            <a:ext cx="8844197" cy="5532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  </a:t>
            </a:r>
          </a:p>
          <a:p>
            <a:pPr lvl="0"/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64144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buNone/>
              <a:defRPr sz="1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© 2017 Cengage Learning®. May not be scanned, copied or duplicated, or posted to a publicly accessible website, in whole or in part.</a:t>
            </a: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2"/>
          <p:cNvSpPr txBox="1">
            <a:spLocks/>
          </p:cNvSpPr>
          <p:nvPr userDrawn="1"/>
        </p:nvSpPr>
        <p:spPr>
          <a:xfrm>
            <a:off x="5048655" y="6646460"/>
            <a:ext cx="4095345" cy="21154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20000"/>
              </a:spcBef>
              <a:spcAft>
                <a:spcPct val="0"/>
              </a:spcAft>
              <a:buChar char="•"/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20000"/>
              </a:spcBef>
              <a:spcAft>
                <a:spcPct val="0"/>
              </a:spcAft>
              <a:buChar char="•"/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20000"/>
              </a:spcBef>
              <a:spcAft>
                <a:spcPct val="0"/>
              </a:spcAft>
              <a:buChar char="•"/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20000"/>
              </a:spcBef>
              <a:spcAft>
                <a:spcPct val="0"/>
              </a:spcAft>
              <a:buChar char="•"/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20000"/>
              </a:spcBef>
              <a:spcAft>
                <a:spcPct val="0"/>
              </a:spcAft>
              <a:buChar char="•"/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buNone/>
            </a:pPr>
            <a:r>
              <a:rPr lang="en-US" sz="1100" kern="0" dirty="0" err="1" smtClean="0">
                <a:solidFill>
                  <a:srgbClr val="000000"/>
                </a:solidFill>
                <a:latin typeface="+mj-lt"/>
              </a:rPr>
              <a:t>McEachern</a:t>
            </a:r>
            <a:r>
              <a:rPr lang="en-US" sz="1100" kern="0" dirty="0" smtClean="0">
                <a:solidFill>
                  <a:srgbClr val="000000"/>
                </a:solidFill>
                <a:latin typeface="+mj-lt"/>
              </a:rPr>
              <a:t>,</a:t>
            </a:r>
            <a:r>
              <a:rPr lang="en-US" sz="1100" i="1" kern="0" dirty="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 Macroeconomics</a:t>
            </a:r>
            <a:r>
              <a:rPr lang="en-US" sz="1100" kern="0" dirty="0" smtClean="0">
                <a:solidFill>
                  <a:srgbClr val="000000"/>
                </a:solidFill>
                <a:latin typeface="+mj-lt"/>
              </a:rPr>
              <a:t> 11e, Ch. </a:t>
            </a:r>
            <a:r>
              <a:rPr lang="en-US" sz="1100" kern="0" dirty="0" smtClean="0">
                <a:solidFill>
                  <a:srgbClr val="000000"/>
                </a:solidFill>
                <a:latin typeface="+mj-lt"/>
              </a:rPr>
              <a:t>15</a:t>
            </a:r>
            <a:endParaRPr lang="en-US" sz="1100" kern="0" dirty="0">
              <a:latin typeface="+mj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94" r:id="rId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1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1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0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150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150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150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150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15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mbr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mbr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mbr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mbr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rgbClr val="990000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rgbClr val="990000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rgbClr val="990000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rgbClr val="990000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400">
          <a:solidFill>
            <a:srgbClr val="0044A8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32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2"/>
          <p:cNvSpPr>
            <a:spLocks noGrp="1" noChangeAspect="1" noChangeArrowheads="1"/>
          </p:cNvSpPr>
          <p:nvPr>
            <p:ph type="title"/>
          </p:nvPr>
        </p:nvSpPr>
        <p:spPr bwMode="auto">
          <a:xfrm>
            <a:off x="2262188" y="0"/>
            <a:ext cx="6881812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Appendix master title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685801"/>
            <a:ext cx="8362950" cy="5714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  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6428096" cy="365125"/>
          </a:xfrm>
          <a:prstGeom prst="rect">
            <a:avLst/>
          </a:prstGeom>
          <a:blipFill dpi="0" rotWithShape="1">
            <a:blip r:embed="rId3" cstate="print">
              <a:extLst/>
            </a:blip>
            <a:srcRect/>
            <a:stretch>
              <a:fillRect/>
            </a:stretch>
          </a:blipFill>
        </p:spPr>
        <p:txBody>
          <a:bodyPr vert="horz" lIns="91440" tIns="45720" rIns="91440" bIns="45720" rtlCol="0" anchor="ctr"/>
          <a:lstStyle>
            <a:lvl1pPr algn="l">
              <a:buNone/>
              <a:defRPr sz="1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66739"/>
            <a:ext cx="9144000" cy="11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3010802" cy="566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2"/>
          <p:cNvSpPr txBox="1">
            <a:spLocks/>
          </p:cNvSpPr>
          <p:nvPr userDrawn="1"/>
        </p:nvSpPr>
        <p:spPr>
          <a:xfrm>
            <a:off x="5048655" y="6646460"/>
            <a:ext cx="4095345" cy="21154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20000"/>
              </a:spcBef>
              <a:spcAft>
                <a:spcPct val="0"/>
              </a:spcAft>
              <a:buChar char="•"/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20000"/>
              </a:spcBef>
              <a:spcAft>
                <a:spcPct val="0"/>
              </a:spcAft>
              <a:buChar char="•"/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20000"/>
              </a:spcBef>
              <a:spcAft>
                <a:spcPct val="0"/>
              </a:spcAft>
              <a:buChar char="•"/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20000"/>
              </a:spcBef>
              <a:spcAft>
                <a:spcPct val="0"/>
              </a:spcAft>
              <a:buChar char="•"/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20000"/>
              </a:spcBef>
              <a:spcAft>
                <a:spcPct val="0"/>
              </a:spcAft>
              <a:buChar char="•"/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buNone/>
            </a:pPr>
            <a:r>
              <a:rPr lang="en-US" sz="1100" kern="0" dirty="0" err="1" smtClean="0">
                <a:solidFill>
                  <a:srgbClr val="000000"/>
                </a:solidFill>
                <a:latin typeface="+mj-lt"/>
              </a:rPr>
              <a:t>McEachern</a:t>
            </a:r>
            <a:r>
              <a:rPr lang="en-US" sz="1100" kern="0" dirty="0" smtClean="0">
                <a:solidFill>
                  <a:srgbClr val="000000"/>
                </a:solidFill>
                <a:latin typeface="+mj-lt"/>
              </a:rPr>
              <a:t>, </a:t>
            </a:r>
            <a:r>
              <a:rPr lang="en-US" sz="1100" i="1" kern="0" dirty="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Macroeconomics</a:t>
            </a:r>
            <a:r>
              <a:rPr lang="en-US" sz="1100" kern="0" dirty="0" smtClean="0">
                <a:solidFill>
                  <a:srgbClr val="000000"/>
                </a:solidFill>
                <a:latin typeface="+mj-lt"/>
              </a:rPr>
              <a:t> 11e, Ch. </a:t>
            </a:r>
            <a:r>
              <a:rPr lang="en-US" sz="1100" kern="0" dirty="0" smtClean="0">
                <a:solidFill>
                  <a:srgbClr val="000000"/>
                </a:solidFill>
                <a:latin typeface="+mj-lt"/>
              </a:rPr>
              <a:t>15</a:t>
            </a:r>
            <a:endParaRPr lang="en-US" sz="1100" kern="0" dirty="0">
              <a:latin typeface="+mj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95" r:id="rId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4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44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44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44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4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400">
          <a:solidFill>
            <a:srgbClr val="0D0D0D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400">
          <a:solidFill>
            <a:srgbClr val="0D0D0D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400">
          <a:solidFill>
            <a:srgbClr val="0D0D0D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400">
          <a:solidFill>
            <a:srgbClr val="0D0D0D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400">
          <a:solidFill>
            <a:srgbClr val="0D0D0D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400">
          <a:solidFill>
            <a:srgbClr val="990000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400">
          <a:solidFill>
            <a:srgbClr val="990000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400">
          <a:solidFill>
            <a:srgbClr val="990000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400">
          <a:solidFill>
            <a:srgbClr val="990000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400">
          <a:solidFill>
            <a:srgbClr val="007C3B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32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3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5.w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ubtitle 1"/>
          <p:cNvSpPr>
            <a:spLocks noGrp="1"/>
          </p:cNvSpPr>
          <p:nvPr>
            <p:ph type="subTitle" sz="quarter" idx="1"/>
          </p:nvPr>
        </p:nvSpPr>
        <p:spPr>
          <a:xfrm>
            <a:off x="191069" y="2115403"/>
            <a:ext cx="8730862" cy="2178178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tx1"/>
                </a:solidFill>
              </a:rPr>
              <a:t>15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sz="4400" dirty="0"/>
              <a:t>Monetary </a:t>
            </a:r>
            <a:r>
              <a:rPr lang="en-US" sz="4400" dirty="0" smtClean="0"/>
              <a:t>Theory and </a:t>
            </a:r>
            <a:r>
              <a:rPr lang="en-US" sz="4400" dirty="0"/>
              <a:t>Policy</a:t>
            </a:r>
            <a:endParaRPr lang="en-US" sz="4400" dirty="0" smtClean="0"/>
          </a:p>
        </p:txBody>
      </p:sp>
      <p:sp>
        <p:nvSpPr>
          <p:cNvPr id="14339" name="Footer Placeholder 7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100" dirty="0" smtClean="0"/>
              <a:t>© 2017 Cengage Learning®.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32035509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Exhibit 2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Effect of an Increase in the Money Supply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109182" y="4842560"/>
            <a:ext cx="9034818" cy="1475690"/>
          </a:xfrm>
        </p:spPr>
        <p:txBody>
          <a:bodyPr/>
          <a:lstStyle/>
          <a:p>
            <a:r>
              <a:rPr lang="en-US" sz="1700" dirty="0">
                <a:solidFill>
                  <a:srgbClr val="000000"/>
                </a:solidFill>
              </a:rPr>
              <a:t>Because the money supply is determined by the Federal Reserve, it can be represented by a vertical line. At point </a:t>
            </a:r>
            <a:r>
              <a:rPr lang="en-US" sz="1700" i="1" dirty="0">
                <a:solidFill>
                  <a:srgbClr val="000000"/>
                </a:solidFill>
              </a:rPr>
              <a:t>a</a:t>
            </a:r>
            <a:r>
              <a:rPr lang="en-US" sz="1700" dirty="0">
                <a:solidFill>
                  <a:srgbClr val="000000"/>
                </a:solidFill>
              </a:rPr>
              <a:t>, the intersection of the money supply, </a:t>
            </a:r>
            <a:r>
              <a:rPr lang="en-US" sz="1700" i="1" dirty="0">
                <a:solidFill>
                  <a:srgbClr val="000000"/>
                </a:solidFill>
              </a:rPr>
              <a:t>S</a:t>
            </a:r>
            <a:r>
              <a:rPr lang="en-US" sz="1700" i="1" baseline="-25000" dirty="0">
                <a:solidFill>
                  <a:srgbClr val="000000"/>
                </a:solidFill>
              </a:rPr>
              <a:t>m</a:t>
            </a:r>
            <a:r>
              <a:rPr lang="en-US" sz="1700" dirty="0">
                <a:solidFill>
                  <a:srgbClr val="000000"/>
                </a:solidFill>
              </a:rPr>
              <a:t>, and the money demand, </a:t>
            </a:r>
            <a:r>
              <a:rPr lang="en-US" sz="1700" i="1" dirty="0" err="1">
                <a:solidFill>
                  <a:srgbClr val="000000"/>
                </a:solidFill>
              </a:rPr>
              <a:t>D</a:t>
            </a:r>
            <a:r>
              <a:rPr lang="en-US" sz="1700" i="1" baseline="-25000" dirty="0" err="1">
                <a:solidFill>
                  <a:srgbClr val="000000"/>
                </a:solidFill>
              </a:rPr>
              <a:t>m</a:t>
            </a:r>
            <a:r>
              <a:rPr lang="en-US" sz="1700" dirty="0">
                <a:solidFill>
                  <a:srgbClr val="000000"/>
                </a:solidFill>
              </a:rPr>
              <a:t>, determines the market interest rate, </a:t>
            </a:r>
            <a:r>
              <a:rPr lang="en-US" sz="1700" i="1" dirty="0" err="1">
                <a:solidFill>
                  <a:srgbClr val="000000"/>
                </a:solidFill>
              </a:rPr>
              <a:t>i</a:t>
            </a:r>
            <a:r>
              <a:rPr lang="en-US" sz="1700" dirty="0">
                <a:solidFill>
                  <a:srgbClr val="000000"/>
                </a:solidFill>
              </a:rPr>
              <a:t>. </a:t>
            </a:r>
            <a:endParaRPr lang="en-US" sz="1700" dirty="0" smtClean="0">
              <a:solidFill>
                <a:srgbClr val="000000"/>
              </a:solidFill>
            </a:endParaRPr>
          </a:p>
          <a:p>
            <a:r>
              <a:rPr lang="en-US" sz="1700" dirty="0" smtClean="0">
                <a:solidFill>
                  <a:srgbClr val="000000"/>
                </a:solidFill>
              </a:rPr>
              <a:t>Following </a:t>
            </a:r>
            <a:r>
              <a:rPr lang="en-US" sz="1700" dirty="0">
                <a:solidFill>
                  <a:srgbClr val="000000"/>
                </a:solidFill>
              </a:rPr>
              <a:t>an increase in the money supply to </a:t>
            </a:r>
            <a:r>
              <a:rPr lang="en-US" sz="1700" i="1" dirty="0" err="1">
                <a:solidFill>
                  <a:srgbClr val="000000"/>
                </a:solidFill>
              </a:rPr>
              <a:t>S′</a:t>
            </a:r>
            <a:r>
              <a:rPr lang="en-US" sz="1700" i="1" baseline="-25000" dirty="0" err="1">
                <a:solidFill>
                  <a:srgbClr val="000000"/>
                </a:solidFill>
              </a:rPr>
              <a:t>m</a:t>
            </a:r>
            <a:r>
              <a:rPr lang="en-US" sz="1700" dirty="0">
                <a:solidFill>
                  <a:srgbClr val="000000"/>
                </a:solidFill>
              </a:rPr>
              <a:t>, the quantity of money supplied exceeds the quantity demanded at the original interest rate, </a:t>
            </a:r>
            <a:r>
              <a:rPr lang="en-US" sz="1700" i="1" dirty="0" err="1">
                <a:solidFill>
                  <a:srgbClr val="000000"/>
                </a:solidFill>
              </a:rPr>
              <a:t>i</a:t>
            </a:r>
            <a:r>
              <a:rPr lang="en-US" sz="1700" dirty="0">
                <a:solidFill>
                  <a:srgbClr val="000000"/>
                </a:solidFill>
              </a:rPr>
              <a:t>. The new equilibrium occurs at point </a:t>
            </a:r>
            <a:r>
              <a:rPr lang="en-US" sz="1700" i="1" dirty="0">
                <a:solidFill>
                  <a:srgbClr val="000000"/>
                </a:solidFill>
              </a:rPr>
              <a:t>b</a:t>
            </a:r>
            <a:r>
              <a:rPr lang="en-US" sz="1700" dirty="0">
                <a:solidFill>
                  <a:srgbClr val="000000"/>
                </a:solidFill>
              </a:rPr>
              <a:t>.</a:t>
            </a:r>
          </a:p>
          <a:p>
            <a:endParaRPr lang="en-US" sz="17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532063" y="1186547"/>
            <a:ext cx="3911600" cy="294005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marL="342900" indent="-342900"/>
            <a:endParaRPr lang="en-US" smtClean="0">
              <a:solidFill>
                <a:srgbClr val="000000"/>
              </a:solidFill>
              <a:latin typeface="Arial" pitchFamily="34" charset="0"/>
            </a:endParaRPr>
          </a:p>
        </p:txBody>
      </p:sp>
      <p:grpSp>
        <p:nvGrpSpPr>
          <p:cNvPr id="8" name="Group 11"/>
          <p:cNvGrpSpPr>
            <a:grpSpLocks/>
          </p:cNvGrpSpPr>
          <p:nvPr/>
        </p:nvGrpSpPr>
        <p:grpSpPr bwMode="auto">
          <a:xfrm>
            <a:off x="2847975" y="1448485"/>
            <a:ext cx="3148013" cy="2276475"/>
            <a:chOff x="2279586" y="2375066"/>
            <a:chExt cx="3148084" cy="2275322"/>
          </a:xfrm>
        </p:grpSpPr>
        <p:sp>
          <p:nvSpPr>
            <p:cNvPr id="9" name="Freeform 12"/>
            <p:cNvSpPr>
              <a:spLocks noChangeArrowheads="1"/>
            </p:cNvSpPr>
            <p:nvPr/>
          </p:nvSpPr>
          <p:spPr bwMode="auto">
            <a:xfrm>
              <a:off x="2279586" y="2375066"/>
              <a:ext cx="2636797" cy="2125684"/>
            </a:xfrm>
            <a:custGeom>
              <a:avLst/>
              <a:gdLst>
                <a:gd name="T0" fmla="*/ 0 w 1463040"/>
                <a:gd name="T1" fmla="*/ 0 h 1694688"/>
                <a:gd name="T2" fmla="*/ 4244933 w 1463040"/>
                <a:gd name="T3" fmla="*/ 2716146 h 1694688"/>
                <a:gd name="T4" fmla="*/ 15436107 w 1463040"/>
                <a:gd name="T5" fmla="*/ 4194939 h 1694688"/>
                <a:gd name="T6" fmla="*/ 0 60000 65536"/>
                <a:gd name="T7" fmla="*/ 0 60000 65536"/>
                <a:gd name="T8" fmla="*/ 0 60000 65536"/>
                <a:gd name="T9" fmla="*/ 0 w 1463040"/>
                <a:gd name="T10" fmla="*/ 0 h 1694688"/>
                <a:gd name="T11" fmla="*/ 1463040 w 1463040"/>
                <a:gd name="T12" fmla="*/ 1694688 h 16946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63040" h="1694688">
                  <a:moveTo>
                    <a:pt x="0" y="0"/>
                  </a:moveTo>
                  <a:cubicBezTo>
                    <a:pt x="14438" y="342414"/>
                    <a:pt x="158496" y="814832"/>
                    <a:pt x="402336" y="1097280"/>
                  </a:cubicBezTo>
                  <a:cubicBezTo>
                    <a:pt x="646176" y="1379728"/>
                    <a:pt x="1024982" y="1556793"/>
                    <a:pt x="1463040" y="1694688"/>
                  </a:cubicBezTo>
                </a:path>
              </a:pathLst>
            </a:custGeom>
            <a:noFill/>
            <a:ln w="38100" algn="ctr">
              <a:solidFill>
                <a:srgbClr val="2121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mtClean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0" name="TextBox 13"/>
            <p:cNvSpPr txBox="1">
              <a:spLocks noChangeArrowheads="1"/>
            </p:cNvSpPr>
            <p:nvPr/>
          </p:nvSpPr>
          <p:spPr bwMode="auto">
            <a:xfrm>
              <a:off x="4948052" y="4281056"/>
              <a:ext cx="47961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buFontTx/>
                <a:buNone/>
              </a:pPr>
              <a:r>
                <a:rPr lang="en-US" sz="1800" i="1" dirty="0" err="1" smtClean="0">
                  <a:solidFill>
                    <a:srgbClr val="000000"/>
                  </a:solidFill>
                </a:rPr>
                <a:t>D</a:t>
              </a:r>
              <a:r>
                <a:rPr lang="en-US" sz="1800" i="1" baseline="-25000" dirty="0" err="1" smtClean="0">
                  <a:solidFill>
                    <a:srgbClr val="000000"/>
                  </a:solidFill>
                </a:rPr>
                <a:t>m</a:t>
              </a:r>
              <a:endParaRPr lang="en-US" sz="1800" i="1" dirty="0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11" name="Group 45"/>
          <p:cNvGrpSpPr>
            <a:grpSpLocks/>
          </p:cNvGrpSpPr>
          <p:nvPr/>
        </p:nvGrpSpPr>
        <p:grpSpPr bwMode="auto">
          <a:xfrm>
            <a:off x="2170113" y="4140885"/>
            <a:ext cx="4267200" cy="701675"/>
            <a:chOff x="959936" y="4853050"/>
            <a:chExt cx="4267208" cy="701731"/>
          </a:xfrm>
        </p:grpSpPr>
        <p:cxnSp>
          <p:nvCxnSpPr>
            <p:cNvPr id="12" name="Straight Connector 8"/>
            <p:cNvCxnSpPr>
              <a:cxnSpLocks noChangeShapeType="1"/>
            </p:cNvCxnSpPr>
            <p:nvPr/>
          </p:nvCxnSpPr>
          <p:spPr bwMode="auto">
            <a:xfrm>
              <a:off x="1306300" y="4857008"/>
              <a:ext cx="3918857" cy="1588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" name="TextBox 9"/>
            <p:cNvSpPr txBox="1">
              <a:spLocks noChangeArrowheads="1"/>
            </p:cNvSpPr>
            <p:nvPr/>
          </p:nvSpPr>
          <p:spPr bwMode="auto">
            <a:xfrm>
              <a:off x="959936" y="4971802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buFontTx/>
                <a:buNone/>
              </a:pPr>
              <a:r>
                <a:rPr lang="en-US" sz="1800" smtClean="0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14" name="TextBox 10"/>
            <p:cNvSpPr txBox="1">
              <a:spLocks noChangeArrowheads="1"/>
            </p:cNvSpPr>
            <p:nvPr/>
          </p:nvSpPr>
          <p:spPr bwMode="auto">
            <a:xfrm>
              <a:off x="3926788" y="4853050"/>
              <a:ext cx="1300356" cy="7017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buFontTx/>
                <a:buNone/>
              </a:pPr>
              <a:r>
                <a:rPr lang="en-US" sz="1800" smtClean="0">
                  <a:solidFill>
                    <a:srgbClr val="000000"/>
                  </a:solidFill>
                </a:rPr>
                <a:t>Quantity of</a:t>
              </a:r>
            </a:p>
            <a:p>
              <a:pPr algn="r" eaLnBrk="1" hangingPunct="1">
                <a:buFontTx/>
                <a:buNone/>
              </a:pPr>
              <a:r>
                <a:rPr lang="en-US" sz="1800" smtClean="0">
                  <a:solidFill>
                    <a:srgbClr val="000000"/>
                  </a:solidFill>
                </a:rPr>
                <a:t> money</a:t>
              </a:r>
            </a:p>
          </p:txBody>
        </p:sp>
        <p:cxnSp>
          <p:nvCxnSpPr>
            <p:cNvPr id="15" name="Straight Connector 16"/>
            <p:cNvCxnSpPr>
              <a:cxnSpLocks noChangeShapeType="1"/>
            </p:cNvCxnSpPr>
            <p:nvPr/>
          </p:nvCxnSpPr>
          <p:spPr bwMode="auto">
            <a:xfrm rot="5400000">
              <a:off x="2036619" y="4946072"/>
              <a:ext cx="154379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Straight Connector 17"/>
            <p:cNvCxnSpPr>
              <a:cxnSpLocks noChangeShapeType="1"/>
            </p:cNvCxnSpPr>
            <p:nvPr/>
          </p:nvCxnSpPr>
          <p:spPr bwMode="auto">
            <a:xfrm rot="5400000">
              <a:off x="2925269" y="4946072"/>
              <a:ext cx="154379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7" name="TextBox 18"/>
            <p:cNvSpPr txBox="1">
              <a:spLocks noChangeArrowheads="1"/>
            </p:cNvSpPr>
            <p:nvPr/>
          </p:nvSpPr>
          <p:spPr bwMode="auto">
            <a:xfrm>
              <a:off x="1931723" y="4995552"/>
              <a:ext cx="37702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buFontTx/>
                <a:buNone/>
              </a:pPr>
              <a:r>
                <a:rPr lang="en-US" sz="1800" i="1" dirty="0" smtClean="0">
                  <a:solidFill>
                    <a:srgbClr val="000000"/>
                  </a:solidFill>
                </a:rPr>
                <a:t>M</a:t>
              </a:r>
            </a:p>
          </p:txBody>
        </p:sp>
        <p:sp>
          <p:nvSpPr>
            <p:cNvPr id="18" name="TextBox 19"/>
            <p:cNvSpPr txBox="1">
              <a:spLocks noChangeArrowheads="1"/>
            </p:cNvSpPr>
            <p:nvPr/>
          </p:nvSpPr>
          <p:spPr bwMode="auto">
            <a:xfrm>
              <a:off x="2796651" y="4995552"/>
              <a:ext cx="420309" cy="3693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buFontTx/>
                <a:buNone/>
              </a:pPr>
              <a:r>
                <a:rPr lang="en-US" sz="1800" i="1" dirty="0" smtClean="0">
                  <a:solidFill>
                    <a:srgbClr val="000000"/>
                  </a:solidFill>
                </a:rPr>
                <a:t>M′</a:t>
              </a:r>
            </a:p>
          </p:txBody>
        </p:sp>
      </p:grpSp>
      <p:grpSp>
        <p:nvGrpSpPr>
          <p:cNvPr id="19" name="Group 23"/>
          <p:cNvGrpSpPr>
            <a:grpSpLocks/>
          </p:cNvGrpSpPr>
          <p:nvPr/>
        </p:nvGrpSpPr>
        <p:grpSpPr bwMode="auto">
          <a:xfrm>
            <a:off x="3140075" y="1194485"/>
            <a:ext cx="466725" cy="2963862"/>
            <a:chOff x="1929744" y="1905988"/>
            <a:chExt cx="466794" cy="2963689"/>
          </a:xfrm>
        </p:grpSpPr>
        <p:cxnSp>
          <p:nvCxnSpPr>
            <p:cNvPr id="20" name="Straight Connector 21"/>
            <p:cNvCxnSpPr>
              <a:cxnSpLocks noChangeShapeType="1"/>
            </p:cNvCxnSpPr>
            <p:nvPr/>
          </p:nvCxnSpPr>
          <p:spPr bwMode="auto">
            <a:xfrm rot="5400000" flipH="1" flipV="1">
              <a:off x="813460" y="3568535"/>
              <a:ext cx="2600696" cy="1588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1" name="TextBox 22"/>
            <p:cNvSpPr txBox="1">
              <a:spLocks noChangeArrowheads="1"/>
            </p:cNvSpPr>
            <p:nvPr/>
          </p:nvSpPr>
          <p:spPr bwMode="auto">
            <a:xfrm>
              <a:off x="1929744" y="1905988"/>
              <a:ext cx="46679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buFontTx/>
                <a:buNone/>
              </a:pPr>
              <a:r>
                <a:rPr lang="en-US" sz="1800" i="1" dirty="0" smtClean="0">
                  <a:solidFill>
                    <a:srgbClr val="000000"/>
                  </a:solidFill>
                </a:rPr>
                <a:t>S</a:t>
              </a:r>
              <a:r>
                <a:rPr lang="en-US" sz="1800" i="1" baseline="-25000" dirty="0" smtClean="0">
                  <a:solidFill>
                    <a:srgbClr val="000000"/>
                  </a:solidFill>
                </a:rPr>
                <a:t>m</a:t>
              </a:r>
              <a:endParaRPr lang="en-US" sz="1800" i="1" dirty="0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22" name="Group 24"/>
          <p:cNvGrpSpPr>
            <a:grpSpLocks/>
          </p:cNvGrpSpPr>
          <p:nvPr/>
        </p:nvGrpSpPr>
        <p:grpSpPr bwMode="auto">
          <a:xfrm>
            <a:off x="4027488" y="1167497"/>
            <a:ext cx="510076" cy="2963863"/>
            <a:chOff x="1929744" y="1905988"/>
            <a:chExt cx="509073" cy="2963689"/>
          </a:xfrm>
        </p:grpSpPr>
        <p:cxnSp>
          <p:nvCxnSpPr>
            <p:cNvPr id="23" name="Straight Connector 25"/>
            <p:cNvCxnSpPr>
              <a:cxnSpLocks noChangeShapeType="1"/>
            </p:cNvCxnSpPr>
            <p:nvPr/>
          </p:nvCxnSpPr>
          <p:spPr bwMode="auto">
            <a:xfrm rot="5400000" flipH="1" flipV="1">
              <a:off x="813460" y="3568535"/>
              <a:ext cx="2600696" cy="1588"/>
            </a:xfrm>
            <a:prstGeom prst="line">
              <a:avLst/>
            </a:prstGeom>
            <a:noFill/>
            <a:ln w="38100" algn="ctr">
              <a:solidFill>
                <a:srgbClr val="FF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4" name="TextBox 26"/>
            <p:cNvSpPr txBox="1">
              <a:spLocks noChangeArrowheads="1"/>
            </p:cNvSpPr>
            <p:nvPr/>
          </p:nvSpPr>
          <p:spPr bwMode="auto">
            <a:xfrm>
              <a:off x="1929744" y="1905988"/>
              <a:ext cx="509073" cy="369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buFontTx/>
                <a:buNone/>
              </a:pPr>
              <a:r>
                <a:rPr lang="en-US" sz="1800" i="1" dirty="0" err="1" smtClean="0">
                  <a:solidFill>
                    <a:srgbClr val="000000"/>
                  </a:solidFill>
                </a:rPr>
                <a:t>S′</a:t>
              </a:r>
              <a:r>
                <a:rPr lang="en-US" sz="1800" i="1" baseline="-25000" dirty="0" err="1" smtClean="0">
                  <a:solidFill>
                    <a:srgbClr val="000000"/>
                  </a:solidFill>
                </a:rPr>
                <a:t>m</a:t>
              </a:r>
              <a:endParaRPr lang="en-US" sz="1800" i="1" dirty="0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25" name="Group 100"/>
          <p:cNvGrpSpPr>
            <a:grpSpLocks/>
          </p:cNvGrpSpPr>
          <p:nvPr/>
        </p:nvGrpSpPr>
        <p:grpSpPr bwMode="auto">
          <a:xfrm>
            <a:off x="4148138" y="2872472"/>
            <a:ext cx="420687" cy="396875"/>
            <a:chOff x="2084502" y="1841670"/>
            <a:chExt cx="422725" cy="395427"/>
          </a:xfrm>
        </p:grpSpPr>
        <p:sp>
          <p:nvSpPr>
            <p:cNvPr id="26" name="Freeform 183"/>
            <p:cNvSpPr>
              <a:spLocks/>
            </p:cNvSpPr>
            <p:nvPr/>
          </p:nvSpPr>
          <p:spPr bwMode="auto">
            <a:xfrm>
              <a:off x="2084502" y="2100572"/>
              <a:ext cx="146050" cy="136525"/>
            </a:xfrm>
            <a:custGeom>
              <a:avLst/>
              <a:gdLst>
                <a:gd name="T0" fmla="*/ 2147483647 w 106"/>
                <a:gd name="T1" fmla="*/ 2147483647 h 68"/>
                <a:gd name="T2" fmla="*/ 2147483647 w 106"/>
                <a:gd name="T3" fmla="*/ 2147483647 h 68"/>
                <a:gd name="T4" fmla="*/ 2147483647 w 106"/>
                <a:gd name="T5" fmla="*/ 2147483647 h 68"/>
                <a:gd name="T6" fmla="*/ 2147483647 w 106"/>
                <a:gd name="T7" fmla="*/ 2147483647 h 68"/>
                <a:gd name="T8" fmla="*/ 2147483647 w 106"/>
                <a:gd name="T9" fmla="*/ 2147483647 h 68"/>
                <a:gd name="T10" fmla="*/ 2147483647 w 106"/>
                <a:gd name="T11" fmla="*/ 2147483647 h 68"/>
                <a:gd name="T12" fmla="*/ 2147483647 w 106"/>
                <a:gd name="T13" fmla="*/ 2147483647 h 68"/>
                <a:gd name="T14" fmla="*/ 2147483647 w 106"/>
                <a:gd name="T15" fmla="*/ 2147483647 h 68"/>
                <a:gd name="T16" fmla="*/ 2147483647 w 106"/>
                <a:gd name="T17" fmla="*/ 2147483647 h 68"/>
                <a:gd name="T18" fmla="*/ 2147483647 w 106"/>
                <a:gd name="T19" fmla="*/ 2147483647 h 68"/>
                <a:gd name="T20" fmla="*/ 2147483647 w 106"/>
                <a:gd name="T21" fmla="*/ 0 h 68"/>
                <a:gd name="T22" fmla="*/ 2147483647 w 106"/>
                <a:gd name="T23" fmla="*/ 0 h 68"/>
                <a:gd name="T24" fmla="*/ 2147483647 w 106"/>
                <a:gd name="T25" fmla="*/ 2147483647 h 68"/>
                <a:gd name="T26" fmla="*/ 2147483647 w 106"/>
                <a:gd name="T27" fmla="*/ 2147483647 h 68"/>
                <a:gd name="T28" fmla="*/ 2147483647 w 106"/>
                <a:gd name="T29" fmla="*/ 2147483647 h 68"/>
                <a:gd name="T30" fmla="*/ 0 w 106"/>
                <a:gd name="T31" fmla="*/ 2147483647 h 68"/>
                <a:gd name="T32" fmla="*/ 0 w 106"/>
                <a:gd name="T33" fmla="*/ 2147483647 h 68"/>
                <a:gd name="T34" fmla="*/ 2147483647 w 106"/>
                <a:gd name="T35" fmla="*/ 2147483647 h 68"/>
                <a:gd name="T36" fmla="*/ 2147483647 w 106"/>
                <a:gd name="T37" fmla="*/ 2147483647 h 68"/>
                <a:gd name="T38" fmla="*/ 2147483647 w 106"/>
                <a:gd name="T39" fmla="*/ 2147483647 h 68"/>
                <a:gd name="T40" fmla="*/ 2147483647 w 106"/>
                <a:gd name="T41" fmla="*/ 2147483647 h 68"/>
                <a:gd name="T42" fmla="*/ 2147483647 w 106"/>
                <a:gd name="T43" fmla="*/ 2147483647 h 6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06"/>
                <a:gd name="T67" fmla="*/ 0 h 68"/>
                <a:gd name="T68" fmla="*/ 106 w 106"/>
                <a:gd name="T69" fmla="*/ 68 h 68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06" h="68">
                  <a:moveTo>
                    <a:pt x="56" y="68"/>
                  </a:moveTo>
                  <a:lnTo>
                    <a:pt x="56" y="68"/>
                  </a:lnTo>
                  <a:lnTo>
                    <a:pt x="76" y="65"/>
                  </a:lnTo>
                  <a:lnTo>
                    <a:pt x="91" y="58"/>
                  </a:lnTo>
                  <a:lnTo>
                    <a:pt x="101" y="45"/>
                  </a:lnTo>
                  <a:lnTo>
                    <a:pt x="106" y="32"/>
                  </a:lnTo>
                  <a:lnTo>
                    <a:pt x="101" y="19"/>
                  </a:lnTo>
                  <a:lnTo>
                    <a:pt x="91" y="9"/>
                  </a:lnTo>
                  <a:lnTo>
                    <a:pt x="76" y="3"/>
                  </a:lnTo>
                  <a:lnTo>
                    <a:pt x="56" y="0"/>
                  </a:lnTo>
                  <a:lnTo>
                    <a:pt x="36" y="3"/>
                  </a:lnTo>
                  <a:lnTo>
                    <a:pt x="15" y="9"/>
                  </a:lnTo>
                  <a:lnTo>
                    <a:pt x="5" y="19"/>
                  </a:lnTo>
                  <a:lnTo>
                    <a:pt x="0" y="32"/>
                  </a:lnTo>
                  <a:lnTo>
                    <a:pt x="5" y="45"/>
                  </a:lnTo>
                  <a:lnTo>
                    <a:pt x="15" y="58"/>
                  </a:lnTo>
                  <a:lnTo>
                    <a:pt x="36" y="65"/>
                  </a:lnTo>
                  <a:lnTo>
                    <a:pt x="56" y="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mtClean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7" name="TextBox 69"/>
            <p:cNvSpPr txBox="1">
              <a:spLocks noChangeArrowheads="1"/>
            </p:cNvSpPr>
            <p:nvPr/>
          </p:nvSpPr>
          <p:spPr bwMode="auto">
            <a:xfrm>
              <a:off x="2194450" y="1841670"/>
              <a:ext cx="312777" cy="3690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buFontTx/>
                <a:buNone/>
              </a:pPr>
              <a:r>
                <a:rPr lang="en-US" sz="1800" i="1" smtClean="0">
                  <a:solidFill>
                    <a:srgbClr val="000000"/>
                  </a:solidFill>
                </a:rPr>
                <a:t>b</a:t>
              </a:r>
            </a:p>
          </p:txBody>
        </p:sp>
      </p:grpSp>
      <p:grpSp>
        <p:nvGrpSpPr>
          <p:cNvPr id="28" name="Group 100"/>
          <p:cNvGrpSpPr>
            <a:grpSpLocks/>
          </p:cNvGrpSpPr>
          <p:nvPr/>
        </p:nvGrpSpPr>
        <p:grpSpPr bwMode="auto">
          <a:xfrm>
            <a:off x="3268663" y="2293035"/>
            <a:ext cx="457200" cy="369887"/>
            <a:chOff x="2084502" y="1879909"/>
            <a:chExt cx="456927" cy="369094"/>
          </a:xfrm>
        </p:grpSpPr>
        <p:sp>
          <p:nvSpPr>
            <p:cNvPr id="29" name="Freeform 183"/>
            <p:cNvSpPr>
              <a:spLocks/>
            </p:cNvSpPr>
            <p:nvPr/>
          </p:nvSpPr>
          <p:spPr bwMode="auto">
            <a:xfrm>
              <a:off x="2084502" y="2100572"/>
              <a:ext cx="146050" cy="136525"/>
            </a:xfrm>
            <a:custGeom>
              <a:avLst/>
              <a:gdLst>
                <a:gd name="T0" fmla="*/ 2147483647 w 106"/>
                <a:gd name="T1" fmla="*/ 2147483647 h 68"/>
                <a:gd name="T2" fmla="*/ 2147483647 w 106"/>
                <a:gd name="T3" fmla="*/ 2147483647 h 68"/>
                <a:gd name="T4" fmla="*/ 2147483647 w 106"/>
                <a:gd name="T5" fmla="*/ 2147483647 h 68"/>
                <a:gd name="T6" fmla="*/ 2147483647 w 106"/>
                <a:gd name="T7" fmla="*/ 2147483647 h 68"/>
                <a:gd name="T8" fmla="*/ 2147483647 w 106"/>
                <a:gd name="T9" fmla="*/ 2147483647 h 68"/>
                <a:gd name="T10" fmla="*/ 2147483647 w 106"/>
                <a:gd name="T11" fmla="*/ 2147483647 h 68"/>
                <a:gd name="T12" fmla="*/ 2147483647 w 106"/>
                <a:gd name="T13" fmla="*/ 2147483647 h 68"/>
                <a:gd name="T14" fmla="*/ 2147483647 w 106"/>
                <a:gd name="T15" fmla="*/ 2147483647 h 68"/>
                <a:gd name="T16" fmla="*/ 2147483647 w 106"/>
                <a:gd name="T17" fmla="*/ 2147483647 h 68"/>
                <a:gd name="T18" fmla="*/ 2147483647 w 106"/>
                <a:gd name="T19" fmla="*/ 2147483647 h 68"/>
                <a:gd name="T20" fmla="*/ 2147483647 w 106"/>
                <a:gd name="T21" fmla="*/ 0 h 68"/>
                <a:gd name="T22" fmla="*/ 2147483647 w 106"/>
                <a:gd name="T23" fmla="*/ 0 h 68"/>
                <a:gd name="T24" fmla="*/ 2147483647 w 106"/>
                <a:gd name="T25" fmla="*/ 2147483647 h 68"/>
                <a:gd name="T26" fmla="*/ 2147483647 w 106"/>
                <a:gd name="T27" fmla="*/ 2147483647 h 68"/>
                <a:gd name="T28" fmla="*/ 2147483647 w 106"/>
                <a:gd name="T29" fmla="*/ 2147483647 h 68"/>
                <a:gd name="T30" fmla="*/ 0 w 106"/>
                <a:gd name="T31" fmla="*/ 2147483647 h 68"/>
                <a:gd name="T32" fmla="*/ 0 w 106"/>
                <a:gd name="T33" fmla="*/ 2147483647 h 68"/>
                <a:gd name="T34" fmla="*/ 2147483647 w 106"/>
                <a:gd name="T35" fmla="*/ 2147483647 h 68"/>
                <a:gd name="T36" fmla="*/ 2147483647 w 106"/>
                <a:gd name="T37" fmla="*/ 2147483647 h 68"/>
                <a:gd name="T38" fmla="*/ 2147483647 w 106"/>
                <a:gd name="T39" fmla="*/ 2147483647 h 68"/>
                <a:gd name="T40" fmla="*/ 2147483647 w 106"/>
                <a:gd name="T41" fmla="*/ 2147483647 h 68"/>
                <a:gd name="T42" fmla="*/ 2147483647 w 106"/>
                <a:gd name="T43" fmla="*/ 2147483647 h 6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06"/>
                <a:gd name="T67" fmla="*/ 0 h 68"/>
                <a:gd name="T68" fmla="*/ 106 w 106"/>
                <a:gd name="T69" fmla="*/ 68 h 68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06" h="68">
                  <a:moveTo>
                    <a:pt x="56" y="68"/>
                  </a:moveTo>
                  <a:lnTo>
                    <a:pt x="56" y="68"/>
                  </a:lnTo>
                  <a:lnTo>
                    <a:pt x="76" y="65"/>
                  </a:lnTo>
                  <a:lnTo>
                    <a:pt x="91" y="58"/>
                  </a:lnTo>
                  <a:lnTo>
                    <a:pt x="101" y="45"/>
                  </a:lnTo>
                  <a:lnTo>
                    <a:pt x="106" y="32"/>
                  </a:lnTo>
                  <a:lnTo>
                    <a:pt x="101" y="19"/>
                  </a:lnTo>
                  <a:lnTo>
                    <a:pt x="91" y="9"/>
                  </a:lnTo>
                  <a:lnTo>
                    <a:pt x="76" y="3"/>
                  </a:lnTo>
                  <a:lnTo>
                    <a:pt x="56" y="0"/>
                  </a:lnTo>
                  <a:lnTo>
                    <a:pt x="36" y="3"/>
                  </a:lnTo>
                  <a:lnTo>
                    <a:pt x="15" y="9"/>
                  </a:lnTo>
                  <a:lnTo>
                    <a:pt x="5" y="19"/>
                  </a:lnTo>
                  <a:lnTo>
                    <a:pt x="0" y="32"/>
                  </a:lnTo>
                  <a:lnTo>
                    <a:pt x="5" y="45"/>
                  </a:lnTo>
                  <a:lnTo>
                    <a:pt x="15" y="58"/>
                  </a:lnTo>
                  <a:lnTo>
                    <a:pt x="36" y="65"/>
                  </a:lnTo>
                  <a:lnTo>
                    <a:pt x="56" y="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mtClean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0" name="TextBox 69"/>
            <p:cNvSpPr txBox="1">
              <a:spLocks noChangeArrowheads="1"/>
            </p:cNvSpPr>
            <p:nvPr/>
          </p:nvSpPr>
          <p:spPr bwMode="auto">
            <a:xfrm>
              <a:off x="2228731" y="1879909"/>
              <a:ext cx="312698" cy="3690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buFontTx/>
                <a:buNone/>
              </a:pPr>
              <a:r>
                <a:rPr lang="en-US" sz="1800" i="1" smtClean="0">
                  <a:solidFill>
                    <a:srgbClr val="000000"/>
                  </a:solidFill>
                </a:rPr>
                <a:t>a</a:t>
              </a:r>
            </a:p>
          </p:txBody>
        </p:sp>
      </p:grpSp>
      <p:cxnSp>
        <p:nvCxnSpPr>
          <p:cNvPr id="31" name="Straight Connector 30"/>
          <p:cNvCxnSpPr>
            <a:cxnSpLocks noChangeShapeType="1"/>
          </p:cNvCxnSpPr>
          <p:nvPr/>
        </p:nvCxnSpPr>
        <p:spPr bwMode="auto">
          <a:xfrm rot="10800000">
            <a:off x="2516188" y="2577197"/>
            <a:ext cx="819150" cy="1588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" name="Straight Connector 31"/>
          <p:cNvCxnSpPr>
            <a:cxnSpLocks noChangeShapeType="1"/>
          </p:cNvCxnSpPr>
          <p:nvPr/>
        </p:nvCxnSpPr>
        <p:spPr bwMode="auto">
          <a:xfrm rot="10800000">
            <a:off x="2492375" y="3207435"/>
            <a:ext cx="1722438" cy="1587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33" name="Group 46"/>
          <p:cNvGrpSpPr>
            <a:grpSpLocks/>
          </p:cNvGrpSpPr>
          <p:nvPr/>
        </p:nvGrpSpPr>
        <p:grpSpPr bwMode="auto">
          <a:xfrm>
            <a:off x="1724025" y="1072247"/>
            <a:ext cx="792163" cy="3073400"/>
            <a:chOff x="514889" y="1784191"/>
            <a:chExt cx="792205" cy="3073611"/>
          </a:xfrm>
        </p:grpSpPr>
        <p:cxnSp>
          <p:nvCxnSpPr>
            <p:cNvPr id="34" name="Straight Connector 5"/>
            <p:cNvCxnSpPr>
              <a:cxnSpLocks noChangeShapeType="1"/>
            </p:cNvCxnSpPr>
            <p:nvPr/>
          </p:nvCxnSpPr>
          <p:spPr bwMode="auto">
            <a:xfrm rot="5400000">
              <a:off x="-172178" y="3378530"/>
              <a:ext cx="2956956" cy="1588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5" name="TextBox 6"/>
            <p:cNvSpPr txBox="1">
              <a:spLocks noChangeArrowheads="1"/>
            </p:cNvSpPr>
            <p:nvPr/>
          </p:nvSpPr>
          <p:spPr bwMode="auto">
            <a:xfrm rot="-5400000">
              <a:off x="388701" y="1910379"/>
              <a:ext cx="954107" cy="7017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buFontTx/>
                <a:buNone/>
              </a:pPr>
              <a:r>
                <a:rPr lang="en-US" sz="1800" smtClean="0">
                  <a:solidFill>
                    <a:srgbClr val="000000"/>
                  </a:solidFill>
                </a:rPr>
                <a:t>Interest</a:t>
              </a:r>
            </a:p>
            <a:p>
              <a:pPr algn="l" eaLnBrk="1" hangingPunct="1">
                <a:buFontTx/>
                <a:buNone/>
              </a:pPr>
              <a:r>
                <a:rPr lang="en-US" sz="1800" smtClean="0">
                  <a:solidFill>
                    <a:srgbClr val="000000"/>
                  </a:solidFill>
                </a:rPr>
                <a:t> rate</a:t>
              </a:r>
            </a:p>
          </p:txBody>
        </p:sp>
        <p:cxnSp>
          <p:nvCxnSpPr>
            <p:cNvPr id="36" name="Straight Connector 38"/>
            <p:cNvCxnSpPr>
              <a:cxnSpLocks noChangeShapeType="1"/>
            </p:cNvCxnSpPr>
            <p:nvPr/>
          </p:nvCxnSpPr>
          <p:spPr bwMode="auto">
            <a:xfrm rot="10800000" flipV="1">
              <a:off x="1152396" y="3920443"/>
              <a:ext cx="142017" cy="203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7" name="Straight Connector 42"/>
            <p:cNvCxnSpPr>
              <a:cxnSpLocks noChangeShapeType="1"/>
            </p:cNvCxnSpPr>
            <p:nvPr/>
          </p:nvCxnSpPr>
          <p:spPr bwMode="auto">
            <a:xfrm rot="10800000" flipV="1">
              <a:off x="1152396" y="3289852"/>
              <a:ext cx="142017" cy="203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8" name="TextBox 43"/>
            <p:cNvSpPr txBox="1">
              <a:spLocks noChangeArrowheads="1"/>
            </p:cNvSpPr>
            <p:nvPr/>
          </p:nvSpPr>
          <p:spPr bwMode="auto">
            <a:xfrm>
              <a:off x="966181" y="3104738"/>
              <a:ext cx="23596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buFontTx/>
                <a:buNone/>
              </a:pPr>
              <a:r>
                <a:rPr lang="en-US" sz="1800" i="1" dirty="0" err="1" smtClean="0">
                  <a:solidFill>
                    <a:srgbClr val="000000"/>
                  </a:solidFill>
                </a:rPr>
                <a:t>i</a:t>
              </a:r>
              <a:endParaRPr lang="en-US" sz="1800" i="1" dirty="0" smtClean="0">
                <a:solidFill>
                  <a:srgbClr val="000000"/>
                </a:solidFill>
              </a:endParaRPr>
            </a:p>
          </p:txBody>
        </p:sp>
        <p:sp>
          <p:nvSpPr>
            <p:cNvPr id="39" name="TextBox 44"/>
            <p:cNvSpPr txBox="1">
              <a:spLocks noChangeArrowheads="1"/>
            </p:cNvSpPr>
            <p:nvPr/>
          </p:nvSpPr>
          <p:spPr bwMode="auto">
            <a:xfrm>
              <a:off x="914885" y="3698395"/>
              <a:ext cx="279259" cy="369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buFontTx/>
                <a:buNone/>
              </a:pPr>
              <a:r>
                <a:rPr lang="en-US" sz="1800" i="1" dirty="0" err="1" smtClean="0">
                  <a:solidFill>
                    <a:srgbClr val="000000"/>
                  </a:solidFill>
                </a:rPr>
                <a:t>i</a:t>
              </a:r>
              <a:r>
                <a:rPr lang="en-US" sz="1800" i="1" dirty="0" smtClean="0">
                  <a:solidFill>
                    <a:srgbClr val="000000"/>
                  </a:solidFill>
                </a:rPr>
                <a:t>′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49713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Money and AD in </a:t>
            </a:r>
            <a:r>
              <a:rPr lang="en-US" dirty="0" smtClean="0"/>
              <a:t>the Short </a:t>
            </a:r>
            <a:r>
              <a:rPr lang="en-US" dirty="0"/>
              <a:t>Run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Short run</a:t>
            </a:r>
          </a:p>
          <a:p>
            <a:pPr lvl="1"/>
            <a:r>
              <a:rPr lang="en-US" dirty="0"/>
              <a:t>Money affects the </a:t>
            </a:r>
            <a:r>
              <a:rPr lang="en-US" dirty="0" smtClean="0"/>
              <a:t>economy through </a:t>
            </a:r>
            <a:r>
              <a:rPr lang="en-US" dirty="0"/>
              <a:t>changes in interest rate</a:t>
            </a:r>
          </a:p>
          <a:p>
            <a:r>
              <a:rPr lang="en-US" dirty="0"/>
              <a:t>The Fed</a:t>
            </a:r>
          </a:p>
          <a:p>
            <a:pPr lvl="1"/>
            <a:r>
              <a:rPr lang="en-US" dirty="0"/>
              <a:t>Wants to stimulate output and employment</a:t>
            </a:r>
          </a:p>
          <a:p>
            <a:pPr lvl="1"/>
            <a:r>
              <a:rPr lang="en-US" dirty="0"/>
              <a:t>By increasing the money supply</a:t>
            </a:r>
          </a:p>
          <a:p>
            <a:pPr lvl="1"/>
            <a:r>
              <a:rPr lang="en-US" dirty="0"/>
              <a:t>Open-market purchases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81054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Money and AD in </a:t>
            </a:r>
            <a:r>
              <a:rPr lang="en-US" dirty="0" smtClean="0"/>
              <a:t>the Short </a:t>
            </a:r>
            <a:r>
              <a:rPr lang="en-US" dirty="0"/>
              <a:t>Run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Open-market purchases</a:t>
            </a:r>
          </a:p>
          <a:p>
            <a:pPr lvl="1"/>
            <a:r>
              <a:rPr lang="en-US" dirty="0"/>
              <a:t>Money </a:t>
            </a:r>
            <a:r>
              <a:rPr lang="en-US" dirty="0" smtClean="0"/>
              <a:t>supply: increase</a:t>
            </a:r>
            <a:endParaRPr lang="en-US" dirty="0"/>
          </a:p>
          <a:p>
            <a:pPr lvl="1"/>
            <a:r>
              <a:rPr lang="en-US" dirty="0"/>
              <a:t>Interest </a:t>
            </a:r>
            <a:r>
              <a:rPr lang="en-US" dirty="0" smtClean="0"/>
              <a:t>rate: reduced</a:t>
            </a:r>
            <a:endParaRPr lang="en-US" dirty="0"/>
          </a:p>
          <a:p>
            <a:pPr lvl="1"/>
            <a:r>
              <a:rPr lang="en-US" dirty="0" smtClean="0"/>
              <a:t>Investment: </a:t>
            </a:r>
            <a:r>
              <a:rPr lang="en-US" dirty="0"/>
              <a:t>stimulated</a:t>
            </a:r>
          </a:p>
          <a:p>
            <a:pPr lvl="1"/>
            <a:r>
              <a:rPr lang="en-US" dirty="0"/>
              <a:t>Aggregate </a:t>
            </a:r>
            <a:r>
              <a:rPr lang="en-US" dirty="0" smtClean="0"/>
              <a:t>demand: increase</a:t>
            </a:r>
            <a:endParaRPr lang="en-US" dirty="0"/>
          </a:p>
          <a:p>
            <a:pPr lvl="1"/>
            <a:r>
              <a:rPr lang="en-US" dirty="0"/>
              <a:t>Real </a:t>
            </a:r>
            <a:r>
              <a:rPr lang="en-US" dirty="0" smtClean="0"/>
              <a:t>GDP: increase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>
              <a:cs typeface="+mn-cs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9707084"/>
              </p:ext>
            </p:extLst>
          </p:nvPr>
        </p:nvGraphicFramePr>
        <p:xfrm>
          <a:off x="906463" y="4865688"/>
          <a:ext cx="6478587" cy="661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Equation" r:id="rId3" imgW="1993680" imgH="203040" progId="Equation.DSMT4">
                  <p:embed/>
                </p:oleObj>
              </mc:Choice>
              <mc:Fallback>
                <p:oleObj name="Equation" r:id="rId3" imgW="19936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6463" y="4865688"/>
                        <a:ext cx="6478587" cy="6619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407467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Exhibit 3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sz="2700" dirty="0"/>
              <a:t>Effects of an Increase in the Money Supply on Interest </a:t>
            </a:r>
            <a:endParaRPr lang="en-US" sz="2700" dirty="0" smtClean="0"/>
          </a:p>
          <a:p>
            <a:r>
              <a:rPr lang="en-US" sz="2700" dirty="0" smtClean="0"/>
              <a:t>Rates</a:t>
            </a:r>
            <a:r>
              <a:rPr lang="en-US" sz="2700" dirty="0"/>
              <a:t>, Investment, and Aggregate Demand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168274" y="5012802"/>
            <a:ext cx="8975725" cy="1510828"/>
          </a:xfrm>
        </p:spPr>
        <p:txBody>
          <a:bodyPr/>
          <a:lstStyle/>
          <a:p>
            <a:r>
              <a:rPr lang="en-US" sz="1700" dirty="0">
                <a:solidFill>
                  <a:srgbClr val="000000"/>
                </a:solidFill>
                <a:latin typeface="Arial" pitchFamily="34" charset="0"/>
              </a:rPr>
              <a:t>In panel (a), an increase in the money supply forces the interest rate down to </a:t>
            </a:r>
            <a:r>
              <a:rPr lang="en-US" sz="1700" i="1" dirty="0" err="1">
                <a:solidFill>
                  <a:srgbClr val="000000"/>
                </a:solidFill>
                <a:latin typeface="Arial" pitchFamily="34" charset="0"/>
              </a:rPr>
              <a:t>i</a:t>
            </a:r>
            <a:r>
              <a:rPr lang="en-US" sz="1700" i="1" dirty="0">
                <a:solidFill>
                  <a:srgbClr val="000000"/>
                </a:solidFill>
                <a:latin typeface="Arial" pitchFamily="34" charset="0"/>
              </a:rPr>
              <a:t>′</a:t>
            </a:r>
            <a:r>
              <a:rPr lang="en-US" sz="1700" dirty="0">
                <a:solidFill>
                  <a:srgbClr val="000000"/>
                </a:solidFill>
                <a:latin typeface="Arial" pitchFamily="34" charset="0"/>
              </a:rPr>
              <a:t>. </a:t>
            </a:r>
            <a:endParaRPr lang="en-US" sz="1700" dirty="0" smtClean="0">
              <a:solidFill>
                <a:srgbClr val="000000"/>
              </a:solidFill>
              <a:latin typeface="Arial" pitchFamily="34" charset="0"/>
            </a:endParaRPr>
          </a:p>
          <a:p>
            <a:r>
              <a:rPr lang="en-US" sz="1700" dirty="0" smtClean="0">
                <a:solidFill>
                  <a:srgbClr val="000000"/>
                </a:solidFill>
                <a:latin typeface="Arial" pitchFamily="34" charset="0"/>
              </a:rPr>
              <a:t>With </a:t>
            </a:r>
            <a:r>
              <a:rPr lang="en-US" sz="1700" dirty="0">
                <a:solidFill>
                  <a:srgbClr val="000000"/>
                </a:solidFill>
                <a:latin typeface="Arial" pitchFamily="34" charset="0"/>
              </a:rPr>
              <a:t>the cost of borrowing lower, the amount invested increases from </a:t>
            </a:r>
            <a:r>
              <a:rPr lang="en-US" sz="1700" i="1" dirty="0">
                <a:solidFill>
                  <a:srgbClr val="000000"/>
                </a:solidFill>
                <a:latin typeface="Arial" pitchFamily="34" charset="0"/>
              </a:rPr>
              <a:t>I </a:t>
            </a:r>
            <a:r>
              <a:rPr lang="en-US" sz="1700" dirty="0">
                <a:solidFill>
                  <a:srgbClr val="000000"/>
                </a:solidFill>
                <a:latin typeface="Arial" pitchFamily="34" charset="0"/>
              </a:rPr>
              <a:t>to </a:t>
            </a:r>
            <a:r>
              <a:rPr lang="en-US" sz="1700" i="1" dirty="0">
                <a:solidFill>
                  <a:srgbClr val="000000"/>
                </a:solidFill>
                <a:latin typeface="Arial" pitchFamily="34" charset="0"/>
              </a:rPr>
              <a:t>I′</a:t>
            </a:r>
            <a:r>
              <a:rPr lang="en-US" sz="1700" dirty="0">
                <a:solidFill>
                  <a:srgbClr val="000000"/>
                </a:solidFill>
                <a:latin typeface="Arial" pitchFamily="34" charset="0"/>
              </a:rPr>
              <a:t>, as shown in panel (b). This sets off the spending multiplier process, so the aggregate output demanded at price level </a:t>
            </a:r>
            <a:r>
              <a:rPr lang="en-US" sz="1700" i="1" dirty="0">
                <a:solidFill>
                  <a:srgbClr val="000000"/>
                </a:solidFill>
                <a:latin typeface="Arial" pitchFamily="34" charset="0"/>
              </a:rPr>
              <a:t>P</a:t>
            </a:r>
            <a:r>
              <a:rPr lang="en-US" sz="1700" dirty="0">
                <a:solidFill>
                  <a:srgbClr val="000000"/>
                </a:solidFill>
                <a:latin typeface="Arial" pitchFamily="34" charset="0"/>
              </a:rPr>
              <a:t> increases from </a:t>
            </a:r>
            <a:r>
              <a:rPr lang="en-US" sz="1700" i="1" dirty="0">
                <a:solidFill>
                  <a:srgbClr val="000000"/>
                </a:solidFill>
                <a:latin typeface="Arial" pitchFamily="34" charset="0"/>
              </a:rPr>
              <a:t>Y</a:t>
            </a:r>
            <a:r>
              <a:rPr lang="en-US" sz="1700" dirty="0">
                <a:solidFill>
                  <a:srgbClr val="000000"/>
                </a:solidFill>
                <a:latin typeface="Arial" pitchFamily="34" charset="0"/>
              </a:rPr>
              <a:t> to </a:t>
            </a:r>
            <a:r>
              <a:rPr lang="en-US" sz="1700" i="1" dirty="0">
                <a:solidFill>
                  <a:srgbClr val="000000"/>
                </a:solidFill>
                <a:latin typeface="Arial" pitchFamily="34" charset="0"/>
              </a:rPr>
              <a:t>Y′</a:t>
            </a:r>
            <a:r>
              <a:rPr lang="en-US" sz="1700" dirty="0">
                <a:solidFill>
                  <a:srgbClr val="000000"/>
                </a:solidFill>
                <a:latin typeface="Arial" pitchFamily="34" charset="0"/>
              </a:rPr>
              <a:t>. </a:t>
            </a:r>
            <a:endParaRPr lang="en-US" sz="1700" dirty="0" smtClean="0">
              <a:solidFill>
                <a:srgbClr val="000000"/>
              </a:solidFill>
              <a:latin typeface="Arial" pitchFamily="34" charset="0"/>
            </a:endParaRPr>
          </a:p>
          <a:p>
            <a:r>
              <a:rPr lang="en-US" sz="1700" dirty="0" smtClean="0">
                <a:solidFill>
                  <a:srgbClr val="000000"/>
                </a:solidFill>
                <a:latin typeface="Arial" pitchFamily="34" charset="0"/>
              </a:rPr>
              <a:t>The </a:t>
            </a:r>
            <a:r>
              <a:rPr lang="en-US" sz="1700" dirty="0">
                <a:solidFill>
                  <a:srgbClr val="000000"/>
                </a:solidFill>
                <a:latin typeface="Arial" pitchFamily="34" charset="0"/>
              </a:rPr>
              <a:t>increase is shown by the shift of the aggregate demand curve to the right in panel (c).</a:t>
            </a:r>
          </a:p>
          <a:p>
            <a:endParaRPr lang="en-US" sz="17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359525" y="1912938"/>
            <a:ext cx="2481263" cy="2589212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marL="342900" indent="-342900"/>
            <a:endParaRPr lang="en-US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651250" y="1912938"/>
            <a:ext cx="2239963" cy="2589212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marL="342900" indent="-342900"/>
            <a:endParaRPr lang="en-US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534988" y="1912938"/>
            <a:ext cx="2728912" cy="2589212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marL="342900" indent="-342900"/>
            <a:endParaRPr lang="en-US" smtClean="0">
              <a:solidFill>
                <a:srgbClr val="000000"/>
              </a:solidFill>
              <a:latin typeface="Arial" pitchFamily="34" charset="0"/>
            </a:endParaRPr>
          </a:p>
        </p:txBody>
      </p: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1058863" y="2105025"/>
            <a:ext cx="2289175" cy="1866900"/>
            <a:chOff x="2522484" y="2692898"/>
            <a:chExt cx="2927027" cy="1996452"/>
          </a:xfrm>
        </p:grpSpPr>
        <p:sp>
          <p:nvSpPr>
            <p:cNvPr id="11" name="Freeform 6"/>
            <p:cNvSpPr>
              <a:spLocks noChangeArrowheads="1"/>
            </p:cNvSpPr>
            <p:nvPr/>
          </p:nvSpPr>
          <p:spPr bwMode="auto">
            <a:xfrm>
              <a:off x="2522484" y="2692898"/>
              <a:ext cx="2393899" cy="1807852"/>
            </a:xfrm>
            <a:custGeom>
              <a:avLst/>
              <a:gdLst>
                <a:gd name="T0" fmla="*/ 0 w 1463040"/>
                <a:gd name="T1" fmla="*/ 0 h 1694688"/>
                <a:gd name="T2" fmla="*/ 2883946 w 1463040"/>
                <a:gd name="T3" fmla="*/ 1421053 h 1694688"/>
                <a:gd name="T4" fmla="*/ 10487078 w 1463040"/>
                <a:gd name="T5" fmla="*/ 2194736 h 1694688"/>
                <a:gd name="T6" fmla="*/ 0 60000 65536"/>
                <a:gd name="T7" fmla="*/ 0 60000 65536"/>
                <a:gd name="T8" fmla="*/ 0 60000 65536"/>
                <a:gd name="T9" fmla="*/ 0 w 1463040"/>
                <a:gd name="T10" fmla="*/ 0 h 1694688"/>
                <a:gd name="T11" fmla="*/ 1463040 w 1463040"/>
                <a:gd name="T12" fmla="*/ 1694688 h 16946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63040" h="1694688">
                  <a:moveTo>
                    <a:pt x="0" y="0"/>
                  </a:moveTo>
                  <a:cubicBezTo>
                    <a:pt x="14438" y="342414"/>
                    <a:pt x="158496" y="814832"/>
                    <a:pt x="402336" y="1097280"/>
                  </a:cubicBezTo>
                  <a:cubicBezTo>
                    <a:pt x="646176" y="1379728"/>
                    <a:pt x="1024982" y="1556793"/>
                    <a:pt x="1463040" y="1694688"/>
                  </a:cubicBezTo>
                </a:path>
              </a:pathLst>
            </a:custGeom>
            <a:noFill/>
            <a:ln w="38100" algn="ctr">
              <a:solidFill>
                <a:srgbClr val="2121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mtClean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2" name="TextBox 7"/>
            <p:cNvSpPr txBox="1">
              <a:spLocks noChangeArrowheads="1"/>
            </p:cNvSpPr>
            <p:nvPr/>
          </p:nvSpPr>
          <p:spPr bwMode="auto">
            <a:xfrm>
              <a:off x="4836194" y="4294132"/>
              <a:ext cx="613317" cy="395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buFontTx/>
                <a:buNone/>
              </a:pPr>
              <a:r>
                <a:rPr lang="en-US" sz="1800" i="1" dirty="0" err="1" smtClean="0">
                  <a:solidFill>
                    <a:srgbClr val="000000"/>
                  </a:solidFill>
                </a:rPr>
                <a:t>D</a:t>
              </a:r>
              <a:r>
                <a:rPr lang="en-US" sz="1800" i="1" baseline="-25000" dirty="0" err="1" smtClean="0">
                  <a:solidFill>
                    <a:srgbClr val="000000"/>
                  </a:solidFill>
                </a:rPr>
                <a:t>m</a:t>
              </a:r>
              <a:endParaRPr lang="en-US" sz="1800" i="1" dirty="0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212725" y="4505326"/>
            <a:ext cx="3084513" cy="507477"/>
            <a:chOff x="959936" y="4857008"/>
            <a:chExt cx="3083998" cy="508943"/>
          </a:xfrm>
        </p:grpSpPr>
        <p:cxnSp>
          <p:nvCxnSpPr>
            <p:cNvPr id="14" name="Straight Connector 9"/>
            <p:cNvCxnSpPr>
              <a:cxnSpLocks noChangeShapeType="1"/>
            </p:cNvCxnSpPr>
            <p:nvPr/>
          </p:nvCxnSpPr>
          <p:spPr bwMode="auto">
            <a:xfrm>
              <a:off x="1306300" y="4857008"/>
              <a:ext cx="2707140" cy="1368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5" name="TextBox 10"/>
            <p:cNvSpPr txBox="1">
              <a:spLocks noChangeArrowheads="1"/>
            </p:cNvSpPr>
            <p:nvPr/>
          </p:nvSpPr>
          <p:spPr bwMode="auto">
            <a:xfrm>
              <a:off x="959936" y="4971802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buFontTx/>
                <a:buNone/>
              </a:pPr>
              <a:r>
                <a:rPr lang="en-US" sz="1800" smtClean="0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16" name="TextBox 11"/>
            <p:cNvSpPr txBox="1">
              <a:spLocks noChangeArrowheads="1"/>
            </p:cNvSpPr>
            <p:nvPr/>
          </p:nvSpPr>
          <p:spPr bwMode="auto">
            <a:xfrm>
              <a:off x="3166771" y="4870809"/>
              <a:ext cx="87716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buFontTx/>
                <a:buNone/>
              </a:pPr>
              <a:r>
                <a:rPr lang="en-US" sz="1800" smtClean="0">
                  <a:solidFill>
                    <a:srgbClr val="000000"/>
                  </a:solidFill>
                </a:rPr>
                <a:t>Money</a:t>
              </a:r>
            </a:p>
          </p:txBody>
        </p:sp>
        <p:cxnSp>
          <p:nvCxnSpPr>
            <p:cNvPr id="17" name="Straight Connector 12"/>
            <p:cNvCxnSpPr>
              <a:cxnSpLocks noChangeShapeType="1"/>
            </p:cNvCxnSpPr>
            <p:nvPr/>
          </p:nvCxnSpPr>
          <p:spPr bwMode="auto">
            <a:xfrm rot="5400000">
              <a:off x="2036619" y="4946072"/>
              <a:ext cx="154379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Straight Connector 13"/>
            <p:cNvCxnSpPr>
              <a:cxnSpLocks noChangeShapeType="1"/>
            </p:cNvCxnSpPr>
            <p:nvPr/>
          </p:nvCxnSpPr>
          <p:spPr bwMode="auto">
            <a:xfrm rot="5400000">
              <a:off x="2925269" y="4946072"/>
              <a:ext cx="154379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9" name="TextBox 14"/>
            <p:cNvSpPr txBox="1">
              <a:spLocks noChangeArrowheads="1"/>
            </p:cNvSpPr>
            <p:nvPr/>
          </p:nvSpPr>
          <p:spPr bwMode="auto">
            <a:xfrm>
              <a:off x="1931723" y="4995552"/>
              <a:ext cx="37702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buFontTx/>
                <a:buNone/>
              </a:pPr>
              <a:r>
                <a:rPr lang="en-US" sz="1800" i="1" dirty="0" smtClean="0">
                  <a:solidFill>
                    <a:srgbClr val="000000"/>
                  </a:solidFill>
                </a:rPr>
                <a:t>M</a:t>
              </a:r>
            </a:p>
          </p:txBody>
        </p:sp>
        <p:sp>
          <p:nvSpPr>
            <p:cNvPr id="20" name="TextBox 15"/>
            <p:cNvSpPr txBox="1">
              <a:spLocks noChangeArrowheads="1"/>
            </p:cNvSpPr>
            <p:nvPr/>
          </p:nvSpPr>
          <p:spPr bwMode="auto">
            <a:xfrm>
              <a:off x="2796651" y="4995552"/>
              <a:ext cx="420238" cy="370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buFontTx/>
                <a:buNone/>
              </a:pPr>
              <a:r>
                <a:rPr lang="en-US" sz="1800" i="1" dirty="0" smtClean="0">
                  <a:solidFill>
                    <a:srgbClr val="000000"/>
                  </a:solidFill>
                </a:rPr>
                <a:t>M′</a:t>
              </a:r>
            </a:p>
          </p:txBody>
        </p:sp>
      </p:grpSp>
      <p:grpSp>
        <p:nvGrpSpPr>
          <p:cNvPr id="21" name="Group 20"/>
          <p:cNvGrpSpPr>
            <a:grpSpLocks/>
          </p:cNvGrpSpPr>
          <p:nvPr/>
        </p:nvGrpSpPr>
        <p:grpSpPr bwMode="auto">
          <a:xfrm>
            <a:off x="1182688" y="1987550"/>
            <a:ext cx="466725" cy="2530475"/>
            <a:chOff x="1929744" y="1877906"/>
            <a:chExt cx="466863" cy="2991771"/>
          </a:xfrm>
        </p:grpSpPr>
        <p:cxnSp>
          <p:nvCxnSpPr>
            <p:cNvPr id="22" name="Straight Connector 17"/>
            <p:cNvCxnSpPr>
              <a:cxnSpLocks noChangeShapeType="1"/>
            </p:cNvCxnSpPr>
            <p:nvPr/>
          </p:nvCxnSpPr>
          <p:spPr bwMode="auto">
            <a:xfrm rot="5400000" flipH="1" flipV="1">
              <a:off x="813460" y="3568535"/>
              <a:ext cx="2600696" cy="1588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3" name="TextBox 18"/>
            <p:cNvSpPr txBox="1">
              <a:spLocks noChangeArrowheads="1"/>
            </p:cNvSpPr>
            <p:nvPr/>
          </p:nvSpPr>
          <p:spPr bwMode="auto">
            <a:xfrm>
              <a:off x="1929744" y="1877906"/>
              <a:ext cx="466863" cy="436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buFontTx/>
                <a:buNone/>
              </a:pPr>
              <a:r>
                <a:rPr lang="en-US" sz="1800" i="1" dirty="0" smtClean="0">
                  <a:solidFill>
                    <a:srgbClr val="000000"/>
                  </a:solidFill>
                </a:rPr>
                <a:t>S</a:t>
              </a:r>
              <a:r>
                <a:rPr lang="en-US" sz="1800" i="1" baseline="-25000" dirty="0" smtClean="0">
                  <a:solidFill>
                    <a:srgbClr val="000000"/>
                  </a:solidFill>
                </a:rPr>
                <a:t>m</a:t>
              </a:r>
              <a:endParaRPr lang="en-US" sz="1800" i="1" dirty="0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24" name="Group 23"/>
          <p:cNvGrpSpPr>
            <a:grpSpLocks/>
          </p:cNvGrpSpPr>
          <p:nvPr/>
        </p:nvGrpSpPr>
        <p:grpSpPr bwMode="auto">
          <a:xfrm>
            <a:off x="2071687" y="2022475"/>
            <a:ext cx="510076" cy="2468563"/>
            <a:chOff x="1929744" y="1877200"/>
            <a:chExt cx="511193" cy="2992477"/>
          </a:xfrm>
        </p:grpSpPr>
        <p:cxnSp>
          <p:nvCxnSpPr>
            <p:cNvPr id="25" name="Straight Connector 20"/>
            <p:cNvCxnSpPr>
              <a:cxnSpLocks noChangeShapeType="1"/>
            </p:cNvCxnSpPr>
            <p:nvPr/>
          </p:nvCxnSpPr>
          <p:spPr bwMode="auto">
            <a:xfrm rot="5400000" flipH="1" flipV="1">
              <a:off x="813460" y="3568535"/>
              <a:ext cx="2600696" cy="1588"/>
            </a:xfrm>
            <a:prstGeom prst="line">
              <a:avLst/>
            </a:prstGeom>
            <a:noFill/>
            <a:ln w="38100" algn="ctr">
              <a:solidFill>
                <a:srgbClr val="FF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6" name="TextBox 21"/>
            <p:cNvSpPr txBox="1">
              <a:spLocks noChangeArrowheads="1"/>
            </p:cNvSpPr>
            <p:nvPr/>
          </p:nvSpPr>
          <p:spPr bwMode="auto">
            <a:xfrm>
              <a:off x="1929744" y="1877200"/>
              <a:ext cx="511193" cy="4477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buFontTx/>
                <a:buNone/>
              </a:pPr>
              <a:r>
                <a:rPr lang="en-US" sz="1800" i="1" dirty="0" err="1" smtClean="0">
                  <a:solidFill>
                    <a:srgbClr val="000000"/>
                  </a:solidFill>
                </a:rPr>
                <a:t>S′</a:t>
              </a:r>
              <a:r>
                <a:rPr lang="en-US" sz="1800" i="1" baseline="-25000" dirty="0" err="1" smtClean="0">
                  <a:solidFill>
                    <a:srgbClr val="000000"/>
                  </a:solidFill>
                </a:rPr>
                <a:t>m</a:t>
              </a:r>
              <a:endParaRPr lang="en-US" sz="1800" i="1" dirty="0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27" name="Group 100"/>
          <p:cNvGrpSpPr>
            <a:grpSpLocks/>
          </p:cNvGrpSpPr>
          <p:nvPr/>
        </p:nvGrpSpPr>
        <p:grpSpPr bwMode="auto">
          <a:xfrm>
            <a:off x="2180312" y="3244850"/>
            <a:ext cx="432720" cy="395288"/>
            <a:chOff x="2072412" y="1841670"/>
            <a:chExt cx="434815" cy="395427"/>
          </a:xfrm>
        </p:grpSpPr>
        <p:sp>
          <p:nvSpPr>
            <p:cNvPr id="28" name="Freeform 183"/>
            <p:cNvSpPr>
              <a:spLocks/>
            </p:cNvSpPr>
            <p:nvPr/>
          </p:nvSpPr>
          <p:spPr bwMode="auto">
            <a:xfrm>
              <a:off x="2072412" y="2100572"/>
              <a:ext cx="146050" cy="136525"/>
            </a:xfrm>
            <a:custGeom>
              <a:avLst/>
              <a:gdLst>
                <a:gd name="T0" fmla="*/ 2147483647 w 106"/>
                <a:gd name="T1" fmla="*/ 2147483647 h 68"/>
                <a:gd name="T2" fmla="*/ 2147483647 w 106"/>
                <a:gd name="T3" fmla="*/ 2147483647 h 68"/>
                <a:gd name="T4" fmla="*/ 2147483647 w 106"/>
                <a:gd name="T5" fmla="*/ 2147483647 h 68"/>
                <a:gd name="T6" fmla="*/ 2147483647 w 106"/>
                <a:gd name="T7" fmla="*/ 2147483647 h 68"/>
                <a:gd name="T8" fmla="*/ 2147483647 w 106"/>
                <a:gd name="T9" fmla="*/ 2147483647 h 68"/>
                <a:gd name="T10" fmla="*/ 2147483647 w 106"/>
                <a:gd name="T11" fmla="*/ 2147483647 h 68"/>
                <a:gd name="T12" fmla="*/ 2147483647 w 106"/>
                <a:gd name="T13" fmla="*/ 2147483647 h 68"/>
                <a:gd name="T14" fmla="*/ 2147483647 w 106"/>
                <a:gd name="T15" fmla="*/ 2147483647 h 68"/>
                <a:gd name="T16" fmla="*/ 2147483647 w 106"/>
                <a:gd name="T17" fmla="*/ 2147483647 h 68"/>
                <a:gd name="T18" fmla="*/ 2147483647 w 106"/>
                <a:gd name="T19" fmla="*/ 2147483647 h 68"/>
                <a:gd name="T20" fmla="*/ 2147483647 w 106"/>
                <a:gd name="T21" fmla="*/ 0 h 68"/>
                <a:gd name="T22" fmla="*/ 2147483647 w 106"/>
                <a:gd name="T23" fmla="*/ 0 h 68"/>
                <a:gd name="T24" fmla="*/ 2147483647 w 106"/>
                <a:gd name="T25" fmla="*/ 2147483647 h 68"/>
                <a:gd name="T26" fmla="*/ 2147483647 w 106"/>
                <a:gd name="T27" fmla="*/ 2147483647 h 68"/>
                <a:gd name="T28" fmla="*/ 2147483647 w 106"/>
                <a:gd name="T29" fmla="*/ 2147483647 h 68"/>
                <a:gd name="T30" fmla="*/ 0 w 106"/>
                <a:gd name="T31" fmla="*/ 2147483647 h 68"/>
                <a:gd name="T32" fmla="*/ 0 w 106"/>
                <a:gd name="T33" fmla="*/ 2147483647 h 68"/>
                <a:gd name="T34" fmla="*/ 2147483647 w 106"/>
                <a:gd name="T35" fmla="*/ 2147483647 h 68"/>
                <a:gd name="T36" fmla="*/ 2147483647 w 106"/>
                <a:gd name="T37" fmla="*/ 2147483647 h 68"/>
                <a:gd name="T38" fmla="*/ 2147483647 w 106"/>
                <a:gd name="T39" fmla="*/ 2147483647 h 68"/>
                <a:gd name="T40" fmla="*/ 2147483647 w 106"/>
                <a:gd name="T41" fmla="*/ 2147483647 h 68"/>
                <a:gd name="T42" fmla="*/ 2147483647 w 106"/>
                <a:gd name="T43" fmla="*/ 2147483647 h 6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06"/>
                <a:gd name="T67" fmla="*/ 0 h 68"/>
                <a:gd name="T68" fmla="*/ 106 w 106"/>
                <a:gd name="T69" fmla="*/ 68 h 68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06" h="68">
                  <a:moveTo>
                    <a:pt x="56" y="68"/>
                  </a:moveTo>
                  <a:lnTo>
                    <a:pt x="56" y="68"/>
                  </a:lnTo>
                  <a:lnTo>
                    <a:pt x="76" y="65"/>
                  </a:lnTo>
                  <a:lnTo>
                    <a:pt x="91" y="58"/>
                  </a:lnTo>
                  <a:lnTo>
                    <a:pt x="101" y="45"/>
                  </a:lnTo>
                  <a:lnTo>
                    <a:pt x="106" y="32"/>
                  </a:lnTo>
                  <a:lnTo>
                    <a:pt x="101" y="19"/>
                  </a:lnTo>
                  <a:lnTo>
                    <a:pt x="91" y="9"/>
                  </a:lnTo>
                  <a:lnTo>
                    <a:pt x="76" y="3"/>
                  </a:lnTo>
                  <a:lnTo>
                    <a:pt x="56" y="0"/>
                  </a:lnTo>
                  <a:lnTo>
                    <a:pt x="36" y="3"/>
                  </a:lnTo>
                  <a:lnTo>
                    <a:pt x="15" y="9"/>
                  </a:lnTo>
                  <a:lnTo>
                    <a:pt x="5" y="19"/>
                  </a:lnTo>
                  <a:lnTo>
                    <a:pt x="0" y="32"/>
                  </a:lnTo>
                  <a:lnTo>
                    <a:pt x="5" y="45"/>
                  </a:lnTo>
                  <a:lnTo>
                    <a:pt x="15" y="58"/>
                  </a:lnTo>
                  <a:lnTo>
                    <a:pt x="36" y="65"/>
                  </a:lnTo>
                  <a:lnTo>
                    <a:pt x="56" y="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mtClean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9" name="TextBox 69"/>
            <p:cNvSpPr txBox="1">
              <a:spLocks noChangeArrowheads="1"/>
            </p:cNvSpPr>
            <p:nvPr/>
          </p:nvSpPr>
          <p:spPr bwMode="auto">
            <a:xfrm>
              <a:off x="2194450" y="1841670"/>
              <a:ext cx="312777" cy="3690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buFontTx/>
                <a:buNone/>
              </a:pPr>
              <a:r>
                <a:rPr lang="en-US" sz="1800" i="1" smtClean="0">
                  <a:solidFill>
                    <a:srgbClr val="000000"/>
                  </a:solidFill>
                </a:rPr>
                <a:t>b</a:t>
              </a:r>
            </a:p>
          </p:txBody>
        </p:sp>
      </p:grpSp>
      <p:grpSp>
        <p:nvGrpSpPr>
          <p:cNvPr id="30" name="Group 100"/>
          <p:cNvGrpSpPr>
            <a:grpSpLocks/>
          </p:cNvGrpSpPr>
          <p:nvPr/>
        </p:nvGrpSpPr>
        <p:grpSpPr bwMode="auto">
          <a:xfrm>
            <a:off x="1292147" y="2609840"/>
            <a:ext cx="411247" cy="392692"/>
            <a:chOff x="2076498" y="1825436"/>
            <a:chExt cx="410367" cy="391658"/>
          </a:xfrm>
        </p:grpSpPr>
        <p:sp>
          <p:nvSpPr>
            <p:cNvPr id="31" name="Freeform 183"/>
            <p:cNvSpPr>
              <a:spLocks/>
            </p:cNvSpPr>
            <p:nvPr/>
          </p:nvSpPr>
          <p:spPr bwMode="auto">
            <a:xfrm>
              <a:off x="2076498" y="2080569"/>
              <a:ext cx="146050" cy="136525"/>
            </a:xfrm>
            <a:custGeom>
              <a:avLst/>
              <a:gdLst>
                <a:gd name="T0" fmla="*/ 2147483647 w 106"/>
                <a:gd name="T1" fmla="*/ 2147483647 h 68"/>
                <a:gd name="T2" fmla="*/ 2147483647 w 106"/>
                <a:gd name="T3" fmla="*/ 2147483647 h 68"/>
                <a:gd name="T4" fmla="*/ 2147483647 w 106"/>
                <a:gd name="T5" fmla="*/ 2147483647 h 68"/>
                <a:gd name="T6" fmla="*/ 2147483647 w 106"/>
                <a:gd name="T7" fmla="*/ 2147483647 h 68"/>
                <a:gd name="T8" fmla="*/ 2147483647 w 106"/>
                <a:gd name="T9" fmla="*/ 2147483647 h 68"/>
                <a:gd name="T10" fmla="*/ 2147483647 w 106"/>
                <a:gd name="T11" fmla="*/ 2147483647 h 68"/>
                <a:gd name="T12" fmla="*/ 2147483647 w 106"/>
                <a:gd name="T13" fmla="*/ 2147483647 h 68"/>
                <a:gd name="T14" fmla="*/ 2147483647 w 106"/>
                <a:gd name="T15" fmla="*/ 2147483647 h 68"/>
                <a:gd name="T16" fmla="*/ 2147483647 w 106"/>
                <a:gd name="T17" fmla="*/ 2147483647 h 68"/>
                <a:gd name="T18" fmla="*/ 2147483647 w 106"/>
                <a:gd name="T19" fmla="*/ 2147483647 h 68"/>
                <a:gd name="T20" fmla="*/ 2147483647 w 106"/>
                <a:gd name="T21" fmla="*/ 0 h 68"/>
                <a:gd name="T22" fmla="*/ 2147483647 w 106"/>
                <a:gd name="T23" fmla="*/ 0 h 68"/>
                <a:gd name="T24" fmla="*/ 2147483647 w 106"/>
                <a:gd name="T25" fmla="*/ 2147483647 h 68"/>
                <a:gd name="T26" fmla="*/ 2147483647 w 106"/>
                <a:gd name="T27" fmla="*/ 2147483647 h 68"/>
                <a:gd name="T28" fmla="*/ 2147483647 w 106"/>
                <a:gd name="T29" fmla="*/ 2147483647 h 68"/>
                <a:gd name="T30" fmla="*/ 0 w 106"/>
                <a:gd name="T31" fmla="*/ 2147483647 h 68"/>
                <a:gd name="T32" fmla="*/ 0 w 106"/>
                <a:gd name="T33" fmla="*/ 2147483647 h 68"/>
                <a:gd name="T34" fmla="*/ 2147483647 w 106"/>
                <a:gd name="T35" fmla="*/ 2147483647 h 68"/>
                <a:gd name="T36" fmla="*/ 2147483647 w 106"/>
                <a:gd name="T37" fmla="*/ 2147483647 h 68"/>
                <a:gd name="T38" fmla="*/ 2147483647 w 106"/>
                <a:gd name="T39" fmla="*/ 2147483647 h 68"/>
                <a:gd name="T40" fmla="*/ 2147483647 w 106"/>
                <a:gd name="T41" fmla="*/ 2147483647 h 68"/>
                <a:gd name="T42" fmla="*/ 2147483647 w 106"/>
                <a:gd name="T43" fmla="*/ 2147483647 h 6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06"/>
                <a:gd name="T67" fmla="*/ 0 h 68"/>
                <a:gd name="T68" fmla="*/ 106 w 106"/>
                <a:gd name="T69" fmla="*/ 68 h 68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06" h="68">
                  <a:moveTo>
                    <a:pt x="56" y="68"/>
                  </a:moveTo>
                  <a:lnTo>
                    <a:pt x="56" y="68"/>
                  </a:lnTo>
                  <a:lnTo>
                    <a:pt x="76" y="65"/>
                  </a:lnTo>
                  <a:lnTo>
                    <a:pt x="91" y="58"/>
                  </a:lnTo>
                  <a:lnTo>
                    <a:pt x="101" y="45"/>
                  </a:lnTo>
                  <a:lnTo>
                    <a:pt x="106" y="32"/>
                  </a:lnTo>
                  <a:lnTo>
                    <a:pt x="101" y="19"/>
                  </a:lnTo>
                  <a:lnTo>
                    <a:pt x="91" y="9"/>
                  </a:lnTo>
                  <a:lnTo>
                    <a:pt x="76" y="3"/>
                  </a:lnTo>
                  <a:lnTo>
                    <a:pt x="56" y="0"/>
                  </a:lnTo>
                  <a:lnTo>
                    <a:pt x="36" y="3"/>
                  </a:lnTo>
                  <a:lnTo>
                    <a:pt x="15" y="9"/>
                  </a:lnTo>
                  <a:lnTo>
                    <a:pt x="5" y="19"/>
                  </a:lnTo>
                  <a:lnTo>
                    <a:pt x="0" y="32"/>
                  </a:lnTo>
                  <a:lnTo>
                    <a:pt x="5" y="45"/>
                  </a:lnTo>
                  <a:lnTo>
                    <a:pt x="15" y="58"/>
                  </a:lnTo>
                  <a:lnTo>
                    <a:pt x="36" y="65"/>
                  </a:lnTo>
                  <a:lnTo>
                    <a:pt x="56" y="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mtClean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2" name="TextBox 69"/>
            <p:cNvSpPr txBox="1">
              <a:spLocks noChangeArrowheads="1"/>
            </p:cNvSpPr>
            <p:nvPr/>
          </p:nvSpPr>
          <p:spPr bwMode="auto">
            <a:xfrm>
              <a:off x="2174167" y="1825436"/>
              <a:ext cx="312698" cy="3690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buFontTx/>
                <a:buNone/>
              </a:pPr>
              <a:r>
                <a:rPr lang="en-US" sz="1800" i="1" smtClean="0">
                  <a:solidFill>
                    <a:srgbClr val="000000"/>
                  </a:solidFill>
                </a:rPr>
                <a:t>a</a:t>
              </a:r>
            </a:p>
          </p:txBody>
        </p:sp>
      </p:grpSp>
      <p:cxnSp>
        <p:nvCxnSpPr>
          <p:cNvPr id="33" name="Straight Connector 32"/>
          <p:cNvCxnSpPr>
            <a:cxnSpLocks noChangeShapeType="1"/>
          </p:cNvCxnSpPr>
          <p:nvPr/>
        </p:nvCxnSpPr>
        <p:spPr bwMode="auto">
          <a:xfrm flipH="1">
            <a:off x="553247" y="2939129"/>
            <a:ext cx="826292" cy="1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" name="Straight Connector 33"/>
          <p:cNvCxnSpPr>
            <a:cxnSpLocks noChangeShapeType="1"/>
          </p:cNvCxnSpPr>
          <p:nvPr/>
        </p:nvCxnSpPr>
        <p:spPr bwMode="auto">
          <a:xfrm rot="10800000">
            <a:off x="536575" y="3567113"/>
            <a:ext cx="1720850" cy="1587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35" name="Group 34"/>
          <p:cNvGrpSpPr>
            <a:grpSpLocks/>
          </p:cNvGrpSpPr>
          <p:nvPr/>
        </p:nvGrpSpPr>
        <p:grpSpPr bwMode="auto">
          <a:xfrm>
            <a:off x="171984" y="1355725"/>
            <a:ext cx="386816" cy="3149600"/>
            <a:chOff x="918595" y="1707736"/>
            <a:chExt cx="386911" cy="3150066"/>
          </a:xfrm>
        </p:grpSpPr>
        <p:cxnSp>
          <p:nvCxnSpPr>
            <p:cNvPr id="36" name="Straight Connector 31"/>
            <p:cNvCxnSpPr>
              <a:cxnSpLocks noChangeShapeType="1"/>
            </p:cNvCxnSpPr>
            <p:nvPr/>
          </p:nvCxnSpPr>
          <p:spPr bwMode="auto">
            <a:xfrm rot="16200000" flipH="1">
              <a:off x="-793" y="3551503"/>
              <a:ext cx="2601490" cy="11108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7" name="TextBox 32"/>
            <p:cNvSpPr txBox="1">
              <a:spLocks noChangeArrowheads="1"/>
            </p:cNvSpPr>
            <p:nvPr/>
          </p:nvSpPr>
          <p:spPr bwMode="auto">
            <a:xfrm rot="-5400000">
              <a:off x="395375" y="2230956"/>
              <a:ext cx="141577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buFontTx/>
                <a:buNone/>
              </a:pPr>
              <a:r>
                <a:rPr lang="en-US" sz="1800" smtClean="0">
                  <a:solidFill>
                    <a:srgbClr val="000000"/>
                  </a:solidFill>
                </a:rPr>
                <a:t>Interest rate</a:t>
              </a:r>
            </a:p>
          </p:txBody>
        </p:sp>
        <p:cxnSp>
          <p:nvCxnSpPr>
            <p:cNvPr id="38" name="Straight Connector 33"/>
            <p:cNvCxnSpPr>
              <a:cxnSpLocks noChangeShapeType="1"/>
            </p:cNvCxnSpPr>
            <p:nvPr/>
          </p:nvCxnSpPr>
          <p:spPr bwMode="auto">
            <a:xfrm rot="10800000" flipV="1">
              <a:off x="1152396" y="3920443"/>
              <a:ext cx="142017" cy="203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9" name="Straight Connector 34"/>
            <p:cNvCxnSpPr>
              <a:cxnSpLocks noChangeShapeType="1"/>
            </p:cNvCxnSpPr>
            <p:nvPr/>
          </p:nvCxnSpPr>
          <p:spPr bwMode="auto">
            <a:xfrm rot="10800000" flipV="1">
              <a:off x="1152396" y="3289852"/>
              <a:ext cx="142017" cy="203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0" name="TextBox 35"/>
            <p:cNvSpPr txBox="1">
              <a:spLocks noChangeArrowheads="1"/>
            </p:cNvSpPr>
            <p:nvPr/>
          </p:nvSpPr>
          <p:spPr bwMode="auto">
            <a:xfrm>
              <a:off x="966181" y="3104738"/>
              <a:ext cx="23596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buFontTx/>
                <a:buNone/>
              </a:pPr>
              <a:r>
                <a:rPr lang="en-US" sz="1800" i="1" dirty="0" err="1" smtClean="0">
                  <a:solidFill>
                    <a:srgbClr val="000000"/>
                  </a:solidFill>
                </a:rPr>
                <a:t>i</a:t>
              </a:r>
              <a:endParaRPr lang="en-US" sz="1800" i="1" dirty="0" smtClean="0">
                <a:solidFill>
                  <a:srgbClr val="000000"/>
                </a:solidFill>
              </a:endParaRPr>
            </a:p>
          </p:txBody>
        </p:sp>
        <p:sp>
          <p:nvSpPr>
            <p:cNvPr id="41" name="TextBox 36"/>
            <p:cNvSpPr txBox="1">
              <a:spLocks noChangeArrowheads="1"/>
            </p:cNvSpPr>
            <p:nvPr/>
          </p:nvSpPr>
          <p:spPr bwMode="auto">
            <a:xfrm>
              <a:off x="944092" y="3714338"/>
              <a:ext cx="279313" cy="369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buFontTx/>
                <a:buNone/>
              </a:pPr>
              <a:r>
                <a:rPr lang="en-US" sz="1800" i="1" dirty="0" err="1" smtClean="0">
                  <a:solidFill>
                    <a:srgbClr val="000000"/>
                  </a:solidFill>
                </a:rPr>
                <a:t>i</a:t>
              </a:r>
              <a:r>
                <a:rPr lang="en-US" sz="1800" i="1" dirty="0" smtClean="0">
                  <a:solidFill>
                    <a:srgbClr val="000000"/>
                  </a:solidFill>
                </a:rPr>
                <a:t>′</a:t>
              </a:r>
            </a:p>
          </p:txBody>
        </p:sp>
      </p:grp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565150" y="1236663"/>
            <a:ext cx="25828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buFontTx/>
              <a:buNone/>
            </a:pPr>
            <a:r>
              <a:rPr lang="en-US" sz="1800" smtClean="0">
                <a:solidFill>
                  <a:srgbClr val="000000"/>
                </a:solidFill>
              </a:rPr>
              <a:t>(a) Supply and demand</a:t>
            </a:r>
          </a:p>
          <a:p>
            <a:pPr algn="l" eaLnBrk="1" hangingPunct="1">
              <a:buFontTx/>
              <a:buNone/>
            </a:pPr>
            <a:r>
              <a:rPr lang="en-US" sz="1800" smtClean="0">
                <a:solidFill>
                  <a:srgbClr val="000000"/>
                </a:solidFill>
              </a:rPr>
              <a:t> for money</a:t>
            </a:r>
          </a:p>
        </p:txBody>
      </p:sp>
      <p:grpSp>
        <p:nvGrpSpPr>
          <p:cNvPr id="43" name="Group 40"/>
          <p:cNvGrpSpPr>
            <a:grpSpLocks/>
          </p:cNvGrpSpPr>
          <p:nvPr/>
        </p:nvGrpSpPr>
        <p:grpSpPr bwMode="auto">
          <a:xfrm>
            <a:off x="4170363" y="2271713"/>
            <a:ext cx="1774825" cy="2065337"/>
            <a:chOff x="2525113" y="2872999"/>
            <a:chExt cx="2269084" cy="2210640"/>
          </a:xfrm>
        </p:grpSpPr>
        <p:sp>
          <p:nvSpPr>
            <p:cNvPr id="44" name="Freeform 43"/>
            <p:cNvSpPr/>
            <p:nvPr/>
          </p:nvSpPr>
          <p:spPr bwMode="auto">
            <a:xfrm>
              <a:off x="2525113" y="2872999"/>
              <a:ext cx="1700798" cy="1855511"/>
            </a:xfrm>
            <a:custGeom>
              <a:avLst/>
              <a:gdLst>
                <a:gd name="connsiteX0" fmla="*/ 0 w 1463040"/>
                <a:gd name="connsiteY0" fmla="*/ 0 h 1694688"/>
                <a:gd name="connsiteX1" fmla="*/ 402336 w 1463040"/>
                <a:gd name="connsiteY1" fmla="*/ 1097280 h 1694688"/>
                <a:gd name="connsiteX2" fmla="*/ 1463040 w 1463040"/>
                <a:gd name="connsiteY2" fmla="*/ 1694688 h 1694688"/>
                <a:gd name="connsiteX0" fmla="*/ 0 w 1463040"/>
                <a:gd name="connsiteY0" fmla="*/ 0 h 1694688"/>
                <a:gd name="connsiteX1" fmla="*/ 402336 w 1463040"/>
                <a:gd name="connsiteY1" fmla="*/ 1097280 h 1694688"/>
                <a:gd name="connsiteX2" fmla="*/ 1463040 w 1463040"/>
                <a:gd name="connsiteY2" fmla="*/ 1694688 h 1694688"/>
                <a:gd name="connsiteX0" fmla="*/ 0 w 1463040"/>
                <a:gd name="connsiteY0" fmla="*/ 0 h 1694688"/>
                <a:gd name="connsiteX1" fmla="*/ 402336 w 1463040"/>
                <a:gd name="connsiteY1" fmla="*/ 1097280 h 1694688"/>
                <a:gd name="connsiteX2" fmla="*/ 1463040 w 1463040"/>
                <a:gd name="connsiteY2" fmla="*/ 1694688 h 1694688"/>
                <a:gd name="connsiteX0" fmla="*/ 0 w 1463040"/>
                <a:gd name="connsiteY0" fmla="*/ 0 h 1694688"/>
                <a:gd name="connsiteX1" fmla="*/ 402336 w 1463040"/>
                <a:gd name="connsiteY1" fmla="*/ 1097280 h 1694688"/>
                <a:gd name="connsiteX2" fmla="*/ 1463040 w 1463040"/>
                <a:gd name="connsiteY2" fmla="*/ 1694688 h 169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63040" h="1694688">
                  <a:moveTo>
                    <a:pt x="0" y="0"/>
                  </a:moveTo>
                  <a:cubicBezTo>
                    <a:pt x="14438" y="342414"/>
                    <a:pt x="158496" y="814832"/>
                    <a:pt x="402336" y="1097280"/>
                  </a:cubicBezTo>
                  <a:cubicBezTo>
                    <a:pt x="646176" y="1379728"/>
                    <a:pt x="1024982" y="1556793"/>
                    <a:pt x="1463040" y="1694688"/>
                  </a:cubicBezTo>
                </a:path>
              </a:pathLst>
            </a:custGeom>
            <a:noFill/>
            <a:ln w="38100" cap="flat" cmpd="sng" algn="ctr">
              <a:solidFill>
                <a:srgbClr val="2121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342900" indent="-342900">
                <a:defRPr/>
              </a:pPr>
              <a:endParaRPr 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5" name="TextBox 42"/>
            <p:cNvSpPr txBox="1">
              <a:spLocks noChangeArrowheads="1"/>
            </p:cNvSpPr>
            <p:nvPr/>
          </p:nvSpPr>
          <p:spPr bwMode="auto">
            <a:xfrm>
              <a:off x="4289674" y="4688245"/>
              <a:ext cx="504523" cy="395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buFontTx/>
                <a:buNone/>
              </a:pPr>
              <a:r>
                <a:rPr lang="en-US" sz="1800" i="1" dirty="0" smtClean="0">
                  <a:solidFill>
                    <a:srgbClr val="000000"/>
                  </a:solidFill>
                </a:rPr>
                <a:t>D</a:t>
              </a:r>
              <a:r>
                <a:rPr lang="en-US" sz="1800" baseline="-25000" dirty="0" smtClean="0">
                  <a:solidFill>
                    <a:srgbClr val="000000"/>
                  </a:solidFill>
                </a:rPr>
                <a:t>I</a:t>
              </a:r>
              <a:endParaRPr lang="en-US" sz="1800" dirty="0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46" name="Group 43"/>
          <p:cNvGrpSpPr>
            <a:grpSpLocks/>
          </p:cNvGrpSpPr>
          <p:nvPr/>
        </p:nvGrpSpPr>
        <p:grpSpPr bwMode="auto">
          <a:xfrm>
            <a:off x="3513138" y="4500563"/>
            <a:ext cx="2584450" cy="511175"/>
            <a:chOff x="1149936" y="4854750"/>
            <a:chExt cx="2583917" cy="510134"/>
          </a:xfrm>
        </p:grpSpPr>
        <p:cxnSp>
          <p:nvCxnSpPr>
            <p:cNvPr id="47" name="Straight Connector 44"/>
            <p:cNvCxnSpPr>
              <a:cxnSpLocks noChangeShapeType="1"/>
            </p:cNvCxnSpPr>
            <p:nvPr/>
          </p:nvCxnSpPr>
          <p:spPr bwMode="auto">
            <a:xfrm flipV="1">
              <a:off x="1306300" y="4854750"/>
              <a:ext cx="2220870" cy="2261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8" name="TextBox 45"/>
            <p:cNvSpPr txBox="1">
              <a:spLocks noChangeArrowheads="1"/>
            </p:cNvSpPr>
            <p:nvPr/>
          </p:nvSpPr>
          <p:spPr bwMode="auto">
            <a:xfrm>
              <a:off x="1149936" y="4971802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buFontTx/>
                <a:buNone/>
              </a:pPr>
              <a:r>
                <a:rPr lang="en-US" sz="1800" smtClean="0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49" name="TextBox 46"/>
            <p:cNvSpPr txBox="1">
              <a:spLocks noChangeArrowheads="1"/>
            </p:cNvSpPr>
            <p:nvPr/>
          </p:nvSpPr>
          <p:spPr bwMode="auto">
            <a:xfrm>
              <a:off x="2420672" y="4868701"/>
              <a:ext cx="1313181" cy="369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buFontTx/>
                <a:buNone/>
              </a:pPr>
              <a:r>
                <a:rPr lang="en-US" sz="1800" smtClean="0">
                  <a:solidFill>
                    <a:srgbClr val="000000"/>
                  </a:solidFill>
                </a:rPr>
                <a:t>Investment</a:t>
              </a:r>
            </a:p>
          </p:txBody>
        </p:sp>
        <p:cxnSp>
          <p:nvCxnSpPr>
            <p:cNvPr id="50" name="Straight Connector 47"/>
            <p:cNvCxnSpPr>
              <a:cxnSpLocks noChangeShapeType="1"/>
            </p:cNvCxnSpPr>
            <p:nvPr/>
          </p:nvCxnSpPr>
          <p:spPr bwMode="auto">
            <a:xfrm rot="5400000">
              <a:off x="1858494" y="4946072"/>
              <a:ext cx="154379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" name="Straight Connector 48"/>
            <p:cNvCxnSpPr>
              <a:cxnSpLocks noChangeShapeType="1"/>
            </p:cNvCxnSpPr>
            <p:nvPr/>
          </p:nvCxnSpPr>
          <p:spPr bwMode="auto">
            <a:xfrm rot="5400000">
              <a:off x="2284019" y="4946072"/>
              <a:ext cx="154379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2" name="TextBox 49"/>
            <p:cNvSpPr txBox="1">
              <a:spLocks noChangeArrowheads="1"/>
            </p:cNvSpPr>
            <p:nvPr/>
          </p:nvSpPr>
          <p:spPr bwMode="auto">
            <a:xfrm>
              <a:off x="1824848" y="4995552"/>
              <a:ext cx="24878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buFontTx/>
                <a:buNone/>
              </a:pPr>
              <a:r>
                <a:rPr lang="en-US" sz="1800" i="1" dirty="0" smtClean="0">
                  <a:solidFill>
                    <a:srgbClr val="000000"/>
                  </a:solidFill>
                </a:rPr>
                <a:t>I</a:t>
              </a:r>
            </a:p>
          </p:txBody>
        </p:sp>
        <p:sp>
          <p:nvSpPr>
            <p:cNvPr id="53" name="TextBox 50"/>
            <p:cNvSpPr txBox="1">
              <a:spLocks noChangeArrowheads="1"/>
            </p:cNvSpPr>
            <p:nvPr/>
          </p:nvSpPr>
          <p:spPr bwMode="auto">
            <a:xfrm>
              <a:off x="2226651" y="4995552"/>
              <a:ext cx="292008" cy="3685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buFontTx/>
                <a:buNone/>
              </a:pPr>
              <a:r>
                <a:rPr lang="en-US" sz="1800" i="1" dirty="0" smtClean="0">
                  <a:solidFill>
                    <a:srgbClr val="000000"/>
                  </a:solidFill>
                </a:rPr>
                <a:t>I′</a:t>
              </a:r>
            </a:p>
          </p:txBody>
        </p:sp>
      </p:grpSp>
      <p:cxnSp>
        <p:nvCxnSpPr>
          <p:cNvPr id="54" name="Straight Connector 53"/>
          <p:cNvCxnSpPr>
            <a:cxnSpLocks noChangeShapeType="1"/>
          </p:cNvCxnSpPr>
          <p:nvPr/>
        </p:nvCxnSpPr>
        <p:spPr bwMode="auto">
          <a:xfrm flipH="1">
            <a:off x="3624407" y="2933700"/>
            <a:ext cx="671946" cy="0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5" name="Straight Connector 54"/>
          <p:cNvCxnSpPr>
            <a:cxnSpLocks noChangeShapeType="1"/>
          </p:cNvCxnSpPr>
          <p:nvPr/>
        </p:nvCxnSpPr>
        <p:spPr bwMode="auto">
          <a:xfrm flipH="1">
            <a:off x="3657607" y="3566045"/>
            <a:ext cx="1053302" cy="0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56" name="Group 65"/>
          <p:cNvGrpSpPr>
            <a:grpSpLocks/>
          </p:cNvGrpSpPr>
          <p:nvPr/>
        </p:nvGrpSpPr>
        <p:grpSpPr bwMode="auto">
          <a:xfrm>
            <a:off x="3278188" y="1352550"/>
            <a:ext cx="390525" cy="3151188"/>
            <a:chOff x="914885" y="1707736"/>
            <a:chExt cx="390621" cy="3150066"/>
          </a:xfrm>
        </p:grpSpPr>
        <p:cxnSp>
          <p:nvCxnSpPr>
            <p:cNvPr id="57" name="Straight Connector 66"/>
            <p:cNvCxnSpPr>
              <a:cxnSpLocks noChangeShapeType="1"/>
            </p:cNvCxnSpPr>
            <p:nvPr/>
          </p:nvCxnSpPr>
          <p:spPr bwMode="auto">
            <a:xfrm rot="16200000" flipH="1">
              <a:off x="-793" y="3551503"/>
              <a:ext cx="2601490" cy="11108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8" name="TextBox 67"/>
            <p:cNvSpPr txBox="1">
              <a:spLocks noChangeArrowheads="1"/>
            </p:cNvSpPr>
            <p:nvPr/>
          </p:nvSpPr>
          <p:spPr bwMode="auto">
            <a:xfrm rot="-5400000">
              <a:off x="395375" y="2230956"/>
              <a:ext cx="141577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buFontTx/>
                <a:buNone/>
              </a:pPr>
              <a:r>
                <a:rPr lang="en-US" sz="1800" smtClean="0">
                  <a:solidFill>
                    <a:srgbClr val="000000"/>
                  </a:solidFill>
                </a:rPr>
                <a:t>Interest rate</a:t>
              </a:r>
            </a:p>
          </p:txBody>
        </p:sp>
        <p:cxnSp>
          <p:nvCxnSpPr>
            <p:cNvPr id="59" name="Straight Connector 68"/>
            <p:cNvCxnSpPr>
              <a:cxnSpLocks noChangeShapeType="1"/>
            </p:cNvCxnSpPr>
            <p:nvPr/>
          </p:nvCxnSpPr>
          <p:spPr bwMode="auto">
            <a:xfrm rot="10800000" flipV="1">
              <a:off x="1152396" y="3920443"/>
              <a:ext cx="142017" cy="203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0" name="Straight Connector 69"/>
            <p:cNvCxnSpPr>
              <a:cxnSpLocks noChangeShapeType="1"/>
            </p:cNvCxnSpPr>
            <p:nvPr/>
          </p:nvCxnSpPr>
          <p:spPr bwMode="auto">
            <a:xfrm rot="10800000" flipV="1">
              <a:off x="1152396" y="3289852"/>
              <a:ext cx="142017" cy="203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1" name="TextBox 70"/>
            <p:cNvSpPr txBox="1">
              <a:spLocks noChangeArrowheads="1"/>
            </p:cNvSpPr>
            <p:nvPr/>
          </p:nvSpPr>
          <p:spPr bwMode="auto">
            <a:xfrm>
              <a:off x="966181" y="3104738"/>
              <a:ext cx="23596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buFontTx/>
                <a:buNone/>
              </a:pPr>
              <a:r>
                <a:rPr lang="en-US" sz="1800" smtClean="0">
                  <a:solidFill>
                    <a:srgbClr val="000000"/>
                  </a:solidFill>
                </a:rPr>
                <a:t>i</a:t>
              </a:r>
            </a:p>
          </p:txBody>
        </p:sp>
        <p:sp>
          <p:nvSpPr>
            <p:cNvPr id="62" name="TextBox 71"/>
            <p:cNvSpPr txBox="1">
              <a:spLocks noChangeArrowheads="1"/>
            </p:cNvSpPr>
            <p:nvPr/>
          </p:nvSpPr>
          <p:spPr bwMode="auto">
            <a:xfrm>
              <a:off x="914885" y="3714338"/>
              <a:ext cx="279313" cy="369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buFontTx/>
                <a:buNone/>
              </a:pPr>
              <a:r>
                <a:rPr lang="en-US" sz="1800" dirty="0" err="1" smtClean="0">
                  <a:solidFill>
                    <a:srgbClr val="000000"/>
                  </a:solidFill>
                </a:rPr>
                <a:t>i</a:t>
              </a:r>
              <a:r>
                <a:rPr lang="en-US" sz="1800" dirty="0" smtClean="0">
                  <a:solidFill>
                    <a:srgbClr val="000000"/>
                  </a:solidFill>
                </a:rPr>
                <a:t>′</a:t>
              </a:r>
            </a:p>
          </p:txBody>
        </p:sp>
      </p:grpSp>
      <p:sp>
        <p:nvSpPr>
          <p:cNvPr id="63" name="TextBox 62"/>
          <p:cNvSpPr txBox="1">
            <a:spLocks noChangeArrowheads="1"/>
          </p:cNvSpPr>
          <p:nvPr/>
        </p:nvSpPr>
        <p:spPr bwMode="auto">
          <a:xfrm>
            <a:off x="3676650" y="1236663"/>
            <a:ext cx="173513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buFontTx/>
              <a:buNone/>
            </a:pPr>
            <a:r>
              <a:rPr lang="en-US" sz="1800" smtClean="0">
                <a:solidFill>
                  <a:srgbClr val="000000"/>
                </a:solidFill>
              </a:rPr>
              <a:t>(b) Demand for</a:t>
            </a:r>
          </a:p>
          <a:p>
            <a:pPr algn="l" eaLnBrk="1" hangingPunct="1">
              <a:buFontTx/>
              <a:buNone/>
            </a:pPr>
            <a:r>
              <a:rPr lang="en-US" sz="1800" smtClean="0">
                <a:solidFill>
                  <a:srgbClr val="000000"/>
                </a:solidFill>
              </a:rPr>
              <a:t> investment</a:t>
            </a:r>
          </a:p>
        </p:txBody>
      </p:sp>
      <p:cxnSp>
        <p:nvCxnSpPr>
          <p:cNvPr id="64" name="Straight Connector 63"/>
          <p:cNvCxnSpPr>
            <a:cxnSpLocks noChangeShapeType="1"/>
          </p:cNvCxnSpPr>
          <p:nvPr/>
        </p:nvCxnSpPr>
        <p:spPr bwMode="auto">
          <a:xfrm rot="5400000">
            <a:off x="3535363" y="3727450"/>
            <a:ext cx="1531938" cy="1587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5" name="Straight Connector 64"/>
          <p:cNvCxnSpPr>
            <a:cxnSpLocks noChangeShapeType="1"/>
          </p:cNvCxnSpPr>
          <p:nvPr/>
        </p:nvCxnSpPr>
        <p:spPr bwMode="auto">
          <a:xfrm rot="5400000">
            <a:off x="4248151" y="4048125"/>
            <a:ext cx="938212" cy="1587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67" name="Group 82"/>
          <p:cNvGrpSpPr>
            <a:grpSpLocks/>
          </p:cNvGrpSpPr>
          <p:nvPr/>
        </p:nvGrpSpPr>
        <p:grpSpPr bwMode="auto">
          <a:xfrm>
            <a:off x="6615113" y="2509838"/>
            <a:ext cx="2043112" cy="1697037"/>
            <a:chOff x="2208927" y="3536207"/>
            <a:chExt cx="2681446" cy="1474780"/>
          </a:xfrm>
        </p:grpSpPr>
        <p:sp>
          <p:nvSpPr>
            <p:cNvPr id="68" name="Freeform 83"/>
            <p:cNvSpPr>
              <a:spLocks noChangeArrowheads="1"/>
            </p:cNvSpPr>
            <p:nvPr/>
          </p:nvSpPr>
          <p:spPr bwMode="auto">
            <a:xfrm>
              <a:off x="2208927" y="3536207"/>
              <a:ext cx="2140538" cy="1233193"/>
            </a:xfrm>
            <a:custGeom>
              <a:avLst/>
              <a:gdLst>
                <a:gd name="T0" fmla="*/ 0 w 1463040"/>
                <a:gd name="T1" fmla="*/ 0 h 1694688"/>
                <a:gd name="T2" fmla="*/ 1843556 w 1463040"/>
                <a:gd name="T3" fmla="*/ 307668 h 1694688"/>
                <a:gd name="T4" fmla="*/ 6703830 w 1463040"/>
                <a:gd name="T5" fmla="*/ 475177 h 1694688"/>
                <a:gd name="T6" fmla="*/ 0 60000 65536"/>
                <a:gd name="T7" fmla="*/ 0 60000 65536"/>
                <a:gd name="T8" fmla="*/ 0 60000 65536"/>
                <a:gd name="T9" fmla="*/ 0 w 1463040"/>
                <a:gd name="T10" fmla="*/ 0 h 1694688"/>
                <a:gd name="T11" fmla="*/ 1463040 w 1463040"/>
                <a:gd name="T12" fmla="*/ 1694688 h 16946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63040" h="1694688">
                  <a:moveTo>
                    <a:pt x="0" y="0"/>
                  </a:moveTo>
                  <a:cubicBezTo>
                    <a:pt x="14438" y="342414"/>
                    <a:pt x="158496" y="814832"/>
                    <a:pt x="402336" y="1097280"/>
                  </a:cubicBezTo>
                  <a:cubicBezTo>
                    <a:pt x="646176" y="1379728"/>
                    <a:pt x="1024982" y="1556793"/>
                    <a:pt x="1463040" y="1694688"/>
                  </a:cubicBezTo>
                </a:path>
              </a:pathLst>
            </a:custGeom>
            <a:noFill/>
            <a:ln w="38100" algn="ctr">
              <a:solidFill>
                <a:srgbClr val="2121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mtClean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69" name="TextBox 84"/>
            <p:cNvSpPr txBox="1">
              <a:spLocks noChangeArrowheads="1"/>
            </p:cNvSpPr>
            <p:nvPr/>
          </p:nvSpPr>
          <p:spPr bwMode="auto">
            <a:xfrm>
              <a:off x="4227352" y="4689800"/>
              <a:ext cx="663021" cy="321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buFontTx/>
                <a:buNone/>
              </a:pPr>
              <a:r>
                <a:rPr lang="en-US" sz="1800" i="1" dirty="0" smtClean="0">
                  <a:solidFill>
                    <a:srgbClr val="000000"/>
                  </a:solidFill>
                </a:rPr>
                <a:t>AD</a:t>
              </a:r>
            </a:p>
          </p:txBody>
        </p:sp>
      </p:grpSp>
      <p:grpSp>
        <p:nvGrpSpPr>
          <p:cNvPr id="70" name="Group 85"/>
          <p:cNvGrpSpPr>
            <a:grpSpLocks/>
          </p:cNvGrpSpPr>
          <p:nvPr/>
        </p:nvGrpSpPr>
        <p:grpSpPr bwMode="auto">
          <a:xfrm>
            <a:off x="6110288" y="4500567"/>
            <a:ext cx="2789237" cy="508398"/>
            <a:chOff x="1043061" y="4856336"/>
            <a:chExt cx="2790121" cy="508946"/>
          </a:xfrm>
        </p:grpSpPr>
        <p:cxnSp>
          <p:nvCxnSpPr>
            <p:cNvPr id="71" name="Straight Connector 86"/>
            <p:cNvCxnSpPr>
              <a:cxnSpLocks noChangeShapeType="1"/>
            </p:cNvCxnSpPr>
            <p:nvPr/>
          </p:nvCxnSpPr>
          <p:spPr bwMode="auto">
            <a:xfrm flipV="1">
              <a:off x="1306300" y="4856336"/>
              <a:ext cx="2469565" cy="672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2" name="TextBox 87"/>
            <p:cNvSpPr txBox="1">
              <a:spLocks noChangeArrowheads="1"/>
            </p:cNvSpPr>
            <p:nvPr/>
          </p:nvSpPr>
          <p:spPr bwMode="auto">
            <a:xfrm>
              <a:off x="1043061" y="4971802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buFontTx/>
                <a:buNone/>
              </a:pPr>
              <a:r>
                <a:rPr lang="en-US" sz="1800" smtClean="0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73" name="TextBox 88"/>
            <p:cNvSpPr txBox="1">
              <a:spLocks noChangeArrowheads="1"/>
            </p:cNvSpPr>
            <p:nvPr/>
          </p:nvSpPr>
          <p:spPr bwMode="auto">
            <a:xfrm>
              <a:off x="2609770" y="4885227"/>
              <a:ext cx="122341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buFontTx/>
                <a:buNone/>
              </a:pPr>
              <a:r>
                <a:rPr lang="en-US" sz="1800" smtClean="0">
                  <a:solidFill>
                    <a:srgbClr val="000000"/>
                  </a:solidFill>
                </a:rPr>
                <a:t>Real GDP</a:t>
              </a:r>
            </a:p>
          </p:txBody>
        </p:sp>
        <p:cxnSp>
          <p:nvCxnSpPr>
            <p:cNvPr id="74" name="Straight Connector 89"/>
            <p:cNvCxnSpPr>
              <a:cxnSpLocks noChangeShapeType="1"/>
            </p:cNvCxnSpPr>
            <p:nvPr/>
          </p:nvCxnSpPr>
          <p:spPr bwMode="auto">
            <a:xfrm rot="5400000">
              <a:off x="1858494" y="4946072"/>
              <a:ext cx="154379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5" name="Straight Connector 90"/>
            <p:cNvCxnSpPr>
              <a:cxnSpLocks noChangeShapeType="1"/>
            </p:cNvCxnSpPr>
            <p:nvPr/>
          </p:nvCxnSpPr>
          <p:spPr bwMode="auto">
            <a:xfrm rot="5400000">
              <a:off x="2284019" y="4946072"/>
              <a:ext cx="154379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6" name="TextBox 91"/>
            <p:cNvSpPr txBox="1">
              <a:spLocks noChangeArrowheads="1"/>
            </p:cNvSpPr>
            <p:nvPr/>
          </p:nvSpPr>
          <p:spPr bwMode="auto">
            <a:xfrm>
              <a:off x="1777348" y="4995552"/>
              <a:ext cx="33855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buFontTx/>
                <a:buNone/>
              </a:pPr>
              <a:r>
                <a:rPr lang="en-US" sz="1800" i="1" dirty="0" smtClean="0">
                  <a:solidFill>
                    <a:srgbClr val="000000"/>
                  </a:solidFill>
                </a:rPr>
                <a:t>Y</a:t>
              </a:r>
            </a:p>
          </p:txBody>
        </p:sp>
        <p:sp>
          <p:nvSpPr>
            <p:cNvPr id="77" name="TextBox 92"/>
            <p:cNvSpPr txBox="1">
              <a:spLocks noChangeArrowheads="1"/>
            </p:cNvSpPr>
            <p:nvPr/>
          </p:nvSpPr>
          <p:spPr bwMode="auto">
            <a:xfrm>
              <a:off x="2167276" y="4995552"/>
              <a:ext cx="381957" cy="369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buFontTx/>
                <a:buNone/>
              </a:pPr>
              <a:r>
                <a:rPr lang="en-US" sz="1800" i="1" dirty="0" smtClean="0">
                  <a:solidFill>
                    <a:srgbClr val="000000"/>
                  </a:solidFill>
                </a:rPr>
                <a:t>Y′</a:t>
              </a:r>
            </a:p>
          </p:txBody>
        </p:sp>
      </p:grpSp>
      <p:cxnSp>
        <p:nvCxnSpPr>
          <p:cNvPr id="78" name="Straight Connector 77"/>
          <p:cNvCxnSpPr>
            <a:cxnSpLocks noChangeShapeType="1"/>
          </p:cNvCxnSpPr>
          <p:nvPr/>
        </p:nvCxnSpPr>
        <p:spPr bwMode="auto">
          <a:xfrm flipH="1">
            <a:off x="6372227" y="3325115"/>
            <a:ext cx="641338" cy="2181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79" name="Group 94"/>
          <p:cNvGrpSpPr>
            <a:grpSpLocks/>
          </p:cNvGrpSpPr>
          <p:nvPr/>
        </p:nvGrpSpPr>
        <p:grpSpPr bwMode="auto">
          <a:xfrm>
            <a:off x="5949950" y="1874838"/>
            <a:ext cx="422275" cy="2627312"/>
            <a:chOff x="882969" y="2230479"/>
            <a:chExt cx="422537" cy="2627323"/>
          </a:xfrm>
        </p:grpSpPr>
        <p:cxnSp>
          <p:nvCxnSpPr>
            <p:cNvPr id="80" name="Straight Connector 95"/>
            <p:cNvCxnSpPr>
              <a:cxnSpLocks noChangeShapeType="1"/>
            </p:cNvCxnSpPr>
            <p:nvPr/>
          </p:nvCxnSpPr>
          <p:spPr bwMode="auto">
            <a:xfrm rot="16200000" flipH="1">
              <a:off x="-793" y="3551503"/>
              <a:ext cx="2601490" cy="11108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1" name="TextBox 96"/>
            <p:cNvSpPr txBox="1">
              <a:spLocks noChangeArrowheads="1"/>
            </p:cNvSpPr>
            <p:nvPr/>
          </p:nvSpPr>
          <p:spPr bwMode="auto">
            <a:xfrm rot="-5400000">
              <a:off x="443105" y="2670343"/>
              <a:ext cx="124906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buFontTx/>
                <a:buNone/>
              </a:pPr>
              <a:r>
                <a:rPr lang="en-US" sz="1800" smtClean="0">
                  <a:solidFill>
                    <a:srgbClr val="000000"/>
                  </a:solidFill>
                </a:rPr>
                <a:t>Price level</a:t>
              </a:r>
            </a:p>
          </p:txBody>
        </p:sp>
        <p:cxnSp>
          <p:nvCxnSpPr>
            <p:cNvPr id="82" name="Straight Connector 97"/>
            <p:cNvCxnSpPr>
              <a:cxnSpLocks noChangeShapeType="1"/>
            </p:cNvCxnSpPr>
            <p:nvPr/>
          </p:nvCxnSpPr>
          <p:spPr bwMode="auto">
            <a:xfrm rot="10800000" flipV="1">
              <a:off x="1152396" y="3682943"/>
              <a:ext cx="142017" cy="203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3" name="TextBox 100"/>
            <p:cNvSpPr txBox="1">
              <a:spLocks noChangeArrowheads="1"/>
            </p:cNvSpPr>
            <p:nvPr/>
          </p:nvSpPr>
          <p:spPr bwMode="auto">
            <a:xfrm>
              <a:off x="891133" y="3512463"/>
              <a:ext cx="33855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buFontTx/>
                <a:buNone/>
              </a:pPr>
              <a:r>
                <a:rPr lang="en-US" sz="1800" smtClean="0">
                  <a:solidFill>
                    <a:srgbClr val="000000"/>
                  </a:solidFill>
                </a:rPr>
                <a:t>P</a:t>
              </a:r>
            </a:p>
          </p:txBody>
        </p:sp>
      </p:grpSp>
      <p:sp>
        <p:nvSpPr>
          <p:cNvPr id="84" name="TextBox 83"/>
          <p:cNvSpPr txBox="1">
            <a:spLocks noChangeArrowheads="1"/>
          </p:cNvSpPr>
          <p:nvPr/>
        </p:nvSpPr>
        <p:spPr bwMode="auto">
          <a:xfrm>
            <a:off x="6378575" y="1236663"/>
            <a:ext cx="24685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buFontTx/>
              <a:buNone/>
            </a:pPr>
            <a:r>
              <a:rPr lang="en-US" sz="1800" smtClean="0">
                <a:solidFill>
                  <a:srgbClr val="000000"/>
                </a:solidFill>
              </a:rPr>
              <a:t>(c) Aggregate demand</a:t>
            </a:r>
          </a:p>
        </p:txBody>
      </p:sp>
      <p:cxnSp>
        <p:nvCxnSpPr>
          <p:cNvPr id="85" name="Straight Connector 84"/>
          <p:cNvCxnSpPr>
            <a:cxnSpLocks noChangeShapeType="1"/>
          </p:cNvCxnSpPr>
          <p:nvPr/>
        </p:nvCxnSpPr>
        <p:spPr bwMode="auto">
          <a:xfrm flipH="1">
            <a:off x="7001831" y="3340454"/>
            <a:ext cx="3" cy="1168007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6" name="Straight Connector 85"/>
          <p:cNvCxnSpPr>
            <a:cxnSpLocks noChangeShapeType="1"/>
          </p:cNvCxnSpPr>
          <p:nvPr/>
        </p:nvCxnSpPr>
        <p:spPr bwMode="auto">
          <a:xfrm>
            <a:off x="7427036" y="3358967"/>
            <a:ext cx="1" cy="1139825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87" name="Group 115"/>
          <p:cNvGrpSpPr>
            <a:grpSpLocks/>
          </p:cNvGrpSpPr>
          <p:nvPr/>
        </p:nvGrpSpPr>
        <p:grpSpPr bwMode="auto">
          <a:xfrm>
            <a:off x="6923088" y="2400300"/>
            <a:ext cx="1965325" cy="1458913"/>
            <a:chOff x="2068700" y="3505226"/>
            <a:chExt cx="2577267" cy="1268227"/>
          </a:xfrm>
        </p:grpSpPr>
        <p:sp>
          <p:nvSpPr>
            <p:cNvPr id="88" name="Freeform 116"/>
            <p:cNvSpPr>
              <a:spLocks noChangeArrowheads="1"/>
            </p:cNvSpPr>
            <p:nvPr/>
          </p:nvSpPr>
          <p:spPr bwMode="auto">
            <a:xfrm>
              <a:off x="2068700" y="3505226"/>
              <a:ext cx="1854135" cy="1147975"/>
            </a:xfrm>
            <a:custGeom>
              <a:avLst/>
              <a:gdLst>
                <a:gd name="T0" fmla="*/ 0 w 1463040"/>
                <a:gd name="T1" fmla="*/ 0 h 1694688"/>
                <a:gd name="T2" fmla="*/ 1037837 w 1463040"/>
                <a:gd name="T3" fmla="*/ 231041 h 1694688"/>
                <a:gd name="T4" fmla="*/ 3773955 w 1463040"/>
                <a:gd name="T5" fmla="*/ 356829 h 1694688"/>
                <a:gd name="T6" fmla="*/ 0 60000 65536"/>
                <a:gd name="T7" fmla="*/ 0 60000 65536"/>
                <a:gd name="T8" fmla="*/ 0 60000 65536"/>
                <a:gd name="T9" fmla="*/ 0 w 1463040"/>
                <a:gd name="T10" fmla="*/ 0 h 1694688"/>
                <a:gd name="T11" fmla="*/ 1463040 w 1463040"/>
                <a:gd name="T12" fmla="*/ 1694688 h 16946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63040" h="1694688">
                  <a:moveTo>
                    <a:pt x="0" y="0"/>
                  </a:moveTo>
                  <a:cubicBezTo>
                    <a:pt x="14438" y="342414"/>
                    <a:pt x="158496" y="814832"/>
                    <a:pt x="402336" y="1097280"/>
                  </a:cubicBezTo>
                  <a:cubicBezTo>
                    <a:pt x="646176" y="1379728"/>
                    <a:pt x="1024982" y="1556793"/>
                    <a:pt x="1463040" y="1694688"/>
                  </a:cubicBezTo>
                </a:path>
              </a:pathLst>
            </a:custGeom>
            <a:noFill/>
            <a:ln w="38100" algn="ctr">
              <a:solidFill>
                <a:srgbClr val="8F8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mtClean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89" name="TextBox 117"/>
            <p:cNvSpPr txBox="1">
              <a:spLocks noChangeArrowheads="1"/>
            </p:cNvSpPr>
            <p:nvPr/>
          </p:nvSpPr>
          <p:spPr bwMode="auto">
            <a:xfrm>
              <a:off x="3915731" y="4452287"/>
              <a:ext cx="730236" cy="321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buFontTx/>
                <a:buNone/>
              </a:pPr>
              <a:r>
                <a:rPr lang="en-US" sz="1800" i="1" dirty="0" smtClean="0">
                  <a:solidFill>
                    <a:srgbClr val="000000"/>
                  </a:solidFill>
                </a:rPr>
                <a:t>AD’</a:t>
              </a:r>
            </a:p>
          </p:txBody>
        </p:sp>
      </p:grpSp>
      <p:cxnSp>
        <p:nvCxnSpPr>
          <p:cNvPr id="90" name="Straight Connector 89"/>
          <p:cNvCxnSpPr>
            <a:cxnSpLocks noChangeShapeType="1"/>
          </p:cNvCxnSpPr>
          <p:nvPr/>
        </p:nvCxnSpPr>
        <p:spPr bwMode="auto">
          <a:xfrm rot="10800000" flipV="1">
            <a:off x="6983413" y="3327400"/>
            <a:ext cx="436562" cy="1588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91" name="Group 124"/>
          <p:cNvGrpSpPr>
            <a:grpSpLocks/>
          </p:cNvGrpSpPr>
          <p:nvPr/>
        </p:nvGrpSpPr>
        <p:grpSpPr bwMode="auto">
          <a:xfrm>
            <a:off x="1427163" y="2520950"/>
            <a:ext cx="747712" cy="1543050"/>
            <a:chOff x="1721922" y="2873829"/>
            <a:chExt cx="748146" cy="1543363"/>
          </a:xfrm>
        </p:grpSpPr>
        <p:cxnSp>
          <p:nvCxnSpPr>
            <p:cNvPr id="92" name="Straight Arrow Connector 122"/>
            <p:cNvCxnSpPr>
              <a:cxnSpLocks noChangeShapeType="1"/>
            </p:cNvCxnSpPr>
            <p:nvPr/>
          </p:nvCxnSpPr>
          <p:spPr bwMode="auto">
            <a:xfrm>
              <a:off x="1721922" y="2873829"/>
              <a:ext cx="748146" cy="1588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3" name="Straight Arrow Connector 123"/>
            <p:cNvCxnSpPr>
              <a:cxnSpLocks noChangeShapeType="1"/>
            </p:cNvCxnSpPr>
            <p:nvPr/>
          </p:nvCxnSpPr>
          <p:spPr bwMode="auto">
            <a:xfrm>
              <a:off x="1721922" y="4415604"/>
              <a:ext cx="748146" cy="1588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94" name="Group 128"/>
          <p:cNvGrpSpPr>
            <a:grpSpLocks/>
          </p:cNvGrpSpPr>
          <p:nvPr/>
        </p:nvGrpSpPr>
        <p:grpSpPr bwMode="auto">
          <a:xfrm>
            <a:off x="6710363" y="2770188"/>
            <a:ext cx="1230312" cy="901700"/>
            <a:chOff x="6863938" y="3122819"/>
            <a:chExt cx="1231076" cy="900937"/>
          </a:xfrm>
        </p:grpSpPr>
        <p:cxnSp>
          <p:nvCxnSpPr>
            <p:cNvPr id="95" name="Straight Arrow Connector 125"/>
            <p:cNvCxnSpPr>
              <a:cxnSpLocks noChangeShapeType="1"/>
            </p:cNvCxnSpPr>
            <p:nvPr/>
          </p:nvCxnSpPr>
          <p:spPr bwMode="auto">
            <a:xfrm flipV="1">
              <a:off x="6863938" y="3122819"/>
              <a:ext cx="271153" cy="391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6" name="Straight Arrow Connector 127"/>
            <p:cNvCxnSpPr>
              <a:cxnSpLocks noChangeShapeType="1"/>
            </p:cNvCxnSpPr>
            <p:nvPr/>
          </p:nvCxnSpPr>
          <p:spPr bwMode="auto">
            <a:xfrm flipV="1">
              <a:off x="7823861" y="4023365"/>
              <a:ext cx="271153" cy="391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97" name="Straight Connector 96"/>
          <p:cNvCxnSpPr>
            <a:cxnSpLocks noChangeShapeType="1"/>
          </p:cNvCxnSpPr>
          <p:nvPr/>
        </p:nvCxnSpPr>
        <p:spPr bwMode="auto">
          <a:xfrm flipH="1">
            <a:off x="1292225" y="2933700"/>
            <a:ext cx="1722438" cy="0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8" name="Straight Connector 97"/>
          <p:cNvCxnSpPr>
            <a:cxnSpLocks noChangeShapeType="1"/>
          </p:cNvCxnSpPr>
          <p:nvPr/>
        </p:nvCxnSpPr>
        <p:spPr bwMode="auto">
          <a:xfrm flipH="1">
            <a:off x="2233613" y="3567113"/>
            <a:ext cx="814387" cy="0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99" name="Group 100"/>
          <p:cNvGrpSpPr>
            <a:grpSpLocks/>
          </p:cNvGrpSpPr>
          <p:nvPr/>
        </p:nvGrpSpPr>
        <p:grpSpPr bwMode="auto">
          <a:xfrm>
            <a:off x="4641097" y="3241677"/>
            <a:ext cx="418264" cy="400886"/>
            <a:chOff x="2088517" y="1841670"/>
            <a:chExt cx="418710" cy="399423"/>
          </a:xfrm>
        </p:grpSpPr>
        <p:sp>
          <p:nvSpPr>
            <p:cNvPr id="100" name="Freeform 183"/>
            <p:cNvSpPr>
              <a:spLocks/>
            </p:cNvSpPr>
            <p:nvPr/>
          </p:nvSpPr>
          <p:spPr bwMode="auto">
            <a:xfrm>
              <a:off x="2088517" y="2105066"/>
              <a:ext cx="146206" cy="136027"/>
            </a:xfrm>
            <a:custGeom>
              <a:avLst/>
              <a:gdLst>
                <a:gd name="T0" fmla="*/ 2147483647 w 106"/>
                <a:gd name="T1" fmla="*/ 2147483647 h 68"/>
                <a:gd name="T2" fmla="*/ 2147483647 w 106"/>
                <a:gd name="T3" fmla="*/ 2147483647 h 68"/>
                <a:gd name="T4" fmla="*/ 2147483647 w 106"/>
                <a:gd name="T5" fmla="*/ 2147483647 h 68"/>
                <a:gd name="T6" fmla="*/ 2147483647 w 106"/>
                <a:gd name="T7" fmla="*/ 2147483647 h 68"/>
                <a:gd name="T8" fmla="*/ 2147483647 w 106"/>
                <a:gd name="T9" fmla="*/ 2147483647 h 68"/>
                <a:gd name="T10" fmla="*/ 2147483647 w 106"/>
                <a:gd name="T11" fmla="*/ 2147483647 h 68"/>
                <a:gd name="T12" fmla="*/ 2147483647 w 106"/>
                <a:gd name="T13" fmla="*/ 2147483647 h 68"/>
                <a:gd name="T14" fmla="*/ 2147483647 w 106"/>
                <a:gd name="T15" fmla="*/ 2147483647 h 68"/>
                <a:gd name="T16" fmla="*/ 2147483647 w 106"/>
                <a:gd name="T17" fmla="*/ 2147483647 h 68"/>
                <a:gd name="T18" fmla="*/ 2147483647 w 106"/>
                <a:gd name="T19" fmla="*/ 2147483647 h 68"/>
                <a:gd name="T20" fmla="*/ 2147483647 w 106"/>
                <a:gd name="T21" fmla="*/ 0 h 68"/>
                <a:gd name="T22" fmla="*/ 2147483647 w 106"/>
                <a:gd name="T23" fmla="*/ 0 h 68"/>
                <a:gd name="T24" fmla="*/ 2147483647 w 106"/>
                <a:gd name="T25" fmla="*/ 2147483647 h 68"/>
                <a:gd name="T26" fmla="*/ 2147483647 w 106"/>
                <a:gd name="T27" fmla="*/ 2147483647 h 68"/>
                <a:gd name="T28" fmla="*/ 2147483647 w 106"/>
                <a:gd name="T29" fmla="*/ 2147483647 h 68"/>
                <a:gd name="T30" fmla="*/ 0 w 106"/>
                <a:gd name="T31" fmla="*/ 2147483647 h 68"/>
                <a:gd name="T32" fmla="*/ 0 w 106"/>
                <a:gd name="T33" fmla="*/ 2147483647 h 68"/>
                <a:gd name="T34" fmla="*/ 2147483647 w 106"/>
                <a:gd name="T35" fmla="*/ 2147483647 h 68"/>
                <a:gd name="T36" fmla="*/ 2147483647 w 106"/>
                <a:gd name="T37" fmla="*/ 2147483647 h 68"/>
                <a:gd name="T38" fmla="*/ 2147483647 w 106"/>
                <a:gd name="T39" fmla="*/ 2147483647 h 68"/>
                <a:gd name="T40" fmla="*/ 2147483647 w 106"/>
                <a:gd name="T41" fmla="*/ 2147483647 h 68"/>
                <a:gd name="T42" fmla="*/ 2147483647 w 106"/>
                <a:gd name="T43" fmla="*/ 2147483647 h 6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06"/>
                <a:gd name="T67" fmla="*/ 0 h 68"/>
                <a:gd name="T68" fmla="*/ 106 w 106"/>
                <a:gd name="T69" fmla="*/ 68 h 68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06" h="68">
                  <a:moveTo>
                    <a:pt x="56" y="68"/>
                  </a:moveTo>
                  <a:lnTo>
                    <a:pt x="56" y="68"/>
                  </a:lnTo>
                  <a:lnTo>
                    <a:pt x="76" y="65"/>
                  </a:lnTo>
                  <a:lnTo>
                    <a:pt x="91" y="58"/>
                  </a:lnTo>
                  <a:lnTo>
                    <a:pt x="101" y="45"/>
                  </a:lnTo>
                  <a:lnTo>
                    <a:pt x="106" y="32"/>
                  </a:lnTo>
                  <a:lnTo>
                    <a:pt x="101" y="19"/>
                  </a:lnTo>
                  <a:lnTo>
                    <a:pt x="91" y="9"/>
                  </a:lnTo>
                  <a:lnTo>
                    <a:pt x="76" y="3"/>
                  </a:lnTo>
                  <a:lnTo>
                    <a:pt x="56" y="0"/>
                  </a:lnTo>
                  <a:lnTo>
                    <a:pt x="36" y="3"/>
                  </a:lnTo>
                  <a:lnTo>
                    <a:pt x="15" y="9"/>
                  </a:lnTo>
                  <a:lnTo>
                    <a:pt x="5" y="19"/>
                  </a:lnTo>
                  <a:lnTo>
                    <a:pt x="0" y="32"/>
                  </a:lnTo>
                  <a:lnTo>
                    <a:pt x="5" y="45"/>
                  </a:lnTo>
                  <a:lnTo>
                    <a:pt x="15" y="58"/>
                  </a:lnTo>
                  <a:lnTo>
                    <a:pt x="36" y="65"/>
                  </a:lnTo>
                  <a:lnTo>
                    <a:pt x="56" y="68"/>
                  </a:lnTo>
                  <a:close/>
                </a:path>
              </a:pathLst>
            </a:custGeom>
            <a:solidFill>
              <a:srgbClr val="2121FF"/>
            </a:solidFill>
            <a:ln w="9525">
              <a:solidFill>
                <a:srgbClr val="2121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01" name="TextBox 69"/>
            <p:cNvSpPr txBox="1">
              <a:spLocks noChangeArrowheads="1"/>
            </p:cNvSpPr>
            <p:nvPr/>
          </p:nvSpPr>
          <p:spPr bwMode="auto">
            <a:xfrm>
              <a:off x="2194450" y="1841670"/>
              <a:ext cx="312777" cy="3690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buFontTx/>
                <a:buNone/>
              </a:pPr>
              <a:r>
                <a:rPr lang="en-US" sz="1800" i="1" smtClean="0">
                  <a:solidFill>
                    <a:srgbClr val="000000"/>
                  </a:solidFill>
                </a:rPr>
                <a:t>b</a:t>
              </a:r>
            </a:p>
          </p:txBody>
        </p:sp>
      </p:grpSp>
      <p:grpSp>
        <p:nvGrpSpPr>
          <p:cNvPr id="102" name="Group 100"/>
          <p:cNvGrpSpPr>
            <a:grpSpLocks/>
          </p:cNvGrpSpPr>
          <p:nvPr/>
        </p:nvGrpSpPr>
        <p:grpSpPr bwMode="auto">
          <a:xfrm>
            <a:off x="4223328" y="2662238"/>
            <a:ext cx="478842" cy="369887"/>
            <a:chOff x="2064527" y="1879909"/>
            <a:chExt cx="476902" cy="369094"/>
          </a:xfrm>
        </p:grpSpPr>
        <p:sp>
          <p:nvSpPr>
            <p:cNvPr id="103" name="Freeform 183"/>
            <p:cNvSpPr>
              <a:spLocks/>
            </p:cNvSpPr>
            <p:nvPr/>
          </p:nvSpPr>
          <p:spPr bwMode="auto">
            <a:xfrm>
              <a:off x="2064527" y="2088091"/>
              <a:ext cx="145458" cy="136232"/>
            </a:xfrm>
            <a:custGeom>
              <a:avLst/>
              <a:gdLst>
                <a:gd name="T0" fmla="*/ 2147483647 w 106"/>
                <a:gd name="T1" fmla="*/ 2147483647 h 68"/>
                <a:gd name="T2" fmla="*/ 2147483647 w 106"/>
                <a:gd name="T3" fmla="*/ 2147483647 h 68"/>
                <a:gd name="T4" fmla="*/ 2147483647 w 106"/>
                <a:gd name="T5" fmla="*/ 2147483647 h 68"/>
                <a:gd name="T6" fmla="*/ 2147483647 w 106"/>
                <a:gd name="T7" fmla="*/ 2147483647 h 68"/>
                <a:gd name="T8" fmla="*/ 2147483647 w 106"/>
                <a:gd name="T9" fmla="*/ 2147483647 h 68"/>
                <a:gd name="T10" fmla="*/ 2147483647 w 106"/>
                <a:gd name="T11" fmla="*/ 2147483647 h 68"/>
                <a:gd name="T12" fmla="*/ 2147483647 w 106"/>
                <a:gd name="T13" fmla="*/ 2147483647 h 68"/>
                <a:gd name="T14" fmla="*/ 2147483647 w 106"/>
                <a:gd name="T15" fmla="*/ 2147483647 h 68"/>
                <a:gd name="T16" fmla="*/ 2147483647 w 106"/>
                <a:gd name="T17" fmla="*/ 2147483647 h 68"/>
                <a:gd name="T18" fmla="*/ 2147483647 w 106"/>
                <a:gd name="T19" fmla="*/ 2147483647 h 68"/>
                <a:gd name="T20" fmla="*/ 2147483647 w 106"/>
                <a:gd name="T21" fmla="*/ 0 h 68"/>
                <a:gd name="T22" fmla="*/ 2147483647 w 106"/>
                <a:gd name="T23" fmla="*/ 0 h 68"/>
                <a:gd name="T24" fmla="*/ 2147483647 w 106"/>
                <a:gd name="T25" fmla="*/ 2147483647 h 68"/>
                <a:gd name="T26" fmla="*/ 2147483647 w 106"/>
                <a:gd name="T27" fmla="*/ 2147483647 h 68"/>
                <a:gd name="T28" fmla="*/ 2147483647 w 106"/>
                <a:gd name="T29" fmla="*/ 2147483647 h 68"/>
                <a:gd name="T30" fmla="*/ 0 w 106"/>
                <a:gd name="T31" fmla="*/ 2147483647 h 68"/>
                <a:gd name="T32" fmla="*/ 0 w 106"/>
                <a:gd name="T33" fmla="*/ 2147483647 h 68"/>
                <a:gd name="T34" fmla="*/ 2147483647 w 106"/>
                <a:gd name="T35" fmla="*/ 2147483647 h 68"/>
                <a:gd name="T36" fmla="*/ 2147483647 w 106"/>
                <a:gd name="T37" fmla="*/ 2147483647 h 68"/>
                <a:gd name="T38" fmla="*/ 2147483647 w 106"/>
                <a:gd name="T39" fmla="*/ 2147483647 h 68"/>
                <a:gd name="T40" fmla="*/ 2147483647 w 106"/>
                <a:gd name="T41" fmla="*/ 2147483647 h 68"/>
                <a:gd name="T42" fmla="*/ 2147483647 w 106"/>
                <a:gd name="T43" fmla="*/ 2147483647 h 6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06"/>
                <a:gd name="T67" fmla="*/ 0 h 68"/>
                <a:gd name="T68" fmla="*/ 106 w 106"/>
                <a:gd name="T69" fmla="*/ 68 h 68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06" h="68">
                  <a:moveTo>
                    <a:pt x="56" y="68"/>
                  </a:moveTo>
                  <a:lnTo>
                    <a:pt x="56" y="68"/>
                  </a:lnTo>
                  <a:lnTo>
                    <a:pt x="76" y="65"/>
                  </a:lnTo>
                  <a:lnTo>
                    <a:pt x="91" y="58"/>
                  </a:lnTo>
                  <a:lnTo>
                    <a:pt x="101" y="45"/>
                  </a:lnTo>
                  <a:lnTo>
                    <a:pt x="106" y="32"/>
                  </a:lnTo>
                  <a:lnTo>
                    <a:pt x="101" y="19"/>
                  </a:lnTo>
                  <a:lnTo>
                    <a:pt x="91" y="9"/>
                  </a:lnTo>
                  <a:lnTo>
                    <a:pt x="76" y="3"/>
                  </a:lnTo>
                  <a:lnTo>
                    <a:pt x="56" y="0"/>
                  </a:lnTo>
                  <a:lnTo>
                    <a:pt x="36" y="3"/>
                  </a:lnTo>
                  <a:lnTo>
                    <a:pt x="15" y="9"/>
                  </a:lnTo>
                  <a:lnTo>
                    <a:pt x="5" y="19"/>
                  </a:lnTo>
                  <a:lnTo>
                    <a:pt x="0" y="32"/>
                  </a:lnTo>
                  <a:lnTo>
                    <a:pt x="5" y="45"/>
                  </a:lnTo>
                  <a:lnTo>
                    <a:pt x="15" y="58"/>
                  </a:lnTo>
                  <a:lnTo>
                    <a:pt x="36" y="65"/>
                  </a:lnTo>
                  <a:lnTo>
                    <a:pt x="56" y="68"/>
                  </a:lnTo>
                  <a:close/>
                </a:path>
              </a:pathLst>
            </a:custGeom>
            <a:solidFill>
              <a:srgbClr val="2121FF"/>
            </a:solidFill>
            <a:ln w="9525">
              <a:solidFill>
                <a:srgbClr val="2121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04" name="TextBox 69"/>
            <p:cNvSpPr txBox="1">
              <a:spLocks noChangeArrowheads="1"/>
            </p:cNvSpPr>
            <p:nvPr/>
          </p:nvSpPr>
          <p:spPr bwMode="auto">
            <a:xfrm>
              <a:off x="2228731" y="1879909"/>
              <a:ext cx="312698" cy="3690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buFontTx/>
                <a:buNone/>
              </a:pPr>
              <a:r>
                <a:rPr lang="en-US" sz="1800" i="1" smtClean="0">
                  <a:solidFill>
                    <a:srgbClr val="000000"/>
                  </a:solidFill>
                </a:rPr>
                <a:t>a</a:t>
              </a:r>
            </a:p>
          </p:txBody>
        </p:sp>
      </p:grpSp>
      <p:grpSp>
        <p:nvGrpSpPr>
          <p:cNvPr id="105" name="Group 104"/>
          <p:cNvGrpSpPr>
            <a:grpSpLocks/>
          </p:cNvGrpSpPr>
          <p:nvPr/>
        </p:nvGrpSpPr>
        <p:grpSpPr bwMode="auto">
          <a:xfrm>
            <a:off x="7347704" y="3003550"/>
            <a:ext cx="426286" cy="395288"/>
            <a:chOff x="2080487" y="1841670"/>
            <a:chExt cx="426740" cy="395427"/>
          </a:xfrm>
        </p:grpSpPr>
        <p:sp>
          <p:nvSpPr>
            <p:cNvPr id="106" name="Freeform 183"/>
            <p:cNvSpPr>
              <a:spLocks/>
            </p:cNvSpPr>
            <p:nvPr/>
          </p:nvSpPr>
          <p:spPr bwMode="auto">
            <a:xfrm>
              <a:off x="2080487" y="2100572"/>
              <a:ext cx="146050" cy="136525"/>
            </a:xfrm>
            <a:custGeom>
              <a:avLst/>
              <a:gdLst>
                <a:gd name="T0" fmla="*/ 2147483647 w 106"/>
                <a:gd name="T1" fmla="*/ 2147483647 h 68"/>
                <a:gd name="T2" fmla="*/ 2147483647 w 106"/>
                <a:gd name="T3" fmla="*/ 2147483647 h 68"/>
                <a:gd name="T4" fmla="*/ 2147483647 w 106"/>
                <a:gd name="T5" fmla="*/ 2147483647 h 68"/>
                <a:gd name="T6" fmla="*/ 2147483647 w 106"/>
                <a:gd name="T7" fmla="*/ 2147483647 h 68"/>
                <a:gd name="T8" fmla="*/ 2147483647 w 106"/>
                <a:gd name="T9" fmla="*/ 2147483647 h 68"/>
                <a:gd name="T10" fmla="*/ 2147483647 w 106"/>
                <a:gd name="T11" fmla="*/ 2147483647 h 68"/>
                <a:gd name="T12" fmla="*/ 2147483647 w 106"/>
                <a:gd name="T13" fmla="*/ 2147483647 h 68"/>
                <a:gd name="T14" fmla="*/ 2147483647 w 106"/>
                <a:gd name="T15" fmla="*/ 2147483647 h 68"/>
                <a:gd name="T16" fmla="*/ 2147483647 w 106"/>
                <a:gd name="T17" fmla="*/ 2147483647 h 68"/>
                <a:gd name="T18" fmla="*/ 2147483647 w 106"/>
                <a:gd name="T19" fmla="*/ 2147483647 h 68"/>
                <a:gd name="T20" fmla="*/ 2147483647 w 106"/>
                <a:gd name="T21" fmla="*/ 0 h 68"/>
                <a:gd name="T22" fmla="*/ 2147483647 w 106"/>
                <a:gd name="T23" fmla="*/ 0 h 68"/>
                <a:gd name="T24" fmla="*/ 2147483647 w 106"/>
                <a:gd name="T25" fmla="*/ 2147483647 h 68"/>
                <a:gd name="T26" fmla="*/ 2147483647 w 106"/>
                <a:gd name="T27" fmla="*/ 2147483647 h 68"/>
                <a:gd name="T28" fmla="*/ 2147483647 w 106"/>
                <a:gd name="T29" fmla="*/ 2147483647 h 68"/>
                <a:gd name="T30" fmla="*/ 0 w 106"/>
                <a:gd name="T31" fmla="*/ 2147483647 h 68"/>
                <a:gd name="T32" fmla="*/ 0 w 106"/>
                <a:gd name="T33" fmla="*/ 2147483647 h 68"/>
                <a:gd name="T34" fmla="*/ 2147483647 w 106"/>
                <a:gd name="T35" fmla="*/ 2147483647 h 68"/>
                <a:gd name="T36" fmla="*/ 2147483647 w 106"/>
                <a:gd name="T37" fmla="*/ 2147483647 h 68"/>
                <a:gd name="T38" fmla="*/ 2147483647 w 106"/>
                <a:gd name="T39" fmla="*/ 2147483647 h 68"/>
                <a:gd name="T40" fmla="*/ 2147483647 w 106"/>
                <a:gd name="T41" fmla="*/ 2147483647 h 68"/>
                <a:gd name="T42" fmla="*/ 2147483647 w 106"/>
                <a:gd name="T43" fmla="*/ 2147483647 h 6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06"/>
                <a:gd name="T67" fmla="*/ 0 h 68"/>
                <a:gd name="T68" fmla="*/ 106 w 106"/>
                <a:gd name="T69" fmla="*/ 68 h 68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06" h="68">
                  <a:moveTo>
                    <a:pt x="56" y="68"/>
                  </a:moveTo>
                  <a:lnTo>
                    <a:pt x="56" y="68"/>
                  </a:lnTo>
                  <a:lnTo>
                    <a:pt x="76" y="65"/>
                  </a:lnTo>
                  <a:lnTo>
                    <a:pt x="91" y="58"/>
                  </a:lnTo>
                  <a:lnTo>
                    <a:pt x="101" y="45"/>
                  </a:lnTo>
                  <a:lnTo>
                    <a:pt x="106" y="32"/>
                  </a:lnTo>
                  <a:lnTo>
                    <a:pt x="101" y="19"/>
                  </a:lnTo>
                  <a:lnTo>
                    <a:pt x="91" y="9"/>
                  </a:lnTo>
                  <a:lnTo>
                    <a:pt x="76" y="3"/>
                  </a:lnTo>
                  <a:lnTo>
                    <a:pt x="56" y="0"/>
                  </a:lnTo>
                  <a:lnTo>
                    <a:pt x="36" y="3"/>
                  </a:lnTo>
                  <a:lnTo>
                    <a:pt x="15" y="9"/>
                  </a:lnTo>
                  <a:lnTo>
                    <a:pt x="5" y="19"/>
                  </a:lnTo>
                  <a:lnTo>
                    <a:pt x="0" y="32"/>
                  </a:lnTo>
                  <a:lnTo>
                    <a:pt x="5" y="45"/>
                  </a:lnTo>
                  <a:lnTo>
                    <a:pt x="15" y="58"/>
                  </a:lnTo>
                  <a:lnTo>
                    <a:pt x="36" y="65"/>
                  </a:lnTo>
                  <a:lnTo>
                    <a:pt x="56" y="68"/>
                  </a:lnTo>
                  <a:close/>
                </a:path>
              </a:pathLst>
            </a:custGeom>
            <a:solidFill>
              <a:srgbClr val="8F8FFF"/>
            </a:solidFill>
            <a:ln w="9525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mtClean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07" name="TextBox 69"/>
            <p:cNvSpPr txBox="1">
              <a:spLocks noChangeArrowheads="1"/>
            </p:cNvSpPr>
            <p:nvPr/>
          </p:nvSpPr>
          <p:spPr bwMode="auto">
            <a:xfrm>
              <a:off x="2194450" y="1841670"/>
              <a:ext cx="312777" cy="3690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buFontTx/>
                <a:buNone/>
              </a:pPr>
              <a:r>
                <a:rPr lang="en-US" sz="1800" i="1" smtClean="0">
                  <a:solidFill>
                    <a:srgbClr val="000000"/>
                  </a:solidFill>
                </a:rPr>
                <a:t>b</a:t>
              </a:r>
            </a:p>
          </p:txBody>
        </p:sp>
      </p:grpSp>
      <p:grpSp>
        <p:nvGrpSpPr>
          <p:cNvPr id="108" name="Group 100"/>
          <p:cNvGrpSpPr>
            <a:grpSpLocks/>
          </p:cNvGrpSpPr>
          <p:nvPr/>
        </p:nvGrpSpPr>
        <p:grpSpPr bwMode="auto">
          <a:xfrm>
            <a:off x="6651620" y="3262846"/>
            <a:ext cx="410157" cy="467785"/>
            <a:chOff x="1801591" y="2077279"/>
            <a:chExt cx="408965" cy="467970"/>
          </a:xfrm>
        </p:grpSpPr>
        <p:sp>
          <p:nvSpPr>
            <p:cNvPr id="109" name="Freeform 183"/>
            <p:cNvSpPr>
              <a:spLocks/>
            </p:cNvSpPr>
            <p:nvPr/>
          </p:nvSpPr>
          <p:spPr bwMode="auto">
            <a:xfrm>
              <a:off x="2064506" y="2077279"/>
              <a:ext cx="146050" cy="136525"/>
            </a:xfrm>
            <a:custGeom>
              <a:avLst/>
              <a:gdLst>
                <a:gd name="T0" fmla="*/ 2147483647 w 106"/>
                <a:gd name="T1" fmla="*/ 2147483647 h 68"/>
                <a:gd name="T2" fmla="*/ 2147483647 w 106"/>
                <a:gd name="T3" fmla="*/ 2147483647 h 68"/>
                <a:gd name="T4" fmla="*/ 2147483647 w 106"/>
                <a:gd name="T5" fmla="*/ 2147483647 h 68"/>
                <a:gd name="T6" fmla="*/ 2147483647 w 106"/>
                <a:gd name="T7" fmla="*/ 2147483647 h 68"/>
                <a:gd name="T8" fmla="*/ 2147483647 w 106"/>
                <a:gd name="T9" fmla="*/ 2147483647 h 68"/>
                <a:gd name="T10" fmla="*/ 2147483647 w 106"/>
                <a:gd name="T11" fmla="*/ 2147483647 h 68"/>
                <a:gd name="T12" fmla="*/ 2147483647 w 106"/>
                <a:gd name="T13" fmla="*/ 2147483647 h 68"/>
                <a:gd name="T14" fmla="*/ 2147483647 w 106"/>
                <a:gd name="T15" fmla="*/ 2147483647 h 68"/>
                <a:gd name="T16" fmla="*/ 2147483647 w 106"/>
                <a:gd name="T17" fmla="*/ 2147483647 h 68"/>
                <a:gd name="T18" fmla="*/ 2147483647 w 106"/>
                <a:gd name="T19" fmla="*/ 2147483647 h 68"/>
                <a:gd name="T20" fmla="*/ 2147483647 w 106"/>
                <a:gd name="T21" fmla="*/ 0 h 68"/>
                <a:gd name="T22" fmla="*/ 2147483647 w 106"/>
                <a:gd name="T23" fmla="*/ 0 h 68"/>
                <a:gd name="T24" fmla="*/ 2147483647 w 106"/>
                <a:gd name="T25" fmla="*/ 2147483647 h 68"/>
                <a:gd name="T26" fmla="*/ 2147483647 w 106"/>
                <a:gd name="T27" fmla="*/ 2147483647 h 68"/>
                <a:gd name="T28" fmla="*/ 2147483647 w 106"/>
                <a:gd name="T29" fmla="*/ 2147483647 h 68"/>
                <a:gd name="T30" fmla="*/ 0 w 106"/>
                <a:gd name="T31" fmla="*/ 2147483647 h 68"/>
                <a:gd name="T32" fmla="*/ 0 w 106"/>
                <a:gd name="T33" fmla="*/ 2147483647 h 68"/>
                <a:gd name="T34" fmla="*/ 2147483647 w 106"/>
                <a:gd name="T35" fmla="*/ 2147483647 h 68"/>
                <a:gd name="T36" fmla="*/ 2147483647 w 106"/>
                <a:gd name="T37" fmla="*/ 2147483647 h 68"/>
                <a:gd name="T38" fmla="*/ 2147483647 w 106"/>
                <a:gd name="T39" fmla="*/ 2147483647 h 68"/>
                <a:gd name="T40" fmla="*/ 2147483647 w 106"/>
                <a:gd name="T41" fmla="*/ 2147483647 h 68"/>
                <a:gd name="T42" fmla="*/ 2147483647 w 106"/>
                <a:gd name="T43" fmla="*/ 2147483647 h 6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06"/>
                <a:gd name="T67" fmla="*/ 0 h 68"/>
                <a:gd name="T68" fmla="*/ 106 w 106"/>
                <a:gd name="T69" fmla="*/ 68 h 68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06" h="68">
                  <a:moveTo>
                    <a:pt x="56" y="68"/>
                  </a:moveTo>
                  <a:lnTo>
                    <a:pt x="56" y="68"/>
                  </a:lnTo>
                  <a:lnTo>
                    <a:pt x="76" y="65"/>
                  </a:lnTo>
                  <a:lnTo>
                    <a:pt x="91" y="58"/>
                  </a:lnTo>
                  <a:lnTo>
                    <a:pt x="101" y="45"/>
                  </a:lnTo>
                  <a:lnTo>
                    <a:pt x="106" y="32"/>
                  </a:lnTo>
                  <a:lnTo>
                    <a:pt x="101" y="19"/>
                  </a:lnTo>
                  <a:lnTo>
                    <a:pt x="91" y="9"/>
                  </a:lnTo>
                  <a:lnTo>
                    <a:pt x="76" y="3"/>
                  </a:lnTo>
                  <a:lnTo>
                    <a:pt x="56" y="0"/>
                  </a:lnTo>
                  <a:lnTo>
                    <a:pt x="36" y="3"/>
                  </a:lnTo>
                  <a:lnTo>
                    <a:pt x="15" y="9"/>
                  </a:lnTo>
                  <a:lnTo>
                    <a:pt x="5" y="19"/>
                  </a:lnTo>
                  <a:lnTo>
                    <a:pt x="0" y="32"/>
                  </a:lnTo>
                  <a:lnTo>
                    <a:pt x="5" y="45"/>
                  </a:lnTo>
                  <a:lnTo>
                    <a:pt x="15" y="58"/>
                  </a:lnTo>
                  <a:lnTo>
                    <a:pt x="36" y="65"/>
                  </a:lnTo>
                  <a:lnTo>
                    <a:pt x="56" y="68"/>
                  </a:lnTo>
                  <a:close/>
                </a:path>
              </a:pathLst>
            </a:custGeom>
            <a:solidFill>
              <a:srgbClr val="2121FF"/>
            </a:solidFill>
            <a:ln w="9525">
              <a:solidFill>
                <a:srgbClr val="2121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mtClean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10" name="TextBox 69"/>
            <p:cNvSpPr txBox="1">
              <a:spLocks noChangeArrowheads="1"/>
            </p:cNvSpPr>
            <p:nvPr/>
          </p:nvSpPr>
          <p:spPr bwMode="auto">
            <a:xfrm>
              <a:off x="1801591" y="2176155"/>
              <a:ext cx="312698" cy="3690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buFontTx/>
                <a:buNone/>
              </a:pPr>
              <a:r>
                <a:rPr lang="en-US" sz="1800" i="1" smtClean="0">
                  <a:solidFill>
                    <a:srgbClr val="000000"/>
                  </a:solidFill>
                </a:rPr>
                <a:t>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1531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5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000"/>
                            </p:stCondLst>
                            <p:childTnLst>
                              <p:par>
                                <p:cTn id="6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5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000"/>
                            </p:stCondLst>
                            <p:childTnLst>
                              <p:par>
                                <p:cTn id="7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8500"/>
                            </p:stCondLst>
                            <p:childTnLst>
                              <p:par>
                                <p:cTn id="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9000"/>
                            </p:stCondLst>
                            <p:childTnLst>
                              <p:par>
                                <p:cTn id="8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9500"/>
                            </p:stCondLst>
                            <p:childTnLst>
                              <p:par>
                                <p:cTn id="9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0"/>
                            </p:stCondLst>
                            <p:childTnLst>
                              <p:par>
                                <p:cTn id="9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500"/>
                            </p:stCondLst>
                            <p:childTnLst>
                              <p:par>
                                <p:cTn id="9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19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3000"/>
                            </p:stCondLst>
                            <p:childTnLst>
                              <p:par>
                                <p:cTn id="1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3500"/>
                            </p:stCondLst>
                            <p:childTnLst>
                              <p:par>
                                <p:cTn id="1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4000"/>
                            </p:stCondLst>
                            <p:childTnLst>
                              <p:par>
                                <p:cTn id="1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4500"/>
                            </p:stCondLst>
                            <p:childTnLst>
                              <p:par>
                                <p:cTn id="1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5000"/>
                            </p:stCondLst>
                            <p:childTnLst>
                              <p:par>
                                <p:cTn id="139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6000"/>
                            </p:stCondLst>
                            <p:childTnLst>
                              <p:par>
                                <p:cTn id="1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6500"/>
                            </p:stCondLst>
                            <p:childTnLst>
                              <p:par>
                                <p:cTn id="1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7000"/>
                            </p:stCondLst>
                            <p:childTnLst>
                              <p:par>
                                <p:cTn id="1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7500"/>
                            </p:stCondLst>
                            <p:childTnLst>
                              <p:par>
                                <p:cTn id="1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8000"/>
                            </p:stCondLst>
                            <p:childTnLst>
                              <p:par>
                                <p:cTn id="15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8500"/>
                            </p:stCondLst>
                            <p:childTnLst>
                              <p:par>
                                <p:cTn id="1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7" grpId="0" animBg="1"/>
      <p:bldP spid="8" grpId="0" animBg="1"/>
      <p:bldP spid="9" grpId="0" animBg="1"/>
      <p:bldP spid="42" grpId="0"/>
      <p:bldP spid="63" grpId="0"/>
      <p:bldP spid="8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Money and AD in </a:t>
            </a:r>
            <a:r>
              <a:rPr lang="en-US" dirty="0" smtClean="0"/>
              <a:t>the Short </a:t>
            </a:r>
            <a:r>
              <a:rPr lang="en-US" dirty="0"/>
              <a:t>Run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the Fed</a:t>
            </a:r>
          </a:p>
          <a:p>
            <a:pPr lvl="1"/>
            <a:r>
              <a:rPr lang="en-US" dirty="0" smtClean="0"/>
              <a:t>Wants to cool down the economy</a:t>
            </a:r>
          </a:p>
          <a:p>
            <a:pPr lvl="1"/>
            <a:r>
              <a:rPr lang="en-US" dirty="0" smtClean="0"/>
              <a:t>Decrease </a:t>
            </a:r>
            <a:r>
              <a:rPr lang="en-US" dirty="0"/>
              <a:t>the money supply</a:t>
            </a:r>
          </a:p>
          <a:p>
            <a:r>
              <a:rPr lang="en-US" dirty="0"/>
              <a:t>Open-market sale</a:t>
            </a:r>
          </a:p>
          <a:p>
            <a:pPr lvl="1"/>
            <a:r>
              <a:rPr lang="en-US" dirty="0"/>
              <a:t>Money </a:t>
            </a:r>
            <a:r>
              <a:rPr lang="en-US" dirty="0" smtClean="0"/>
              <a:t>supply: decrease </a:t>
            </a:r>
            <a:endParaRPr lang="en-US" dirty="0"/>
          </a:p>
          <a:p>
            <a:pPr lvl="1"/>
            <a:r>
              <a:rPr lang="en-US" dirty="0"/>
              <a:t>Interest </a:t>
            </a:r>
            <a:r>
              <a:rPr lang="en-US" dirty="0" smtClean="0"/>
              <a:t>rate: increase</a:t>
            </a:r>
            <a:endParaRPr lang="en-US" dirty="0"/>
          </a:p>
          <a:p>
            <a:pPr lvl="1"/>
            <a:r>
              <a:rPr lang="en-US" dirty="0" smtClean="0"/>
              <a:t>Investment: </a:t>
            </a:r>
            <a:r>
              <a:rPr lang="en-US" dirty="0"/>
              <a:t>reduced</a:t>
            </a:r>
          </a:p>
          <a:p>
            <a:pPr lvl="1"/>
            <a:r>
              <a:rPr lang="en-US" dirty="0"/>
              <a:t>Aggregate </a:t>
            </a:r>
            <a:r>
              <a:rPr lang="en-US" dirty="0" smtClean="0"/>
              <a:t>demand: decrease</a:t>
            </a:r>
            <a:endParaRPr lang="en-US" dirty="0"/>
          </a:p>
          <a:p>
            <a:pPr lvl="1"/>
            <a:r>
              <a:rPr lang="en-US" dirty="0"/>
              <a:t>Real </a:t>
            </a:r>
            <a:r>
              <a:rPr lang="en-US" dirty="0" smtClean="0"/>
              <a:t>GDP: decrease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59448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7656" y="60325"/>
            <a:ext cx="8476343" cy="865188"/>
          </a:xfrm>
        </p:spPr>
        <p:txBody>
          <a:bodyPr/>
          <a:lstStyle/>
          <a:p>
            <a:r>
              <a:rPr lang="en-US" dirty="0"/>
              <a:t>Adding the SRAS Curve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Aggregate supply curve in the short run (</a:t>
            </a:r>
            <a:r>
              <a:rPr lang="en-US" i="1" dirty="0"/>
              <a:t>SRAS</a:t>
            </a:r>
            <a:r>
              <a:rPr lang="en-US" dirty="0"/>
              <a:t>)</a:t>
            </a:r>
          </a:p>
          <a:p>
            <a:pPr lvl="1">
              <a:defRPr/>
            </a:pPr>
            <a:r>
              <a:rPr lang="en-US" dirty="0"/>
              <a:t>Slopes upward</a:t>
            </a:r>
          </a:p>
          <a:p>
            <a:pPr lvl="1">
              <a:defRPr/>
            </a:pPr>
            <a:r>
              <a:rPr lang="en-US" dirty="0"/>
              <a:t>The quantity supplied increases only if the price level increases</a:t>
            </a:r>
          </a:p>
          <a:p>
            <a:pPr>
              <a:defRPr/>
            </a:pPr>
            <a:r>
              <a:rPr lang="en-US" dirty="0"/>
              <a:t>For a given shift of </a:t>
            </a:r>
            <a:r>
              <a:rPr lang="en-US" i="1" dirty="0"/>
              <a:t>AD</a:t>
            </a:r>
            <a:r>
              <a:rPr lang="en-US" dirty="0"/>
              <a:t> curve</a:t>
            </a:r>
          </a:p>
          <a:p>
            <a:pPr lvl="1">
              <a:defRPr/>
            </a:pPr>
            <a:r>
              <a:rPr lang="en-US" dirty="0"/>
              <a:t>The steeper the </a:t>
            </a:r>
            <a:r>
              <a:rPr lang="en-US" i="1" dirty="0"/>
              <a:t>SRAS</a:t>
            </a:r>
            <a:r>
              <a:rPr lang="en-US" dirty="0"/>
              <a:t> curve</a:t>
            </a:r>
          </a:p>
          <a:p>
            <a:pPr lvl="1">
              <a:defRPr/>
            </a:pPr>
            <a:r>
              <a:rPr lang="en-US" dirty="0"/>
              <a:t>The smaller the increase in real GDP</a:t>
            </a:r>
          </a:p>
          <a:p>
            <a:pPr lvl="1">
              <a:defRPr/>
            </a:pPr>
            <a:r>
              <a:rPr lang="en-US" dirty="0"/>
              <a:t>The larger the increase in the price </a:t>
            </a:r>
            <a:r>
              <a:rPr lang="en-US" dirty="0" smtClean="0"/>
              <a:t>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46889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7656" y="60325"/>
            <a:ext cx="8476343" cy="865188"/>
          </a:xfrm>
        </p:spPr>
        <p:txBody>
          <a:bodyPr/>
          <a:lstStyle/>
          <a:p>
            <a:r>
              <a:rPr lang="en-US" dirty="0"/>
              <a:t>Adding the SRAS Curve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Contractionary gap</a:t>
            </a:r>
          </a:p>
          <a:p>
            <a:pPr lvl="1"/>
            <a:r>
              <a:rPr lang="en-US" dirty="0"/>
              <a:t>Output &lt; potential</a:t>
            </a:r>
          </a:p>
          <a:p>
            <a:pPr lvl="1"/>
            <a:r>
              <a:rPr lang="en-US" dirty="0"/>
              <a:t>Price level &lt; expected</a:t>
            </a:r>
          </a:p>
          <a:p>
            <a:pPr lvl="2"/>
            <a:r>
              <a:rPr lang="en-US" dirty="0" smtClean="0"/>
              <a:t>Real wages </a:t>
            </a:r>
            <a:r>
              <a:rPr lang="en-US" dirty="0"/>
              <a:t>&gt; negotiated</a:t>
            </a:r>
          </a:p>
          <a:p>
            <a:r>
              <a:rPr lang="en-US" dirty="0"/>
              <a:t>The Fed: expansionary monetary policy</a:t>
            </a:r>
          </a:p>
          <a:p>
            <a:pPr lvl="1"/>
            <a:r>
              <a:rPr lang="en-US" dirty="0"/>
              <a:t>Stimulate AD</a:t>
            </a:r>
          </a:p>
          <a:p>
            <a:pPr lvl="2"/>
            <a:r>
              <a:rPr lang="en-US" dirty="0"/>
              <a:t>Increase money supply</a:t>
            </a:r>
          </a:p>
          <a:p>
            <a:pPr lvl="1"/>
            <a:r>
              <a:rPr lang="en-US" dirty="0"/>
              <a:t>Equilibrium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91572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Exhibit 4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sz="2500" dirty="0"/>
              <a:t>Expansionary Monetary Policy to Close a Recessionary Gap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At point a, the economy is producing less than its potential in the short run, resulting in a recessionary </a:t>
            </a:r>
            <a:r>
              <a:rPr lang="en-US" dirty="0" smtClean="0"/>
              <a:t>gap of </a:t>
            </a:r>
            <a:r>
              <a:rPr lang="en-US" dirty="0"/>
              <a:t>$0.2 trillion. </a:t>
            </a:r>
            <a:endParaRPr lang="en-US" dirty="0" smtClean="0"/>
          </a:p>
          <a:p>
            <a:r>
              <a:rPr lang="en-US" dirty="0" smtClean="0"/>
              <a:t>If </a:t>
            </a:r>
            <a:r>
              <a:rPr lang="en-US" dirty="0"/>
              <a:t>the Federal Reserve increases the money supply by just the right amount, the </a:t>
            </a:r>
            <a:r>
              <a:rPr lang="en-US" dirty="0" smtClean="0"/>
              <a:t>aggregate demand </a:t>
            </a:r>
            <a:r>
              <a:rPr lang="en-US" dirty="0"/>
              <a:t>curve shifts rightward from </a:t>
            </a:r>
            <a:r>
              <a:rPr lang="en-US" i="1" dirty="0"/>
              <a:t>AD</a:t>
            </a:r>
            <a:r>
              <a:rPr lang="en-US" dirty="0"/>
              <a:t> to </a:t>
            </a:r>
            <a:r>
              <a:rPr lang="en-US" i="1" dirty="0" smtClean="0"/>
              <a:t>AD’</a:t>
            </a:r>
            <a:r>
              <a:rPr lang="en-US" dirty="0" smtClean="0"/>
              <a:t>. </a:t>
            </a:r>
            <a:r>
              <a:rPr lang="en-US" dirty="0"/>
              <a:t>A short-run and long-run equilibrium is established at </a:t>
            </a:r>
            <a:r>
              <a:rPr lang="en-US" dirty="0" smtClean="0"/>
              <a:t>point b</a:t>
            </a:r>
            <a:r>
              <a:rPr lang="en-US" dirty="0"/>
              <a:t>, with the price level at 110 and output at the potential level of $17.0 trillion.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808038" y="1590675"/>
            <a:ext cx="3978275" cy="3373438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marL="342900" indent="-342900"/>
            <a:endParaRPr lang="en-US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784475" y="1592263"/>
            <a:ext cx="2014538" cy="3360737"/>
          </a:xfrm>
          <a:prstGeom prst="rect">
            <a:avLst/>
          </a:prstGeom>
          <a:solidFill>
            <a:srgbClr val="D1D1F0"/>
          </a:solidFill>
          <a:ln w="9525" algn="ctr">
            <a:solidFill>
              <a:srgbClr val="D1D1F0"/>
            </a:solidFill>
            <a:round/>
            <a:headEnd/>
            <a:tailEnd/>
          </a:ln>
        </p:spPr>
        <p:txBody>
          <a:bodyPr wrap="none" anchor="ctr"/>
          <a:lstStyle/>
          <a:p>
            <a:pPr marL="342900" indent="-342900">
              <a:spcBef>
                <a:spcPct val="0"/>
              </a:spcBef>
            </a:pPr>
            <a:endParaRPr lang="en-US" sz="180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790575" y="1592263"/>
            <a:ext cx="1984375" cy="3360737"/>
          </a:xfrm>
          <a:prstGeom prst="rect">
            <a:avLst/>
          </a:prstGeom>
          <a:solidFill>
            <a:srgbClr val="FFD5D5"/>
          </a:solidFill>
          <a:ln w="9525" algn="ctr">
            <a:solidFill>
              <a:srgbClr val="FFD5D5"/>
            </a:solidFill>
            <a:round/>
            <a:headEnd/>
            <a:tailEnd/>
          </a:ln>
        </p:spPr>
        <p:txBody>
          <a:bodyPr wrap="none" anchor="ctr"/>
          <a:lstStyle/>
          <a:p>
            <a:pPr marL="342900" indent="-342900">
              <a:spcBef>
                <a:spcPct val="0"/>
              </a:spcBef>
            </a:pPr>
            <a:endParaRPr lang="en-US" sz="1800" smtClean="0">
              <a:solidFill>
                <a:srgbClr val="000000"/>
              </a:solidFill>
              <a:latin typeface="Arial" pitchFamily="34" charset="0"/>
            </a:endParaRPr>
          </a:p>
        </p:txBody>
      </p:sp>
      <p:cxnSp>
        <p:nvCxnSpPr>
          <p:cNvPr id="10" name="Straight Connector 9"/>
          <p:cNvCxnSpPr>
            <a:cxnSpLocks noChangeShapeType="1"/>
          </p:cNvCxnSpPr>
          <p:nvPr/>
        </p:nvCxnSpPr>
        <p:spPr bwMode="auto">
          <a:xfrm rot="10800000" flipV="1">
            <a:off x="790575" y="3005138"/>
            <a:ext cx="1971675" cy="0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1" name="Group 13"/>
          <p:cNvGrpSpPr>
            <a:grpSpLocks/>
          </p:cNvGrpSpPr>
          <p:nvPr/>
        </p:nvGrpSpPr>
        <p:grpSpPr bwMode="auto">
          <a:xfrm>
            <a:off x="134938" y="1579563"/>
            <a:ext cx="668337" cy="3397250"/>
            <a:chOff x="732023" y="1875394"/>
            <a:chExt cx="669266" cy="3398032"/>
          </a:xfrm>
        </p:grpSpPr>
        <p:cxnSp>
          <p:nvCxnSpPr>
            <p:cNvPr id="12" name="Straight Connector 14"/>
            <p:cNvCxnSpPr>
              <a:cxnSpLocks noChangeShapeType="1"/>
            </p:cNvCxnSpPr>
            <p:nvPr/>
          </p:nvCxnSpPr>
          <p:spPr bwMode="auto">
            <a:xfrm rot="5400000">
              <a:off x="-291727" y="3580410"/>
              <a:ext cx="3385249" cy="783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" name="Straight Connector 15"/>
            <p:cNvCxnSpPr>
              <a:cxnSpLocks noChangeShapeType="1"/>
            </p:cNvCxnSpPr>
            <p:nvPr/>
          </p:nvCxnSpPr>
          <p:spPr bwMode="auto">
            <a:xfrm rot="10800000">
              <a:off x="1235045" y="3301260"/>
              <a:ext cx="142504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" name="Straight Connector 17"/>
            <p:cNvCxnSpPr>
              <a:cxnSpLocks noChangeShapeType="1"/>
            </p:cNvCxnSpPr>
            <p:nvPr/>
          </p:nvCxnSpPr>
          <p:spPr bwMode="auto">
            <a:xfrm rot="10800000">
              <a:off x="1235045" y="4069190"/>
              <a:ext cx="142504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5" name="TextBox 18"/>
            <p:cNvSpPr txBox="1">
              <a:spLocks noChangeArrowheads="1"/>
            </p:cNvSpPr>
            <p:nvPr/>
          </p:nvSpPr>
          <p:spPr bwMode="auto">
            <a:xfrm rot="-5400000">
              <a:off x="693502" y="1913915"/>
              <a:ext cx="723426" cy="6463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n-US" sz="1800" smtClean="0">
                  <a:solidFill>
                    <a:srgbClr val="000000"/>
                  </a:solidFill>
                </a:rPr>
                <a:t>Price</a:t>
              </a:r>
            </a:p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n-US" sz="1800" smtClean="0">
                  <a:solidFill>
                    <a:srgbClr val="000000"/>
                  </a:solidFill>
                </a:rPr>
                <a:t> level</a:t>
              </a:r>
            </a:p>
          </p:txBody>
        </p:sp>
        <p:sp>
          <p:nvSpPr>
            <p:cNvPr id="16" name="TextBox 20"/>
            <p:cNvSpPr txBox="1">
              <a:spLocks noChangeArrowheads="1"/>
            </p:cNvSpPr>
            <p:nvPr/>
          </p:nvSpPr>
          <p:spPr bwMode="auto">
            <a:xfrm>
              <a:off x="736244" y="3879191"/>
              <a:ext cx="569432" cy="3694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n-US" sz="1800" smtClean="0">
                  <a:solidFill>
                    <a:srgbClr val="000000"/>
                  </a:solidFill>
                </a:rPr>
                <a:t>105</a:t>
              </a:r>
            </a:p>
          </p:txBody>
        </p:sp>
        <p:sp>
          <p:nvSpPr>
            <p:cNvPr id="17" name="TextBox 21"/>
            <p:cNvSpPr txBox="1">
              <a:spLocks noChangeArrowheads="1"/>
            </p:cNvSpPr>
            <p:nvPr/>
          </p:nvSpPr>
          <p:spPr bwMode="auto">
            <a:xfrm>
              <a:off x="753366" y="3117191"/>
              <a:ext cx="552309" cy="3694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n-US" sz="1800" smtClean="0">
                  <a:solidFill>
                    <a:srgbClr val="000000"/>
                  </a:solidFill>
                </a:rPr>
                <a:t>110</a:t>
              </a:r>
            </a:p>
          </p:txBody>
        </p:sp>
      </p:grpSp>
      <p:cxnSp>
        <p:nvCxnSpPr>
          <p:cNvPr id="18" name="Straight Connector 17"/>
          <p:cNvCxnSpPr>
            <a:cxnSpLocks noChangeShapeType="1"/>
          </p:cNvCxnSpPr>
          <p:nvPr/>
        </p:nvCxnSpPr>
        <p:spPr bwMode="auto">
          <a:xfrm>
            <a:off x="779463" y="3776663"/>
            <a:ext cx="1081087" cy="0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9" name="Group 38"/>
          <p:cNvGrpSpPr>
            <a:grpSpLocks/>
          </p:cNvGrpSpPr>
          <p:nvPr/>
        </p:nvGrpSpPr>
        <p:grpSpPr bwMode="auto">
          <a:xfrm>
            <a:off x="946150" y="2613025"/>
            <a:ext cx="2860675" cy="2325688"/>
            <a:chOff x="2755075" y="2636323"/>
            <a:chExt cx="2672031" cy="2322417"/>
          </a:xfrm>
        </p:grpSpPr>
        <p:sp>
          <p:nvSpPr>
            <p:cNvPr id="20" name="Freeform 34"/>
            <p:cNvSpPr>
              <a:spLocks noChangeArrowheads="1"/>
            </p:cNvSpPr>
            <p:nvPr/>
          </p:nvSpPr>
          <p:spPr bwMode="auto">
            <a:xfrm>
              <a:off x="2755075" y="2636323"/>
              <a:ext cx="2262451" cy="2116725"/>
            </a:xfrm>
            <a:custGeom>
              <a:avLst/>
              <a:gdLst>
                <a:gd name="T0" fmla="*/ 0 w 3740727"/>
                <a:gd name="T1" fmla="*/ 0 h 1900052"/>
                <a:gd name="T2" fmla="*/ 15585 w 3740727"/>
                <a:gd name="T3" fmla="*/ 2788157 h 1900052"/>
                <a:gd name="T4" fmla="*/ 34572 w 3740727"/>
                <a:gd name="T5" fmla="*/ 4461045 h 1900052"/>
                <a:gd name="T6" fmla="*/ 0 60000 65536"/>
                <a:gd name="T7" fmla="*/ 0 60000 65536"/>
                <a:gd name="T8" fmla="*/ 0 60000 65536"/>
                <a:gd name="T9" fmla="*/ 0 w 3740727"/>
                <a:gd name="T10" fmla="*/ 0 h 1900052"/>
                <a:gd name="T11" fmla="*/ 3740727 w 3740727"/>
                <a:gd name="T12" fmla="*/ 1900052 h 190005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740727" h="1900052">
                  <a:moveTo>
                    <a:pt x="0" y="0"/>
                  </a:moveTo>
                  <a:cubicBezTo>
                    <a:pt x="531421" y="435429"/>
                    <a:pt x="1062842" y="870858"/>
                    <a:pt x="1686296" y="1187533"/>
                  </a:cubicBezTo>
                  <a:cubicBezTo>
                    <a:pt x="2309750" y="1504208"/>
                    <a:pt x="3412176" y="1787237"/>
                    <a:pt x="3740727" y="1900052"/>
                  </a:cubicBezTo>
                </a:path>
              </a:pathLst>
            </a:custGeom>
            <a:noFill/>
            <a:ln w="38100" algn="ctr">
              <a:solidFill>
                <a:srgbClr val="4B4B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mtClean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1" name="TextBox 37"/>
            <p:cNvSpPr txBox="1">
              <a:spLocks noChangeArrowheads="1"/>
            </p:cNvSpPr>
            <p:nvPr/>
          </p:nvSpPr>
          <p:spPr bwMode="auto">
            <a:xfrm>
              <a:off x="4955055" y="4589856"/>
              <a:ext cx="472051" cy="3688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spcBef>
                  <a:spcPct val="0"/>
                </a:spcBef>
                <a:buFontTx/>
                <a:buNone/>
              </a:pPr>
              <a:r>
                <a:rPr lang="en-US" sz="1800" i="1" dirty="0" smtClean="0">
                  <a:solidFill>
                    <a:srgbClr val="000000"/>
                  </a:solidFill>
                </a:rPr>
                <a:t>AD</a:t>
              </a:r>
            </a:p>
          </p:txBody>
        </p:sp>
      </p:grpSp>
      <p:grpSp>
        <p:nvGrpSpPr>
          <p:cNvPr id="22" name="Group 42"/>
          <p:cNvGrpSpPr>
            <a:grpSpLocks/>
          </p:cNvGrpSpPr>
          <p:nvPr/>
        </p:nvGrpSpPr>
        <p:grpSpPr bwMode="auto">
          <a:xfrm>
            <a:off x="969963" y="1687513"/>
            <a:ext cx="3252787" cy="2600325"/>
            <a:chOff x="2716575" y="2657047"/>
            <a:chExt cx="2466425" cy="2639350"/>
          </a:xfrm>
        </p:grpSpPr>
        <p:sp>
          <p:nvSpPr>
            <p:cNvPr id="23" name="TextBox 9"/>
            <p:cNvSpPr txBox="1">
              <a:spLocks noChangeArrowheads="1"/>
            </p:cNvSpPr>
            <p:nvPr/>
          </p:nvSpPr>
          <p:spPr bwMode="auto">
            <a:xfrm>
              <a:off x="4328103" y="2657047"/>
              <a:ext cx="854897" cy="3749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spcBef>
                  <a:spcPct val="0"/>
                </a:spcBef>
                <a:buFontTx/>
                <a:buNone/>
              </a:pPr>
              <a:r>
                <a:rPr lang="en-US" sz="1800" i="1" dirty="0" smtClean="0">
                  <a:solidFill>
                    <a:srgbClr val="000000"/>
                  </a:solidFill>
                </a:rPr>
                <a:t>SRAS</a:t>
              </a:r>
              <a:r>
                <a:rPr lang="en-US" sz="1800" baseline="-25000" dirty="0" smtClean="0">
                  <a:solidFill>
                    <a:srgbClr val="000000"/>
                  </a:solidFill>
                </a:rPr>
                <a:t>110</a:t>
              </a:r>
              <a:endParaRPr lang="en-US" sz="18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24" name="Freeform 41"/>
            <p:cNvSpPr>
              <a:spLocks noChangeArrowheads="1"/>
            </p:cNvSpPr>
            <p:nvPr/>
          </p:nvSpPr>
          <p:spPr bwMode="auto">
            <a:xfrm>
              <a:off x="2716575" y="3030043"/>
              <a:ext cx="1836317" cy="2266354"/>
            </a:xfrm>
            <a:custGeom>
              <a:avLst/>
              <a:gdLst>
                <a:gd name="T0" fmla="*/ 8172537 w 1531917"/>
                <a:gd name="T1" fmla="*/ 0 h 2565070"/>
                <a:gd name="T2" fmla="*/ 5194945 w 1531917"/>
                <a:gd name="T3" fmla="*/ 455750 h 2565070"/>
                <a:gd name="T4" fmla="*/ 0 w 1531917"/>
                <a:gd name="T5" fmla="*/ 834255 h 2565070"/>
                <a:gd name="T6" fmla="*/ 0 60000 65536"/>
                <a:gd name="T7" fmla="*/ 0 60000 65536"/>
                <a:gd name="T8" fmla="*/ 0 60000 65536"/>
                <a:gd name="T9" fmla="*/ 0 w 1531917"/>
                <a:gd name="T10" fmla="*/ 0 h 2565070"/>
                <a:gd name="T11" fmla="*/ 1531917 w 1531917"/>
                <a:gd name="T12" fmla="*/ 2565070 h 256507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31917" h="2565070">
                  <a:moveTo>
                    <a:pt x="1531917" y="0"/>
                  </a:moveTo>
                  <a:cubicBezTo>
                    <a:pt x="1380506" y="486888"/>
                    <a:pt x="1229096" y="973776"/>
                    <a:pt x="973777" y="1401288"/>
                  </a:cubicBezTo>
                  <a:cubicBezTo>
                    <a:pt x="718458" y="1828800"/>
                    <a:pt x="359229" y="2196935"/>
                    <a:pt x="0" y="2565070"/>
                  </a:cubicBezTo>
                </a:path>
              </a:pathLst>
            </a:cu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mtClean="0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grpSp>
        <p:nvGrpSpPr>
          <p:cNvPr id="25" name="Group 100"/>
          <p:cNvGrpSpPr>
            <a:grpSpLocks/>
          </p:cNvGrpSpPr>
          <p:nvPr/>
        </p:nvGrpSpPr>
        <p:grpSpPr bwMode="auto">
          <a:xfrm>
            <a:off x="1724025" y="3302000"/>
            <a:ext cx="312738" cy="536575"/>
            <a:chOff x="2015104" y="1701734"/>
            <a:chExt cx="312867" cy="535363"/>
          </a:xfrm>
        </p:grpSpPr>
        <p:sp>
          <p:nvSpPr>
            <p:cNvPr id="26" name="Freeform 183"/>
            <p:cNvSpPr>
              <a:spLocks/>
            </p:cNvSpPr>
            <p:nvPr/>
          </p:nvSpPr>
          <p:spPr bwMode="auto">
            <a:xfrm>
              <a:off x="2084502" y="2100572"/>
              <a:ext cx="146050" cy="136525"/>
            </a:xfrm>
            <a:custGeom>
              <a:avLst/>
              <a:gdLst>
                <a:gd name="T0" fmla="*/ 2147483647 w 106"/>
                <a:gd name="T1" fmla="*/ 2147483647 h 68"/>
                <a:gd name="T2" fmla="*/ 2147483647 w 106"/>
                <a:gd name="T3" fmla="*/ 2147483647 h 68"/>
                <a:gd name="T4" fmla="*/ 2147483647 w 106"/>
                <a:gd name="T5" fmla="*/ 2147483647 h 68"/>
                <a:gd name="T6" fmla="*/ 2147483647 w 106"/>
                <a:gd name="T7" fmla="*/ 2147483647 h 68"/>
                <a:gd name="T8" fmla="*/ 2147483647 w 106"/>
                <a:gd name="T9" fmla="*/ 2147483647 h 68"/>
                <a:gd name="T10" fmla="*/ 2147483647 w 106"/>
                <a:gd name="T11" fmla="*/ 2147483647 h 68"/>
                <a:gd name="T12" fmla="*/ 2147483647 w 106"/>
                <a:gd name="T13" fmla="*/ 2147483647 h 68"/>
                <a:gd name="T14" fmla="*/ 2147483647 w 106"/>
                <a:gd name="T15" fmla="*/ 2147483647 h 68"/>
                <a:gd name="T16" fmla="*/ 2147483647 w 106"/>
                <a:gd name="T17" fmla="*/ 2147483647 h 68"/>
                <a:gd name="T18" fmla="*/ 2147483647 w 106"/>
                <a:gd name="T19" fmla="*/ 2147483647 h 68"/>
                <a:gd name="T20" fmla="*/ 2147483647 w 106"/>
                <a:gd name="T21" fmla="*/ 0 h 68"/>
                <a:gd name="T22" fmla="*/ 2147483647 w 106"/>
                <a:gd name="T23" fmla="*/ 0 h 68"/>
                <a:gd name="T24" fmla="*/ 2147483647 w 106"/>
                <a:gd name="T25" fmla="*/ 2147483647 h 68"/>
                <a:gd name="T26" fmla="*/ 2147483647 w 106"/>
                <a:gd name="T27" fmla="*/ 2147483647 h 68"/>
                <a:gd name="T28" fmla="*/ 2147483647 w 106"/>
                <a:gd name="T29" fmla="*/ 2147483647 h 68"/>
                <a:gd name="T30" fmla="*/ 0 w 106"/>
                <a:gd name="T31" fmla="*/ 2147483647 h 68"/>
                <a:gd name="T32" fmla="*/ 0 w 106"/>
                <a:gd name="T33" fmla="*/ 2147483647 h 68"/>
                <a:gd name="T34" fmla="*/ 2147483647 w 106"/>
                <a:gd name="T35" fmla="*/ 2147483647 h 68"/>
                <a:gd name="T36" fmla="*/ 2147483647 w 106"/>
                <a:gd name="T37" fmla="*/ 2147483647 h 68"/>
                <a:gd name="T38" fmla="*/ 2147483647 w 106"/>
                <a:gd name="T39" fmla="*/ 2147483647 h 68"/>
                <a:gd name="T40" fmla="*/ 2147483647 w 106"/>
                <a:gd name="T41" fmla="*/ 2147483647 h 68"/>
                <a:gd name="T42" fmla="*/ 2147483647 w 106"/>
                <a:gd name="T43" fmla="*/ 2147483647 h 6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06"/>
                <a:gd name="T67" fmla="*/ 0 h 68"/>
                <a:gd name="T68" fmla="*/ 106 w 106"/>
                <a:gd name="T69" fmla="*/ 68 h 68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06" h="68">
                  <a:moveTo>
                    <a:pt x="56" y="68"/>
                  </a:moveTo>
                  <a:lnTo>
                    <a:pt x="56" y="68"/>
                  </a:lnTo>
                  <a:lnTo>
                    <a:pt x="76" y="65"/>
                  </a:lnTo>
                  <a:lnTo>
                    <a:pt x="91" y="58"/>
                  </a:lnTo>
                  <a:lnTo>
                    <a:pt x="101" y="45"/>
                  </a:lnTo>
                  <a:lnTo>
                    <a:pt x="106" y="32"/>
                  </a:lnTo>
                  <a:lnTo>
                    <a:pt x="101" y="19"/>
                  </a:lnTo>
                  <a:lnTo>
                    <a:pt x="91" y="9"/>
                  </a:lnTo>
                  <a:lnTo>
                    <a:pt x="76" y="3"/>
                  </a:lnTo>
                  <a:lnTo>
                    <a:pt x="56" y="0"/>
                  </a:lnTo>
                  <a:lnTo>
                    <a:pt x="36" y="3"/>
                  </a:lnTo>
                  <a:lnTo>
                    <a:pt x="15" y="9"/>
                  </a:lnTo>
                  <a:lnTo>
                    <a:pt x="5" y="19"/>
                  </a:lnTo>
                  <a:lnTo>
                    <a:pt x="0" y="32"/>
                  </a:lnTo>
                  <a:lnTo>
                    <a:pt x="5" y="45"/>
                  </a:lnTo>
                  <a:lnTo>
                    <a:pt x="15" y="58"/>
                  </a:lnTo>
                  <a:lnTo>
                    <a:pt x="36" y="65"/>
                  </a:lnTo>
                  <a:lnTo>
                    <a:pt x="56" y="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mtClean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7" name="TextBox 69"/>
            <p:cNvSpPr txBox="1">
              <a:spLocks noChangeArrowheads="1"/>
            </p:cNvSpPr>
            <p:nvPr/>
          </p:nvSpPr>
          <p:spPr bwMode="auto">
            <a:xfrm>
              <a:off x="2015104" y="1701734"/>
              <a:ext cx="312867" cy="368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spcBef>
                  <a:spcPct val="0"/>
                </a:spcBef>
                <a:buFontTx/>
                <a:buNone/>
              </a:pPr>
              <a:r>
                <a:rPr lang="en-US" sz="1800" i="1" smtClean="0">
                  <a:solidFill>
                    <a:srgbClr val="000000"/>
                  </a:solidFill>
                </a:rPr>
                <a:t>a</a:t>
              </a:r>
            </a:p>
          </p:txBody>
        </p:sp>
      </p:grpSp>
      <p:grpSp>
        <p:nvGrpSpPr>
          <p:cNvPr id="28" name="Group 93"/>
          <p:cNvGrpSpPr>
            <a:grpSpLocks/>
          </p:cNvGrpSpPr>
          <p:nvPr/>
        </p:nvGrpSpPr>
        <p:grpSpPr bwMode="auto">
          <a:xfrm>
            <a:off x="1882775" y="996950"/>
            <a:ext cx="1851025" cy="3971925"/>
            <a:chOff x="2337789" y="1542412"/>
            <a:chExt cx="1851789" cy="3972176"/>
          </a:xfrm>
        </p:grpSpPr>
        <p:grpSp>
          <p:nvGrpSpPr>
            <p:cNvPr id="29" name="Group 10"/>
            <p:cNvGrpSpPr>
              <a:grpSpLocks/>
            </p:cNvGrpSpPr>
            <p:nvPr/>
          </p:nvGrpSpPr>
          <p:grpSpPr bwMode="auto">
            <a:xfrm>
              <a:off x="2337848" y="1542412"/>
              <a:ext cx="1851833" cy="3972176"/>
              <a:chOff x="2480094" y="1292433"/>
              <a:chExt cx="1851230" cy="3972282"/>
            </a:xfrm>
          </p:grpSpPr>
          <p:cxnSp>
            <p:nvCxnSpPr>
              <p:cNvPr id="31" name="Straight Connector 11"/>
              <p:cNvCxnSpPr>
                <a:cxnSpLocks noChangeShapeType="1"/>
              </p:cNvCxnSpPr>
              <p:nvPr/>
            </p:nvCxnSpPr>
            <p:spPr bwMode="auto">
              <a:xfrm rot="16200000" flipH="1">
                <a:off x="1688928" y="3571846"/>
                <a:ext cx="3376535" cy="9204"/>
              </a:xfrm>
              <a:prstGeom prst="line">
                <a:avLst/>
              </a:prstGeom>
              <a:noFill/>
              <a:ln w="3810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32" name="TextBox 12"/>
              <p:cNvSpPr txBox="1">
                <a:spLocks noChangeArrowheads="1"/>
              </p:cNvSpPr>
              <p:nvPr/>
            </p:nvSpPr>
            <p:spPr bwMode="auto">
              <a:xfrm>
                <a:off x="2480094" y="1292433"/>
                <a:ext cx="1851230" cy="3693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3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34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3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3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34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4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4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4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4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l" eaLnBrk="1" hangingPunct="1">
                  <a:spcBef>
                    <a:spcPct val="0"/>
                  </a:spcBef>
                  <a:buFontTx/>
                  <a:buNone/>
                </a:pPr>
                <a:r>
                  <a:rPr lang="en-US" sz="1800" smtClean="0">
                    <a:solidFill>
                      <a:srgbClr val="000000"/>
                    </a:solidFill>
                  </a:rPr>
                  <a:t>Potential output</a:t>
                </a:r>
              </a:p>
            </p:txBody>
          </p:sp>
        </p:grpSp>
        <p:sp>
          <p:nvSpPr>
            <p:cNvPr id="30" name="TextBox 71"/>
            <p:cNvSpPr txBox="1">
              <a:spLocks noChangeArrowheads="1"/>
            </p:cNvSpPr>
            <p:nvPr/>
          </p:nvSpPr>
          <p:spPr bwMode="auto">
            <a:xfrm>
              <a:off x="2840613" y="1825090"/>
              <a:ext cx="787400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spcBef>
                  <a:spcPct val="0"/>
                </a:spcBef>
                <a:buFontTx/>
                <a:buNone/>
              </a:pPr>
              <a:r>
                <a:rPr lang="en-US" sz="1800" smtClean="0">
                  <a:solidFill>
                    <a:srgbClr val="000000"/>
                  </a:solidFill>
                </a:rPr>
                <a:t>LRAS</a:t>
              </a:r>
            </a:p>
          </p:txBody>
        </p:sp>
      </p:grpSp>
      <p:grpSp>
        <p:nvGrpSpPr>
          <p:cNvPr id="33" name="Group 91"/>
          <p:cNvGrpSpPr>
            <a:grpSpLocks/>
          </p:cNvGrpSpPr>
          <p:nvPr/>
        </p:nvGrpSpPr>
        <p:grpSpPr bwMode="auto">
          <a:xfrm>
            <a:off x="371475" y="4962525"/>
            <a:ext cx="4856163" cy="696913"/>
            <a:chOff x="827088" y="5662101"/>
            <a:chExt cx="4856100" cy="697349"/>
          </a:xfrm>
        </p:grpSpPr>
        <p:cxnSp>
          <p:nvCxnSpPr>
            <p:cNvPr id="34" name="Straight Connector 23"/>
            <p:cNvCxnSpPr>
              <a:cxnSpLocks noChangeShapeType="1"/>
            </p:cNvCxnSpPr>
            <p:nvPr/>
          </p:nvCxnSpPr>
          <p:spPr bwMode="auto">
            <a:xfrm>
              <a:off x="1259276" y="5665202"/>
              <a:ext cx="4001084" cy="1586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5" name="TextBox 24"/>
            <p:cNvSpPr txBox="1">
              <a:spLocks noChangeArrowheads="1"/>
            </p:cNvSpPr>
            <p:nvPr/>
          </p:nvSpPr>
          <p:spPr bwMode="auto">
            <a:xfrm>
              <a:off x="3562122" y="5712625"/>
              <a:ext cx="2121066" cy="646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n-US" sz="1800" smtClean="0">
                  <a:solidFill>
                    <a:srgbClr val="000000"/>
                  </a:solidFill>
                </a:rPr>
                <a:t>Real GDP</a:t>
              </a:r>
            </a:p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n-US" sz="1800" smtClean="0">
                  <a:solidFill>
                    <a:srgbClr val="000000"/>
                  </a:solidFill>
                </a:rPr>
                <a:t> (trillions of dollars)</a:t>
              </a:r>
            </a:p>
          </p:txBody>
        </p:sp>
        <p:cxnSp>
          <p:nvCxnSpPr>
            <p:cNvPr id="36" name="Straight Connector 25"/>
            <p:cNvCxnSpPr>
              <a:cxnSpLocks noChangeShapeType="1"/>
            </p:cNvCxnSpPr>
            <p:nvPr/>
          </p:nvCxnSpPr>
          <p:spPr bwMode="auto">
            <a:xfrm rot="5400000">
              <a:off x="3158964" y="5732479"/>
              <a:ext cx="142343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7" name="TextBox 26"/>
            <p:cNvSpPr txBox="1">
              <a:spLocks noChangeArrowheads="1"/>
            </p:cNvSpPr>
            <p:nvPr/>
          </p:nvSpPr>
          <p:spPr bwMode="auto">
            <a:xfrm>
              <a:off x="827088" y="5740327"/>
              <a:ext cx="312836" cy="3689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n-US" sz="1800" smtClean="0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38" name="TextBox 27"/>
            <p:cNvSpPr txBox="1">
              <a:spLocks noChangeArrowheads="1"/>
            </p:cNvSpPr>
            <p:nvPr/>
          </p:nvSpPr>
          <p:spPr bwMode="auto">
            <a:xfrm>
              <a:off x="2922510" y="5784297"/>
              <a:ext cx="633499" cy="369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n-US" sz="1800" dirty="0" smtClean="0">
                  <a:solidFill>
                    <a:srgbClr val="000000"/>
                  </a:solidFill>
                </a:rPr>
                <a:t>17.0</a:t>
              </a:r>
            </a:p>
          </p:txBody>
        </p:sp>
        <p:cxnSp>
          <p:nvCxnSpPr>
            <p:cNvPr id="39" name="Straight Connector 45"/>
            <p:cNvCxnSpPr>
              <a:cxnSpLocks noChangeShapeType="1"/>
            </p:cNvCxnSpPr>
            <p:nvPr/>
          </p:nvCxnSpPr>
          <p:spPr bwMode="auto">
            <a:xfrm rot="5400000">
              <a:off x="2240463" y="5732483"/>
              <a:ext cx="142343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0" name="TextBox 46"/>
            <p:cNvSpPr txBox="1">
              <a:spLocks noChangeArrowheads="1"/>
            </p:cNvSpPr>
            <p:nvPr/>
          </p:nvSpPr>
          <p:spPr bwMode="auto">
            <a:xfrm>
              <a:off x="1980267" y="5783884"/>
              <a:ext cx="633499" cy="369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n-US" sz="1800" dirty="0" smtClean="0">
                  <a:solidFill>
                    <a:srgbClr val="000000"/>
                  </a:solidFill>
                </a:rPr>
                <a:t>16.8</a:t>
              </a:r>
            </a:p>
          </p:txBody>
        </p:sp>
      </p:grpSp>
      <p:cxnSp>
        <p:nvCxnSpPr>
          <p:cNvPr id="41" name="Straight Connector 40"/>
          <p:cNvCxnSpPr>
            <a:cxnSpLocks noChangeShapeType="1"/>
          </p:cNvCxnSpPr>
          <p:nvPr/>
        </p:nvCxnSpPr>
        <p:spPr bwMode="auto">
          <a:xfrm rot="5400000">
            <a:off x="1264444" y="4380706"/>
            <a:ext cx="1189038" cy="3175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42" name="Group 38"/>
          <p:cNvGrpSpPr>
            <a:grpSpLocks/>
          </p:cNvGrpSpPr>
          <p:nvPr/>
        </p:nvGrpSpPr>
        <p:grpSpPr bwMode="auto">
          <a:xfrm>
            <a:off x="2062163" y="2125662"/>
            <a:ext cx="2685839" cy="2114616"/>
            <a:chOff x="2755075" y="2636323"/>
            <a:chExt cx="2299437" cy="2130810"/>
          </a:xfrm>
        </p:grpSpPr>
        <p:sp>
          <p:nvSpPr>
            <p:cNvPr id="43" name="Freeform 34"/>
            <p:cNvSpPr>
              <a:spLocks noChangeArrowheads="1"/>
            </p:cNvSpPr>
            <p:nvPr/>
          </p:nvSpPr>
          <p:spPr bwMode="auto">
            <a:xfrm>
              <a:off x="2755075" y="2636323"/>
              <a:ext cx="1891228" cy="1914566"/>
            </a:xfrm>
            <a:custGeom>
              <a:avLst/>
              <a:gdLst>
                <a:gd name="T0" fmla="*/ 0 w 3740727"/>
                <a:gd name="T1" fmla="*/ 0 h 1900052"/>
                <a:gd name="T2" fmla="*/ 4445 w 3740727"/>
                <a:gd name="T3" fmla="*/ 1380889 h 1900052"/>
                <a:gd name="T4" fmla="*/ 9860 w 3740727"/>
                <a:gd name="T5" fmla="*/ 2209422 h 1900052"/>
                <a:gd name="T6" fmla="*/ 0 60000 65536"/>
                <a:gd name="T7" fmla="*/ 0 60000 65536"/>
                <a:gd name="T8" fmla="*/ 0 60000 65536"/>
                <a:gd name="T9" fmla="*/ 0 w 3740727"/>
                <a:gd name="T10" fmla="*/ 0 h 1900052"/>
                <a:gd name="T11" fmla="*/ 3740727 w 3740727"/>
                <a:gd name="T12" fmla="*/ 1900052 h 190005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740727" h="1900052">
                  <a:moveTo>
                    <a:pt x="0" y="0"/>
                  </a:moveTo>
                  <a:cubicBezTo>
                    <a:pt x="531421" y="435429"/>
                    <a:pt x="1062842" y="870858"/>
                    <a:pt x="1686296" y="1187533"/>
                  </a:cubicBezTo>
                  <a:cubicBezTo>
                    <a:pt x="2309750" y="1504208"/>
                    <a:pt x="3412176" y="1787237"/>
                    <a:pt x="3740727" y="1900052"/>
                  </a:cubicBezTo>
                </a:path>
              </a:pathLst>
            </a:custGeom>
            <a:noFill/>
            <a:ln w="38100" algn="ctr">
              <a:solidFill>
                <a:srgbClr val="8F8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mtClean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4" name="TextBox 37"/>
            <p:cNvSpPr txBox="1">
              <a:spLocks noChangeArrowheads="1"/>
            </p:cNvSpPr>
            <p:nvPr/>
          </p:nvSpPr>
          <p:spPr bwMode="auto">
            <a:xfrm>
              <a:off x="4584882" y="4394973"/>
              <a:ext cx="469630" cy="372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spcBef>
                  <a:spcPct val="0"/>
                </a:spcBef>
                <a:buFontTx/>
                <a:buNone/>
              </a:pPr>
              <a:r>
                <a:rPr lang="en-US" sz="1800" i="1" dirty="0" smtClean="0">
                  <a:solidFill>
                    <a:srgbClr val="000000"/>
                  </a:solidFill>
                </a:rPr>
                <a:t>AD′</a:t>
              </a:r>
            </a:p>
          </p:txBody>
        </p:sp>
      </p:grpSp>
      <p:grpSp>
        <p:nvGrpSpPr>
          <p:cNvPr id="45" name="Group 100"/>
          <p:cNvGrpSpPr>
            <a:grpSpLocks/>
          </p:cNvGrpSpPr>
          <p:nvPr/>
        </p:nvGrpSpPr>
        <p:grpSpPr bwMode="auto">
          <a:xfrm>
            <a:off x="2686050" y="2792413"/>
            <a:ext cx="530225" cy="369887"/>
            <a:chOff x="2084502" y="1948322"/>
            <a:chExt cx="530199" cy="370129"/>
          </a:xfrm>
        </p:grpSpPr>
        <p:sp>
          <p:nvSpPr>
            <p:cNvPr id="46" name="Freeform 183"/>
            <p:cNvSpPr>
              <a:spLocks/>
            </p:cNvSpPr>
            <p:nvPr/>
          </p:nvSpPr>
          <p:spPr bwMode="auto">
            <a:xfrm>
              <a:off x="2084502" y="2100572"/>
              <a:ext cx="146050" cy="136525"/>
            </a:xfrm>
            <a:custGeom>
              <a:avLst/>
              <a:gdLst>
                <a:gd name="T0" fmla="*/ 2147483647 w 106"/>
                <a:gd name="T1" fmla="*/ 2147483647 h 68"/>
                <a:gd name="T2" fmla="*/ 2147483647 w 106"/>
                <a:gd name="T3" fmla="*/ 2147483647 h 68"/>
                <a:gd name="T4" fmla="*/ 2147483647 w 106"/>
                <a:gd name="T5" fmla="*/ 2147483647 h 68"/>
                <a:gd name="T6" fmla="*/ 2147483647 w 106"/>
                <a:gd name="T7" fmla="*/ 2147483647 h 68"/>
                <a:gd name="T8" fmla="*/ 2147483647 w 106"/>
                <a:gd name="T9" fmla="*/ 2147483647 h 68"/>
                <a:gd name="T10" fmla="*/ 2147483647 w 106"/>
                <a:gd name="T11" fmla="*/ 2147483647 h 68"/>
                <a:gd name="T12" fmla="*/ 2147483647 w 106"/>
                <a:gd name="T13" fmla="*/ 2147483647 h 68"/>
                <a:gd name="T14" fmla="*/ 2147483647 w 106"/>
                <a:gd name="T15" fmla="*/ 2147483647 h 68"/>
                <a:gd name="T16" fmla="*/ 2147483647 w 106"/>
                <a:gd name="T17" fmla="*/ 2147483647 h 68"/>
                <a:gd name="T18" fmla="*/ 2147483647 w 106"/>
                <a:gd name="T19" fmla="*/ 2147483647 h 68"/>
                <a:gd name="T20" fmla="*/ 2147483647 w 106"/>
                <a:gd name="T21" fmla="*/ 0 h 68"/>
                <a:gd name="T22" fmla="*/ 2147483647 w 106"/>
                <a:gd name="T23" fmla="*/ 0 h 68"/>
                <a:gd name="T24" fmla="*/ 2147483647 w 106"/>
                <a:gd name="T25" fmla="*/ 2147483647 h 68"/>
                <a:gd name="T26" fmla="*/ 2147483647 w 106"/>
                <a:gd name="T27" fmla="*/ 2147483647 h 68"/>
                <a:gd name="T28" fmla="*/ 2147483647 w 106"/>
                <a:gd name="T29" fmla="*/ 2147483647 h 68"/>
                <a:gd name="T30" fmla="*/ 0 w 106"/>
                <a:gd name="T31" fmla="*/ 2147483647 h 68"/>
                <a:gd name="T32" fmla="*/ 0 w 106"/>
                <a:gd name="T33" fmla="*/ 2147483647 h 68"/>
                <a:gd name="T34" fmla="*/ 2147483647 w 106"/>
                <a:gd name="T35" fmla="*/ 2147483647 h 68"/>
                <a:gd name="T36" fmla="*/ 2147483647 w 106"/>
                <a:gd name="T37" fmla="*/ 2147483647 h 68"/>
                <a:gd name="T38" fmla="*/ 2147483647 w 106"/>
                <a:gd name="T39" fmla="*/ 2147483647 h 68"/>
                <a:gd name="T40" fmla="*/ 2147483647 w 106"/>
                <a:gd name="T41" fmla="*/ 2147483647 h 68"/>
                <a:gd name="T42" fmla="*/ 2147483647 w 106"/>
                <a:gd name="T43" fmla="*/ 2147483647 h 6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06"/>
                <a:gd name="T67" fmla="*/ 0 h 68"/>
                <a:gd name="T68" fmla="*/ 106 w 106"/>
                <a:gd name="T69" fmla="*/ 68 h 68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06" h="68">
                  <a:moveTo>
                    <a:pt x="56" y="68"/>
                  </a:moveTo>
                  <a:lnTo>
                    <a:pt x="56" y="68"/>
                  </a:lnTo>
                  <a:lnTo>
                    <a:pt x="76" y="65"/>
                  </a:lnTo>
                  <a:lnTo>
                    <a:pt x="91" y="58"/>
                  </a:lnTo>
                  <a:lnTo>
                    <a:pt x="101" y="45"/>
                  </a:lnTo>
                  <a:lnTo>
                    <a:pt x="106" y="32"/>
                  </a:lnTo>
                  <a:lnTo>
                    <a:pt x="101" y="19"/>
                  </a:lnTo>
                  <a:lnTo>
                    <a:pt x="91" y="9"/>
                  </a:lnTo>
                  <a:lnTo>
                    <a:pt x="76" y="3"/>
                  </a:lnTo>
                  <a:lnTo>
                    <a:pt x="56" y="0"/>
                  </a:lnTo>
                  <a:lnTo>
                    <a:pt x="36" y="3"/>
                  </a:lnTo>
                  <a:lnTo>
                    <a:pt x="15" y="9"/>
                  </a:lnTo>
                  <a:lnTo>
                    <a:pt x="5" y="19"/>
                  </a:lnTo>
                  <a:lnTo>
                    <a:pt x="0" y="32"/>
                  </a:lnTo>
                  <a:lnTo>
                    <a:pt x="5" y="45"/>
                  </a:lnTo>
                  <a:lnTo>
                    <a:pt x="15" y="58"/>
                  </a:lnTo>
                  <a:lnTo>
                    <a:pt x="36" y="65"/>
                  </a:lnTo>
                  <a:lnTo>
                    <a:pt x="56" y="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mtClean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7" name="TextBox 69"/>
            <p:cNvSpPr txBox="1">
              <a:spLocks noChangeArrowheads="1"/>
            </p:cNvSpPr>
            <p:nvPr/>
          </p:nvSpPr>
          <p:spPr bwMode="auto">
            <a:xfrm>
              <a:off x="2301568" y="1948322"/>
              <a:ext cx="313133" cy="370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spcBef>
                  <a:spcPct val="0"/>
                </a:spcBef>
                <a:buFontTx/>
                <a:buNone/>
              </a:pPr>
              <a:r>
                <a:rPr lang="en-US" sz="1800" i="1" smtClean="0">
                  <a:solidFill>
                    <a:srgbClr val="000000"/>
                  </a:solidFill>
                </a:rPr>
                <a:t>b</a:t>
              </a:r>
            </a:p>
          </p:txBody>
        </p:sp>
      </p:grpSp>
      <p:grpSp>
        <p:nvGrpSpPr>
          <p:cNvPr id="49" name="Group 58"/>
          <p:cNvGrpSpPr>
            <a:grpSpLocks/>
          </p:cNvGrpSpPr>
          <p:nvPr/>
        </p:nvGrpSpPr>
        <p:grpSpPr bwMode="auto">
          <a:xfrm>
            <a:off x="1363663" y="5405438"/>
            <a:ext cx="2030412" cy="687387"/>
            <a:chOff x="1818349" y="5951186"/>
            <a:chExt cx="2031628" cy="686902"/>
          </a:xfrm>
        </p:grpSpPr>
        <p:sp>
          <p:nvSpPr>
            <p:cNvPr id="50" name="Right Brace 56"/>
            <p:cNvSpPr>
              <a:spLocks/>
            </p:cNvSpPr>
            <p:nvPr/>
          </p:nvSpPr>
          <p:spPr bwMode="auto">
            <a:xfrm rot="5400000">
              <a:off x="2639951" y="5597235"/>
              <a:ext cx="285008" cy="992910"/>
            </a:xfrm>
            <a:prstGeom prst="rightBrace">
              <a:avLst>
                <a:gd name="adj1" fmla="val 51628"/>
                <a:gd name="adj2" fmla="val 50000"/>
              </a:avLst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342900" indent="-342900">
                <a:spcBef>
                  <a:spcPct val="0"/>
                </a:spcBef>
              </a:pPr>
              <a:endParaRPr lang="en-US" sz="1800" smtClean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1" name="TextBox 27"/>
            <p:cNvSpPr txBox="1">
              <a:spLocks noChangeArrowheads="1"/>
            </p:cNvSpPr>
            <p:nvPr/>
          </p:nvSpPr>
          <p:spPr bwMode="auto">
            <a:xfrm>
              <a:off x="1818349" y="6268925"/>
              <a:ext cx="2031628" cy="369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n-US" sz="1800" smtClean="0">
                  <a:solidFill>
                    <a:srgbClr val="000000"/>
                  </a:solidFill>
                </a:rPr>
                <a:t>Recessionary gap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16084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7" grpId="0" animBg="1"/>
      <p:bldP spid="8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700" dirty="0"/>
              <a:t>Recent </a:t>
            </a:r>
            <a:r>
              <a:rPr lang="en-US" sz="3700" dirty="0" smtClean="0"/>
              <a:t>History: the </a:t>
            </a:r>
            <a:r>
              <a:rPr lang="en-US" sz="3700" dirty="0"/>
              <a:t>Federal Funds Rate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December 16, 2008</a:t>
            </a:r>
          </a:p>
          <a:p>
            <a:pPr lvl="1"/>
            <a:r>
              <a:rPr lang="en-US" dirty="0" smtClean="0"/>
              <a:t>FOMC: lower </a:t>
            </a:r>
            <a:r>
              <a:rPr lang="en-US" dirty="0"/>
              <a:t>federal funds rate to between 0 and 0.25%</a:t>
            </a:r>
          </a:p>
          <a:p>
            <a:pPr lvl="2"/>
            <a:r>
              <a:rPr lang="en-US" dirty="0"/>
              <a:t>The 10</a:t>
            </a:r>
            <a:r>
              <a:rPr lang="en-US" baseline="30000" dirty="0"/>
              <a:t>th</a:t>
            </a:r>
            <a:r>
              <a:rPr lang="en-US" dirty="0"/>
              <a:t> reduction in 15 months</a:t>
            </a:r>
          </a:p>
          <a:p>
            <a:pPr lvl="2"/>
            <a:r>
              <a:rPr lang="en-US" dirty="0"/>
              <a:t>Kept it close to </a:t>
            </a:r>
            <a:r>
              <a:rPr lang="en-US" dirty="0" smtClean="0"/>
              <a:t>0% </a:t>
            </a:r>
            <a:r>
              <a:rPr lang="en-US" dirty="0"/>
              <a:t>for the next </a:t>
            </a:r>
            <a:r>
              <a:rPr lang="en-US" dirty="0" smtClean="0"/>
              <a:t>seven </a:t>
            </a:r>
            <a:r>
              <a:rPr lang="en-US" dirty="0"/>
              <a:t>years</a:t>
            </a:r>
          </a:p>
          <a:p>
            <a:pPr lvl="1"/>
            <a:r>
              <a:rPr lang="en-US" dirty="0"/>
              <a:t>FOMC authorized the New York Fed to make open-market purchases</a:t>
            </a:r>
          </a:p>
          <a:p>
            <a:pPr lvl="2"/>
            <a:r>
              <a:rPr lang="en-US" dirty="0"/>
              <a:t>Increase bank reserves</a:t>
            </a:r>
          </a:p>
          <a:p>
            <a:pPr lvl="2"/>
            <a:r>
              <a:rPr lang="en-US" dirty="0"/>
              <a:t>Until the federal funds rate fell to the target </a:t>
            </a:r>
            <a:r>
              <a:rPr lang="en-US" dirty="0" smtClean="0"/>
              <a:t>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83040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700" dirty="0"/>
              <a:t>Recent </a:t>
            </a:r>
            <a:r>
              <a:rPr lang="en-US" sz="3700" dirty="0" smtClean="0"/>
              <a:t>History: the </a:t>
            </a:r>
            <a:r>
              <a:rPr lang="en-US" sz="3700" dirty="0"/>
              <a:t>Federal Funds Rate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The Fed’s focus on the federal funds rate</a:t>
            </a:r>
          </a:p>
          <a:p>
            <a:pPr lvl="1">
              <a:defRPr/>
            </a:pPr>
            <a:r>
              <a:rPr lang="en-US" dirty="0"/>
              <a:t>By changing bank reserves through open-market operations</a:t>
            </a:r>
          </a:p>
          <a:p>
            <a:pPr lvl="2">
              <a:defRPr/>
            </a:pPr>
            <a:r>
              <a:rPr lang="en-US" dirty="0"/>
              <a:t>Direct lever on the federal funds rate</a:t>
            </a:r>
          </a:p>
          <a:p>
            <a:pPr lvl="1">
              <a:defRPr/>
            </a:pPr>
            <a:r>
              <a:rPr lang="en-US" dirty="0"/>
              <a:t>Benchmark for determining other short-term interest rates in the economy</a:t>
            </a:r>
          </a:p>
          <a:p>
            <a:pPr lvl="1">
              <a:defRPr/>
            </a:pPr>
            <a:r>
              <a:rPr lang="en-US" dirty="0"/>
              <a:t>Affects monetary and financial conditions</a:t>
            </a:r>
          </a:p>
          <a:p>
            <a:pPr lvl="2">
              <a:defRPr/>
            </a:pPr>
            <a:r>
              <a:rPr lang="en-US" dirty="0"/>
              <a:t>Employment, aggregate output, price level</a:t>
            </a:r>
          </a:p>
          <a:p>
            <a:pPr lvl="1">
              <a:defRPr/>
            </a:pPr>
            <a:r>
              <a:rPr lang="en-US" dirty="0"/>
              <a:t>Promote price stability and </a:t>
            </a:r>
            <a:r>
              <a:rPr lang="en-US" dirty="0" smtClean="0"/>
              <a:t>maximum employment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67447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1"/>
          <p:cNvSpPr>
            <a:spLocks noGrp="1"/>
          </p:cNvSpPr>
          <p:nvPr>
            <p:ph idx="1"/>
          </p:nvPr>
        </p:nvSpPr>
        <p:spPr>
          <a:xfrm>
            <a:off x="2056784" y="268929"/>
            <a:ext cx="6919415" cy="6223379"/>
          </a:xfrm>
        </p:spPr>
        <p:txBody>
          <a:bodyPr/>
          <a:lstStyle/>
          <a:p>
            <a:r>
              <a:rPr lang="en-US" sz="2600" dirty="0" smtClean="0">
                <a:solidFill>
                  <a:srgbClr val="004376"/>
                </a:solidFill>
              </a:rPr>
              <a:t>Why </a:t>
            </a:r>
            <a:r>
              <a:rPr lang="en-US" sz="2600" dirty="0">
                <a:solidFill>
                  <a:srgbClr val="004376"/>
                </a:solidFill>
              </a:rPr>
              <a:t>do people maintain checking accounts and have cash in their pockets</a:t>
            </a:r>
            <a:r>
              <a:rPr lang="en-US" sz="2600" dirty="0" smtClean="0">
                <a:solidFill>
                  <a:srgbClr val="004376"/>
                </a:solidFill>
              </a:rPr>
              <a:t>, purses</a:t>
            </a:r>
            <a:r>
              <a:rPr lang="en-US" sz="2600" dirty="0">
                <a:solidFill>
                  <a:srgbClr val="004376"/>
                </a:solidFill>
              </a:rPr>
              <a:t>, wallets, desk drawers, piggy banks, coffee cans—wherever?</a:t>
            </a:r>
          </a:p>
          <a:p>
            <a:r>
              <a:rPr lang="en-US" sz="2600" dirty="0" smtClean="0">
                <a:solidFill>
                  <a:srgbClr val="004376"/>
                </a:solidFill>
              </a:rPr>
              <a:t>In </a:t>
            </a:r>
            <a:r>
              <a:rPr lang="en-US" sz="2600" dirty="0">
                <a:solidFill>
                  <a:srgbClr val="004376"/>
                </a:solidFill>
              </a:rPr>
              <a:t>other words, why do people hold money?</a:t>
            </a:r>
          </a:p>
          <a:p>
            <a:r>
              <a:rPr lang="en-US" sz="2600" dirty="0" smtClean="0">
                <a:solidFill>
                  <a:srgbClr val="004376"/>
                </a:solidFill>
              </a:rPr>
              <a:t>How </a:t>
            </a:r>
            <a:r>
              <a:rPr lang="en-US" sz="2600" dirty="0">
                <a:solidFill>
                  <a:srgbClr val="004376"/>
                </a:solidFill>
              </a:rPr>
              <a:t>does the stock of money in the economy affect your ability to find a job</a:t>
            </a:r>
            <a:r>
              <a:rPr lang="en-US" sz="2600" dirty="0" smtClean="0">
                <a:solidFill>
                  <a:srgbClr val="004376"/>
                </a:solidFill>
              </a:rPr>
              <a:t>, get </a:t>
            </a:r>
            <a:r>
              <a:rPr lang="en-US" sz="2600" dirty="0">
                <a:solidFill>
                  <a:srgbClr val="004376"/>
                </a:solidFill>
              </a:rPr>
              <a:t>a student loan, buy a car, or pay credit card bills?</a:t>
            </a:r>
          </a:p>
          <a:p>
            <a:r>
              <a:rPr lang="en-US" sz="2600" dirty="0" smtClean="0">
                <a:solidFill>
                  <a:srgbClr val="004376"/>
                </a:solidFill>
              </a:rPr>
              <a:t>What </a:t>
            </a:r>
            <a:r>
              <a:rPr lang="en-US" sz="2600" dirty="0">
                <a:solidFill>
                  <a:srgbClr val="004376"/>
                </a:solidFill>
              </a:rPr>
              <a:t>have economic theory and the historical record taught us </a:t>
            </a:r>
            <a:r>
              <a:rPr lang="en-US" sz="2600" dirty="0" smtClean="0">
                <a:solidFill>
                  <a:srgbClr val="004376"/>
                </a:solidFill>
              </a:rPr>
              <a:t>about the </a:t>
            </a:r>
            <a:r>
              <a:rPr lang="en-US" sz="2600" dirty="0">
                <a:solidFill>
                  <a:srgbClr val="004376"/>
                </a:solidFill>
              </a:rPr>
              <a:t>relationship between the amount of money in the economy and </a:t>
            </a:r>
            <a:r>
              <a:rPr lang="en-US" sz="2600" dirty="0" smtClean="0">
                <a:solidFill>
                  <a:srgbClr val="004376"/>
                </a:solidFill>
              </a:rPr>
              <a:t>other macroeconomic </a:t>
            </a:r>
            <a:r>
              <a:rPr lang="en-US" sz="2600" dirty="0">
                <a:solidFill>
                  <a:srgbClr val="004376"/>
                </a:solidFill>
              </a:rPr>
              <a:t>variables?</a:t>
            </a:r>
          </a:p>
        </p:txBody>
      </p:sp>
      <p:sp>
        <p:nvSpPr>
          <p:cNvPr id="15363" name="Footer Placeholder 3"/>
          <p:cNvSpPr>
            <a:spLocks noGrp="1"/>
          </p:cNvSpPr>
          <p:nvPr>
            <p:ph type="ftr" sz="quarter" idx="10"/>
          </p:nvPr>
        </p:nvSpPr>
        <p:spPr bwMode="auto"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sz="1100" dirty="0" smtClean="0">
                <a:cs typeface="Arial" pitchFamily="34" charset="0"/>
              </a:rPr>
              <a:t>© 2017 Cengage Learning®. May not be scanned, copied or duplicated, or posted to a publicly accessible website, in whole or in part.</a:t>
            </a:r>
            <a:endParaRPr lang="en-US" sz="1100" dirty="0" smtClean="0"/>
          </a:p>
        </p:txBody>
      </p:sp>
    </p:spTree>
    <p:extLst>
      <p:ext uri="{BB962C8B-B14F-4D97-AF65-F5344CB8AC3E}">
        <p14:creationId xmlns:p14="http://schemas.microsoft.com/office/powerpoint/2010/main" val="36013360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700" dirty="0"/>
              <a:t>Recent </a:t>
            </a:r>
            <a:r>
              <a:rPr lang="en-US" sz="3700" dirty="0" smtClean="0"/>
              <a:t>History: the </a:t>
            </a:r>
            <a:r>
              <a:rPr lang="en-US" sz="3700" dirty="0"/>
              <a:t>Federal Funds Rate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1999</a:t>
            </a:r>
            <a:r>
              <a:rPr lang="en-US" dirty="0"/>
              <a:t>; 4.75 % to 6.5% </a:t>
            </a:r>
          </a:p>
          <a:p>
            <a:pPr lvl="1">
              <a:defRPr/>
            </a:pPr>
            <a:r>
              <a:rPr lang="en-US" dirty="0" smtClean="0"/>
              <a:t>Robust </a:t>
            </a:r>
            <a:r>
              <a:rPr lang="en-US" dirty="0"/>
              <a:t>economic growth - higher </a:t>
            </a:r>
            <a:r>
              <a:rPr lang="en-US" dirty="0" smtClean="0"/>
              <a:t>inflation</a:t>
            </a:r>
          </a:p>
          <a:p>
            <a:pPr>
              <a:defRPr/>
            </a:pPr>
            <a:r>
              <a:rPr lang="en-US" dirty="0"/>
              <a:t>2001 – mid 2003; 6.5% to 1.0%</a:t>
            </a:r>
          </a:p>
          <a:p>
            <a:pPr lvl="1">
              <a:defRPr/>
            </a:pPr>
            <a:r>
              <a:rPr lang="en-US" dirty="0"/>
              <a:t>Waning consumer confidence</a:t>
            </a:r>
          </a:p>
          <a:p>
            <a:pPr lvl="1">
              <a:defRPr/>
            </a:pPr>
            <a:r>
              <a:rPr lang="en-US" dirty="0"/>
              <a:t>Weaker capital spending</a:t>
            </a:r>
          </a:p>
          <a:p>
            <a:pPr lvl="1">
              <a:defRPr/>
            </a:pPr>
            <a:r>
              <a:rPr lang="en-US" dirty="0"/>
              <a:t>9/11 terrorist attacks </a:t>
            </a:r>
          </a:p>
          <a:p>
            <a:pPr lvl="1">
              <a:defRPr/>
            </a:pPr>
            <a:r>
              <a:rPr lang="en-US" dirty="0"/>
              <a:t>Most concentrated monetary stimulus ever</a:t>
            </a:r>
          </a:p>
          <a:p>
            <a:pPr lvl="1">
              <a:defRPr/>
            </a:pPr>
            <a:r>
              <a:rPr lang="en-US" dirty="0"/>
              <a:t>1.0% for a </a:t>
            </a:r>
            <a:r>
              <a:rPr lang="en-US" dirty="0" smtClean="0"/>
              <a:t>year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80022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700" dirty="0"/>
              <a:t>Recent </a:t>
            </a:r>
            <a:r>
              <a:rPr lang="en-US" sz="3700" dirty="0" smtClean="0"/>
              <a:t>History: the </a:t>
            </a:r>
            <a:r>
              <a:rPr lang="en-US" sz="3700" dirty="0"/>
              <a:t>Federal Funds Rate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June 2004 </a:t>
            </a:r>
            <a:r>
              <a:rPr lang="en-US" dirty="0" smtClean="0"/>
              <a:t>- June 2006</a:t>
            </a:r>
          </a:p>
          <a:p>
            <a:pPr lvl="1">
              <a:defRPr/>
            </a:pPr>
            <a:r>
              <a:rPr lang="en-US" dirty="0" smtClean="0"/>
              <a:t>1.0</a:t>
            </a:r>
            <a:r>
              <a:rPr lang="en-US" dirty="0"/>
              <a:t>% to 5.25% in 17 steps </a:t>
            </a:r>
          </a:p>
          <a:p>
            <a:pPr lvl="1">
              <a:defRPr/>
            </a:pPr>
            <a:r>
              <a:rPr lang="en-US" dirty="0" smtClean="0"/>
              <a:t>Inflationary </a:t>
            </a:r>
            <a:r>
              <a:rPr lang="en-US" dirty="0"/>
              <a:t>pressure</a:t>
            </a:r>
          </a:p>
          <a:p>
            <a:pPr>
              <a:defRPr/>
            </a:pPr>
            <a:r>
              <a:rPr lang="en-US" dirty="0" smtClean="0"/>
              <a:t>June </a:t>
            </a:r>
            <a:r>
              <a:rPr lang="en-US" dirty="0"/>
              <a:t>2006 – September </a:t>
            </a:r>
            <a:r>
              <a:rPr lang="en-US" dirty="0" smtClean="0"/>
              <a:t>2007</a:t>
            </a:r>
          </a:p>
          <a:p>
            <a:pPr lvl="1">
              <a:defRPr/>
            </a:pPr>
            <a:r>
              <a:rPr lang="en-US" dirty="0" smtClean="0"/>
              <a:t>5.25</a:t>
            </a:r>
            <a:r>
              <a:rPr lang="en-US" dirty="0"/>
              <a:t>% </a:t>
            </a:r>
            <a:r>
              <a:rPr lang="en-US" dirty="0" smtClean="0"/>
              <a:t>for </a:t>
            </a:r>
            <a:r>
              <a:rPr lang="en-US" dirty="0"/>
              <a:t>more than a </a:t>
            </a:r>
            <a:r>
              <a:rPr lang="en-US" dirty="0" smtClean="0"/>
              <a:t>year</a:t>
            </a:r>
          </a:p>
          <a:p>
            <a:pPr>
              <a:defRPr/>
            </a:pPr>
            <a:r>
              <a:rPr lang="en-US" dirty="0"/>
              <a:t>September </a:t>
            </a:r>
            <a:r>
              <a:rPr lang="en-US" dirty="0" smtClean="0"/>
              <a:t>2007</a:t>
            </a:r>
          </a:p>
          <a:p>
            <a:pPr lvl="1">
              <a:defRPr/>
            </a:pPr>
            <a:r>
              <a:rPr lang="en-US" dirty="0" smtClean="0"/>
              <a:t>First in a series of federal funds rate cuts</a:t>
            </a:r>
            <a:endParaRPr lang="en-US" dirty="0"/>
          </a:p>
          <a:p>
            <a:pPr lvl="2">
              <a:defRPr/>
            </a:pPr>
            <a:r>
              <a:rPr lang="en-US" dirty="0"/>
              <a:t>Troubles in the housing sector</a:t>
            </a:r>
          </a:p>
          <a:p>
            <a:pPr lvl="2">
              <a:defRPr/>
            </a:pPr>
            <a:r>
              <a:rPr lang="en-US" dirty="0"/>
              <a:t>Rising mortgage default </a:t>
            </a:r>
            <a:r>
              <a:rPr lang="en-US" dirty="0" smtClean="0"/>
              <a:t>rate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86676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700" dirty="0"/>
              <a:t>Recent </a:t>
            </a:r>
            <a:r>
              <a:rPr lang="en-US" sz="3700" dirty="0" smtClean="0"/>
              <a:t>History: the </a:t>
            </a:r>
            <a:r>
              <a:rPr lang="en-US" sz="3700" dirty="0"/>
              <a:t>Federal Funds Rate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December </a:t>
            </a:r>
            <a:r>
              <a:rPr lang="en-US" dirty="0"/>
              <a:t>2008</a:t>
            </a:r>
          </a:p>
          <a:p>
            <a:pPr lvl="1">
              <a:defRPr/>
            </a:pPr>
            <a:r>
              <a:rPr lang="en-US" dirty="0"/>
              <a:t>Between 0 and 0.25</a:t>
            </a:r>
            <a:r>
              <a:rPr lang="en-US" dirty="0" smtClean="0"/>
              <a:t>%</a:t>
            </a:r>
          </a:p>
          <a:p>
            <a:pPr lvl="1">
              <a:defRPr/>
            </a:pPr>
            <a:r>
              <a:rPr lang="en-US" dirty="0" smtClean="0"/>
              <a:t>10 cuts in over 15 months </a:t>
            </a:r>
          </a:p>
          <a:p>
            <a:pPr lvl="1">
              <a:defRPr/>
            </a:pPr>
            <a:r>
              <a:rPr lang="en-US" dirty="0" smtClean="0"/>
              <a:t>Remained </a:t>
            </a:r>
            <a:r>
              <a:rPr lang="en-US" dirty="0"/>
              <a:t>at a record low for </a:t>
            </a:r>
            <a:r>
              <a:rPr lang="en-US" dirty="0" smtClean="0"/>
              <a:t>seven years</a:t>
            </a:r>
          </a:p>
          <a:p>
            <a:pPr>
              <a:defRPr/>
            </a:pPr>
            <a:r>
              <a:rPr lang="en-US" dirty="0" smtClean="0"/>
              <a:t>Another </a:t>
            </a:r>
            <a:r>
              <a:rPr lang="en-US" dirty="0"/>
              <a:t>policy tool </a:t>
            </a:r>
            <a:endParaRPr lang="en-US" dirty="0" smtClean="0"/>
          </a:p>
          <a:p>
            <a:pPr lvl="1">
              <a:defRPr/>
            </a:pPr>
            <a:r>
              <a:rPr lang="en-US" dirty="0" smtClean="0"/>
              <a:t>That </a:t>
            </a:r>
            <a:r>
              <a:rPr lang="en-US" dirty="0"/>
              <a:t>the Fed relied upon more after 2008 </a:t>
            </a:r>
            <a:endParaRPr lang="en-US" dirty="0" smtClean="0"/>
          </a:p>
          <a:p>
            <a:pPr lvl="1">
              <a:defRPr/>
            </a:pPr>
            <a:r>
              <a:rPr lang="en-US" dirty="0" smtClean="0"/>
              <a:t>Is the </a:t>
            </a:r>
            <a:r>
              <a:rPr lang="en-US" dirty="0"/>
              <a:t>way it communicates with the </a:t>
            </a:r>
            <a:r>
              <a:rPr lang="en-US" dirty="0" smtClean="0"/>
              <a:t>public</a:t>
            </a:r>
          </a:p>
          <a:p>
            <a:pPr lvl="2">
              <a:defRPr/>
            </a:pPr>
            <a:r>
              <a:rPr lang="en-US" dirty="0" smtClean="0"/>
              <a:t>Particularly </a:t>
            </a:r>
            <a:r>
              <a:rPr lang="en-US" dirty="0"/>
              <a:t>its intentions about future </a:t>
            </a:r>
            <a:r>
              <a:rPr lang="en-US" dirty="0" smtClean="0"/>
              <a:t>policy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0538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Exhibit 5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Recent Ups and Downs in the Federal Funds Rate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126170" y="5199798"/>
            <a:ext cx="8867018" cy="1118452"/>
          </a:xfrm>
        </p:spPr>
        <p:txBody>
          <a:bodyPr/>
          <a:lstStyle/>
          <a:p>
            <a:r>
              <a:rPr lang="en-US" dirty="0"/>
              <a:t>Since the early 1990s, the Fed has pursued monetary policy primarily through changes in the federal funds rate, the rate that banks charge </a:t>
            </a:r>
            <a:r>
              <a:rPr lang="en-US" dirty="0" smtClean="0"/>
              <a:t>one another </a:t>
            </a:r>
            <a:r>
              <a:rPr lang="en-US" dirty="0"/>
              <a:t>for borrowing and lending excess reserves overnight.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70" y="1005662"/>
            <a:ext cx="8891659" cy="3931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480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Greater Fed Transparency as a Policy Tool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Decades ago, the Fed </a:t>
            </a:r>
            <a:r>
              <a:rPr lang="en-US" dirty="0" smtClean="0"/>
              <a:t>was a </a:t>
            </a:r>
            <a:r>
              <a:rPr lang="en-US" dirty="0"/>
              <a:t>black </a:t>
            </a:r>
            <a:r>
              <a:rPr lang="en-US" dirty="0" smtClean="0"/>
              <a:t>box</a:t>
            </a:r>
          </a:p>
          <a:p>
            <a:pPr lvl="1"/>
            <a:r>
              <a:rPr lang="en-US" dirty="0" smtClean="0"/>
              <a:t>FOMC </a:t>
            </a:r>
            <a:r>
              <a:rPr lang="en-US" dirty="0"/>
              <a:t>would meet </a:t>
            </a:r>
            <a:r>
              <a:rPr lang="en-US" dirty="0" smtClean="0"/>
              <a:t>regularly</a:t>
            </a:r>
          </a:p>
          <a:p>
            <a:pPr lvl="2"/>
            <a:r>
              <a:rPr lang="en-US" dirty="0" smtClean="0"/>
              <a:t>Release a cryptic </a:t>
            </a:r>
            <a:r>
              <a:rPr lang="en-US" dirty="0"/>
              <a:t>statement about what they were up </a:t>
            </a:r>
            <a:r>
              <a:rPr lang="en-US" dirty="0" smtClean="0"/>
              <a:t>to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Fed’s intentions were </a:t>
            </a:r>
            <a:r>
              <a:rPr lang="en-US" dirty="0" smtClean="0"/>
              <a:t>purposely vague</a:t>
            </a:r>
          </a:p>
          <a:p>
            <a:pPr lvl="1"/>
            <a:r>
              <a:rPr lang="en-US" dirty="0" smtClean="0"/>
              <a:t>Fed </a:t>
            </a:r>
            <a:r>
              <a:rPr lang="en-US" dirty="0"/>
              <a:t>statements and testimony </a:t>
            </a:r>
            <a:endParaRPr lang="en-US" dirty="0" smtClean="0"/>
          </a:p>
          <a:p>
            <a:pPr lvl="2"/>
            <a:r>
              <a:rPr lang="en-US" dirty="0" smtClean="0"/>
              <a:t>Often </a:t>
            </a:r>
            <a:r>
              <a:rPr lang="en-US" dirty="0"/>
              <a:t>designed to obscure more than to </a:t>
            </a:r>
            <a:r>
              <a:rPr lang="en-US" dirty="0" smtClean="0"/>
              <a:t>reveal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918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Greater Fed Transparency as a Policy Tool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1990s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Fed began to signal its intentions more </a:t>
            </a:r>
            <a:r>
              <a:rPr lang="en-US" dirty="0" smtClean="0"/>
              <a:t>clearly</a:t>
            </a:r>
          </a:p>
          <a:p>
            <a:pPr lvl="1"/>
            <a:r>
              <a:rPr lang="en-US" dirty="0" smtClean="0"/>
              <a:t>1995, FOMC </a:t>
            </a:r>
            <a:r>
              <a:rPr lang="en-US" dirty="0"/>
              <a:t>started issuing a brief statement after each meeting </a:t>
            </a:r>
            <a:endParaRPr lang="en-US" dirty="0" smtClean="0"/>
          </a:p>
          <a:p>
            <a:pPr lvl="2"/>
            <a:r>
              <a:rPr lang="en-US" dirty="0" smtClean="0"/>
              <a:t>Target for the </a:t>
            </a:r>
            <a:r>
              <a:rPr lang="en-US" dirty="0"/>
              <a:t>federal funds </a:t>
            </a:r>
            <a:r>
              <a:rPr lang="en-US" dirty="0" smtClean="0"/>
              <a:t>rate</a:t>
            </a:r>
          </a:p>
          <a:p>
            <a:r>
              <a:rPr lang="en-US" dirty="0" smtClean="0"/>
              <a:t>Since 2000, FOMC  </a:t>
            </a:r>
          </a:p>
          <a:p>
            <a:pPr lvl="1"/>
            <a:r>
              <a:rPr lang="en-US" dirty="0" smtClean="0"/>
              <a:t>Future </a:t>
            </a:r>
            <a:r>
              <a:rPr lang="en-US" dirty="0"/>
              <a:t>increase, decrease, or leave the rate </a:t>
            </a:r>
            <a:r>
              <a:rPr lang="en-US" dirty="0" smtClean="0"/>
              <a:t>unchanged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50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Greater Fed Transparency as a Policy Tool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902" y="959370"/>
            <a:ext cx="8994098" cy="5517630"/>
          </a:xfrm>
        </p:spPr>
        <p:txBody>
          <a:bodyPr/>
          <a:lstStyle/>
          <a:p>
            <a:r>
              <a:rPr lang="en-US" dirty="0" smtClean="0"/>
              <a:t>2005</a:t>
            </a:r>
            <a:r>
              <a:rPr lang="en-US" dirty="0"/>
              <a:t>, </a:t>
            </a:r>
            <a:r>
              <a:rPr lang="en-US" dirty="0" smtClean="0"/>
              <a:t>FOMC </a:t>
            </a:r>
          </a:p>
          <a:p>
            <a:pPr lvl="1"/>
            <a:r>
              <a:rPr lang="en-US" dirty="0" smtClean="0"/>
              <a:t>Provides </a:t>
            </a:r>
            <a:r>
              <a:rPr lang="en-US" dirty="0"/>
              <a:t>Minutes three weeks after </a:t>
            </a:r>
            <a:r>
              <a:rPr lang="en-US" dirty="0" smtClean="0"/>
              <a:t>meeting</a:t>
            </a:r>
          </a:p>
          <a:p>
            <a:r>
              <a:rPr lang="en-US" dirty="0" smtClean="0"/>
              <a:t>April </a:t>
            </a:r>
            <a:r>
              <a:rPr lang="en-US" dirty="0"/>
              <a:t>2011, Fed Chairman Ben </a:t>
            </a:r>
            <a:r>
              <a:rPr lang="en-US" dirty="0" smtClean="0"/>
              <a:t>Bernanke</a:t>
            </a:r>
          </a:p>
          <a:p>
            <a:pPr lvl="1"/>
            <a:r>
              <a:rPr lang="en-US" dirty="0" smtClean="0"/>
              <a:t>Began </a:t>
            </a:r>
            <a:r>
              <a:rPr lang="en-US" dirty="0"/>
              <a:t>holding press </a:t>
            </a:r>
            <a:r>
              <a:rPr lang="en-US" dirty="0" smtClean="0"/>
              <a:t>conferences after </a:t>
            </a:r>
            <a:r>
              <a:rPr lang="en-US" dirty="0"/>
              <a:t>about half of the FOMC </a:t>
            </a:r>
            <a:r>
              <a:rPr lang="en-US" dirty="0" smtClean="0"/>
              <a:t>meetings</a:t>
            </a:r>
          </a:p>
          <a:p>
            <a:r>
              <a:rPr lang="en-US" dirty="0" smtClean="0"/>
              <a:t>This </a:t>
            </a:r>
            <a:r>
              <a:rPr lang="en-US" dirty="0"/>
              <a:t>practice continued with </a:t>
            </a:r>
            <a:r>
              <a:rPr lang="en-US" dirty="0" smtClean="0"/>
              <a:t>Chairwoman Janet </a:t>
            </a:r>
            <a:r>
              <a:rPr lang="en-US" dirty="0"/>
              <a:t>Yellen</a:t>
            </a:r>
            <a:r>
              <a:rPr lang="en-US" dirty="0" smtClean="0"/>
              <a:t>, 2014</a:t>
            </a:r>
          </a:p>
          <a:p>
            <a:r>
              <a:rPr lang="en-US" dirty="0"/>
              <a:t>August 2011, the FOMC </a:t>
            </a:r>
          </a:p>
          <a:p>
            <a:pPr lvl="2"/>
            <a:r>
              <a:rPr lang="en-US" dirty="0"/>
              <a:t>Began projecting just how long it expected to keep its federal funds rate so </a:t>
            </a:r>
            <a:r>
              <a:rPr lang="en-US" dirty="0" smtClean="0"/>
              <a:t>low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412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Greater Fed Transparency as a Policy Tool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Fed also communicates its intentions:  </a:t>
            </a:r>
          </a:p>
          <a:p>
            <a:pPr lvl="1"/>
            <a:r>
              <a:rPr lang="en-US" dirty="0"/>
              <a:t>The chairman testifies before Congress several times a year</a:t>
            </a:r>
          </a:p>
          <a:p>
            <a:pPr lvl="1"/>
            <a:r>
              <a:rPr lang="en-US" dirty="0"/>
              <a:t>All Fed governors and all district bank presidents give speeches and interviews many times a year</a:t>
            </a:r>
          </a:p>
          <a:p>
            <a:pPr lvl="1"/>
            <a:r>
              <a:rPr lang="en-US" dirty="0"/>
              <a:t>Several times a year, each Fed governor and district president offers a three-year forecast of inflation, unemployment, and real </a:t>
            </a:r>
            <a:r>
              <a:rPr lang="en-US" dirty="0" smtClean="0"/>
              <a:t>GDP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679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Money and </a:t>
            </a:r>
            <a:r>
              <a:rPr lang="en-US" dirty="0" smtClean="0"/>
              <a:t>AD in </a:t>
            </a:r>
            <a:r>
              <a:rPr lang="en-US" dirty="0"/>
              <a:t>the Long Run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Equation of exchange</a:t>
            </a:r>
          </a:p>
          <a:p>
            <a:pPr lvl="1"/>
            <a:r>
              <a:rPr lang="en-US" dirty="0"/>
              <a:t>Buyer: exchanges money for goods</a:t>
            </a:r>
          </a:p>
          <a:p>
            <a:pPr lvl="1"/>
            <a:r>
              <a:rPr lang="en-US" dirty="0"/>
              <a:t>Seller: exchanges goods for money</a:t>
            </a:r>
          </a:p>
          <a:p>
            <a:pPr lvl="2"/>
            <a:r>
              <a:rPr lang="en-US" sz="2700" dirty="0"/>
              <a:t>M – quantity of money in economy</a:t>
            </a:r>
          </a:p>
          <a:p>
            <a:pPr lvl="2"/>
            <a:r>
              <a:rPr lang="en-US" sz="2700" dirty="0"/>
              <a:t>V – velocity of money</a:t>
            </a:r>
          </a:p>
          <a:p>
            <a:pPr lvl="2"/>
            <a:r>
              <a:rPr lang="en-US" sz="2700" dirty="0"/>
              <a:t>P – average price level</a:t>
            </a:r>
          </a:p>
          <a:p>
            <a:pPr lvl="2"/>
            <a:r>
              <a:rPr lang="en-US" sz="2700" dirty="0"/>
              <a:t>Y – real </a:t>
            </a:r>
            <a:r>
              <a:rPr lang="en-US" dirty="0"/>
              <a:t>GDP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>
              <a:cs typeface="+mn-cs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2135354"/>
              </p:ext>
            </p:extLst>
          </p:nvPr>
        </p:nvGraphicFramePr>
        <p:xfrm>
          <a:off x="1193341" y="4850721"/>
          <a:ext cx="2357438" cy="154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" name="Equation" r:id="rId3" imgW="927000" imgH="609480" progId="">
                  <p:embed/>
                </p:oleObj>
              </mc:Choice>
              <mc:Fallback>
                <p:oleObj name="Equation" r:id="rId3" imgW="927000" imgH="60948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3341" y="4850721"/>
                        <a:ext cx="2357438" cy="154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812401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Money and </a:t>
            </a:r>
            <a:r>
              <a:rPr lang="en-US" dirty="0" smtClean="0"/>
              <a:t>AD in </a:t>
            </a:r>
            <a:r>
              <a:rPr lang="en-US" dirty="0"/>
              <a:t>the Long Run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Quantity theory of money</a:t>
            </a:r>
          </a:p>
          <a:p>
            <a:pPr lvl="1"/>
            <a:r>
              <a:rPr lang="en-US" dirty="0"/>
              <a:t>If V is stable (predictable)</a:t>
            </a:r>
          </a:p>
          <a:p>
            <a:pPr lvl="1"/>
            <a:r>
              <a:rPr lang="en-US" dirty="0"/>
              <a:t>Equation of exchange</a:t>
            </a:r>
          </a:p>
          <a:p>
            <a:pPr lvl="1"/>
            <a:r>
              <a:rPr lang="en-US" dirty="0"/>
              <a:t>Predicts effects of </a:t>
            </a:r>
          </a:p>
          <a:p>
            <a:pPr lvl="2"/>
            <a:r>
              <a:rPr lang="en-US" dirty="0"/>
              <a:t>Changes in money supply</a:t>
            </a:r>
          </a:p>
          <a:p>
            <a:pPr lvl="2"/>
            <a:r>
              <a:rPr lang="en-US" dirty="0"/>
              <a:t>On Nominal GDP, </a:t>
            </a:r>
            <a:r>
              <a:rPr lang="en-US" dirty="0" smtClean="0"/>
              <a:t>P ˣ Y</a:t>
            </a:r>
            <a:endParaRPr lang="en-US" dirty="0"/>
          </a:p>
          <a:p>
            <a:r>
              <a:rPr lang="en-US" dirty="0"/>
              <a:t>Long-run, stable velocity</a:t>
            </a:r>
          </a:p>
          <a:p>
            <a:pPr lvl="1"/>
            <a:r>
              <a:rPr lang="en-US" dirty="0"/>
              <a:t>An increase in money supply</a:t>
            </a:r>
          </a:p>
          <a:p>
            <a:pPr lvl="1"/>
            <a:r>
              <a:rPr lang="en-US" dirty="0"/>
              <a:t>Higher </a:t>
            </a:r>
            <a:r>
              <a:rPr lang="en-US" dirty="0" smtClean="0"/>
              <a:t>prices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27373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Demand for Money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Demand for money</a:t>
            </a:r>
          </a:p>
          <a:p>
            <a:pPr lvl="1"/>
            <a:r>
              <a:rPr lang="en-US" dirty="0"/>
              <a:t>Relationship between the interest </a:t>
            </a:r>
            <a:r>
              <a:rPr lang="en-US" dirty="0" smtClean="0"/>
              <a:t>rate and </a:t>
            </a:r>
            <a:r>
              <a:rPr lang="en-US" dirty="0"/>
              <a:t>how much money people want to hold</a:t>
            </a:r>
          </a:p>
          <a:p>
            <a:r>
              <a:rPr lang="en-US" dirty="0"/>
              <a:t>People demand money</a:t>
            </a:r>
          </a:p>
          <a:p>
            <a:pPr lvl="1"/>
            <a:r>
              <a:rPr lang="en-US" dirty="0"/>
              <a:t>To make purchases</a:t>
            </a:r>
          </a:p>
          <a:p>
            <a:r>
              <a:rPr lang="en-US" dirty="0"/>
              <a:t>Money</a:t>
            </a:r>
          </a:p>
          <a:p>
            <a:pPr lvl="1"/>
            <a:r>
              <a:rPr lang="en-US" dirty="0"/>
              <a:t>Carry out economic transactions</a:t>
            </a:r>
          </a:p>
          <a:p>
            <a:pPr lvl="1"/>
            <a:r>
              <a:rPr lang="en-US" dirty="0"/>
              <a:t>Easily and efficiently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10998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Exhibit 6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sz="2600" dirty="0"/>
              <a:t>In the Long Run, an Increase in the Money Supply Results </a:t>
            </a:r>
            <a:endParaRPr lang="en-US" sz="2600" dirty="0" smtClean="0"/>
          </a:p>
          <a:p>
            <a:r>
              <a:rPr lang="en-US" sz="2600" dirty="0" smtClean="0"/>
              <a:t>in a Higher </a:t>
            </a:r>
            <a:r>
              <a:rPr lang="en-US" sz="2600" dirty="0"/>
              <a:t>Price Level, or Inflation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104262" y="2057462"/>
            <a:ext cx="3888925" cy="4260788"/>
          </a:xfrm>
        </p:spPr>
        <p:txBody>
          <a:bodyPr/>
          <a:lstStyle/>
          <a:p>
            <a:r>
              <a:rPr lang="en-US" dirty="0"/>
              <a:t>The quantity theory of money predicts that if velocity is stable, then an increase in the money supply in the long run results in a higher price level, or inflation. Because the long-run aggregate supply curve is fixed, increases in the money supply affect only the price level, not real output.</a:t>
            </a:r>
          </a:p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846138" y="2019300"/>
            <a:ext cx="4013200" cy="333057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marL="342900" indent="-342900"/>
            <a:endParaRPr lang="en-US" smtClean="0">
              <a:solidFill>
                <a:srgbClr val="000000"/>
              </a:solidFill>
              <a:latin typeface="Arial" pitchFamily="34" charset="0"/>
            </a:endParaRPr>
          </a:p>
        </p:txBody>
      </p:sp>
      <p:cxnSp>
        <p:nvCxnSpPr>
          <p:cNvPr id="8" name="Straight Connector 7"/>
          <p:cNvCxnSpPr>
            <a:cxnSpLocks noChangeShapeType="1"/>
          </p:cNvCxnSpPr>
          <p:nvPr/>
        </p:nvCxnSpPr>
        <p:spPr bwMode="auto">
          <a:xfrm rot="10800000" flipV="1">
            <a:off x="815975" y="3414713"/>
            <a:ext cx="1971675" cy="0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9" name="Group 13"/>
          <p:cNvGrpSpPr>
            <a:grpSpLocks/>
          </p:cNvGrpSpPr>
          <p:nvPr/>
        </p:nvGrpSpPr>
        <p:grpSpPr bwMode="auto">
          <a:xfrm>
            <a:off x="163513" y="1860550"/>
            <a:ext cx="665162" cy="3525838"/>
            <a:chOff x="736396" y="1747920"/>
            <a:chExt cx="664893" cy="3525506"/>
          </a:xfrm>
        </p:grpSpPr>
        <p:cxnSp>
          <p:nvCxnSpPr>
            <p:cNvPr id="10" name="Straight Connector 14"/>
            <p:cNvCxnSpPr>
              <a:cxnSpLocks noChangeShapeType="1"/>
            </p:cNvCxnSpPr>
            <p:nvPr/>
          </p:nvCxnSpPr>
          <p:spPr bwMode="auto">
            <a:xfrm rot="5400000">
              <a:off x="-291727" y="3580410"/>
              <a:ext cx="3385249" cy="783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" name="Straight Connector 15"/>
            <p:cNvCxnSpPr>
              <a:cxnSpLocks noChangeShapeType="1"/>
            </p:cNvCxnSpPr>
            <p:nvPr/>
          </p:nvCxnSpPr>
          <p:spPr bwMode="auto">
            <a:xfrm rot="10800000">
              <a:off x="1235045" y="3301260"/>
              <a:ext cx="142504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" name="Straight Connector 17"/>
            <p:cNvCxnSpPr>
              <a:cxnSpLocks noChangeShapeType="1"/>
            </p:cNvCxnSpPr>
            <p:nvPr/>
          </p:nvCxnSpPr>
          <p:spPr bwMode="auto">
            <a:xfrm rot="10800000">
              <a:off x="1235045" y="4069190"/>
              <a:ext cx="142504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" name="TextBox 18"/>
            <p:cNvSpPr txBox="1">
              <a:spLocks noChangeArrowheads="1"/>
            </p:cNvSpPr>
            <p:nvPr/>
          </p:nvSpPr>
          <p:spPr bwMode="auto">
            <a:xfrm rot="-5400000">
              <a:off x="301203" y="2219966"/>
              <a:ext cx="1313453" cy="3693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n-US" sz="1800" smtClean="0">
                  <a:solidFill>
                    <a:srgbClr val="000000"/>
                  </a:solidFill>
                </a:rPr>
                <a:t>Price  level</a:t>
              </a:r>
            </a:p>
          </p:txBody>
        </p:sp>
        <p:sp>
          <p:nvSpPr>
            <p:cNvPr id="14" name="TextBox 20"/>
            <p:cNvSpPr txBox="1">
              <a:spLocks noChangeArrowheads="1"/>
            </p:cNvSpPr>
            <p:nvPr/>
          </p:nvSpPr>
          <p:spPr bwMode="auto">
            <a:xfrm>
              <a:off x="753515" y="3879190"/>
              <a:ext cx="552166" cy="369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n-US" sz="1800" smtClean="0">
                  <a:solidFill>
                    <a:srgbClr val="000000"/>
                  </a:solidFill>
                </a:rPr>
                <a:t>110</a:t>
              </a:r>
            </a:p>
          </p:txBody>
        </p:sp>
        <p:sp>
          <p:nvSpPr>
            <p:cNvPr id="15" name="TextBox 21"/>
            <p:cNvSpPr txBox="1">
              <a:spLocks noChangeArrowheads="1"/>
            </p:cNvSpPr>
            <p:nvPr/>
          </p:nvSpPr>
          <p:spPr bwMode="auto">
            <a:xfrm>
              <a:off x="736396" y="3117191"/>
              <a:ext cx="569284" cy="369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n-US" sz="1800" smtClean="0">
                  <a:solidFill>
                    <a:srgbClr val="000000"/>
                  </a:solidFill>
                </a:rPr>
                <a:t>120</a:t>
              </a:r>
            </a:p>
          </p:txBody>
        </p:sp>
      </p:grpSp>
      <p:cxnSp>
        <p:nvCxnSpPr>
          <p:cNvPr id="16" name="Straight Connector 15"/>
          <p:cNvCxnSpPr>
            <a:cxnSpLocks noChangeShapeType="1"/>
          </p:cNvCxnSpPr>
          <p:nvPr/>
        </p:nvCxnSpPr>
        <p:spPr bwMode="auto">
          <a:xfrm flipV="1">
            <a:off x="804863" y="4173538"/>
            <a:ext cx="2006600" cy="12700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7" name="Group 38"/>
          <p:cNvGrpSpPr>
            <a:grpSpLocks/>
          </p:cNvGrpSpPr>
          <p:nvPr/>
        </p:nvGrpSpPr>
        <p:grpSpPr bwMode="auto">
          <a:xfrm>
            <a:off x="1612900" y="2784475"/>
            <a:ext cx="2860675" cy="2325688"/>
            <a:chOff x="2755075" y="2636323"/>
            <a:chExt cx="2672031" cy="2322417"/>
          </a:xfrm>
        </p:grpSpPr>
        <p:sp>
          <p:nvSpPr>
            <p:cNvPr id="18" name="Freeform 34"/>
            <p:cNvSpPr>
              <a:spLocks noChangeArrowheads="1"/>
            </p:cNvSpPr>
            <p:nvPr/>
          </p:nvSpPr>
          <p:spPr bwMode="auto">
            <a:xfrm>
              <a:off x="2755075" y="2636323"/>
              <a:ext cx="2262451" cy="2116725"/>
            </a:xfrm>
            <a:custGeom>
              <a:avLst/>
              <a:gdLst>
                <a:gd name="T0" fmla="*/ 0 w 3740727"/>
                <a:gd name="T1" fmla="*/ 0 h 1900052"/>
                <a:gd name="T2" fmla="*/ 15585 w 3740727"/>
                <a:gd name="T3" fmla="*/ 2788157 h 1900052"/>
                <a:gd name="T4" fmla="*/ 34572 w 3740727"/>
                <a:gd name="T5" fmla="*/ 4461045 h 1900052"/>
                <a:gd name="T6" fmla="*/ 0 60000 65536"/>
                <a:gd name="T7" fmla="*/ 0 60000 65536"/>
                <a:gd name="T8" fmla="*/ 0 60000 65536"/>
                <a:gd name="T9" fmla="*/ 0 w 3740727"/>
                <a:gd name="T10" fmla="*/ 0 h 1900052"/>
                <a:gd name="T11" fmla="*/ 3740727 w 3740727"/>
                <a:gd name="T12" fmla="*/ 1900052 h 190005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740727" h="1900052">
                  <a:moveTo>
                    <a:pt x="0" y="0"/>
                  </a:moveTo>
                  <a:cubicBezTo>
                    <a:pt x="531421" y="435429"/>
                    <a:pt x="1062842" y="870858"/>
                    <a:pt x="1686296" y="1187533"/>
                  </a:cubicBezTo>
                  <a:cubicBezTo>
                    <a:pt x="2309750" y="1504208"/>
                    <a:pt x="3412176" y="1787237"/>
                    <a:pt x="3740727" y="1900052"/>
                  </a:cubicBezTo>
                </a:path>
              </a:pathLst>
            </a:custGeom>
            <a:noFill/>
            <a:ln w="38100" algn="ctr">
              <a:solidFill>
                <a:srgbClr val="4B4B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mtClean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9" name="TextBox 37"/>
            <p:cNvSpPr txBox="1">
              <a:spLocks noChangeArrowheads="1"/>
            </p:cNvSpPr>
            <p:nvPr/>
          </p:nvSpPr>
          <p:spPr bwMode="auto">
            <a:xfrm>
              <a:off x="4955055" y="4589856"/>
              <a:ext cx="472051" cy="3688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spcBef>
                  <a:spcPct val="0"/>
                </a:spcBef>
                <a:buFontTx/>
                <a:buNone/>
              </a:pPr>
              <a:r>
                <a:rPr lang="en-US" sz="1800" i="1" dirty="0" smtClean="0">
                  <a:solidFill>
                    <a:srgbClr val="000000"/>
                  </a:solidFill>
                </a:rPr>
                <a:t>AD</a:t>
              </a:r>
            </a:p>
          </p:txBody>
        </p:sp>
      </p:grpSp>
      <p:grpSp>
        <p:nvGrpSpPr>
          <p:cNvPr id="20" name="Group 93"/>
          <p:cNvGrpSpPr>
            <a:grpSpLocks/>
          </p:cNvGrpSpPr>
          <p:nvPr/>
        </p:nvGrpSpPr>
        <p:grpSpPr bwMode="auto">
          <a:xfrm>
            <a:off x="1908175" y="1406525"/>
            <a:ext cx="1851025" cy="3971925"/>
            <a:chOff x="2337789" y="1542412"/>
            <a:chExt cx="1851789" cy="3972176"/>
          </a:xfrm>
        </p:grpSpPr>
        <p:grpSp>
          <p:nvGrpSpPr>
            <p:cNvPr id="21" name="Group 10"/>
            <p:cNvGrpSpPr>
              <a:grpSpLocks/>
            </p:cNvGrpSpPr>
            <p:nvPr/>
          </p:nvGrpSpPr>
          <p:grpSpPr bwMode="auto">
            <a:xfrm>
              <a:off x="2337848" y="1542412"/>
              <a:ext cx="1851833" cy="3972176"/>
              <a:chOff x="2480094" y="1292433"/>
              <a:chExt cx="1851230" cy="3972282"/>
            </a:xfrm>
          </p:grpSpPr>
          <p:cxnSp>
            <p:nvCxnSpPr>
              <p:cNvPr id="23" name="Straight Connector 11"/>
              <p:cNvCxnSpPr>
                <a:cxnSpLocks noChangeShapeType="1"/>
              </p:cNvCxnSpPr>
              <p:nvPr/>
            </p:nvCxnSpPr>
            <p:spPr bwMode="auto">
              <a:xfrm rot="16200000" flipH="1">
                <a:off x="1688928" y="3571846"/>
                <a:ext cx="3376535" cy="9204"/>
              </a:xfrm>
              <a:prstGeom prst="line">
                <a:avLst/>
              </a:prstGeom>
              <a:noFill/>
              <a:ln w="3810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4" name="TextBox 12"/>
              <p:cNvSpPr txBox="1">
                <a:spLocks noChangeArrowheads="1"/>
              </p:cNvSpPr>
              <p:nvPr/>
            </p:nvSpPr>
            <p:spPr bwMode="auto">
              <a:xfrm>
                <a:off x="2480094" y="1292433"/>
                <a:ext cx="1851230" cy="3693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3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34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3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3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34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4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4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4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4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l" eaLnBrk="1" hangingPunct="1">
                  <a:spcBef>
                    <a:spcPct val="0"/>
                  </a:spcBef>
                  <a:buFontTx/>
                  <a:buNone/>
                </a:pPr>
                <a:r>
                  <a:rPr lang="en-US" sz="1800" smtClean="0">
                    <a:solidFill>
                      <a:srgbClr val="000000"/>
                    </a:solidFill>
                  </a:rPr>
                  <a:t>Potential output</a:t>
                </a:r>
              </a:p>
            </p:txBody>
          </p:sp>
        </p:grpSp>
        <p:sp>
          <p:nvSpPr>
            <p:cNvPr id="22" name="TextBox 71"/>
            <p:cNvSpPr txBox="1">
              <a:spLocks noChangeArrowheads="1"/>
            </p:cNvSpPr>
            <p:nvPr/>
          </p:nvSpPr>
          <p:spPr bwMode="auto">
            <a:xfrm>
              <a:off x="2840613" y="1825090"/>
              <a:ext cx="787400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spcBef>
                  <a:spcPct val="0"/>
                </a:spcBef>
                <a:buFontTx/>
                <a:buNone/>
              </a:pPr>
              <a:r>
                <a:rPr lang="en-US" sz="1800" i="1" dirty="0" smtClean="0">
                  <a:solidFill>
                    <a:srgbClr val="000000"/>
                  </a:solidFill>
                </a:rPr>
                <a:t>LRAS</a:t>
              </a:r>
            </a:p>
          </p:txBody>
        </p:sp>
      </p:grpSp>
      <p:grpSp>
        <p:nvGrpSpPr>
          <p:cNvPr id="25" name="Group 91"/>
          <p:cNvGrpSpPr>
            <a:grpSpLocks/>
          </p:cNvGrpSpPr>
          <p:nvPr/>
        </p:nvGrpSpPr>
        <p:grpSpPr bwMode="auto">
          <a:xfrm>
            <a:off x="396875" y="5372100"/>
            <a:ext cx="4856163" cy="696913"/>
            <a:chOff x="827088" y="5662101"/>
            <a:chExt cx="4856100" cy="697349"/>
          </a:xfrm>
        </p:grpSpPr>
        <p:cxnSp>
          <p:nvCxnSpPr>
            <p:cNvPr id="26" name="Straight Connector 23"/>
            <p:cNvCxnSpPr>
              <a:cxnSpLocks noChangeShapeType="1"/>
            </p:cNvCxnSpPr>
            <p:nvPr/>
          </p:nvCxnSpPr>
          <p:spPr bwMode="auto">
            <a:xfrm>
              <a:off x="1259276" y="5665202"/>
              <a:ext cx="4001084" cy="1586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7" name="TextBox 24"/>
            <p:cNvSpPr txBox="1">
              <a:spLocks noChangeArrowheads="1"/>
            </p:cNvSpPr>
            <p:nvPr/>
          </p:nvSpPr>
          <p:spPr bwMode="auto">
            <a:xfrm>
              <a:off x="3562123" y="5712625"/>
              <a:ext cx="2121065" cy="646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n-US" sz="1800" smtClean="0">
                  <a:solidFill>
                    <a:srgbClr val="000000"/>
                  </a:solidFill>
                </a:rPr>
                <a:t>Real GDP</a:t>
              </a:r>
            </a:p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n-US" sz="1800" smtClean="0">
                  <a:solidFill>
                    <a:srgbClr val="000000"/>
                  </a:solidFill>
                </a:rPr>
                <a:t> (trillions of dollars)</a:t>
              </a:r>
            </a:p>
          </p:txBody>
        </p:sp>
        <p:cxnSp>
          <p:nvCxnSpPr>
            <p:cNvPr id="28" name="Straight Connector 25"/>
            <p:cNvCxnSpPr>
              <a:cxnSpLocks noChangeShapeType="1"/>
            </p:cNvCxnSpPr>
            <p:nvPr/>
          </p:nvCxnSpPr>
          <p:spPr bwMode="auto">
            <a:xfrm rot="5400000">
              <a:off x="3158964" y="5732479"/>
              <a:ext cx="142343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9" name="TextBox 26"/>
            <p:cNvSpPr txBox="1">
              <a:spLocks noChangeArrowheads="1"/>
            </p:cNvSpPr>
            <p:nvPr/>
          </p:nvSpPr>
          <p:spPr bwMode="auto">
            <a:xfrm>
              <a:off x="827088" y="5740327"/>
              <a:ext cx="312836" cy="3689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n-US" sz="1800" smtClean="0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30" name="TextBox 27"/>
            <p:cNvSpPr txBox="1">
              <a:spLocks noChangeArrowheads="1"/>
            </p:cNvSpPr>
            <p:nvPr/>
          </p:nvSpPr>
          <p:spPr bwMode="auto">
            <a:xfrm>
              <a:off x="2922510" y="5784297"/>
              <a:ext cx="633499" cy="369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n-US" sz="1800" dirty="0" smtClean="0">
                  <a:solidFill>
                    <a:srgbClr val="000000"/>
                  </a:solidFill>
                </a:rPr>
                <a:t>17.0</a:t>
              </a:r>
            </a:p>
          </p:txBody>
        </p:sp>
      </p:grpSp>
      <p:grpSp>
        <p:nvGrpSpPr>
          <p:cNvPr id="31" name="Group 38"/>
          <p:cNvGrpSpPr>
            <a:grpSpLocks/>
          </p:cNvGrpSpPr>
          <p:nvPr/>
        </p:nvGrpSpPr>
        <p:grpSpPr bwMode="auto">
          <a:xfrm>
            <a:off x="2087563" y="2535237"/>
            <a:ext cx="2685839" cy="2114616"/>
            <a:chOff x="2755075" y="2636323"/>
            <a:chExt cx="2299437" cy="2130810"/>
          </a:xfrm>
        </p:grpSpPr>
        <p:sp>
          <p:nvSpPr>
            <p:cNvPr id="32" name="Freeform 34"/>
            <p:cNvSpPr>
              <a:spLocks noChangeArrowheads="1"/>
            </p:cNvSpPr>
            <p:nvPr/>
          </p:nvSpPr>
          <p:spPr bwMode="auto">
            <a:xfrm>
              <a:off x="2755075" y="2636323"/>
              <a:ext cx="1891228" cy="1914566"/>
            </a:xfrm>
            <a:custGeom>
              <a:avLst/>
              <a:gdLst>
                <a:gd name="T0" fmla="*/ 0 w 3740727"/>
                <a:gd name="T1" fmla="*/ 0 h 1900052"/>
                <a:gd name="T2" fmla="*/ 4445 w 3740727"/>
                <a:gd name="T3" fmla="*/ 1380889 h 1900052"/>
                <a:gd name="T4" fmla="*/ 9860 w 3740727"/>
                <a:gd name="T5" fmla="*/ 2209422 h 1900052"/>
                <a:gd name="T6" fmla="*/ 0 60000 65536"/>
                <a:gd name="T7" fmla="*/ 0 60000 65536"/>
                <a:gd name="T8" fmla="*/ 0 60000 65536"/>
                <a:gd name="T9" fmla="*/ 0 w 3740727"/>
                <a:gd name="T10" fmla="*/ 0 h 1900052"/>
                <a:gd name="T11" fmla="*/ 3740727 w 3740727"/>
                <a:gd name="T12" fmla="*/ 1900052 h 190005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740727" h="1900052">
                  <a:moveTo>
                    <a:pt x="0" y="0"/>
                  </a:moveTo>
                  <a:cubicBezTo>
                    <a:pt x="531421" y="435429"/>
                    <a:pt x="1062842" y="870858"/>
                    <a:pt x="1686296" y="1187533"/>
                  </a:cubicBezTo>
                  <a:cubicBezTo>
                    <a:pt x="2309750" y="1504208"/>
                    <a:pt x="3412176" y="1787237"/>
                    <a:pt x="3740727" y="1900052"/>
                  </a:cubicBezTo>
                </a:path>
              </a:pathLst>
            </a:custGeom>
            <a:noFill/>
            <a:ln w="38100" algn="ctr">
              <a:solidFill>
                <a:srgbClr val="8F8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mtClean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3" name="TextBox 37"/>
            <p:cNvSpPr txBox="1">
              <a:spLocks noChangeArrowheads="1"/>
            </p:cNvSpPr>
            <p:nvPr/>
          </p:nvSpPr>
          <p:spPr bwMode="auto">
            <a:xfrm>
              <a:off x="4584882" y="4394973"/>
              <a:ext cx="469630" cy="372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spcBef>
                  <a:spcPct val="0"/>
                </a:spcBef>
                <a:buFontTx/>
                <a:buNone/>
              </a:pPr>
              <a:r>
                <a:rPr lang="en-US" sz="1800" i="1" dirty="0" smtClean="0">
                  <a:solidFill>
                    <a:srgbClr val="000000"/>
                  </a:solidFill>
                </a:rPr>
                <a:t>AD′</a:t>
              </a:r>
            </a:p>
          </p:txBody>
        </p:sp>
      </p:grpSp>
      <p:grpSp>
        <p:nvGrpSpPr>
          <p:cNvPr id="34" name="Group 100"/>
          <p:cNvGrpSpPr>
            <a:grpSpLocks/>
          </p:cNvGrpSpPr>
          <p:nvPr/>
        </p:nvGrpSpPr>
        <p:grpSpPr bwMode="auto">
          <a:xfrm>
            <a:off x="2711450" y="3201988"/>
            <a:ext cx="530225" cy="369887"/>
            <a:chOff x="2084502" y="1948322"/>
            <a:chExt cx="530199" cy="370129"/>
          </a:xfrm>
        </p:grpSpPr>
        <p:sp>
          <p:nvSpPr>
            <p:cNvPr id="35" name="Freeform 183"/>
            <p:cNvSpPr>
              <a:spLocks/>
            </p:cNvSpPr>
            <p:nvPr/>
          </p:nvSpPr>
          <p:spPr bwMode="auto">
            <a:xfrm>
              <a:off x="2084502" y="2100572"/>
              <a:ext cx="146050" cy="136525"/>
            </a:xfrm>
            <a:custGeom>
              <a:avLst/>
              <a:gdLst>
                <a:gd name="T0" fmla="*/ 2147483647 w 106"/>
                <a:gd name="T1" fmla="*/ 2147483647 h 68"/>
                <a:gd name="T2" fmla="*/ 2147483647 w 106"/>
                <a:gd name="T3" fmla="*/ 2147483647 h 68"/>
                <a:gd name="T4" fmla="*/ 2147483647 w 106"/>
                <a:gd name="T5" fmla="*/ 2147483647 h 68"/>
                <a:gd name="T6" fmla="*/ 2147483647 w 106"/>
                <a:gd name="T7" fmla="*/ 2147483647 h 68"/>
                <a:gd name="T8" fmla="*/ 2147483647 w 106"/>
                <a:gd name="T9" fmla="*/ 2147483647 h 68"/>
                <a:gd name="T10" fmla="*/ 2147483647 w 106"/>
                <a:gd name="T11" fmla="*/ 2147483647 h 68"/>
                <a:gd name="T12" fmla="*/ 2147483647 w 106"/>
                <a:gd name="T13" fmla="*/ 2147483647 h 68"/>
                <a:gd name="T14" fmla="*/ 2147483647 w 106"/>
                <a:gd name="T15" fmla="*/ 2147483647 h 68"/>
                <a:gd name="T16" fmla="*/ 2147483647 w 106"/>
                <a:gd name="T17" fmla="*/ 2147483647 h 68"/>
                <a:gd name="T18" fmla="*/ 2147483647 w 106"/>
                <a:gd name="T19" fmla="*/ 2147483647 h 68"/>
                <a:gd name="T20" fmla="*/ 2147483647 w 106"/>
                <a:gd name="T21" fmla="*/ 0 h 68"/>
                <a:gd name="T22" fmla="*/ 2147483647 w 106"/>
                <a:gd name="T23" fmla="*/ 0 h 68"/>
                <a:gd name="T24" fmla="*/ 2147483647 w 106"/>
                <a:gd name="T25" fmla="*/ 2147483647 h 68"/>
                <a:gd name="T26" fmla="*/ 2147483647 w 106"/>
                <a:gd name="T27" fmla="*/ 2147483647 h 68"/>
                <a:gd name="T28" fmla="*/ 2147483647 w 106"/>
                <a:gd name="T29" fmla="*/ 2147483647 h 68"/>
                <a:gd name="T30" fmla="*/ 0 w 106"/>
                <a:gd name="T31" fmla="*/ 2147483647 h 68"/>
                <a:gd name="T32" fmla="*/ 0 w 106"/>
                <a:gd name="T33" fmla="*/ 2147483647 h 68"/>
                <a:gd name="T34" fmla="*/ 2147483647 w 106"/>
                <a:gd name="T35" fmla="*/ 2147483647 h 68"/>
                <a:gd name="T36" fmla="*/ 2147483647 w 106"/>
                <a:gd name="T37" fmla="*/ 2147483647 h 68"/>
                <a:gd name="T38" fmla="*/ 2147483647 w 106"/>
                <a:gd name="T39" fmla="*/ 2147483647 h 68"/>
                <a:gd name="T40" fmla="*/ 2147483647 w 106"/>
                <a:gd name="T41" fmla="*/ 2147483647 h 68"/>
                <a:gd name="T42" fmla="*/ 2147483647 w 106"/>
                <a:gd name="T43" fmla="*/ 2147483647 h 6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06"/>
                <a:gd name="T67" fmla="*/ 0 h 68"/>
                <a:gd name="T68" fmla="*/ 106 w 106"/>
                <a:gd name="T69" fmla="*/ 68 h 68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06" h="68">
                  <a:moveTo>
                    <a:pt x="56" y="68"/>
                  </a:moveTo>
                  <a:lnTo>
                    <a:pt x="56" y="68"/>
                  </a:lnTo>
                  <a:lnTo>
                    <a:pt x="76" y="65"/>
                  </a:lnTo>
                  <a:lnTo>
                    <a:pt x="91" y="58"/>
                  </a:lnTo>
                  <a:lnTo>
                    <a:pt x="101" y="45"/>
                  </a:lnTo>
                  <a:lnTo>
                    <a:pt x="106" y="32"/>
                  </a:lnTo>
                  <a:lnTo>
                    <a:pt x="101" y="19"/>
                  </a:lnTo>
                  <a:lnTo>
                    <a:pt x="91" y="9"/>
                  </a:lnTo>
                  <a:lnTo>
                    <a:pt x="76" y="3"/>
                  </a:lnTo>
                  <a:lnTo>
                    <a:pt x="56" y="0"/>
                  </a:lnTo>
                  <a:lnTo>
                    <a:pt x="36" y="3"/>
                  </a:lnTo>
                  <a:lnTo>
                    <a:pt x="15" y="9"/>
                  </a:lnTo>
                  <a:lnTo>
                    <a:pt x="5" y="19"/>
                  </a:lnTo>
                  <a:lnTo>
                    <a:pt x="0" y="32"/>
                  </a:lnTo>
                  <a:lnTo>
                    <a:pt x="5" y="45"/>
                  </a:lnTo>
                  <a:lnTo>
                    <a:pt x="15" y="58"/>
                  </a:lnTo>
                  <a:lnTo>
                    <a:pt x="36" y="65"/>
                  </a:lnTo>
                  <a:lnTo>
                    <a:pt x="56" y="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mtClean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6" name="TextBox 69"/>
            <p:cNvSpPr txBox="1">
              <a:spLocks noChangeArrowheads="1"/>
            </p:cNvSpPr>
            <p:nvPr/>
          </p:nvSpPr>
          <p:spPr bwMode="auto">
            <a:xfrm>
              <a:off x="2301568" y="1948322"/>
              <a:ext cx="313133" cy="370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spcBef>
                  <a:spcPct val="0"/>
                </a:spcBef>
                <a:buFontTx/>
                <a:buNone/>
              </a:pPr>
              <a:r>
                <a:rPr lang="en-US" sz="1800" i="1" smtClean="0">
                  <a:solidFill>
                    <a:srgbClr val="000000"/>
                  </a:solidFill>
                </a:rPr>
                <a:t>b</a:t>
              </a:r>
            </a:p>
          </p:txBody>
        </p:sp>
      </p:grpSp>
      <p:grpSp>
        <p:nvGrpSpPr>
          <p:cNvPr id="38" name="Group 100"/>
          <p:cNvGrpSpPr>
            <a:grpSpLocks/>
          </p:cNvGrpSpPr>
          <p:nvPr/>
        </p:nvGrpSpPr>
        <p:grpSpPr bwMode="auto">
          <a:xfrm>
            <a:off x="2744788" y="3889375"/>
            <a:ext cx="468312" cy="369888"/>
            <a:chOff x="2084502" y="1879462"/>
            <a:chExt cx="469194" cy="368498"/>
          </a:xfrm>
        </p:grpSpPr>
        <p:sp>
          <p:nvSpPr>
            <p:cNvPr id="39" name="Freeform 183"/>
            <p:cNvSpPr>
              <a:spLocks/>
            </p:cNvSpPr>
            <p:nvPr/>
          </p:nvSpPr>
          <p:spPr bwMode="auto">
            <a:xfrm>
              <a:off x="2084502" y="2100572"/>
              <a:ext cx="146050" cy="136525"/>
            </a:xfrm>
            <a:custGeom>
              <a:avLst/>
              <a:gdLst>
                <a:gd name="T0" fmla="*/ 2147483647 w 106"/>
                <a:gd name="T1" fmla="*/ 2147483647 h 68"/>
                <a:gd name="T2" fmla="*/ 2147483647 w 106"/>
                <a:gd name="T3" fmla="*/ 2147483647 h 68"/>
                <a:gd name="T4" fmla="*/ 2147483647 w 106"/>
                <a:gd name="T5" fmla="*/ 2147483647 h 68"/>
                <a:gd name="T6" fmla="*/ 2147483647 w 106"/>
                <a:gd name="T7" fmla="*/ 2147483647 h 68"/>
                <a:gd name="T8" fmla="*/ 2147483647 w 106"/>
                <a:gd name="T9" fmla="*/ 2147483647 h 68"/>
                <a:gd name="T10" fmla="*/ 2147483647 w 106"/>
                <a:gd name="T11" fmla="*/ 2147483647 h 68"/>
                <a:gd name="T12" fmla="*/ 2147483647 w 106"/>
                <a:gd name="T13" fmla="*/ 2147483647 h 68"/>
                <a:gd name="T14" fmla="*/ 2147483647 w 106"/>
                <a:gd name="T15" fmla="*/ 2147483647 h 68"/>
                <a:gd name="T16" fmla="*/ 2147483647 w 106"/>
                <a:gd name="T17" fmla="*/ 2147483647 h 68"/>
                <a:gd name="T18" fmla="*/ 2147483647 w 106"/>
                <a:gd name="T19" fmla="*/ 2147483647 h 68"/>
                <a:gd name="T20" fmla="*/ 2147483647 w 106"/>
                <a:gd name="T21" fmla="*/ 0 h 68"/>
                <a:gd name="T22" fmla="*/ 2147483647 w 106"/>
                <a:gd name="T23" fmla="*/ 0 h 68"/>
                <a:gd name="T24" fmla="*/ 2147483647 w 106"/>
                <a:gd name="T25" fmla="*/ 2147483647 h 68"/>
                <a:gd name="T26" fmla="*/ 2147483647 w 106"/>
                <a:gd name="T27" fmla="*/ 2147483647 h 68"/>
                <a:gd name="T28" fmla="*/ 2147483647 w 106"/>
                <a:gd name="T29" fmla="*/ 2147483647 h 68"/>
                <a:gd name="T30" fmla="*/ 0 w 106"/>
                <a:gd name="T31" fmla="*/ 2147483647 h 68"/>
                <a:gd name="T32" fmla="*/ 0 w 106"/>
                <a:gd name="T33" fmla="*/ 2147483647 h 68"/>
                <a:gd name="T34" fmla="*/ 2147483647 w 106"/>
                <a:gd name="T35" fmla="*/ 2147483647 h 68"/>
                <a:gd name="T36" fmla="*/ 2147483647 w 106"/>
                <a:gd name="T37" fmla="*/ 2147483647 h 68"/>
                <a:gd name="T38" fmla="*/ 2147483647 w 106"/>
                <a:gd name="T39" fmla="*/ 2147483647 h 68"/>
                <a:gd name="T40" fmla="*/ 2147483647 w 106"/>
                <a:gd name="T41" fmla="*/ 2147483647 h 68"/>
                <a:gd name="T42" fmla="*/ 2147483647 w 106"/>
                <a:gd name="T43" fmla="*/ 2147483647 h 6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06"/>
                <a:gd name="T67" fmla="*/ 0 h 68"/>
                <a:gd name="T68" fmla="*/ 106 w 106"/>
                <a:gd name="T69" fmla="*/ 68 h 68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06" h="68">
                  <a:moveTo>
                    <a:pt x="56" y="68"/>
                  </a:moveTo>
                  <a:lnTo>
                    <a:pt x="56" y="68"/>
                  </a:lnTo>
                  <a:lnTo>
                    <a:pt x="76" y="65"/>
                  </a:lnTo>
                  <a:lnTo>
                    <a:pt x="91" y="58"/>
                  </a:lnTo>
                  <a:lnTo>
                    <a:pt x="101" y="45"/>
                  </a:lnTo>
                  <a:lnTo>
                    <a:pt x="106" y="32"/>
                  </a:lnTo>
                  <a:lnTo>
                    <a:pt x="101" y="19"/>
                  </a:lnTo>
                  <a:lnTo>
                    <a:pt x="91" y="9"/>
                  </a:lnTo>
                  <a:lnTo>
                    <a:pt x="76" y="3"/>
                  </a:lnTo>
                  <a:lnTo>
                    <a:pt x="56" y="0"/>
                  </a:lnTo>
                  <a:lnTo>
                    <a:pt x="36" y="3"/>
                  </a:lnTo>
                  <a:lnTo>
                    <a:pt x="15" y="9"/>
                  </a:lnTo>
                  <a:lnTo>
                    <a:pt x="5" y="19"/>
                  </a:lnTo>
                  <a:lnTo>
                    <a:pt x="0" y="32"/>
                  </a:lnTo>
                  <a:lnTo>
                    <a:pt x="5" y="45"/>
                  </a:lnTo>
                  <a:lnTo>
                    <a:pt x="15" y="58"/>
                  </a:lnTo>
                  <a:lnTo>
                    <a:pt x="36" y="65"/>
                  </a:lnTo>
                  <a:lnTo>
                    <a:pt x="56" y="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mtClean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0" name="TextBox 69"/>
            <p:cNvSpPr txBox="1">
              <a:spLocks noChangeArrowheads="1"/>
            </p:cNvSpPr>
            <p:nvPr/>
          </p:nvSpPr>
          <p:spPr bwMode="auto">
            <a:xfrm>
              <a:off x="2240829" y="1879462"/>
              <a:ext cx="312867" cy="368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spcBef>
                  <a:spcPct val="0"/>
                </a:spcBef>
                <a:buFontTx/>
                <a:buNone/>
              </a:pPr>
              <a:r>
                <a:rPr lang="en-US" sz="1800" i="1" smtClean="0">
                  <a:solidFill>
                    <a:srgbClr val="000000"/>
                  </a:solidFill>
                </a:rPr>
                <a:t>a</a:t>
              </a:r>
            </a:p>
          </p:txBody>
        </p:sp>
      </p:grpSp>
      <p:grpSp>
        <p:nvGrpSpPr>
          <p:cNvPr id="41" name="Group 52"/>
          <p:cNvGrpSpPr>
            <a:grpSpLocks/>
          </p:cNvGrpSpPr>
          <p:nvPr/>
        </p:nvGrpSpPr>
        <p:grpSpPr bwMode="auto">
          <a:xfrm>
            <a:off x="1825625" y="2998788"/>
            <a:ext cx="2124075" cy="1471612"/>
            <a:chOff x="2256312" y="3135086"/>
            <a:chExt cx="2123703" cy="1472149"/>
          </a:xfrm>
        </p:grpSpPr>
        <p:cxnSp>
          <p:nvCxnSpPr>
            <p:cNvPr id="42" name="Straight Arrow Connector 50"/>
            <p:cNvCxnSpPr>
              <a:cxnSpLocks noChangeShapeType="1"/>
            </p:cNvCxnSpPr>
            <p:nvPr/>
          </p:nvCxnSpPr>
          <p:spPr bwMode="auto">
            <a:xfrm>
              <a:off x="2256312" y="3135086"/>
              <a:ext cx="570015" cy="1588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3" name="Straight Arrow Connector 51"/>
            <p:cNvCxnSpPr>
              <a:cxnSpLocks noChangeShapeType="1"/>
            </p:cNvCxnSpPr>
            <p:nvPr/>
          </p:nvCxnSpPr>
          <p:spPr bwMode="auto">
            <a:xfrm>
              <a:off x="3810000" y="4605647"/>
              <a:ext cx="570015" cy="1588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442695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Money and </a:t>
            </a:r>
            <a:r>
              <a:rPr lang="en-US" dirty="0" smtClean="0"/>
              <a:t>AD in </a:t>
            </a:r>
            <a:r>
              <a:rPr lang="en-US" dirty="0"/>
              <a:t>the Long Run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Velocity depends </a:t>
            </a:r>
            <a:r>
              <a:rPr lang="en-US" dirty="0" smtClean="0"/>
              <a:t>on</a:t>
            </a:r>
            <a:endParaRPr lang="en-US" dirty="0"/>
          </a:p>
          <a:p>
            <a:pPr lvl="1"/>
            <a:r>
              <a:rPr lang="en-US" dirty="0"/>
              <a:t>Customs and convention of commerce</a:t>
            </a:r>
          </a:p>
          <a:p>
            <a:pPr lvl="2"/>
            <a:r>
              <a:rPr lang="en-US" dirty="0"/>
              <a:t>Innovations facilitate exchange</a:t>
            </a:r>
          </a:p>
          <a:p>
            <a:pPr lvl="2"/>
            <a:r>
              <a:rPr lang="en-US" dirty="0"/>
              <a:t>Higher velocity</a:t>
            </a:r>
          </a:p>
          <a:p>
            <a:pPr lvl="1"/>
            <a:r>
              <a:rPr lang="en-US" dirty="0"/>
              <a:t>Frequency </a:t>
            </a:r>
          </a:p>
          <a:p>
            <a:pPr lvl="2"/>
            <a:r>
              <a:rPr lang="en-US" dirty="0"/>
              <a:t>The more often workers get </a:t>
            </a:r>
            <a:r>
              <a:rPr lang="en-US" dirty="0" smtClean="0"/>
              <a:t>paid, the higher the velocity</a:t>
            </a:r>
            <a:endParaRPr lang="en-US" dirty="0"/>
          </a:p>
          <a:p>
            <a:pPr lvl="1"/>
            <a:r>
              <a:rPr lang="en-US" dirty="0"/>
              <a:t>Stability (store of value)</a:t>
            </a:r>
          </a:p>
          <a:p>
            <a:pPr lvl="2"/>
            <a:r>
              <a:rPr lang="en-US" dirty="0"/>
              <a:t>The better store of </a:t>
            </a:r>
            <a:r>
              <a:rPr lang="en-US" dirty="0" smtClean="0"/>
              <a:t>value, the lower the  </a:t>
            </a:r>
            <a:r>
              <a:rPr lang="en-US" dirty="0"/>
              <a:t>velocity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5866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Money and </a:t>
            </a:r>
            <a:r>
              <a:rPr lang="en-US" dirty="0" smtClean="0"/>
              <a:t>AD in </a:t>
            </a:r>
            <a:r>
              <a:rPr lang="en-US" dirty="0"/>
              <a:t>the Long Run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Velocity</a:t>
            </a:r>
          </a:p>
          <a:p>
            <a:pPr lvl="1">
              <a:defRPr/>
            </a:pPr>
            <a:r>
              <a:rPr lang="en-US" dirty="0"/>
              <a:t>M1 </a:t>
            </a:r>
            <a:r>
              <a:rPr lang="en-US" dirty="0" smtClean="0"/>
              <a:t>velocity: bouncy</a:t>
            </a:r>
            <a:endParaRPr lang="en-US" dirty="0"/>
          </a:p>
          <a:p>
            <a:pPr lvl="1">
              <a:defRPr/>
            </a:pPr>
            <a:r>
              <a:rPr lang="en-US" dirty="0"/>
              <a:t>M2 </a:t>
            </a:r>
            <a:r>
              <a:rPr lang="en-US" dirty="0" smtClean="0"/>
              <a:t>velocity: more </a:t>
            </a:r>
            <a:r>
              <a:rPr lang="en-US" dirty="0"/>
              <a:t>stable</a:t>
            </a:r>
          </a:p>
          <a:p>
            <a:pPr>
              <a:defRPr/>
            </a:pPr>
            <a:r>
              <a:rPr lang="en-US" dirty="0"/>
              <a:t>The Fed, since 1993</a:t>
            </a:r>
          </a:p>
          <a:p>
            <a:pPr lvl="1">
              <a:defRPr/>
            </a:pPr>
            <a:r>
              <a:rPr lang="en-US" dirty="0"/>
              <a:t>Equation of exchange</a:t>
            </a:r>
          </a:p>
          <a:p>
            <a:pPr lvl="2">
              <a:defRPr/>
            </a:pPr>
            <a:r>
              <a:rPr lang="en-US" dirty="0"/>
              <a:t>Rough guide linking changes in the money supply to inflation in the long run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15219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Exhibit 7 (a)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The Velocity of Money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0" y="5815654"/>
            <a:ext cx="8993188" cy="584484"/>
          </a:xfrm>
        </p:spPr>
        <p:txBody>
          <a:bodyPr/>
          <a:lstStyle/>
          <a:p>
            <a:r>
              <a:rPr lang="en-US" dirty="0"/>
              <a:t>M1 velocity fluctuated so much during the 1980s that M1 growth was abandoned as a short-run </a:t>
            </a:r>
            <a:r>
              <a:rPr lang="en-US" dirty="0" smtClean="0"/>
              <a:t>policy target</a:t>
            </a:r>
            <a:r>
              <a:rPr lang="en-US" dirty="0"/>
              <a:t>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985" y="933166"/>
            <a:ext cx="7077075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873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Exhibit 7 (b)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The Velocity of Money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136478" y="5702986"/>
            <a:ext cx="8856710" cy="670518"/>
          </a:xfrm>
        </p:spPr>
        <p:txBody>
          <a:bodyPr/>
          <a:lstStyle/>
          <a:p>
            <a:r>
              <a:rPr lang="en-US" dirty="0"/>
              <a:t>M2 velocity appears more stable than M1 velocity, but both are now considered by the Fed as </a:t>
            </a:r>
            <a:r>
              <a:rPr lang="en-US" dirty="0" smtClean="0"/>
              <a:t>too unpredictable </a:t>
            </a:r>
            <a:r>
              <a:rPr lang="en-US" dirty="0"/>
              <a:t>for short-run policy use.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662" y="854762"/>
            <a:ext cx="6924675" cy="484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9708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Targets for Monetary Policy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Short-run: Interest rate</a:t>
            </a:r>
          </a:p>
          <a:p>
            <a:r>
              <a:rPr lang="en-US" dirty="0"/>
              <a:t>Long-run: Price level</a:t>
            </a:r>
          </a:p>
          <a:p>
            <a:r>
              <a:rPr lang="en-US" dirty="0"/>
              <a:t>Money market: equilibrium</a:t>
            </a:r>
          </a:p>
          <a:p>
            <a:pPr lvl="1"/>
            <a:r>
              <a:rPr lang="en-US" dirty="0"/>
              <a:t>Increase money demand curve</a:t>
            </a:r>
          </a:p>
          <a:p>
            <a:pPr lvl="2"/>
            <a:r>
              <a:rPr lang="en-US" dirty="0"/>
              <a:t>The Fed – target money </a:t>
            </a:r>
            <a:r>
              <a:rPr lang="en-US" dirty="0" smtClean="0"/>
              <a:t>supply: Does nothing, increase </a:t>
            </a:r>
            <a:r>
              <a:rPr lang="en-US" dirty="0"/>
              <a:t>interest rate</a:t>
            </a:r>
          </a:p>
          <a:p>
            <a:pPr lvl="2"/>
            <a:r>
              <a:rPr lang="en-US" dirty="0"/>
              <a:t>The Fed – target interest </a:t>
            </a:r>
            <a:r>
              <a:rPr lang="en-US" dirty="0" smtClean="0"/>
              <a:t>rate: increase </a:t>
            </a:r>
            <a:r>
              <a:rPr lang="en-US" dirty="0"/>
              <a:t>money </a:t>
            </a:r>
            <a:r>
              <a:rPr lang="en-US" dirty="0" smtClean="0"/>
              <a:t>supply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70267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Exhibit 8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sz="2500" dirty="0"/>
              <a:t>Targeting Interest Rates Versus Targeting the Money </a:t>
            </a:r>
            <a:r>
              <a:rPr lang="en-US" sz="2500" dirty="0" smtClean="0"/>
              <a:t>Supply </a:t>
            </a:r>
            <a:endParaRPr lang="en-US" sz="25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076966" y="1651378"/>
            <a:ext cx="3916221" cy="4666871"/>
          </a:xfrm>
        </p:spPr>
        <p:txBody>
          <a:bodyPr/>
          <a:lstStyle/>
          <a:p>
            <a:r>
              <a:rPr lang="en-US" dirty="0"/>
              <a:t>An increase in the price level or in real GDP, with velocity stable, shifts rightward the money demand curve from </a:t>
            </a:r>
            <a:r>
              <a:rPr lang="en-US" i="1" dirty="0" err="1"/>
              <a:t>D</a:t>
            </a:r>
            <a:r>
              <a:rPr lang="en-US" i="1" baseline="-25000" dirty="0" err="1"/>
              <a:t>m</a:t>
            </a:r>
            <a:r>
              <a:rPr lang="en-US" dirty="0"/>
              <a:t> to </a:t>
            </a:r>
            <a:r>
              <a:rPr lang="en-US" i="1" dirty="0" err="1"/>
              <a:t>D′</a:t>
            </a:r>
            <a:r>
              <a:rPr lang="en-US" i="1" baseline="-25000" dirty="0" err="1"/>
              <a:t>m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If </a:t>
            </a:r>
            <a:r>
              <a:rPr lang="en-US" dirty="0"/>
              <a:t>the Federal Reserve holds the money supply at Sm, the interest rate rises from </a:t>
            </a:r>
            <a:r>
              <a:rPr lang="en-US" i="1" dirty="0" err="1"/>
              <a:t>i</a:t>
            </a:r>
            <a:r>
              <a:rPr lang="en-US" i="1" dirty="0"/>
              <a:t> </a:t>
            </a:r>
            <a:r>
              <a:rPr lang="en-US" dirty="0"/>
              <a:t>(at point </a:t>
            </a:r>
            <a:r>
              <a:rPr lang="en-US" i="1" dirty="0"/>
              <a:t>e</a:t>
            </a:r>
            <a:r>
              <a:rPr lang="en-US" dirty="0"/>
              <a:t>) to </a:t>
            </a:r>
            <a:r>
              <a:rPr lang="en-US" i="1" dirty="0" err="1"/>
              <a:t>i</a:t>
            </a:r>
            <a:r>
              <a:rPr lang="en-US" i="1" dirty="0"/>
              <a:t>′</a:t>
            </a:r>
            <a:r>
              <a:rPr lang="en-US" dirty="0"/>
              <a:t> (at point </a:t>
            </a:r>
            <a:r>
              <a:rPr lang="en-US" i="1" dirty="0"/>
              <a:t>e′</a:t>
            </a:r>
            <a:r>
              <a:rPr lang="en-US" dirty="0"/>
              <a:t>).  </a:t>
            </a:r>
            <a:endParaRPr lang="en-US" dirty="0" smtClean="0"/>
          </a:p>
          <a:p>
            <a:r>
              <a:rPr lang="en-US" dirty="0" smtClean="0"/>
              <a:t>Alternatively</a:t>
            </a:r>
            <a:r>
              <a:rPr lang="en-US" dirty="0"/>
              <a:t>, the Fed could hold the interest rate constant by increasing the money supply to </a:t>
            </a:r>
            <a:r>
              <a:rPr lang="en-US" i="1" dirty="0" err="1"/>
              <a:t>S′</a:t>
            </a:r>
            <a:r>
              <a:rPr lang="en-US" i="1" baseline="-25000" dirty="0" err="1"/>
              <a:t>m</a:t>
            </a:r>
            <a:r>
              <a:rPr lang="en-US" dirty="0"/>
              <a:t>. The Fed may choose any point along the money demand curve </a:t>
            </a:r>
            <a:r>
              <a:rPr lang="en-US" i="1" dirty="0" err="1"/>
              <a:t>D′</a:t>
            </a:r>
            <a:r>
              <a:rPr lang="en-US" i="1" baseline="-25000" dirty="0" err="1"/>
              <a:t>m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092200" y="1784350"/>
            <a:ext cx="3821113" cy="329247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marL="342900" indent="-342900"/>
            <a:endParaRPr lang="en-US" smtClean="0">
              <a:solidFill>
                <a:srgbClr val="000000"/>
              </a:solidFill>
              <a:latin typeface="Arial" pitchFamily="34" charset="0"/>
            </a:endParaRPr>
          </a:p>
        </p:txBody>
      </p: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1398588" y="2770188"/>
            <a:ext cx="2844800" cy="1954212"/>
            <a:chOff x="2522484" y="2692898"/>
            <a:chExt cx="2961317" cy="2051268"/>
          </a:xfrm>
        </p:grpSpPr>
        <p:sp>
          <p:nvSpPr>
            <p:cNvPr id="9" name="Freeform 6"/>
            <p:cNvSpPr>
              <a:spLocks noChangeArrowheads="1"/>
            </p:cNvSpPr>
            <p:nvPr/>
          </p:nvSpPr>
          <p:spPr bwMode="auto">
            <a:xfrm>
              <a:off x="2522484" y="2692898"/>
              <a:ext cx="2393899" cy="1807852"/>
            </a:xfrm>
            <a:custGeom>
              <a:avLst/>
              <a:gdLst>
                <a:gd name="T0" fmla="*/ 0 w 1463040"/>
                <a:gd name="T1" fmla="*/ 0 h 1694688"/>
                <a:gd name="T2" fmla="*/ 2883946 w 1463040"/>
                <a:gd name="T3" fmla="*/ 1421053 h 1694688"/>
                <a:gd name="T4" fmla="*/ 10487078 w 1463040"/>
                <a:gd name="T5" fmla="*/ 2194736 h 1694688"/>
                <a:gd name="T6" fmla="*/ 0 60000 65536"/>
                <a:gd name="T7" fmla="*/ 0 60000 65536"/>
                <a:gd name="T8" fmla="*/ 0 60000 65536"/>
                <a:gd name="T9" fmla="*/ 0 w 1463040"/>
                <a:gd name="T10" fmla="*/ 0 h 1694688"/>
                <a:gd name="T11" fmla="*/ 1463040 w 1463040"/>
                <a:gd name="T12" fmla="*/ 1694688 h 16946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63040" h="1694688">
                  <a:moveTo>
                    <a:pt x="0" y="0"/>
                  </a:moveTo>
                  <a:cubicBezTo>
                    <a:pt x="14438" y="342414"/>
                    <a:pt x="158496" y="814832"/>
                    <a:pt x="402336" y="1097280"/>
                  </a:cubicBezTo>
                  <a:cubicBezTo>
                    <a:pt x="646176" y="1379728"/>
                    <a:pt x="1024982" y="1556793"/>
                    <a:pt x="1463040" y="1694688"/>
                  </a:cubicBezTo>
                </a:path>
              </a:pathLst>
            </a:custGeom>
            <a:noFill/>
            <a:ln w="38100" algn="ctr">
              <a:solidFill>
                <a:srgbClr val="4B4B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mtClean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0" name="TextBox 7"/>
            <p:cNvSpPr txBox="1">
              <a:spLocks noChangeArrowheads="1"/>
            </p:cNvSpPr>
            <p:nvPr/>
          </p:nvSpPr>
          <p:spPr bwMode="auto">
            <a:xfrm>
              <a:off x="4984512" y="4356493"/>
              <a:ext cx="499289" cy="3876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spcBef>
                  <a:spcPct val="0"/>
                </a:spcBef>
                <a:buFontTx/>
                <a:buNone/>
              </a:pPr>
              <a:r>
                <a:rPr lang="en-US" sz="1800" i="1" dirty="0" err="1" smtClean="0">
                  <a:solidFill>
                    <a:srgbClr val="000000"/>
                  </a:solidFill>
                </a:rPr>
                <a:t>D</a:t>
              </a:r>
              <a:r>
                <a:rPr lang="en-US" sz="1800" i="1" baseline="-25000" dirty="0" err="1" smtClean="0">
                  <a:solidFill>
                    <a:srgbClr val="000000"/>
                  </a:solidFill>
                </a:rPr>
                <a:t>m</a:t>
              </a:r>
              <a:endParaRPr lang="en-US" sz="1800" i="1" dirty="0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730250" y="5110162"/>
            <a:ext cx="4525963" cy="508009"/>
            <a:chOff x="959936" y="4856273"/>
            <a:chExt cx="4524601" cy="510215"/>
          </a:xfrm>
        </p:grpSpPr>
        <p:cxnSp>
          <p:nvCxnSpPr>
            <p:cNvPr id="12" name="Straight Connector 9"/>
            <p:cNvCxnSpPr>
              <a:cxnSpLocks noChangeShapeType="1"/>
            </p:cNvCxnSpPr>
            <p:nvPr/>
          </p:nvCxnSpPr>
          <p:spPr bwMode="auto">
            <a:xfrm flipV="1">
              <a:off x="1306300" y="4856273"/>
              <a:ext cx="3823693" cy="735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" name="TextBox 10"/>
            <p:cNvSpPr txBox="1">
              <a:spLocks noChangeArrowheads="1"/>
            </p:cNvSpPr>
            <p:nvPr/>
          </p:nvSpPr>
          <p:spPr bwMode="auto">
            <a:xfrm>
              <a:off x="959936" y="4971802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spcBef>
                  <a:spcPct val="0"/>
                </a:spcBef>
                <a:buFontTx/>
                <a:buNone/>
              </a:pPr>
              <a:r>
                <a:rPr lang="en-US" sz="1800" smtClean="0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14" name="TextBox 11"/>
            <p:cNvSpPr txBox="1">
              <a:spLocks noChangeArrowheads="1"/>
            </p:cNvSpPr>
            <p:nvPr/>
          </p:nvSpPr>
          <p:spPr bwMode="auto">
            <a:xfrm>
              <a:off x="3427976" y="4947947"/>
              <a:ext cx="2056561" cy="370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spcBef>
                  <a:spcPct val="0"/>
                </a:spcBef>
                <a:buFontTx/>
                <a:buNone/>
              </a:pPr>
              <a:r>
                <a:rPr lang="en-US" sz="1800" smtClean="0">
                  <a:solidFill>
                    <a:srgbClr val="000000"/>
                  </a:solidFill>
                </a:rPr>
                <a:t>Quantity of money</a:t>
              </a:r>
            </a:p>
          </p:txBody>
        </p:sp>
        <p:cxnSp>
          <p:nvCxnSpPr>
            <p:cNvPr id="15" name="Straight Connector 12"/>
            <p:cNvCxnSpPr>
              <a:cxnSpLocks noChangeShapeType="1"/>
            </p:cNvCxnSpPr>
            <p:nvPr/>
          </p:nvCxnSpPr>
          <p:spPr bwMode="auto">
            <a:xfrm rot="5400000">
              <a:off x="2036619" y="4946072"/>
              <a:ext cx="154379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Straight Connector 13"/>
            <p:cNvCxnSpPr>
              <a:cxnSpLocks noChangeShapeType="1"/>
            </p:cNvCxnSpPr>
            <p:nvPr/>
          </p:nvCxnSpPr>
          <p:spPr bwMode="auto">
            <a:xfrm rot="5400000">
              <a:off x="2925269" y="4946072"/>
              <a:ext cx="154379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7" name="TextBox 14"/>
            <p:cNvSpPr txBox="1">
              <a:spLocks noChangeArrowheads="1"/>
            </p:cNvSpPr>
            <p:nvPr/>
          </p:nvSpPr>
          <p:spPr bwMode="auto">
            <a:xfrm>
              <a:off x="1931723" y="4995552"/>
              <a:ext cx="37702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spcBef>
                  <a:spcPct val="0"/>
                </a:spcBef>
                <a:buFontTx/>
                <a:buNone/>
              </a:pPr>
              <a:r>
                <a:rPr lang="en-US" sz="1800" i="1" dirty="0" smtClean="0">
                  <a:solidFill>
                    <a:srgbClr val="000000"/>
                  </a:solidFill>
                </a:rPr>
                <a:t>M</a:t>
              </a:r>
            </a:p>
          </p:txBody>
        </p:sp>
        <p:sp>
          <p:nvSpPr>
            <p:cNvPr id="18" name="TextBox 15"/>
            <p:cNvSpPr txBox="1">
              <a:spLocks noChangeArrowheads="1"/>
            </p:cNvSpPr>
            <p:nvPr/>
          </p:nvSpPr>
          <p:spPr bwMode="auto">
            <a:xfrm>
              <a:off x="2796651" y="4995552"/>
              <a:ext cx="420182" cy="3709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spcBef>
                  <a:spcPct val="0"/>
                </a:spcBef>
                <a:buFontTx/>
                <a:buNone/>
              </a:pPr>
              <a:r>
                <a:rPr lang="en-US" sz="1800" i="1" dirty="0" smtClean="0">
                  <a:solidFill>
                    <a:srgbClr val="000000"/>
                  </a:solidFill>
                </a:rPr>
                <a:t>M′</a:t>
              </a:r>
            </a:p>
          </p:txBody>
        </p:sp>
      </p:grpSp>
      <p:grpSp>
        <p:nvGrpSpPr>
          <p:cNvPr id="19" name="Group 18"/>
          <p:cNvGrpSpPr>
            <a:grpSpLocks/>
          </p:cNvGrpSpPr>
          <p:nvPr/>
        </p:nvGrpSpPr>
        <p:grpSpPr bwMode="auto">
          <a:xfrm>
            <a:off x="1700213" y="1773238"/>
            <a:ext cx="466725" cy="3336925"/>
            <a:chOff x="1929744" y="1877906"/>
            <a:chExt cx="466863" cy="2991771"/>
          </a:xfrm>
        </p:grpSpPr>
        <p:cxnSp>
          <p:nvCxnSpPr>
            <p:cNvPr id="20" name="Straight Connector 17"/>
            <p:cNvCxnSpPr>
              <a:cxnSpLocks noChangeShapeType="1"/>
            </p:cNvCxnSpPr>
            <p:nvPr/>
          </p:nvCxnSpPr>
          <p:spPr bwMode="auto">
            <a:xfrm rot="5400000" flipH="1" flipV="1">
              <a:off x="813460" y="3568535"/>
              <a:ext cx="2600696" cy="1588"/>
            </a:xfrm>
            <a:prstGeom prst="line">
              <a:avLst/>
            </a:prstGeom>
            <a:noFill/>
            <a:ln w="38100" algn="ctr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1" name="TextBox 18"/>
            <p:cNvSpPr txBox="1">
              <a:spLocks noChangeArrowheads="1"/>
            </p:cNvSpPr>
            <p:nvPr/>
          </p:nvSpPr>
          <p:spPr bwMode="auto">
            <a:xfrm>
              <a:off x="1929744" y="1877906"/>
              <a:ext cx="466863" cy="331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spcBef>
                  <a:spcPct val="0"/>
                </a:spcBef>
                <a:buFontTx/>
                <a:buNone/>
              </a:pPr>
              <a:r>
                <a:rPr lang="en-US" sz="1800" i="1" dirty="0" smtClean="0">
                  <a:solidFill>
                    <a:srgbClr val="000000"/>
                  </a:solidFill>
                </a:rPr>
                <a:t>S</a:t>
              </a:r>
              <a:r>
                <a:rPr lang="en-US" sz="1800" i="1" baseline="-25000" dirty="0" smtClean="0">
                  <a:solidFill>
                    <a:srgbClr val="000000"/>
                  </a:solidFill>
                </a:rPr>
                <a:t>m</a:t>
              </a:r>
              <a:endParaRPr lang="en-US" sz="1800" i="1" dirty="0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22" name="Group 21"/>
          <p:cNvGrpSpPr>
            <a:grpSpLocks/>
          </p:cNvGrpSpPr>
          <p:nvPr/>
        </p:nvGrpSpPr>
        <p:grpSpPr bwMode="auto">
          <a:xfrm>
            <a:off x="2589212" y="1784350"/>
            <a:ext cx="510076" cy="3325813"/>
            <a:chOff x="1929744" y="1877200"/>
            <a:chExt cx="511193" cy="2992477"/>
          </a:xfrm>
        </p:grpSpPr>
        <p:cxnSp>
          <p:nvCxnSpPr>
            <p:cNvPr id="23" name="Straight Connector 20"/>
            <p:cNvCxnSpPr>
              <a:cxnSpLocks noChangeShapeType="1"/>
            </p:cNvCxnSpPr>
            <p:nvPr/>
          </p:nvCxnSpPr>
          <p:spPr bwMode="auto">
            <a:xfrm rot="5400000" flipH="1" flipV="1">
              <a:off x="813460" y="3568535"/>
              <a:ext cx="2600696" cy="1588"/>
            </a:xfrm>
            <a:prstGeom prst="line">
              <a:avLst/>
            </a:prstGeom>
            <a:noFill/>
            <a:ln w="38100" algn="ctr">
              <a:solidFill>
                <a:srgbClr val="FF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4" name="TextBox 21"/>
            <p:cNvSpPr txBox="1">
              <a:spLocks noChangeArrowheads="1"/>
            </p:cNvSpPr>
            <p:nvPr/>
          </p:nvSpPr>
          <p:spPr bwMode="auto">
            <a:xfrm>
              <a:off x="1929744" y="1877200"/>
              <a:ext cx="511193" cy="3323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spcBef>
                  <a:spcPct val="0"/>
                </a:spcBef>
                <a:buFontTx/>
                <a:buNone/>
              </a:pPr>
              <a:r>
                <a:rPr lang="en-US" sz="1800" i="1" dirty="0" err="1" smtClean="0">
                  <a:solidFill>
                    <a:srgbClr val="000000"/>
                  </a:solidFill>
                </a:rPr>
                <a:t>S′</a:t>
              </a:r>
              <a:r>
                <a:rPr lang="en-US" sz="1800" i="1" baseline="-25000" dirty="0" err="1" smtClean="0">
                  <a:solidFill>
                    <a:srgbClr val="000000"/>
                  </a:solidFill>
                </a:rPr>
                <a:t>m</a:t>
              </a:r>
              <a:endParaRPr lang="en-US" sz="1800" i="1" dirty="0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25" name="Group 100"/>
          <p:cNvGrpSpPr>
            <a:grpSpLocks/>
          </p:cNvGrpSpPr>
          <p:nvPr/>
        </p:nvGrpSpPr>
        <p:grpSpPr bwMode="auto">
          <a:xfrm>
            <a:off x="1817688" y="3435350"/>
            <a:ext cx="374650" cy="404813"/>
            <a:chOff x="2084502" y="1832508"/>
            <a:chExt cx="373869" cy="404589"/>
          </a:xfrm>
        </p:grpSpPr>
        <p:sp>
          <p:nvSpPr>
            <p:cNvPr id="26" name="Freeform 183"/>
            <p:cNvSpPr>
              <a:spLocks/>
            </p:cNvSpPr>
            <p:nvPr/>
          </p:nvSpPr>
          <p:spPr bwMode="auto">
            <a:xfrm>
              <a:off x="2084502" y="2100572"/>
              <a:ext cx="146050" cy="136525"/>
            </a:xfrm>
            <a:custGeom>
              <a:avLst/>
              <a:gdLst>
                <a:gd name="T0" fmla="*/ 2147483647 w 106"/>
                <a:gd name="T1" fmla="*/ 2147483647 h 68"/>
                <a:gd name="T2" fmla="*/ 2147483647 w 106"/>
                <a:gd name="T3" fmla="*/ 2147483647 h 68"/>
                <a:gd name="T4" fmla="*/ 2147483647 w 106"/>
                <a:gd name="T5" fmla="*/ 2147483647 h 68"/>
                <a:gd name="T6" fmla="*/ 2147483647 w 106"/>
                <a:gd name="T7" fmla="*/ 2147483647 h 68"/>
                <a:gd name="T8" fmla="*/ 2147483647 w 106"/>
                <a:gd name="T9" fmla="*/ 2147483647 h 68"/>
                <a:gd name="T10" fmla="*/ 2147483647 w 106"/>
                <a:gd name="T11" fmla="*/ 2147483647 h 68"/>
                <a:gd name="T12" fmla="*/ 2147483647 w 106"/>
                <a:gd name="T13" fmla="*/ 2147483647 h 68"/>
                <a:gd name="T14" fmla="*/ 2147483647 w 106"/>
                <a:gd name="T15" fmla="*/ 2147483647 h 68"/>
                <a:gd name="T16" fmla="*/ 2147483647 w 106"/>
                <a:gd name="T17" fmla="*/ 2147483647 h 68"/>
                <a:gd name="T18" fmla="*/ 2147483647 w 106"/>
                <a:gd name="T19" fmla="*/ 2147483647 h 68"/>
                <a:gd name="T20" fmla="*/ 2147483647 w 106"/>
                <a:gd name="T21" fmla="*/ 0 h 68"/>
                <a:gd name="T22" fmla="*/ 2147483647 w 106"/>
                <a:gd name="T23" fmla="*/ 0 h 68"/>
                <a:gd name="T24" fmla="*/ 2147483647 w 106"/>
                <a:gd name="T25" fmla="*/ 2147483647 h 68"/>
                <a:gd name="T26" fmla="*/ 2147483647 w 106"/>
                <a:gd name="T27" fmla="*/ 2147483647 h 68"/>
                <a:gd name="T28" fmla="*/ 2147483647 w 106"/>
                <a:gd name="T29" fmla="*/ 2147483647 h 68"/>
                <a:gd name="T30" fmla="*/ 0 w 106"/>
                <a:gd name="T31" fmla="*/ 2147483647 h 68"/>
                <a:gd name="T32" fmla="*/ 0 w 106"/>
                <a:gd name="T33" fmla="*/ 2147483647 h 68"/>
                <a:gd name="T34" fmla="*/ 2147483647 w 106"/>
                <a:gd name="T35" fmla="*/ 2147483647 h 68"/>
                <a:gd name="T36" fmla="*/ 2147483647 w 106"/>
                <a:gd name="T37" fmla="*/ 2147483647 h 68"/>
                <a:gd name="T38" fmla="*/ 2147483647 w 106"/>
                <a:gd name="T39" fmla="*/ 2147483647 h 68"/>
                <a:gd name="T40" fmla="*/ 2147483647 w 106"/>
                <a:gd name="T41" fmla="*/ 2147483647 h 68"/>
                <a:gd name="T42" fmla="*/ 2147483647 w 106"/>
                <a:gd name="T43" fmla="*/ 2147483647 h 6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06"/>
                <a:gd name="T67" fmla="*/ 0 h 68"/>
                <a:gd name="T68" fmla="*/ 106 w 106"/>
                <a:gd name="T69" fmla="*/ 68 h 68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06" h="68">
                  <a:moveTo>
                    <a:pt x="56" y="68"/>
                  </a:moveTo>
                  <a:lnTo>
                    <a:pt x="56" y="68"/>
                  </a:lnTo>
                  <a:lnTo>
                    <a:pt x="76" y="65"/>
                  </a:lnTo>
                  <a:lnTo>
                    <a:pt x="91" y="58"/>
                  </a:lnTo>
                  <a:lnTo>
                    <a:pt x="101" y="45"/>
                  </a:lnTo>
                  <a:lnTo>
                    <a:pt x="106" y="32"/>
                  </a:lnTo>
                  <a:lnTo>
                    <a:pt x="101" y="19"/>
                  </a:lnTo>
                  <a:lnTo>
                    <a:pt x="91" y="9"/>
                  </a:lnTo>
                  <a:lnTo>
                    <a:pt x="76" y="3"/>
                  </a:lnTo>
                  <a:lnTo>
                    <a:pt x="56" y="0"/>
                  </a:lnTo>
                  <a:lnTo>
                    <a:pt x="36" y="3"/>
                  </a:lnTo>
                  <a:lnTo>
                    <a:pt x="15" y="9"/>
                  </a:lnTo>
                  <a:lnTo>
                    <a:pt x="5" y="19"/>
                  </a:lnTo>
                  <a:lnTo>
                    <a:pt x="0" y="32"/>
                  </a:lnTo>
                  <a:lnTo>
                    <a:pt x="5" y="45"/>
                  </a:lnTo>
                  <a:lnTo>
                    <a:pt x="15" y="58"/>
                  </a:lnTo>
                  <a:lnTo>
                    <a:pt x="36" y="65"/>
                  </a:lnTo>
                  <a:lnTo>
                    <a:pt x="56" y="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mtClean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7" name="TextBox 69"/>
            <p:cNvSpPr txBox="1">
              <a:spLocks noChangeArrowheads="1"/>
            </p:cNvSpPr>
            <p:nvPr/>
          </p:nvSpPr>
          <p:spPr bwMode="auto">
            <a:xfrm>
              <a:off x="2145652" y="1832508"/>
              <a:ext cx="312719" cy="3685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spcBef>
                  <a:spcPct val="0"/>
                </a:spcBef>
                <a:buFontTx/>
                <a:buNone/>
              </a:pPr>
              <a:r>
                <a:rPr lang="en-US" sz="1800" i="1" smtClean="0">
                  <a:solidFill>
                    <a:srgbClr val="000000"/>
                  </a:solidFill>
                </a:rPr>
                <a:t>e</a:t>
              </a:r>
            </a:p>
          </p:txBody>
        </p:sp>
      </p:grpSp>
      <p:cxnSp>
        <p:nvCxnSpPr>
          <p:cNvPr id="28" name="Straight Connector 27"/>
          <p:cNvCxnSpPr>
            <a:cxnSpLocks noChangeShapeType="1"/>
          </p:cNvCxnSpPr>
          <p:nvPr/>
        </p:nvCxnSpPr>
        <p:spPr bwMode="auto">
          <a:xfrm rot="10800000">
            <a:off x="1077913" y="3005138"/>
            <a:ext cx="819150" cy="1587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" name="Straight Connector 28"/>
          <p:cNvCxnSpPr>
            <a:cxnSpLocks noChangeShapeType="1"/>
          </p:cNvCxnSpPr>
          <p:nvPr/>
        </p:nvCxnSpPr>
        <p:spPr bwMode="auto">
          <a:xfrm rot="10800000" flipV="1">
            <a:off x="1054100" y="3768725"/>
            <a:ext cx="842963" cy="0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30" name="Group 30"/>
          <p:cNvGrpSpPr>
            <a:grpSpLocks/>
          </p:cNvGrpSpPr>
          <p:nvPr/>
        </p:nvGrpSpPr>
        <p:grpSpPr bwMode="auto">
          <a:xfrm>
            <a:off x="190500" y="1844675"/>
            <a:ext cx="887413" cy="3276600"/>
            <a:chOff x="419708" y="1994684"/>
            <a:chExt cx="886771" cy="3278074"/>
          </a:xfrm>
        </p:grpSpPr>
        <p:cxnSp>
          <p:nvCxnSpPr>
            <p:cNvPr id="31" name="Straight Connector 31"/>
            <p:cNvCxnSpPr>
              <a:cxnSpLocks noChangeShapeType="1"/>
            </p:cNvCxnSpPr>
            <p:nvPr/>
          </p:nvCxnSpPr>
          <p:spPr bwMode="auto">
            <a:xfrm rot="16200000" flipH="1">
              <a:off x="-338497" y="3627781"/>
              <a:ext cx="3278074" cy="11879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2" name="TextBox 32"/>
            <p:cNvSpPr txBox="1">
              <a:spLocks noChangeArrowheads="1"/>
            </p:cNvSpPr>
            <p:nvPr/>
          </p:nvSpPr>
          <p:spPr bwMode="auto">
            <a:xfrm rot="-5400000">
              <a:off x="-103512" y="3454296"/>
              <a:ext cx="141577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spcBef>
                  <a:spcPct val="0"/>
                </a:spcBef>
                <a:buFontTx/>
                <a:buNone/>
              </a:pPr>
              <a:r>
                <a:rPr lang="en-US" sz="1800" smtClean="0">
                  <a:solidFill>
                    <a:srgbClr val="000000"/>
                  </a:solidFill>
                </a:rPr>
                <a:t>Interest rate</a:t>
              </a:r>
            </a:p>
          </p:txBody>
        </p:sp>
        <p:cxnSp>
          <p:nvCxnSpPr>
            <p:cNvPr id="33" name="Straight Connector 33"/>
            <p:cNvCxnSpPr>
              <a:cxnSpLocks noChangeShapeType="1"/>
            </p:cNvCxnSpPr>
            <p:nvPr/>
          </p:nvCxnSpPr>
          <p:spPr bwMode="auto">
            <a:xfrm rot="10800000" flipV="1">
              <a:off x="1152396" y="3920443"/>
              <a:ext cx="142017" cy="203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4" name="Straight Connector 34"/>
            <p:cNvCxnSpPr>
              <a:cxnSpLocks noChangeShapeType="1"/>
            </p:cNvCxnSpPr>
            <p:nvPr/>
          </p:nvCxnSpPr>
          <p:spPr bwMode="auto">
            <a:xfrm rot="10800000" flipV="1">
              <a:off x="1152396" y="3156482"/>
              <a:ext cx="142017" cy="203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5" name="TextBox 35"/>
            <p:cNvSpPr txBox="1">
              <a:spLocks noChangeArrowheads="1"/>
            </p:cNvSpPr>
            <p:nvPr/>
          </p:nvSpPr>
          <p:spPr bwMode="auto">
            <a:xfrm>
              <a:off x="914884" y="2971369"/>
              <a:ext cx="279042" cy="369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spcBef>
                  <a:spcPct val="0"/>
                </a:spcBef>
                <a:buFontTx/>
                <a:buNone/>
              </a:pPr>
              <a:r>
                <a:rPr lang="en-US" sz="1800" i="1" dirty="0" err="1" smtClean="0">
                  <a:solidFill>
                    <a:srgbClr val="000000"/>
                  </a:solidFill>
                </a:rPr>
                <a:t>i</a:t>
              </a:r>
              <a:r>
                <a:rPr lang="en-US" sz="1800" i="1" dirty="0" smtClean="0">
                  <a:solidFill>
                    <a:srgbClr val="000000"/>
                  </a:solidFill>
                </a:rPr>
                <a:t>′</a:t>
              </a:r>
            </a:p>
          </p:txBody>
        </p:sp>
        <p:sp>
          <p:nvSpPr>
            <p:cNvPr id="36" name="TextBox 36"/>
            <p:cNvSpPr txBox="1">
              <a:spLocks noChangeArrowheads="1"/>
            </p:cNvSpPr>
            <p:nvPr/>
          </p:nvSpPr>
          <p:spPr bwMode="auto">
            <a:xfrm>
              <a:off x="914884" y="3714338"/>
              <a:ext cx="236020" cy="369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spcBef>
                  <a:spcPct val="0"/>
                </a:spcBef>
                <a:buFontTx/>
                <a:buNone/>
              </a:pPr>
              <a:r>
                <a:rPr lang="en-US" sz="1800" i="1" dirty="0" err="1" smtClean="0">
                  <a:solidFill>
                    <a:srgbClr val="000000"/>
                  </a:solidFill>
                </a:rPr>
                <a:t>i</a:t>
              </a:r>
              <a:endParaRPr lang="en-US" sz="1800" i="1" dirty="0" smtClean="0">
                <a:solidFill>
                  <a:srgbClr val="000000"/>
                </a:solidFill>
              </a:endParaRPr>
            </a:p>
          </p:txBody>
        </p:sp>
      </p:grpSp>
      <p:cxnSp>
        <p:nvCxnSpPr>
          <p:cNvPr id="37" name="Straight Connector 36"/>
          <p:cNvCxnSpPr>
            <a:cxnSpLocks noChangeShapeType="1"/>
          </p:cNvCxnSpPr>
          <p:nvPr/>
        </p:nvCxnSpPr>
        <p:spPr bwMode="auto">
          <a:xfrm rot="10800000" flipV="1">
            <a:off x="1943100" y="3763963"/>
            <a:ext cx="781050" cy="4762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38" name="Group 54"/>
          <p:cNvGrpSpPr>
            <a:grpSpLocks/>
          </p:cNvGrpSpPr>
          <p:nvPr/>
        </p:nvGrpSpPr>
        <p:grpSpPr bwMode="auto">
          <a:xfrm>
            <a:off x="1692275" y="2400300"/>
            <a:ext cx="2889034" cy="1954050"/>
            <a:chOff x="2522484" y="2692898"/>
            <a:chExt cx="3006120" cy="2051313"/>
          </a:xfrm>
        </p:grpSpPr>
        <p:sp>
          <p:nvSpPr>
            <p:cNvPr id="39" name="Freeform 55"/>
            <p:cNvSpPr>
              <a:spLocks noChangeArrowheads="1"/>
            </p:cNvSpPr>
            <p:nvPr/>
          </p:nvSpPr>
          <p:spPr bwMode="auto">
            <a:xfrm>
              <a:off x="2522484" y="2692898"/>
              <a:ext cx="2393899" cy="1807852"/>
            </a:xfrm>
            <a:custGeom>
              <a:avLst/>
              <a:gdLst>
                <a:gd name="T0" fmla="*/ 0 w 1463040"/>
                <a:gd name="T1" fmla="*/ 0 h 1694688"/>
                <a:gd name="T2" fmla="*/ 2883946 w 1463040"/>
                <a:gd name="T3" fmla="*/ 1421053 h 1694688"/>
                <a:gd name="T4" fmla="*/ 10487078 w 1463040"/>
                <a:gd name="T5" fmla="*/ 2194736 h 1694688"/>
                <a:gd name="T6" fmla="*/ 0 60000 65536"/>
                <a:gd name="T7" fmla="*/ 0 60000 65536"/>
                <a:gd name="T8" fmla="*/ 0 60000 65536"/>
                <a:gd name="T9" fmla="*/ 0 w 1463040"/>
                <a:gd name="T10" fmla="*/ 0 h 1694688"/>
                <a:gd name="T11" fmla="*/ 1463040 w 1463040"/>
                <a:gd name="T12" fmla="*/ 1694688 h 16946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63040" h="1694688">
                  <a:moveTo>
                    <a:pt x="0" y="0"/>
                  </a:moveTo>
                  <a:cubicBezTo>
                    <a:pt x="14438" y="342414"/>
                    <a:pt x="158496" y="814832"/>
                    <a:pt x="402336" y="1097280"/>
                  </a:cubicBezTo>
                  <a:cubicBezTo>
                    <a:pt x="646176" y="1379728"/>
                    <a:pt x="1024982" y="1556793"/>
                    <a:pt x="1463040" y="1694688"/>
                  </a:cubicBezTo>
                </a:path>
              </a:pathLst>
            </a:custGeom>
            <a:noFill/>
            <a:ln w="38100" algn="ctr">
              <a:solidFill>
                <a:srgbClr val="8F8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mtClean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0" name="TextBox 56"/>
            <p:cNvSpPr txBox="1">
              <a:spLocks noChangeArrowheads="1"/>
            </p:cNvSpPr>
            <p:nvPr/>
          </p:nvSpPr>
          <p:spPr bwMode="auto">
            <a:xfrm>
              <a:off x="4984512" y="4356495"/>
              <a:ext cx="544092" cy="3877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spcBef>
                  <a:spcPct val="0"/>
                </a:spcBef>
                <a:buFontTx/>
                <a:buNone/>
              </a:pPr>
              <a:r>
                <a:rPr lang="en-US" sz="1800" i="1" dirty="0" err="1" smtClean="0">
                  <a:solidFill>
                    <a:srgbClr val="000000"/>
                  </a:solidFill>
                </a:rPr>
                <a:t>D′</a:t>
              </a:r>
              <a:r>
                <a:rPr lang="en-US" sz="1800" i="1" baseline="-25000" dirty="0" err="1" smtClean="0">
                  <a:solidFill>
                    <a:srgbClr val="000000"/>
                  </a:solidFill>
                </a:rPr>
                <a:t>m</a:t>
              </a:r>
              <a:endParaRPr lang="en-US" sz="1800" i="1" dirty="0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41" name="Group 100"/>
          <p:cNvGrpSpPr>
            <a:grpSpLocks/>
          </p:cNvGrpSpPr>
          <p:nvPr/>
        </p:nvGrpSpPr>
        <p:grpSpPr bwMode="auto">
          <a:xfrm>
            <a:off x="2719386" y="3444875"/>
            <a:ext cx="504209" cy="395288"/>
            <a:chOff x="2084502" y="1841670"/>
            <a:chExt cx="506041" cy="395427"/>
          </a:xfrm>
        </p:grpSpPr>
        <p:sp>
          <p:nvSpPr>
            <p:cNvPr id="42" name="Freeform 183"/>
            <p:cNvSpPr>
              <a:spLocks/>
            </p:cNvSpPr>
            <p:nvPr/>
          </p:nvSpPr>
          <p:spPr bwMode="auto">
            <a:xfrm>
              <a:off x="2084502" y="2100572"/>
              <a:ext cx="146050" cy="136525"/>
            </a:xfrm>
            <a:custGeom>
              <a:avLst/>
              <a:gdLst>
                <a:gd name="T0" fmla="*/ 2147483647 w 106"/>
                <a:gd name="T1" fmla="*/ 2147483647 h 68"/>
                <a:gd name="T2" fmla="*/ 2147483647 w 106"/>
                <a:gd name="T3" fmla="*/ 2147483647 h 68"/>
                <a:gd name="T4" fmla="*/ 2147483647 w 106"/>
                <a:gd name="T5" fmla="*/ 2147483647 h 68"/>
                <a:gd name="T6" fmla="*/ 2147483647 w 106"/>
                <a:gd name="T7" fmla="*/ 2147483647 h 68"/>
                <a:gd name="T8" fmla="*/ 2147483647 w 106"/>
                <a:gd name="T9" fmla="*/ 2147483647 h 68"/>
                <a:gd name="T10" fmla="*/ 2147483647 w 106"/>
                <a:gd name="T11" fmla="*/ 2147483647 h 68"/>
                <a:gd name="T12" fmla="*/ 2147483647 w 106"/>
                <a:gd name="T13" fmla="*/ 2147483647 h 68"/>
                <a:gd name="T14" fmla="*/ 2147483647 w 106"/>
                <a:gd name="T15" fmla="*/ 2147483647 h 68"/>
                <a:gd name="T16" fmla="*/ 2147483647 w 106"/>
                <a:gd name="T17" fmla="*/ 2147483647 h 68"/>
                <a:gd name="T18" fmla="*/ 2147483647 w 106"/>
                <a:gd name="T19" fmla="*/ 2147483647 h 68"/>
                <a:gd name="T20" fmla="*/ 2147483647 w 106"/>
                <a:gd name="T21" fmla="*/ 0 h 68"/>
                <a:gd name="T22" fmla="*/ 2147483647 w 106"/>
                <a:gd name="T23" fmla="*/ 0 h 68"/>
                <a:gd name="T24" fmla="*/ 2147483647 w 106"/>
                <a:gd name="T25" fmla="*/ 2147483647 h 68"/>
                <a:gd name="T26" fmla="*/ 2147483647 w 106"/>
                <a:gd name="T27" fmla="*/ 2147483647 h 68"/>
                <a:gd name="T28" fmla="*/ 2147483647 w 106"/>
                <a:gd name="T29" fmla="*/ 2147483647 h 68"/>
                <a:gd name="T30" fmla="*/ 0 w 106"/>
                <a:gd name="T31" fmla="*/ 2147483647 h 68"/>
                <a:gd name="T32" fmla="*/ 0 w 106"/>
                <a:gd name="T33" fmla="*/ 2147483647 h 68"/>
                <a:gd name="T34" fmla="*/ 2147483647 w 106"/>
                <a:gd name="T35" fmla="*/ 2147483647 h 68"/>
                <a:gd name="T36" fmla="*/ 2147483647 w 106"/>
                <a:gd name="T37" fmla="*/ 2147483647 h 68"/>
                <a:gd name="T38" fmla="*/ 2147483647 w 106"/>
                <a:gd name="T39" fmla="*/ 2147483647 h 68"/>
                <a:gd name="T40" fmla="*/ 2147483647 w 106"/>
                <a:gd name="T41" fmla="*/ 2147483647 h 68"/>
                <a:gd name="T42" fmla="*/ 2147483647 w 106"/>
                <a:gd name="T43" fmla="*/ 2147483647 h 6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06"/>
                <a:gd name="T67" fmla="*/ 0 h 68"/>
                <a:gd name="T68" fmla="*/ 106 w 106"/>
                <a:gd name="T69" fmla="*/ 68 h 68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06" h="68">
                  <a:moveTo>
                    <a:pt x="56" y="68"/>
                  </a:moveTo>
                  <a:lnTo>
                    <a:pt x="56" y="68"/>
                  </a:lnTo>
                  <a:lnTo>
                    <a:pt x="76" y="65"/>
                  </a:lnTo>
                  <a:lnTo>
                    <a:pt x="91" y="58"/>
                  </a:lnTo>
                  <a:lnTo>
                    <a:pt x="101" y="45"/>
                  </a:lnTo>
                  <a:lnTo>
                    <a:pt x="106" y="32"/>
                  </a:lnTo>
                  <a:lnTo>
                    <a:pt x="101" y="19"/>
                  </a:lnTo>
                  <a:lnTo>
                    <a:pt x="91" y="9"/>
                  </a:lnTo>
                  <a:lnTo>
                    <a:pt x="76" y="3"/>
                  </a:lnTo>
                  <a:lnTo>
                    <a:pt x="56" y="0"/>
                  </a:lnTo>
                  <a:lnTo>
                    <a:pt x="36" y="3"/>
                  </a:lnTo>
                  <a:lnTo>
                    <a:pt x="15" y="9"/>
                  </a:lnTo>
                  <a:lnTo>
                    <a:pt x="5" y="19"/>
                  </a:lnTo>
                  <a:lnTo>
                    <a:pt x="0" y="32"/>
                  </a:lnTo>
                  <a:lnTo>
                    <a:pt x="5" y="45"/>
                  </a:lnTo>
                  <a:lnTo>
                    <a:pt x="15" y="58"/>
                  </a:lnTo>
                  <a:lnTo>
                    <a:pt x="36" y="65"/>
                  </a:lnTo>
                  <a:lnTo>
                    <a:pt x="56" y="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mtClean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3" name="TextBox 69"/>
            <p:cNvSpPr txBox="1">
              <a:spLocks noChangeArrowheads="1"/>
            </p:cNvSpPr>
            <p:nvPr/>
          </p:nvSpPr>
          <p:spPr bwMode="auto">
            <a:xfrm>
              <a:off x="2194449" y="1841670"/>
              <a:ext cx="396094" cy="369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spcBef>
                  <a:spcPct val="0"/>
                </a:spcBef>
                <a:buFontTx/>
                <a:buNone/>
              </a:pPr>
              <a:r>
                <a:rPr lang="en-US" sz="1800" i="1" dirty="0" smtClean="0">
                  <a:solidFill>
                    <a:srgbClr val="000000"/>
                  </a:solidFill>
                </a:rPr>
                <a:t>e″</a:t>
              </a:r>
            </a:p>
          </p:txBody>
        </p:sp>
      </p:grpSp>
      <p:grpSp>
        <p:nvGrpSpPr>
          <p:cNvPr id="44" name="Group 100"/>
          <p:cNvGrpSpPr>
            <a:grpSpLocks/>
          </p:cNvGrpSpPr>
          <p:nvPr/>
        </p:nvGrpSpPr>
        <p:grpSpPr bwMode="auto">
          <a:xfrm>
            <a:off x="1819273" y="2686050"/>
            <a:ext cx="465479" cy="395288"/>
            <a:chOff x="2084502" y="1841670"/>
            <a:chExt cx="468272" cy="395427"/>
          </a:xfrm>
        </p:grpSpPr>
        <p:sp>
          <p:nvSpPr>
            <p:cNvPr id="45" name="Freeform 183"/>
            <p:cNvSpPr>
              <a:spLocks/>
            </p:cNvSpPr>
            <p:nvPr/>
          </p:nvSpPr>
          <p:spPr bwMode="auto">
            <a:xfrm>
              <a:off x="2084502" y="2100572"/>
              <a:ext cx="146050" cy="136525"/>
            </a:xfrm>
            <a:custGeom>
              <a:avLst/>
              <a:gdLst>
                <a:gd name="T0" fmla="*/ 2147483647 w 106"/>
                <a:gd name="T1" fmla="*/ 2147483647 h 68"/>
                <a:gd name="T2" fmla="*/ 2147483647 w 106"/>
                <a:gd name="T3" fmla="*/ 2147483647 h 68"/>
                <a:gd name="T4" fmla="*/ 2147483647 w 106"/>
                <a:gd name="T5" fmla="*/ 2147483647 h 68"/>
                <a:gd name="T6" fmla="*/ 2147483647 w 106"/>
                <a:gd name="T7" fmla="*/ 2147483647 h 68"/>
                <a:gd name="T8" fmla="*/ 2147483647 w 106"/>
                <a:gd name="T9" fmla="*/ 2147483647 h 68"/>
                <a:gd name="T10" fmla="*/ 2147483647 w 106"/>
                <a:gd name="T11" fmla="*/ 2147483647 h 68"/>
                <a:gd name="T12" fmla="*/ 2147483647 w 106"/>
                <a:gd name="T13" fmla="*/ 2147483647 h 68"/>
                <a:gd name="T14" fmla="*/ 2147483647 w 106"/>
                <a:gd name="T15" fmla="*/ 2147483647 h 68"/>
                <a:gd name="T16" fmla="*/ 2147483647 w 106"/>
                <a:gd name="T17" fmla="*/ 2147483647 h 68"/>
                <a:gd name="T18" fmla="*/ 2147483647 w 106"/>
                <a:gd name="T19" fmla="*/ 2147483647 h 68"/>
                <a:gd name="T20" fmla="*/ 2147483647 w 106"/>
                <a:gd name="T21" fmla="*/ 0 h 68"/>
                <a:gd name="T22" fmla="*/ 2147483647 w 106"/>
                <a:gd name="T23" fmla="*/ 0 h 68"/>
                <a:gd name="T24" fmla="*/ 2147483647 w 106"/>
                <a:gd name="T25" fmla="*/ 2147483647 h 68"/>
                <a:gd name="T26" fmla="*/ 2147483647 w 106"/>
                <a:gd name="T27" fmla="*/ 2147483647 h 68"/>
                <a:gd name="T28" fmla="*/ 2147483647 w 106"/>
                <a:gd name="T29" fmla="*/ 2147483647 h 68"/>
                <a:gd name="T30" fmla="*/ 0 w 106"/>
                <a:gd name="T31" fmla="*/ 2147483647 h 68"/>
                <a:gd name="T32" fmla="*/ 0 w 106"/>
                <a:gd name="T33" fmla="*/ 2147483647 h 68"/>
                <a:gd name="T34" fmla="*/ 2147483647 w 106"/>
                <a:gd name="T35" fmla="*/ 2147483647 h 68"/>
                <a:gd name="T36" fmla="*/ 2147483647 w 106"/>
                <a:gd name="T37" fmla="*/ 2147483647 h 68"/>
                <a:gd name="T38" fmla="*/ 2147483647 w 106"/>
                <a:gd name="T39" fmla="*/ 2147483647 h 68"/>
                <a:gd name="T40" fmla="*/ 2147483647 w 106"/>
                <a:gd name="T41" fmla="*/ 2147483647 h 68"/>
                <a:gd name="T42" fmla="*/ 2147483647 w 106"/>
                <a:gd name="T43" fmla="*/ 2147483647 h 6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06"/>
                <a:gd name="T67" fmla="*/ 0 h 68"/>
                <a:gd name="T68" fmla="*/ 106 w 106"/>
                <a:gd name="T69" fmla="*/ 68 h 68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06" h="68">
                  <a:moveTo>
                    <a:pt x="56" y="68"/>
                  </a:moveTo>
                  <a:lnTo>
                    <a:pt x="56" y="68"/>
                  </a:lnTo>
                  <a:lnTo>
                    <a:pt x="76" y="65"/>
                  </a:lnTo>
                  <a:lnTo>
                    <a:pt x="91" y="58"/>
                  </a:lnTo>
                  <a:lnTo>
                    <a:pt x="101" y="45"/>
                  </a:lnTo>
                  <a:lnTo>
                    <a:pt x="106" y="32"/>
                  </a:lnTo>
                  <a:lnTo>
                    <a:pt x="101" y="19"/>
                  </a:lnTo>
                  <a:lnTo>
                    <a:pt x="91" y="9"/>
                  </a:lnTo>
                  <a:lnTo>
                    <a:pt x="76" y="3"/>
                  </a:lnTo>
                  <a:lnTo>
                    <a:pt x="56" y="0"/>
                  </a:lnTo>
                  <a:lnTo>
                    <a:pt x="36" y="3"/>
                  </a:lnTo>
                  <a:lnTo>
                    <a:pt x="15" y="9"/>
                  </a:lnTo>
                  <a:lnTo>
                    <a:pt x="5" y="19"/>
                  </a:lnTo>
                  <a:lnTo>
                    <a:pt x="0" y="32"/>
                  </a:lnTo>
                  <a:lnTo>
                    <a:pt x="5" y="45"/>
                  </a:lnTo>
                  <a:lnTo>
                    <a:pt x="15" y="58"/>
                  </a:lnTo>
                  <a:lnTo>
                    <a:pt x="36" y="65"/>
                  </a:lnTo>
                  <a:lnTo>
                    <a:pt x="56" y="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mtClean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6" name="TextBox 69"/>
            <p:cNvSpPr txBox="1">
              <a:spLocks noChangeArrowheads="1"/>
            </p:cNvSpPr>
            <p:nvPr/>
          </p:nvSpPr>
          <p:spPr bwMode="auto">
            <a:xfrm>
              <a:off x="2194449" y="1841670"/>
              <a:ext cx="358325" cy="369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spcBef>
                  <a:spcPct val="0"/>
                </a:spcBef>
                <a:buFontTx/>
                <a:buNone/>
              </a:pPr>
              <a:r>
                <a:rPr lang="en-US" sz="1800" i="1" dirty="0" smtClean="0">
                  <a:solidFill>
                    <a:srgbClr val="000000"/>
                  </a:solidFill>
                </a:rPr>
                <a:t>e′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47855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Targets for Monetary Policy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Targets before </a:t>
            </a:r>
            <a:r>
              <a:rPr lang="en-US" dirty="0" smtClean="0"/>
              <a:t>1982</a:t>
            </a:r>
            <a:endParaRPr lang="en-US" dirty="0"/>
          </a:p>
          <a:p>
            <a:pPr lvl="1"/>
            <a:r>
              <a:rPr lang="en-US" dirty="0"/>
              <a:t>Stabilize interest rates</a:t>
            </a:r>
          </a:p>
          <a:p>
            <a:pPr lvl="1"/>
            <a:r>
              <a:rPr lang="en-US" dirty="0"/>
              <a:t>October 1979: target money aggregates</a:t>
            </a:r>
          </a:p>
          <a:p>
            <a:pPr lvl="2"/>
            <a:r>
              <a:rPr lang="en-US" dirty="0"/>
              <a:t>Volatile interest rates</a:t>
            </a:r>
          </a:p>
          <a:p>
            <a:pPr lvl="2"/>
            <a:r>
              <a:rPr lang="en-US" dirty="0"/>
              <a:t>Sharp reduction in money growth, 1981</a:t>
            </a:r>
          </a:p>
          <a:p>
            <a:pPr lvl="2"/>
            <a:r>
              <a:rPr lang="en-US" dirty="0"/>
              <a:t>Recession, 1982</a:t>
            </a:r>
          </a:p>
          <a:p>
            <a:pPr lvl="2"/>
            <a:r>
              <a:rPr lang="en-US" dirty="0"/>
              <a:t>Declining inflation</a:t>
            </a:r>
          </a:p>
          <a:p>
            <a:pPr lvl="2"/>
            <a:r>
              <a:rPr lang="en-US" dirty="0"/>
              <a:t>Rising unemployment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07392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Targets for Monetary Policy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Targets after 1982</a:t>
            </a:r>
          </a:p>
          <a:p>
            <a:pPr lvl="1"/>
            <a:r>
              <a:rPr lang="en-US" dirty="0"/>
              <a:t>Financial innovations</a:t>
            </a:r>
          </a:p>
          <a:p>
            <a:pPr lvl="1"/>
            <a:r>
              <a:rPr lang="en-US" dirty="0"/>
              <a:t>Deregulation</a:t>
            </a:r>
          </a:p>
          <a:p>
            <a:pPr lvl="1"/>
            <a:r>
              <a:rPr lang="en-US" dirty="0"/>
              <a:t>Not a target: money aggregates to guide policy in the short </a:t>
            </a:r>
            <a:r>
              <a:rPr lang="en-US" dirty="0" smtClean="0"/>
              <a:t>run</a:t>
            </a:r>
          </a:p>
          <a:p>
            <a:pPr lvl="1"/>
            <a:r>
              <a:rPr lang="en-US" dirty="0" smtClean="0"/>
              <a:t>In the </a:t>
            </a:r>
            <a:r>
              <a:rPr lang="en-US" dirty="0"/>
              <a:t>long </a:t>
            </a:r>
            <a:r>
              <a:rPr lang="en-US" dirty="0" smtClean="0"/>
              <a:t>run, changes </a:t>
            </a:r>
            <a:r>
              <a:rPr lang="en-US" dirty="0"/>
              <a:t>in the money supply influence the price level and inflation</a:t>
            </a:r>
          </a:p>
          <a:p>
            <a:pPr lvl="1"/>
            <a:r>
              <a:rPr lang="en-US" dirty="0"/>
              <a:t>Target: federal funds rate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59349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700" dirty="0"/>
              <a:t>Other Fed Responses to </a:t>
            </a:r>
            <a:r>
              <a:rPr lang="en-US" sz="3700" dirty="0" smtClean="0"/>
              <a:t>Financial </a:t>
            </a:r>
            <a:r>
              <a:rPr lang="en-US" sz="3700" dirty="0"/>
              <a:t>Crisis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Bailing </a:t>
            </a:r>
            <a:r>
              <a:rPr lang="en-US" dirty="0" smtClean="0"/>
              <a:t>out AIG</a:t>
            </a:r>
            <a:endParaRPr lang="en-US" dirty="0"/>
          </a:p>
          <a:p>
            <a:pPr lvl="1"/>
            <a:r>
              <a:rPr lang="en-US" dirty="0"/>
              <a:t>Spreading global financial crisis</a:t>
            </a:r>
          </a:p>
          <a:p>
            <a:pPr lvl="1"/>
            <a:r>
              <a:rPr lang="en-US" dirty="0" smtClean="0"/>
              <a:t>AIG - </a:t>
            </a:r>
            <a:r>
              <a:rPr lang="en-US" dirty="0"/>
              <a:t>interconnected with other financial entities</a:t>
            </a:r>
          </a:p>
          <a:p>
            <a:pPr lvl="2"/>
            <a:r>
              <a:rPr lang="en-US" dirty="0" smtClean="0"/>
              <a:t>Regulators </a:t>
            </a:r>
            <a:r>
              <a:rPr lang="en-US" dirty="0"/>
              <a:t>believed they could not risk another bankruptcy</a:t>
            </a:r>
          </a:p>
          <a:p>
            <a:pPr lvl="1"/>
            <a:r>
              <a:rPr lang="en-US" dirty="0" smtClean="0"/>
              <a:t>$</a:t>
            </a:r>
            <a:r>
              <a:rPr lang="en-US" dirty="0"/>
              <a:t>182.5 billion package </a:t>
            </a:r>
            <a:r>
              <a:rPr lang="en-US" dirty="0" smtClean="0"/>
              <a:t>from the Fed and the U.S. Treasury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98700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Demand for Money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More active economy</a:t>
            </a:r>
          </a:p>
          <a:p>
            <a:pPr lvl="1"/>
            <a:r>
              <a:rPr lang="en-US" dirty="0"/>
              <a:t>More goods and services exchanged</a:t>
            </a:r>
          </a:p>
          <a:p>
            <a:pPr lvl="1"/>
            <a:r>
              <a:rPr lang="en-US" dirty="0"/>
              <a:t>More money demanded</a:t>
            </a:r>
          </a:p>
          <a:p>
            <a:r>
              <a:rPr lang="en-US" dirty="0"/>
              <a:t>The higher the price level</a:t>
            </a:r>
          </a:p>
          <a:p>
            <a:pPr lvl="1"/>
            <a:r>
              <a:rPr lang="en-US" dirty="0"/>
              <a:t>Greater the demand for money</a:t>
            </a:r>
          </a:p>
          <a:p>
            <a:r>
              <a:rPr lang="en-US" dirty="0"/>
              <a:t>Money</a:t>
            </a:r>
          </a:p>
          <a:p>
            <a:pPr lvl="1"/>
            <a:r>
              <a:rPr lang="en-US" dirty="0"/>
              <a:t>Medium of exchange</a:t>
            </a:r>
          </a:p>
          <a:p>
            <a:pPr lvl="1"/>
            <a:r>
              <a:rPr lang="en-US" dirty="0"/>
              <a:t>Store of </a:t>
            </a:r>
            <a:r>
              <a:rPr lang="en-US" dirty="0" smtClean="0"/>
              <a:t>value: liquidity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55680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700" dirty="0"/>
              <a:t>Other Fed Responses to </a:t>
            </a:r>
            <a:r>
              <a:rPr lang="en-US" sz="3700" dirty="0" smtClean="0"/>
              <a:t>Financial </a:t>
            </a:r>
            <a:r>
              <a:rPr lang="en-US" sz="3700" dirty="0"/>
              <a:t>Crisis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Bailing </a:t>
            </a:r>
            <a:r>
              <a:rPr lang="en-US" dirty="0" smtClean="0"/>
              <a:t>out </a:t>
            </a:r>
            <a:r>
              <a:rPr lang="en-US" dirty="0"/>
              <a:t>AIG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Fed purchased some </a:t>
            </a:r>
            <a:r>
              <a:rPr lang="en-US" dirty="0" smtClean="0"/>
              <a:t>of AIG’s </a:t>
            </a:r>
            <a:r>
              <a:rPr lang="en-US" dirty="0"/>
              <a:t>troubled </a:t>
            </a:r>
            <a:r>
              <a:rPr lang="en-US" dirty="0" smtClean="0"/>
              <a:t>assets, taking </a:t>
            </a:r>
            <a:r>
              <a:rPr lang="en-US" dirty="0"/>
              <a:t>them off AIG’s balance </a:t>
            </a:r>
            <a:r>
              <a:rPr lang="en-US" dirty="0" smtClean="0"/>
              <a:t>sheet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Fed </a:t>
            </a:r>
            <a:r>
              <a:rPr lang="en-US" dirty="0" smtClean="0"/>
              <a:t>and the </a:t>
            </a:r>
            <a:r>
              <a:rPr lang="en-US" dirty="0"/>
              <a:t>Treasury also lent AIG enough money to keep the company </a:t>
            </a:r>
            <a:r>
              <a:rPr lang="en-US" dirty="0" smtClean="0"/>
              <a:t>running</a:t>
            </a:r>
            <a:endParaRPr lang="en-US" dirty="0"/>
          </a:p>
          <a:p>
            <a:pPr lvl="1"/>
            <a:r>
              <a:rPr lang="en-US" dirty="0"/>
              <a:t>AIG </a:t>
            </a:r>
            <a:r>
              <a:rPr lang="en-US" dirty="0" smtClean="0"/>
              <a:t>survived</a:t>
            </a:r>
          </a:p>
          <a:p>
            <a:pPr lvl="1"/>
            <a:r>
              <a:rPr lang="en-US" dirty="0" smtClean="0"/>
              <a:t>By </a:t>
            </a:r>
            <a:r>
              <a:rPr lang="en-US" dirty="0"/>
              <a:t>June 2012 it had paid back the Fed with </a:t>
            </a:r>
            <a:r>
              <a:rPr lang="en-US" dirty="0" smtClean="0"/>
              <a:t>interest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45752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700" dirty="0"/>
              <a:t>Other Fed Responses to </a:t>
            </a:r>
            <a:r>
              <a:rPr lang="en-US" sz="3700" dirty="0" smtClean="0"/>
              <a:t>Financial </a:t>
            </a:r>
            <a:r>
              <a:rPr lang="en-US" sz="3700" dirty="0"/>
              <a:t>Crisis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Bailing </a:t>
            </a:r>
            <a:r>
              <a:rPr lang="en-US" dirty="0" smtClean="0"/>
              <a:t>out </a:t>
            </a:r>
            <a:r>
              <a:rPr lang="en-US" dirty="0"/>
              <a:t>AIG</a:t>
            </a:r>
          </a:p>
          <a:p>
            <a:pPr lvl="1"/>
            <a:r>
              <a:rPr lang="en-US" dirty="0" smtClean="0"/>
              <a:t>Critics: </a:t>
            </a:r>
            <a:r>
              <a:rPr lang="en-US" dirty="0"/>
              <a:t>AIG and </a:t>
            </a:r>
            <a:r>
              <a:rPr lang="en-US" dirty="0" smtClean="0"/>
              <a:t>some other </a:t>
            </a:r>
            <a:r>
              <a:rPr lang="en-US" dirty="0"/>
              <a:t>large financial institutions </a:t>
            </a:r>
            <a:r>
              <a:rPr lang="en-US" dirty="0" smtClean="0"/>
              <a:t>should not have </a:t>
            </a:r>
            <a:r>
              <a:rPr lang="en-US" dirty="0"/>
              <a:t>been bailed out </a:t>
            </a:r>
            <a:endParaRPr lang="en-US" dirty="0" smtClean="0"/>
          </a:p>
          <a:p>
            <a:pPr lvl="2"/>
            <a:r>
              <a:rPr lang="en-US" dirty="0" smtClean="0"/>
              <a:t>Because </a:t>
            </a:r>
            <a:r>
              <a:rPr lang="en-US" dirty="0"/>
              <a:t>they helped cause the </a:t>
            </a:r>
            <a:r>
              <a:rPr lang="en-US" dirty="0" smtClean="0"/>
              <a:t>crisis</a:t>
            </a:r>
          </a:p>
          <a:p>
            <a:pPr lvl="1"/>
            <a:r>
              <a:rPr lang="en-US" dirty="0" smtClean="0"/>
              <a:t>Chairman Bernanke: the </a:t>
            </a:r>
            <a:r>
              <a:rPr lang="en-US" dirty="0"/>
              <a:t>Fed tried to protect U.S. workers and </a:t>
            </a:r>
            <a:r>
              <a:rPr lang="en-US" dirty="0" smtClean="0"/>
              <a:t>consumers</a:t>
            </a:r>
          </a:p>
          <a:p>
            <a:pPr lvl="2"/>
            <a:r>
              <a:rPr lang="en-US" dirty="0" smtClean="0"/>
              <a:t>Groups that would have been hurt the most by a collapse of the financial system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94011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700" dirty="0"/>
              <a:t>Other Fed Responses to </a:t>
            </a:r>
            <a:r>
              <a:rPr lang="en-US" sz="3700" dirty="0" smtClean="0"/>
              <a:t>Financial </a:t>
            </a:r>
            <a:r>
              <a:rPr lang="en-US" sz="3700" dirty="0"/>
              <a:t>Crisis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Chairman Bernanke: the Fed’s investments that seemed like bailouts </a:t>
            </a:r>
          </a:p>
          <a:p>
            <a:pPr lvl="2"/>
            <a:r>
              <a:rPr lang="en-US" dirty="0" smtClean="0"/>
              <a:t>Actually paid off well enough </a:t>
            </a:r>
          </a:p>
          <a:p>
            <a:pPr lvl="2"/>
            <a:r>
              <a:rPr lang="en-US" dirty="0" smtClean="0"/>
              <a:t>The Fed sent $80 billion in “profit” to the U.S. Treasury in 2010 </a:t>
            </a:r>
          </a:p>
          <a:p>
            <a:pPr lvl="2"/>
            <a:r>
              <a:rPr lang="en-US" dirty="0" smtClean="0"/>
              <a:t>And $77 billion in 2011, record amounts at the time</a:t>
            </a:r>
          </a:p>
          <a:p>
            <a:r>
              <a:rPr lang="en-US" dirty="0" smtClean="0"/>
              <a:t>A </a:t>
            </a:r>
            <a:r>
              <a:rPr lang="en-US" dirty="0"/>
              <a:t>share of AIG </a:t>
            </a:r>
            <a:r>
              <a:rPr lang="en-US" dirty="0" smtClean="0"/>
              <a:t>stock</a:t>
            </a:r>
          </a:p>
          <a:p>
            <a:pPr lvl="1"/>
            <a:r>
              <a:rPr lang="en-US" dirty="0" smtClean="0"/>
              <a:t>$</a:t>
            </a:r>
            <a:r>
              <a:rPr lang="en-US" dirty="0"/>
              <a:t>1,400 before the financial </a:t>
            </a:r>
            <a:r>
              <a:rPr lang="en-US" dirty="0" smtClean="0"/>
              <a:t>crisis</a:t>
            </a:r>
          </a:p>
          <a:p>
            <a:pPr lvl="1"/>
            <a:r>
              <a:rPr lang="en-US" dirty="0" smtClean="0"/>
              <a:t>$10 by </a:t>
            </a:r>
            <a:r>
              <a:rPr lang="en-US" dirty="0"/>
              <a:t>early </a:t>
            </a:r>
            <a:r>
              <a:rPr lang="en-US" dirty="0" smtClean="0"/>
              <a:t>2009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78684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700" dirty="0"/>
              <a:t>Other Fed Responses to </a:t>
            </a:r>
            <a:r>
              <a:rPr lang="en-US" sz="3700" dirty="0" smtClean="0"/>
              <a:t>Financial </a:t>
            </a:r>
            <a:r>
              <a:rPr lang="en-US" sz="3700" dirty="0"/>
              <a:t>Crisis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Reducing the </a:t>
            </a:r>
            <a:r>
              <a:rPr lang="en-US" dirty="0" smtClean="0"/>
              <a:t>risk </a:t>
            </a:r>
            <a:r>
              <a:rPr lang="en-US" dirty="0"/>
              <a:t>of “Too </a:t>
            </a:r>
            <a:r>
              <a:rPr lang="en-US" dirty="0" smtClean="0"/>
              <a:t>big </a:t>
            </a:r>
            <a:r>
              <a:rPr lang="en-US" dirty="0"/>
              <a:t>to </a:t>
            </a:r>
            <a:r>
              <a:rPr lang="en-US" dirty="0" smtClean="0"/>
              <a:t>fail”</a:t>
            </a:r>
          </a:p>
          <a:p>
            <a:pPr lvl="1"/>
            <a:r>
              <a:rPr lang="en-US" dirty="0" smtClean="0"/>
              <a:t>The Fed and other regulators</a:t>
            </a:r>
          </a:p>
          <a:p>
            <a:pPr lvl="2"/>
            <a:r>
              <a:rPr lang="en-US" dirty="0" smtClean="0"/>
              <a:t>Tougher supervisory oversight </a:t>
            </a:r>
          </a:p>
          <a:p>
            <a:pPr lvl="2"/>
            <a:r>
              <a:rPr lang="en-US" dirty="0" smtClean="0"/>
              <a:t>Greater </a:t>
            </a:r>
            <a:r>
              <a:rPr lang="en-US" dirty="0"/>
              <a:t>capital requirements</a:t>
            </a:r>
            <a:r>
              <a:rPr lang="en-US" dirty="0" smtClean="0"/>
              <a:t>,</a:t>
            </a:r>
          </a:p>
          <a:p>
            <a:pPr lvl="1"/>
            <a:r>
              <a:rPr lang="en-US" dirty="0" smtClean="0"/>
              <a:t>The Fed:  </a:t>
            </a:r>
            <a:r>
              <a:rPr lang="en-US" dirty="0"/>
              <a:t>helped conduct a stress test </a:t>
            </a:r>
            <a:endParaRPr lang="en-US" dirty="0" smtClean="0"/>
          </a:p>
          <a:p>
            <a:pPr lvl="2"/>
            <a:r>
              <a:rPr lang="en-US" dirty="0" smtClean="0"/>
              <a:t>The </a:t>
            </a:r>
            <a:r>
              <a:rPr lang="en-US" dirty="0"/>
              <a:t>19 largest </a:t>
            </a:r>
            <a:r>
              <a:rPr lang="en-US" dirty="0" smtClean="0"/>
              <a:t>banks</a:t>
            </a:r>
          </a:p>
          <a:p>
            <a:pPr lvl="2"/>
            <a:r>
              <a:rPr lang="en-US" dirty="0" smtClean="0"/>
              <a:t>To </a:t>
            </a:r>
            <a:r>
              <a:rPr lang="en-US" dirty="0"/>
              <a:t>determine which ones </a:t>
            </a:r>
            <a:r>
              <a:rPr lang="en-US" dirty="0" smtClean="0"/>
              <a:t>needed additional </a:t>
            </a:r>
            <a:r>
              <a:rPr lang="en-US" dirty="0"/>
              <a:t>financial capital to weather a bad </a:t>
            </a:r>
            <a:r>
              <a:rPr lang="en-US" dirty="0" smtClean="0"/>
              <a:t>economy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44282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700" dirty="0"/>
              <a:t>Other Fed Responses to </a:t>
            </a:r>
            <a:r>
              <a:rPr lang="en-US" sz="3700" dirty="0" smtClean="0"/>
              <a:t>Financial </a:t>
            </a:r>
            <a:r>
              <a:rPr lang="en-US" sz="3700" dirty="0"/>
              <a:t>Crisis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Reducing the risk of “Too big to fail”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Dodd-Frank </a:t>
            </a:r>
            <a:r>
              <a:rPr lang="en-US" dirty="0" smtClean="0"/>
              <a:t>Act: gave </a:t>
            </a:r>
            <a:r>
              <a:rPr lang="en-US" dirty="0"/>
              <a:t>the Fed and the FDIC expanded oversight of large </a:t>
            </a:r>
            <a:r>
              <a:rPr lang="en-US" dirty="0" smtClean="0"/>
              <a:t>financial institutions</a:t>
            </a:r>
          </a:p>
          <a:p>
            <a:pPr lvl="2"/>
            <a:r>
              <a:rPr lang="en-US" dirty="0" smtClean="0"/>
              <a:t>Especially the shadow banking system</a:t>
            </a:r>
          </a:p>
          <a:p>
            <a:pPr lvl="2"/>
            <a:r>
              <a:rPr lang="en-US" dirty="0" smtClean="0"/>
              <a:t>Not depository institutions</a:t>
            </a:r>
          </a:p>
          <a:p>
            <a:pPr lvl="2"/>
            <a:r>
              <a:rPr lang="en-US" dirty="0" smtClean="0"/>
              <a:t>Mortgage </a:t>
            </a:r>
            <a:r>
              <a:rPr lang="en-US" dirty="0"/>
              <a:t>companies, insurance companies</a:t>
            </a:r>
            <a:r>
              <a:rPr lang="en-US" dirty="0" smtClean="0"/>
              <a:t>, brokerage </a:t>
            </a:r>
            <a:r>
              <a:rPr lang="en-US" dirty="0"/>
              <a:t>firms, money market mutual funds, </a:t>
            </a:r>
            <a:r>
              <a:rPr lang="en-US" dirty="0" smtClean="0"/>
              <a:t> </a:t>
            </a:r>
            <a:r>
              <a:rPr lang="en-US" dirty="0"/>
              <a:t>hedge funds 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75651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700" dirty="0"/>
              <a:t>Other Fed Responses to </a:t>
            </a:r>
            <a:r>
              <a:rPr lang="en-US" sz="3700" dirty="0" smtClean="0"/>
              <a:t>Financial </a:t>
            </a:r>
            <a:r>
              <a:rPr lang="en-US" sz="3700" dirty="0"/>
              <a:t>Crisis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Reducing the risk of “Too big to fail”</a:t>
            </a:r>
          </a:p>
          <a:p>
            <a:pPr lvl="1"/>
            <a:r>
              <a:rPr lang="en-US" dirty="0" smtClean="0"/>
              <a:t>Objective </a:t>
            </a:r>
            <a:r>
              <a:rPr lang="en-US" dirty="0"/>
              <a:t>of </a:t>
            </a:r>
            <a:r>
              <a:rPr lang="en-US" dirty="0" smtClean="0"/>
              <a:t>regulations: to </a:t>
            </a:r>
            <a:r>
              <a:rPr lang="en-US" dirty="0"/>
              <a:t>reduce the probability that a large </a:t>
            </a:r>
            <a:r>
              <a:rPr lang="en-US" dirty="0" smtClean="0"/>
              <a:t>financial institution </a:t>
            </a:r>
            <a:r>
              <a:rPr lang="en-US" dirty="0"/>
              <a:t>will </a:t>
            </a:r>
            <a:r>
              <a:rPr lang="en-US" dirty="0" smtClean="0"/>
              <a:t>collapse</a:t>
            </a:r>
          </a:p>
          <a:p>
            <a:pPr lvl="1"/>
            <a:r>
              <a:rPr lang="en-US" dirty="0" smtClean="0"/>
              <a:t>But </a:t>
            </a:r>
            <a:r>
              <a:rPr lang="en-US" dirty="0"/>
              <a:t>if one of these financial giants should get into </a:t>
            </a:r>
            <a:r>
              <a:rPr lang="en-US" dirty="0" smtClean="0"/>
              <a:t>serious trouble</a:t>
            </a:r>
          </a:p>
          <a:p>
            <a:pPr lvl="2"/>
            <a:r>
              <a:rPr lang="en-US" dirty="0" smtClean="0"/>
              <a:t>Let </a:t>
            </a:r>
            <a:r>
              <a:rPr lang="en-US" dirty="0"/>
              <a:t>it fail through an orderly liquidation </a:t>
            </a:r>
            <a:r>
              <a:rPr lang="en-US" dirty="0" smtClean="0"/>
              <a:t>of the </a:t>
            </a:r>
            <a:r>
              <a:rPr lang="en-US" dirty="0"/>
              <a:t>firm’s </a:t>
            </a:r>
            <a:r>
              <a:rPr lang="en-US" dirty="0" smtClean="0"/>
              <a:t>assets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17501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700" dirty="0"/>
              <a:t>Other Fed Responses to </a:t>
            </a:r>
            <a:r>
              <a:rPr lang="en-US" sz="3700" dirty="0" smtClean="0"/>
              <a:t>Financial </a:t>
            </a:r>
            <a:r>
              <a:rPr lang="en-US" sz="3700" dirty="0"/>
              <a:t>Crisis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Reducing the risk of “Too big to fail”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Fed and the FDIC have set out rules for </a:t>
            </a:r>
            <a:r>
              <a:rPr lang="en-US" dirty="0" smtClean="0"/>
              <a:t>so-called </a:t>
            </a:r>
            <a:r>
              <a:rPr lang="en-US" i="1" dirty="0" smtClean="0"/>
              <a:t>living wills</a:t>
            </a:r>
            <a:endParaRPr lang="en-US" dirty="0" smtClean="0"/>
          </a:p>
          <a:p>
            <a:pPr lvl="2"/>
            <a:r>
              <a:rPr lang="en-US" dirty="0" smtClean="0"/>
              <a:t>Requiring </a:t>
            </a:r>
            <a:r>
              <a:rPr lang="en-US" dirty="0"/>
              <a:t>each large financial institution</a:t>
            </a:r>
            <a:r>
              <a:rPr lang="en-US" dirty="0" smtClean="0"/>
              <a:t>,</a:t>
            </a:r>
          </a:p>
          <a:p>
            <a:pPr lvl="2"/>
            <a:r>
              <a:rPr lang="en-US" dirty="0" smtClean="0"/>
              <a:t>To </a:t>
            </a:r>
            <a:r>
              <a:rPr lang="en-US" dirty="0"/>
              <a:t>prepare a blueprint for how it should be taken apart in the event </a:t>
            </a:r>
            <a:r>
              <a:rPr lang="en-US" dirty="0" smtClean="0"/>
              <a:t>of bankruptcy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05477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700" dirty="0"/>
              <a:t>Other Fed Responses to </a:t>
            </a:r>
            <a:r>
              <a:rPr lang="en-US" sz="3700" dirty="0" smtClean="0"/>
              <a:t>Financial </a:t>
            </a:r>
            <a:r>
              <a:rPr lang="en-US" sz="3700" dirty="0"/>
              <a:t>Crisis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Quantitative </a:t>
            </a:r>
            <a:r>
              <a:rPr lang="en-US" dirty="0" smtClean="0"/>
              <a:t>easing</a:t>
            </a:r>
          </a:p>
          <a:p>
            <a:pPr lvl="1"/>
            <a:r>
              <a:rPr lang="en-US" dirty="0" smtClean="0"/>
              <a:t>Feds purchase of </a:t>
            </a:r>
            <a:r>
              <a:rPr lang="en-US" dirty="0"/>
              <a:t>long-term assets </a:t>
            </a:r>
            <a:endParaRPr lang="en-US" dirty="0" smtClean="0"/>
          </a:p>
          <a:p>
            <a:pPr lvl="2"/>
            <a:r>
              <a:rPr lang="en-US" dirty="0" smtClean="0"/>
              <a:t>Government </a:t>
            </a:r>
            <a:r>
              <a:rPr lang="en-US" dirty="0"/>
              <a:t>bonds </a:t>
            </a:r>
            <a:endParaRPr lang="en-US" dirty="0" smtClean="0"/>
          </a:p>
          <a:p>
            <a:pPr lvl="2"/>
            <a:r>
              <a:rPr lang="en-US" dirty="0" smtClean="0"/>
              <a:t>Mortgage-backed </a:t>
            </a:r>
            <a:r>
              <a:rPr lang="en-US" dirty="0"/>
              <a:t>securities</a:t>
            </a:r>
          </a:p>
          <a:p>
            <a:pPr lvl="1"/>
            <a:r>
              <a:rPr lang="en-US" dirty="0" smtClean="0"/>
              <a:t>To:</a:t>
            </a:r>
          </a:p>
          <a:p>
            <a:pPr lvl="2"/>
            <a:r>
              <a:rPr lang="en-US" dirty="0" smtClean="0"/>
              <a:t>Stabilize financial markets</a:t>
            </a:r>
          </a:p>
          <a:p>
            <a:pPr lvl="2"/>
            <a:r>
              <a:rPr lang="en-US" dirty="0" smtClean="0"/>
              <a:t>Reduce long-term interest rates</a:t>
            </a:r>
          </a:p>
          <a:p>
            <a:pPr lvl="2"/>
            <a:r>
              <a:rPr lang="en-US" dirty="0" smtClean="0"/>
              <a:t>Improve the investment environment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03922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700" dirty="0"/>
              <a:t>Other Fed Responses to </a:t>
            </a:r>
            <a:r>
              <a:rPr lang="en-US" sz="3700" dirty="0" smtClean="0"/>
              <a:t>Financial </a:t>
            </a:r>
            <a:r>
              <a:rPr lang="en-US" sz="3700" dirty="0"/>
              <a:t>Crisis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Quantitative </a:t>
            </a:r>
            <a:r>
              <a:rPr lang="en-US" dirty="0" smtClean="0"/>
              <a:t>easing</a:t>
            </a:r>
          </a:p>
          <a:p>
            <a:pPr lvl="1"/>
            <a:r>
              <a:rPr lang="en-US" dirty="0" smtClean="0"/>
              <a:t>Aggressive </a:t>
            </a:r>
            <a:r>
              <a:rPr lang="en-US" dirty="0"/>
              <a:t>purchases since late </a:t>
            </a:r>
            <a:r>
              <a:rPr lang="en-US" dirty="0" smtClean="0"/>
              <a:t>2008: the </a:t>
            </a:r>
            <a:r>
              <a:rPr lang="en-US" dirty="0"/>
              <a:t>Fed added </a:t>
            </a:r>
            <a:r>
              <a:rPr lang="en-US" dirty="0" smtClean="0"/>
              <a:t>over $3 </a:t>
            </a:r>
            <a:r>
              <a:rPr lang="en-US" dirty="0"/>
              <a:t>trillion in assets to its balance </a:t>
            </a:r>
            <a:r>
              <a:rPr lang="en-US" dirty="0" smtClean="0"/>
              <a:t>sheet</a:t>
            </a:r>
          </a:p>
          <a:p>
            <a:pPr lvl="2"/>
            <a:r>
              <a:rPr lang="en-US" dirty="0" smtClean="0"/>
              <a:t>Directly </a:t>
            </a:r>
            <a:r>
              <a:rPr lang="en-US" dirty="0"/>
              <a:t>lowered long-term interest </a:t>
            </a:r>
            <a:r>
              <a:rPr lang="en-US" dirty="0" smtClean="0"/>
              <a:t>rates</a:t>
            </a:r>
          </a:p>
          <a:p>
            <a:pPr lvl="2"/>
            <a:r>
              <a:rPr lang="en-US" dirty="0" smtClean="0"/>
              <a:t>Indirectly </a:t>
            </a:r>
            <a:r>
              <a:rPr lang="en-US" dirty="0"/>
              <a:t>raised bank </a:t>
            </a:r>
            <a:r>
              <a:rPr lang="en-US" dirty="0" smtClean="0"/>
              <a:t>reserves: $2.5 trillion</a:t>
            </a:r>
          </a:p>
          <a:p>
            <a:pPr lvl="1"/>
            <a:r>
              <a:rPr lang="en-US" dirty="0" smtClean="0"/>
              <a:t>Possible </a:t>
            </a:r>
            <a:r>
              <a:rPr lang="en-US" dirty="0"/>
              <a:t>only if the central bank controls the money </a:t>
            </a:r>
            <a:r>
              <a:rPr lang="en-US" dirty="0" smtClean="0"/>
              <a:t>supply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17055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700" dirty="0"/>
              <a:t>Other Fed Responses to </a:t>
            </a:r>
            <a:r>
              <a:rPr lang="en-US" sz="3700" dirty="0" smtClean="0"/>
              <a:t>Financial </a:t>
            </a:r>
            <a:r>
              <a:rPr lang="en-US" sz="3700" dirty="0"/>
              <a:t>Crisis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Risks of quantitative easing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Fed could lose money on its </a:t>
            </a:r>
            <a:r>
              <a:rPr lang="en-US" dirty="0" smtClean="0"/>
              <a:t>purchases if </a:t>
            </a:r>
            <a:r>
              <a:rPr lang="en-US" dirty="0"/>
              <a:t>these assets are sold back for </a:t>
            </a:r>
            <a:r>
              <a:rPr lang="en-US" dirty="0" smtClean="0"/>
              <a:t>less</a:t>
            </a:r>
          </a:p>
          <a:p>
            <a:pPr lvl="1"/>
            <a:r>
              <a:rPr lang="en-US" dirty="0" smtClean="0"/>
              <a:t>How much quantitative easing is too much?</a:t>
            </a:r>
          </a:p>
          <a:p>
            <a:pPr lvl="2"/>
            <a:r>
              <a:rPr lang="en-US" dirty="0" smtClean="0"/>
              <a:t>Unconventional tool </a:t>
            </a:r>
            <a:r>
              <a:rPr lang="en-US" dirty="0"/>
              <a:t>and </a:t>
            </a:r>
            <a:r>
              <a:rPr lang="en-US" dirty="0" smtClean="0"/>
              <a:t>not well tested </a:t>
            </a:r>
          </a:p>
          <a:p>
            <a:pPr lvl="1"/>
            <a:r>
              <a:rPr lang="en-US" dirty="0" smtClean="0"/>
              <a:t>Too much money </a:t>
            </a:r>
            <a:r>
              <a:rPr lang="en-US" dirty="0"/>
              <a:t>creation could trigger </a:t>
            </a:r>
            <a:r>
              <a:rPr lang="en-US" dirty="0" smtClean="0"/>
              <a:t>inflation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80403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Demand for Money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Opportunity cost of holding money</a:t>
            </a:r>
          </a:p>
          <a:p>
            <a:pPr lvl="1"/>
            <a:r>
              <a:rPr lang="en-US" dirty="0"/>
              <a:t>Interest forgone</a:t>
            </a:r>
          </a:p>
          <a:p>
            <a:r>
              <a:rPr lang="en-US" dirty="0"/>
              <a:t>Quantity of money demanded</a:t>
            </a:r>
          </a:p>
          <a:p>
            <a:pPr lvl="1"/>
            <a:r>
              <a:rPr lang="en-US" dirty="0" smtClean="0"/>
              <a:t>Inversely related to </a:t>
            </a:r>
            <a:r>
              <a:rPr lang="en-US" dirty="0"/>
              <a:t>market interest rate</a:t>
            </a:r>
          </a:p>
          <a:p>
            <a:r>
              <a:rPr lang="en-US" dirty="0"/>
              <a:t>Money demand curve</a:t>
            </a:r>
          </a:p>
          <a:p>
            <a:pPr lvl="1"/>
            <a:r>
              <a:rPr lang="en-US" dirty="0"/>
              <a:t>Downward </a:t>
            </a:r>
            <a:r>
              <a:rPr lang="en-US" dirty="0" smtClean="0"/>
              <a:t>sloping</a:t>
            </a:r>
            <a:endParaRPr lang="en-US" dirty="0"/>
          </a:p>
          <a:p>
            <a:pPr lvl="1"/>
            <a:r>
              <a:rPr lang="en-US" dirty="0"/>
              <a:t>The lower </a:t>
            </a:r>
            <a:r>
              <a:rPr lang="en-US" dirty="0" smtClean="0"/>
              <a:t>the interest rate, the </a:t>
            </a:r>
            <a:r>
              <a:rPr lang="en-US" dirty="0"/>
              <a:t>lower opportunity cost of holding money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94355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Inflation?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Fed’s </a:t>
            </a:r>
            <a:r>
              <a:rPr lang="en-US" dirty="0"/>
              <a:t>twin statutory mandates </a:t>
            </a:r>
            <a:endParaRPr lang="en-US" dirty="0" smtClean="0"/>
          </a:p>
          <a:p>
            <a:pPr lvl="1"/>
            <a:r>
              <a:rPr lang="en-US" dirty="0" smtClean="0"/>
              <a:t>Price stability  </a:t>
            </a:r>
          </a:p>
          <a:p>
            <a:pPr lvl="1"/>
            <a:r>
              <a:rPr lang="en-US" dirty="0" smtClean="0"/>
              <a:t>Maximum employment</a:t>
            </a:r>
          </a:p>
          <a:p>
            <a:r>
              <a:rPr lang="en-US" dirty="0" smtClean="0"/>
              <a:t>Price stability; target 2% </a:t>
            </a:r>
          </a:p>
          <a:p>
            <a:pPr lvl="1"/>
            <a:r>
              <a:rPr lang="en-US" dirty="0" smtClean="0"/>
              <a:t>Why not zero percent? Risk of deflation</a:t>
            </a:r>
          </a:p>
          <a:p>
            <a:r>
              <a:rPr lang="en-US" dirty="0" smtClean="0"/>
              <a:t>Maximum employment; target unemployment </a:t>
            </a:r>
            <a:r>
              <a:rPr lang="en-US" dirty="0"/>
              <a:t>rate </a:t>
            </a:r>
            <a:r>
              <a:rPr lang="en-US" dirty="0" smtClean="0"/>
              <a:t>5.0 – 5.2%</a:t>
            </a:r>
          </a:p>
          <a:p>
            <a:pPr lvl="1"/>
            <a:r>
              <a:rPr lang="en-US" dirty="0" smtClean="0"/>
              <a:t>Why </a:t>
            </a:r>
            <a:r>
              <a:rPr lang="en-US" dirty="0"/>
              <a:t>not lower? </a:t>
            </a:r>
            <a:r>
              <a:rPr lang="en-US" dirty="0" smtClean="0"/>
              <a:t>Risk of higher inflation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78833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Inflation?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Asset </a:t>
            </a:r>
            <a:r>
              <a:rPr lang="en-US" dirty="0"/>
              <a:t>purchases by the </a:t>
            </a:r>
            <a:r>
              <a:rPr lang="en-US" dirty="0" smtClean="0"/>
              <a:t>Fed</a:t>
            </a:r>
          </a:p>
          <a:p>
            <a:pPr lvl="1"/>
            <a:r>
              <a:rPr lang="en-US" dirty="0" smtClean="0"/>
              <a:t>From </a:t>
            </a:r>
            <a:r>
              <a:rPr lang="en-US" dirty="0"/>
              <a:t>about $0.9 </a:t>
            </a:r>
            <a:r>
              <a:rPr lang="en-US" dirty="0" smtClean="0"/>
              <a:t>trillion, before the financial crisis; summer 2007</a:t>
            </a:r>
          </a:p>
          <a:p>
            <a:pPr lvl="1"/>
            <a:r>
              <a:rPr lang="en-US" dirty="0" smtClean="0"/>
              <a:t>To about $4.5 trillion; summer </a:t>
            </a:r>
            <a:r>
              <a:rPr lang="en-US" dirty="0"/>
              <a:t>of </a:t>
            </a:r>
            <a:r>
              <a:rPr lang="en-US" dirty="0" smtClean="0"/>
              <a:t>2015</a:t>
            </a:r>
          </a:p>
          <a:p>
            <a:pPr lvl="2"/>
            <a:r>
              <a:rPr lang="en-US" dirty="0" smtClean="0"/>
              <a:t>Major source: quantitative </a:t>
            </a:r>
            <a:r>
              <a:rPr lang="en-US" dirty="0"/>
              <a:t>easing </a:t>
            </a:r>
            <a:endParaRPr lang="en-US" dirty="0" smtClean="0"/>
          </a:p>
          <a:p>
            <a:pPr lvl="1"/>
            <a:r>
              <a:rPr lang="en-US" dirty="0" smtClean="0"/>
              <a:t>No increase in inflation</a:t>
            </a:r>
          </a:p>
          <a:p>
            <a:pPr lvl="2"/>
            <a:r>
              <a:rPr lang="en-US" dirty="0" smtClean="0"/>
              <a:t>Most </a:t>
            </a:r>
            <a:r>
              <a:rPr lang="en-US" dirty="0"/>
              <a:t>of the funds that the Fed created to buy these </a:t>
            </a:r>
            <a:r>
              <a:rPr lang="en-US" dirty="0" smtClean="0"/>
              <a:t>assets became idle bank </a:t>
            </a:r>
            <a:r>
              <a:rPr lang="en-US" dirty="0"/>
              <a:t>reserves on account with the </a:t>
            </a:r>
            <a:r>
              <a:rPr lang="en-US" dirty="0" smtClean="0"/>
              <a:t>Fed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64394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Inflation?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Banks </a:t>
            </a:r>
            <a:r>
              <a:rPr lang="en-US" dirty="0"/>
              <a:t>were lending less because </a:t>
            </a:r>
            <a:endParaRPr lang="en-US" dirty="0" smtClean="0"/>
          </a:p>
          <a:p>
            <a:pPr lvl="2"/>
            <a:r>
              <a:rPr lang="en-US" dirty="0" smtClean="0"/>
              <a:t>The </a:t>
            </a:r>
            <a:r>
              <a:rPr lang="en-US" dirty="0"/>
              <a:t>demand for loans was </a:t>
            </a:r>
            <a:r>
              <a:rPr lang="en-US" dirty="0" smtClean="0"/>
              <a:t>down</a:t>
            </a:r>
          </a:p>
          <a:p>
            <a:pPr lvl="2"/>
            <a:r>
              <a:rPr lang="en-US" dirty="0" smtClean="0"/>
              <a:t>Lending </a:t>
            </a:r>
            <a:r>
              <a:rPr lang="en-US" dirty="0"/>
              <a:t>standards had </a:t>
            </a:r>
            <a:r>
              <a:rPr lang="en-US" dirty="0" smtClean="0"/>
              <a:t>tightened</a:t>
            </a:r>
          </a:p>
          <a:p>
            <a:pPr lvl="2"/>
            <a:r>
              <a:rPr lang="en-US" dirty="0" smtClean="0"/>
              <a:t>Banks </a:t>
            </a:r>
            <a:r>
              <a:rPr lang="en-US" dirty="0"/>
              <a:t>were earning interest on their deposits </a:t>
            </a:r>
            <a:r>
              <a:rPr lang="en-US" dirty="0" smtClean="0"/>
              <a:t>at the Fed</a:t>
            </a:r>
          </a:p>
          <a:p>
            <a:pPr lvl="2"/>
            <a:r>
              <a:rPr lang="en-US" dirty="0" smtClean="0"/>
              <a:t>The </a:t>
            </a:r>
            <a:r>
              <a:rPr lang="en-US" dirty="0"/>
              <a:t>financial crisis made banks more wary of </a:t>
            </a:r>
            <a:r>
              <a:rPr lang="en-US" dirty="0" smtClean="0"/>
              <a:t>lending</a:t>
            </a:r>
          </a:p>
          <a:p>
            <a:r>
              <a:rPr lang="en-US" dirty="0" smtClean="0"/>
              <a:t>Summer </a:t>
            </a:r>
            <a:r>
              <a:rPr lang="en-US" dirty="0"/>
              <a:t>of </a:t>
            </a:r>
            <a:r>
              <a:rPr lang="en-US" dirty="0" smtClean="0"/>
              <a:t>2015</a:t>
            </a:r>
          </a:p>
          <a:p>
            <a:pPr lvl="1"/>
            <a:r>
              <a:rPr lang="en-US" dirty="0" smtClean="0"/>
              <a:t>$</a:t>
            </a:r>
            <a:r>
              <a:rPr lang="en-US" dirty="0"/>
              <a:t>2.6 trillion on deposit with the </a:t>
            </a:r>
            <a:r>
              <a:rPr lang="en-US" dirty="0" smtClean="0"/>
              <a:t>Fed</a:t>
            </a:r>
          </a:p>
          <a:p>
            <a:pPr lvl="2"/>
            <a:r>
              <a:rPr lang="en-US" dirty="0" smtClean="0"/>
              <a:t>From </a:t>
            </a:r>
            <a:r>
              <a:rPr lang="en-US" dirty="0"/>
              <a:t>just $13 billion in the summer of </a:t>
            </a:r>
            <a:r>
              <a:rPr lang="en-US" dirty="0" smtClean="0"/>
              <a:t>2007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16516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Inflation?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2007 – 2015</a:t>
            </a:r>
          </a:p>
          <a:p>
            <a:pPr lvl="1"/>
            <a:r>
              <a:rPr lang="en-US" dirty="0" smtClean="0"/>
              <a:t>M1 increased </a:t>
            </a:r>
            <a:r>
              <a:rPr lang="en-US" dirty="0"/>
              <a:t>by </a:t>
            </a:r>
            <a:r>
              <a:rPr lang="en-US" dirty="0" smtClean="0"/>
              <a:t>117%</a:t>
            </a:r>
          </a:p>
          <a:p>
            <a:pPr lvl="1"/>
            <a:r>
              <a:rPr lang="en-US" dirty="0" smtClean="0"/>
              <a:t>Real </a:t>
            </a:r>
            <a:r>
              <a:rPr lang="en-US" dirty="0"/>
              <a:t>GDP grew by a total of only </a:t>
            </a:r>
            <a:r>
              <a:rPr lang="en-US" dirty="0" smtClean="0"/>
              <a:t>11%</a:t>
            </a:r>
          </a:p>
          <a:p>
            <a:pPr lvl="1"/>
            <a:r>
              <a:rPr lang="en-US" dirty="0" smtClean="0"/>
              <a:t>Lower </a:t>
            </a:r>
            <a:r>
              <a:rPr lang="en-US" dirty="0"/>
              <a:t>interest </a:t>
            </a:r>
            <a:r>
              <a:rPr lang="en-US" dirty="0" smtClean="0"/>
              <a:t>rate: people held more cash</a:t>
            </a:r>
          </a:p>
          <a:p>
            <a:pPr lvl="1"/>
            <a:r>
              <a:rPr lang="en-US" dirty="0"/>
              <a:t>Velocity of M1 slowed down considerably</a:t>
            </a:r>
          </a:p>
          <a:p>
            <a:pPr lvl="2"/>
            <a:r>
              <a:rPr lang="en-US" dirty="0" smtClean="0"/>
              <a:t>From </a:t>
            </a:r>
            <a:r>
              <a:rPr lang="en-US" dirty="0"/>
              <a:t>10.5 in 2007 to 6.1 in </a:t>
            </a:r>
            <a:r>
              <a:rPr lang="en-US" dirty="0" smtClean="0"/>
              <a:t>2015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12656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Inflation?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Future Fed actions</a:t>
            </a:r>
          </a:p>
          <a:p>
            <a:pPr lvl="1"/>
            <a:r>
              <a:rPr lang="en-US" dirty="0"/>
              <a:t>Once the recovery picks up speed: the Fed will begin selling assets to reduce bank reserves </a:t>
            </a:r>
          </a:p>
          <a:p>
            <a:pPr lvl="1"/>
            <a:r>
              <a:rPr lang="en-US" dirty="0" smtClean="0"/>
              <a:t>Once </a:t>
            </a:r>
            <a:r>
              <a:rPr lang="en-US" dirty="0"/>
              <a:t>banks tap their huge reserves to make </a:t>
            </a:r>
            <a:r>
              <a:rPr lang="en-US" dirty="0" smtClean="0"/>
              <a:t>loans, the </a:t>
            </a:r>
            <a:r>
              <a:rPr lang="en-US" dirty="0"/>
              <a:t>money supply will grow </a:t>
            </a:r>
            <a:r>
              <a:rPr lang="en-US" dirty="0" smtClean="0"/>
              <a:t>quickly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46352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International </a:t>
            </a:r>
            <a:r>
              <a:rPr lang="en-US" dirty="0" smtClean="0"/>
              <a:t>Considerations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Mexico, financial difficulties1982, 1994</a:t>
            </a:r>
          </a:p>
          <a:p>
            <a:pPr lvl="1"/>
            <a:r>
              <a:rPr lang="en-US" dirty="0"/>
              <a:t>The </a:t>
            </a:r>
            <a:r>
              <a:rPr lang="en-US" dirty="0" smtClean="0"/>
              <a:t>Fed: helped arranged loans to prevent a financial crisis </a:t>
            </a:r>
            <a:endParaRPr lang="en-US" dirty="0"/>
          </a:p>
          <a:p>
            <a:r>
              <a:rPr lang="en-US" dirty="0"/>
              <a:t>1998, defaults on Russian bonds</a:t>
            </a:r>
          </a:p>
          <a:p>
            <a:pPr lvl="1"/>
            <a:r>
              <a:rPr lang="en-US" dirty="0" smtClean="0"/>
              <a:t>Worldwide financial </a:t>
            </a:r>
            <a:r>
              <a:rPr lang="en-US" dirty="0"/>
              <a:t>panic</a:t>
            </a:r>
          </a:p>
          <a:p>
            <a:pPr lvl="1"/>
            <a:r>
              <a:rPr lang="en-US" dirty="0" smtClean="0"/>
              <a:t>The Fed: lower </a:t>
            </a:r>
            <a:r>
              <a:rPr lang="en-US" dirty="0"/>
              <a:t>federal funds </a:t>
            </a:r>
            <a:r>
              <a:rPr lang="en-US" dirty="0" smtClean="0"/>
              <a:t>rate</a:t>
            </a:r>
          </a:p>
          <a:p>
            <a:pPr lvl="2"/>
            <a:r>
              <a:rPr lang="en-US" dirty="0" smtClean="0"/>
              <a:t>To supply more liquidity here </a:t>
            </a:r>
            <a:r>
              <a:rPr lang="en-US" dirty="0"/>
              <a:t>and </a:t>
            </a:r>
            <a:r>
              <a:rPr lang="en-US" dirty="0" smtClean="0"/>
              <a:t>abroad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76790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International </a:t>
            </a:r>
            <a:r>
              <a:rPr lang="en-US" dirty="0" smtClean="0"/>
              <a:t>Considerations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2007-2009</a:t>
            </a:r>
            <a:r>
              <a:rPr lang="en-US" dirty="0"/>
              <a:t>, world-wide shortage of credit</a:t>
            </a:r>
          </a:p>
          <a:p>
            <a:pPr lvl="1"/>
            <a:r>
              <a:rPr lang="en-US" dirty="0" smtClean="0"/>
              <a:t>Caused </a:t>
            </a:r>
            <a:r>
              <a:rPr lang="en-US" dirty="0"/>
              <a:t>by mortgage </a:t>
            </a:r>
            <a:r>
              <a:rPr lang="en-US" dirty="0" smtClean="0"/>
              <a:t>defaults in </a:t>
            </a:r>
            <a:r>
              <a:rPr lang="en-US" dirty="0"/>
              <a:t>the United States </a:t>
            </a:r>
            <a:endParaRPr lang="en-US" dirty="0" smtClean="0"/>
          </a:p>
          <a:p>
            <a:pPr lvl="1"/>
            <a:r>
              <a:rPr lang="en-US" dirty="0" smtClean="0"/>
              <a:t>The Fed: supply </a:t>
            </a:r>
            <a:r>
              <a:rPr lang="en-US" dirty="0"/>
              <a:t>additional liquidity to the </a:t>
            </a:r>
            <a:r>
              <a:rPr lang="en-US" dirty="0" smtClean="0"/>
              <a:t>banking system </a:t>
            </a:r>
          </a:p>
          <a:p>
            <a:pPr lvl="2"/>
            <a:r>
              <a:rPr lang="en-US" dirty="0" smtClean="0"/>
              <a:t>To </a:t>
            </a:r>
            <a:r>
              <a:rPr lang="en-US" dirty="0"/>
              <a:t>ensure the orderly functioning of financial </a:t>
            </a:r>
            <a:r>
              <a:rPr lang="en-US" dirty="0" smtClean="0"/>
              <a:t>markets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61705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International </a:t>
            </a:r>
            <a:r>
              <a:rPr lang="en-US" dirty="0" smtClean="0"/>
              <a:t>Considerations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Central banks around the world </a:t>
            </a:r>
            <a:endParaRPr lang="en-US" dirty="0" smtClean="0"/>
          </a:p>
          <a:p>
            <a:pPr lvl="1"/>
            <a:r>
              <a:rPr lang="en-US" dirty="0" smtClean="0"/>
              <a:t>Begun </a:t>
            </a:r>
            <a:r>
              <a:rPr lang="en-US" dirty="0"/>
              <a:t>coordinating their </a:t>
            </a:r>
            <a:r>
              <a:rPr lang="en-US" dirty="0" smtClean="0"/>
              <a:t>activities</a:t>
            </a:r>
          </a:p>
          <a:p>
            <a:pPr lvl="2"/>
            <a:r>
              <a:rPr lang="en-US" dirty="0" smtClean="0"/>
              <a:t>Particularly during </a:t>
            </a:r>
            <a:r>
              <a:rPr lang="en-US" dirty="0"/>
              <a:t>economic </a:t>
            </a:r>
            <a:r>
              <a:rPr lang="en-US" dirty="0" smtClean="0"/>
              <a:t>turmoil</a:t>
            </a:r>
          </a:p>
          <a:p>
            <a:pPr lvl="1"/>
            <a:r>
              <a:rPr lang="en-US" dirty="0" smtClean="0"/>
              <a:t>October </a:t>
            </a:r>
            <a:r>
              <a:rPr lang="en-US" dirty="0"/>
              <a:t>2008, during the global </a:t>
            </a:r>
            <a:r>
              <a:rPr lang="en-US" dirty="0" smtClean="0"/>
              <a:t>financial crisis</a:t>
            </a:r>
          </a:p>
          <a:p>
            <a:pPr lvl="2"/>
            <a:r>
              <a:rPr lang="en-US" dirty="0" smtClean="0"/>
              <a:t>Six </a:t>
            </a:r>
            <a:r>
              <a:rPr lang="en-US" dirty="0"/>
              <a:t>major central banks reduced interest </a:t>
            </a:r>
            <a:r>
              <a:rPr lang="en-US" dirty="0" smtClean="0"/>
              <a:t>rates to restore financial </a:t>
            </a:r>
            <a:r>
              <a:rPr lang="en-US" dirty="0"/>
              <a:t>stability to world </a:t>
            </a:r>
            <a:r>
              <a:rPr lang="en-US" dirty="0" smtClean="0"/>
              <a:t>markets</a:t>
            </a:r>
          </a:p>
          <a:p>
            <a:pPr lvl="1"/>
            <a:r>
              <a:rPr lang="en-US" dirty="0" smtClean="0"/>
              <a:t>Chairman Bernanke: frequent contact with </a:t>
            </a:r>
            <a:r>
              <a:rPr lang="en-US" dirty="0"/>
              <a:t>other central </a:t>
            </a:r>
            <a:r>
              <a:rPr lang="en-US" dirty="0" smtClean="0"/>
              <a:t>bankers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43264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Exhibit 1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Demand for Money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967288" y="2197290"/>
            <a:ext cx="4025900" cy="4120960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The money demand, </a:t>
            </a:r>
            <a:r>
              <a:rPr lang="en-US" i="1" dirty="0" err="1">
                <a:solidFill>
                  <a:srgbClr val="000000"/>
                </a:solidFill>
              </a:rPr>
              <a:t>D</a:t>
            </a:r>
            <a:r>
              <a:rPr lang="en-US" i="1" baseline="-25000" dirty="0" err="1">
                <a:solidFill>
                  <a:srgbClr val="000000"/>
                </a:solidFill>
              </a:rPr>
              <a:t>m</a:t>
            </a:r>
            <a:r>
              <a:rPr lang="en-US" dirty="0">
                <a:solidFill>
                  <a:srgbClr val="000000"/>
                </a:solidFill>
              </a:rPr>
              <a:t>, slopes downward. As the interest rate falls, other things constant, so does the opportunity cost of holding money; the quantity of money demanded increases.</a:t>
            </a:r>
          </a:p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885825" y="1800225"/>
            <a:ext cx="3854450" cy="294005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marL="342900" indent="-342900"/>
            <a:endParaRPr lang="en-US" dirty="0" smtClean="0">
              <a:solidFill>
                <a:srgbClr val="000000"/>
              </a:solidFill>
              <a:latin typeface="Arial" pitchFamily="34" charset="0"/>
            </a:endParaRPr>
          </a:p>
        </p:txBody>
      </p:sp>
      <p:grpSp>
        <p:nvGrpSpPr>
          <p:cNvPr id="8" name="Group 12"/>
          <p:cNvGrpSpPr>
            <a:grpSpLocks/>
          </p:cNvGrpSpPr>
          <p:nvPr/>
        </p:nvGrpSpPr>
        <p:grpSpPr bwMode="auto">
          <a:xfrm>
            <a:off x="466725" y="1785938"/>
            <a:ext cx="403225" cy="2959100"/>
            <a:chOff x="1414134" y="1899347"/>
            <a:chExt cx="403585" cy="2958455"/>
          </a:xfrm>
        </p:grpSpPr>
        <p:cxnSp>
          <p:nvCxnSpPr>
            <p:cNvPr id="9" name="Straight Connector 5"/>
            <p:cNvCxnSpPr>
              <a:cxnSpLocks noChangeShapeType="1"/>
            </p:cNvCxnSpPr>
            <p:nvPr/>
          </p:nvCxnSpPr>
          <p:spPr bwMode="auto">
            <a:xfrm rot="5400000">
              <a:off x="338447" y="3378530"/>
              <a:ext cx="2956956" cy="1588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" name="TextBox 8"/>
            <p:cNvSpPr txBox="1">
              <a:spLocks noChangeArrowheads="1"/>
            </p:cNvSpPr>
            <p:nvPr/>
          </p:nvSpPr>
          <p:spPr bwMode="auto">
            <a:xfrm rot="-5400000">
              <a:off x="890914" y="2422567"/>
              <a:ext cx="141577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buFontTx/>
                <a:buNone/>
              </a:pPr>
              <a:r>
                <a:rPr lang="en-US" sz="1800" dirty="0" smtClean="0">
                  <a:solidFill>
                    <a:srgbClr val="000000"/>
                  </a:solidFill>
                </a:rPr>
                <a:t>Interest rate</a:t>
              </a:r>
            </a:p>
          </p:txBody>
        </p:sp>
      </p:grpSp>
      <p:grpSp>
        <p:nvGrpSpPr>
          <p:cNvPr id="11" name="Group 11"/>
          <p:cNvGrpSpPr>
            <a:grpSpLocks/>
          </p:cNvGrpSpPr>
          <p:nvPr/>
        </p:nvGrpSpPr>
        <p:grpSpPr bwMode="auto">
          <a:xfrm>
            <a:off x="523875" y="4745038"/>
            <a:ext cx="4264025" cy="436562"/>
            <a:chOff x="1470561" y="4857008"/>
            <a:chExt cx="4265221" cy="436626"/>
          </a:xfrm>
        </p:grpSpPr>
        <p:cxnSp>
          <p:nvCxnSpPr>
            <p:cNvPr id="12" name="Straight Connector 7"/>
            <p:cNvCxnSpPr>
              <a:cxnSpLocks noChangeShapeType="1"/>
            </p:cNvCxnSpPr>
            <p:nvPr/>
          </p:nvCxnSpPr>
          <p:spPr bwMode="auto">
            <a:xfrm>
              <a:off x="1816925" y="4857008"/>
              <a:ext cx="3918857" cy="1588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" name="TextBox 9"/>
            <p:cNvSpPr txBox="1">
              <a:spLocks noChangeArrowheads="1"/>
            </p:cNvSpPr>
            <p:nvPr/>
          </p:nvSpPr>
          <p:spPr bwMode="auto">
            <a:xfrm>
              <a:off x="1470561" y="4924302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buFontTx/>
                <a:buNone/>
              </a:pPr>
              <a:r>
                <a:rPr lang="en-US" sz="1800" dirty="0" smtClean="0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14" name="TextBox 10"/>
            <p:cNvSpPr txBox="1">
              <a:spLocks noChangeArrowheads="1"/>
            </p:cNvSpPr>
            <p:nvPr/>
          </p:nvSpPr>
          <p:spPr bwMode="auto">
            <a:xfrm>
              <a:off x="3629890" y="4924302"/>
              <a:ext cx="205697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buFontTx/>
                <a:buNone/>
              </a:pPr>
              <a:r>
                <a:rPr lang="en-US" sz="1800" dirty="0" smtClean="0">
                  <a:solidFill>
                    <a:srgbClr val="000000"/>
                  </a:solidFill>
                </a:rPr>
                <a:t>Quantity of money</a:t>
              </a:r>
            </a:p>
          </p:txBody>
        </p:sp>
      </p:grpSp>
      <p:grpSp>
        <p:nvGrpSpPr>
          <p:cNvPr id="15" name="Group 23"/>
          <p:cNvGrpSpPr>
            <a:grpSpLocks/>
          </p:cNvGrpSpPr>
          <p:nvPr/>
        </p:nvGrpSpPr>
        <p:grpSpPr bwMode="auto">
          <a:xfrm>
            <a:off x="1201738" y="2047875"/>
            <a:ext cx="3148012" cy="2276475"/>
            <a:chOff x="2279586" y="2375066"/>
            <a:chExt cx="3148084" cy="2275322"/>
          </a:xfrm>
        </p:grpSpPr>
        <p:sp>
          <p:nvSpPr>
            <p:cNvPr id="16" name="Freeform 21"/>
            <p:cNvSpPr>
              <a:spLocks noChangeArrowheads="1"/>
            </p:cNvSpPr>
            <p:nvPr/>
          </p:nvSpPr>
          <p:spPr bwMode="auto">
            <a:xfrm>
              <a:off x="2279586" y="2375066"/>
              <a:ext cx="2636797" cy="2125684"/>
            </a:xfrm>
            <a:custGeom>
              <a:avLst/>
              <a:gdLst>
                <a:gd name="T0" fmla="*/ 0 w 1463040"/>
                <a:gd name="T1" fmla="*/ 0 h 1694688"/>
                <a:gd name="T2" fmla="*/ 4244933 w 1463040"/>
                <a:gd name="T3" fmla="*/ 2716146 h 1694688"/>
                <a:gd name="T4" fmla="*/ 15436107 w 1463040"/>
                <a:gd name="T5" fmla="*/ 4194939 h 1694688"/>
                <a:gd name="T6" fmla="*/ 0 60000 65536"/>
                <a:gd name="T7" fmla="*/ 0 60000 65536"/>
                <a:gd name="T8" fmla="*/ 0 60000 65536"/>
                <a:gd name="T9" fmla="*/ 0 w 1463040"/>
                <a:gd name="T10" fmla="*/ 0 h 1694688"/>
                <a:gd name="T11" fmla="*/ 1463040 w 1463040"/>
                <a:gd name="T12" fmla="*/ 1694688 h 16946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63040" h="1694688">
                  <a:moveTo>
                    <a:pt x="0" y="0"/>
                  </a:moveTo>
                  <a:cubicBezTo>
                    <a:pt x="14438" y="342414"/>
                    <a:pt x="158496" y="814832"/>
                    <a:pt x="402336" y="1097280"/>
                  </a:cubicBezTo>
                  <a:cubicBezTo>
                    <a:pt x="646176" y="1379728"/>
                    <a:pt x="1024982" y="1556793"/>
                    <a:pt x="1463040" y="1694688"/>
                  </a:cubicBezTo>
                </a:path>
              </a:pathLst>
            </a:custGeom>
            <a:noFill/>
            <a:ln w="38100" algn="ctr">
              <a:solidFill>
                <a:srgbClr val="2121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 smtClean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7" name="TextBox 22"/>
            <p:cNvSpPr txBox="1">
              <a:spLocks noChangeArrowheads="1"/>
            </p:cNvSpPr>
            <p:nvPr/>
          </p:nvSpPr>
          <p:spPr bwMode="auto">
            <a:xfrm>
              <a:off x="4948052" y="4281056"/>
              <a:ext cx="47961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buFontTx/>
                <a:buNone/>
              </a:pPr>
              <a:r>
                <a:rPr lang="en-US" sz="1800" i="1" dirty="0" err="1" smtClean="0">
                  <a:solidFill>
                    <a:srgbClr val="000000"/>
                  </a:solidFill>
                </a:rPr>
                <a:t>D</a:t>
              </a:r>
              <a:r>
                <a:rPr lang="en-US" sz="1800" i="1" baseline="-25000" dirty="0" err="1" smtClean="0">
                  <a:solidFill>
                    <a:srgbClr val="000000"/>
                  </a:solidFill>
                </a:rPr>
                <a:t>m</a:t>
              </a:r>
              <a:endParaRPr lang="en-US" sz="1800" i="1" dirty="0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5332413" y="2570162"/>
            <a:ext cx="38115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buFontTx/>
              <a:buNone/>
            </a:pPr>
            <a:endParaRPr lang="en-US" sz="18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799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7" grpId="0" animBg="1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Supply of Money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Supply of money</a:t>
            </a:r>
          </a:p>
          <a:p>
            <a:pPr lvl="1"/>
            <a:r>
              <a:rPr lang="en-US" dirty="0" smtClean="0"/>
              <a:t>The stock </a:t>
            </a:r>
            <a:r>
              <a:rPr lang="en-US" dirty="0"/>
              <a:t>of money</a:t>
            </a:r>
          </a:p>
          <a:p>
            <a:pPr lvl="1"/>
            <a:r>
              <a:rPr lang="en-US" dirty="0" smtClean="0"/>
              <a:t>Available in the </a:t>
            </a:r>
            <a:r>
              <a:rPr lang="en-US" dirty="0"/>
              <a:t>economy</a:t>
            </a:r>
          </a:p>
          <a:p>
            <a:pPr lvl="1"/>
            <a:r>
              <a:rPr lang="en-US" dirty="0" smtClean="0"/>
              <a:t>At a </a:t>
            </a:r>
            <a:r>
              <a:rPr lang="en-US" dirty="0"/>
              <a:t>particular time</a:t>
            </a:r>
          </a:p>
          <a:p>
            <a:r>
              <a:rPr lang="en-US" dirty="0"/>
              <a:t>Determined by the Fed</a:t>
            </a:r>
          </a:p>
          <a:p>
            <a:pPr lvl="1"/>
            <a:r>
              <a:rPr lang="en-US" dirty="0"/>
              <a:t>Vertical line</a:t>
            </a:r>
          </a:p>
          <a:p>
            <a:pPr lvl="1"/>
            <a:r>
              <a:rPr lang="en-US" dirty="0"/>
              <a:t>Independent of interest rate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27790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Equilibrium Interest Rate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Equilibrium interest rate</a:t>
            </a:r>
          </a:p>
          <a:p>
            <a:pPr lvl="1"/>
            <a:r>
              <a:rPr lang="en-US" dirty="0"/>
              <a:t>Demand for money</a:t>
            </a:r>
          </a:p>
          <a:p>
            <a:pPr lvl="1"/>
            <a:r>
              <a:rPr lang="en-US" dirty="0"/>
              <a:t>Supply of money</a:t>
            </a:r>
          </a:p>
          <a:p>
            <a:r>
              <a:rPr lang="en-US" dirty="0"/>
              <a:t>Interest rates</a:t>
            </a:r>
          </a:p>
          <a:p>
            <a:pPr lvl="1"/>
            <a:r>
              <a:rPr lang="en-US" dirty="0"/>
              <a:t>Above equilibrium</a:t>
            </a:r>
          </a:p>
          <a:p>
            <a:pPr lvl="2"/>
            <a:r>
              <a:rPr lang="en-US" dirty="0"/>
              <a:t>Higher opportunity cost of holding money</a:t>
            </a:r>
          </a:p>
          <a:p>
            <a:pPr lvl="1"/>
            <a:r>
              <a:rPr lang="en-US" dirty="0"/>
              <a:t>Below equilibrium</a:t>
            </a:r>
          </a:p>
          <a:p>
            <a:pPr lvl="2"/>
            <a:r>
              <a:rPr lang="en-US" dirty="0"/>
              <a:t>Lower opportunity cost of holding </a:t>
            </a:r>
            <a:r>
              <a:rPr lang="en-US" dirty="0" smtClean="0"/>
              <a:t>money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19817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Equilibrium Interest Rate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a given </a:t>
            </a:r>
            <a:r>
              <a:rPr lang="en-US" dirty="0"/>
              <a:t>money demand curve</a:t>
            </a:r>
          </a:p>
          <a:p>
            <a:pPr lvl="1"/>
            <a:r>
              <a:rPr lang="en-US" dirty="0" smtClean="0"/>
              <a:t>An increase in the </a:t>
            </a:r>
            <a:r>
              <a:rPr lang="en-US" dirty="0"/>
              <a:t>money supply</a:t>
            </a:r>
          </a:p>
          <a:p>
            <a:pPr lvl="2"/>
            <a:r>
              <a:rPr lang="en-US" dirty="0" smtClean="0"/>
              <a:t>Drives down the interest </a:t>
            </a:r>
            <a:r>
              <a:rPr lang="en-US" dirty="0"/>
              <a:t>rate</a:t>
            </a:r>
          </a:p>
          <a:p>
            <a:pPr lvl="1"/>
            <a:r>
              <a:rPr lang="en-US" dirty="0" smtClean="0"/>
              <a:t>A decrease in the </a:t>
            </a:r>
            <a:r>
              <a:rPr lang="en-US" dirty="0"/>
              <a:t>money supply</a:t>
            </a:r>
          </a:p>
          <a:p>
            <a:pPr lvl="2"/>
            <a:r>
              <a:rPr lang="en-US" dirty="0" smtClean="0"/>
              <a:t>Drives up the interest </a:t>
            </a:r>
            <a:r>
              <a:rPr lang="en-US" dirty="0"/>
              <a:t>rate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16773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xtbook title">
  <a:themeElements>
    <a:clrScheme name="ChapterSlid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hapterSlid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3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3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Chapter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Sli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Sli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Sli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Sli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Sli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pterSli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pterSli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pterSli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pterSli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pterSli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pterSli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intro">
  <a:themeElements>
    <a:clrScheme name="ChapterSlid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hapterSlid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3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3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Chapter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Sli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Sli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Sli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Sli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Sli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pterSli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pterSli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pterSli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pterSli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pterSli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pterSli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hapterSlide">
  <a:themeElements>
    <a:clrScheme name="ChapterSlid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hapterSlid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3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3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Chapter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Sli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Sli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Sli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Sli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Sli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pterSli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pterSli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pterSli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pterSli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pterSli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pterSli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exhibit_figure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3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3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case study 2">
  <a:themeElements>
    <a:clrScheme name="3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3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3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3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appendix">
  <a:themeElements>
    <a:clrScheme name="2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3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3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2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25842</TotalTime>
  <Words>4567</Words>
  <Application>Microsoft Office PowerPoint</Application>
  <PresentationFormat>On-screen Show (4:3)</PresentationFormat>
  <Paragraphs>539</Paragraphs>
  <Slides>57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6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8" baseType="lpstr">
      <vt:lpstr>Arial</vt:lpstr>
      <vt:lpstr>Calibri</vt:lpstr>
      <vt:lpstr>Cambria</vt:lpstr>
      <vt:lpstr>Times New Roman</vt:lpstr>
      <vt:lpstr>Textbook title</vt:lpstr>
      <vt:lpstr>intro</vt:lpstr>
      <vt:lpstr>ChapterSlide</vt:lpstr>
      <vt:lpstr>exhibit_figure</vt:lpstr>
      <vt:lpstr>case study 2</vt:lpstr>
      <vt:lpstr>appendix</vt:lpstr>
      <vt:lpstr>Equation</vt:lpstr>
      <vt:lpstr>PowerPoint Presentation</vt:lpstr>
      <vt:lpstr>PowerPoint Presentation</vt:lpstr>
      <vt:lpstr>The Demand for Money</vt:lpstr>
      <vt:lpstr>The Demand for Money</vt:lpstr>
      <vt:lpstr>The Demand for Money</vt:lpstr>
      <vt:lpstr>Exhibit 1</vt:lpstr>
      <vt:lpstr>The Supply of Money</vt:lpstr>
      <vt:lpstr>Equilibrium Interest Rate</vt:lpstr>
      <vt:lpstr>Equilibrium Interest Rate</vt:lpstr>
      <vt:lpstr>Exhibit 2</vt:lpstr>
      <vt:lpstr>Money and AD in the Short Run</vt:lpstr>
      <vt:lpstr>Money and AD in the Short Run</vt:lpstr>
      <vt:lpstr>Exhibit 3</vt:lpstr>
      <vt:lpstr>Money and AD in the Short Run</vt:lpstr>
      <vt:lpstr>Adding the SRAS Curve</vt:lpstr>
      <vt:lpstr>Adding the SRAS Curve</vt:lpstr>
      <vt:lpstr>Exhibit 4</vt:lpstr>
      <vt:lpstr>Recent History: the Federal Funds Rate</vt:lpstr>
      <vt:lpstr>Recent History: the Federal Funds Rate</vt:lpstr>
      <vt:lpstr>Recent History: the Federal Funds Rate</vt:lpstr>
      <vt:lpstr>Recent History: the Federal Funds Rate</vt:lpstr>
      <vt:lpstr>Recent History: the Federal Funds Rate</vt:lpstr>
      <vt:lpstr>Exhibit 5</vt:lpstr>
      <vt:lpstr>Greater Fed Transparency as a Policy Tool</vt:lpstr>
      <vt:lpstr>Greater Fed Transparency as a Policy Tool</vt:lpstr>
      <vt:lpstr>Greater Fed Transparency as a Policy Tool</vt:lpstr>
      <vt:lpstr>Greater Fed Transparency as a Policy Tool</vt:lpstr>
      <vt:lpstr>Money and AD in the Long Run</vt:lpstr>
      <vt:lpstr>Money and AD in the Long Run</vt:lpstr>
      <vt:lpstr>Exhibit 6</vt:lpstr>
      <vt:lpstr>Money and AD in the Long Run</vt:lpstr>
      <vt:lpstr>Money and AD in the Long Run</vt:lpstr>
      <vt:lpstr>Exhibit 7 (a)</vt:lpstr>
      <vt:lpstr>Exhibit 7 (b)</vt:lpstr>
      <vt:lpstr>Targets for Monetary Policy</vt:lpstr>
      <vt:lpstr>Exhibit 8</vt:lpstr>
      <vt:lpstr>Targets for Monetary Policy</vt:lpstr>
      <vt:lpstr>Targets for Monetary Policy</vt:lpstr>
      <vt:lpstr>Other Fed Responses to Financial Crisis</vt:lpstr>
      <vt:lpstr>Other Fed Responses to Financial Crisis</vt:lpstr>
      <vt:lpstr>Other Fed Responses to Financial Crisis</vt:lpstr>
      <vt:lpstr>Other Fed Responses to Financial Crisis</vt:lpstr>
      <vt:lpstr>Other Fed Responses to Financial Crisis</vt:lpstr>
      <vt:lpstr>Other Fed Responses to Financial Crisis</vt:lpstr>
      <vt:lpstr>Other Fed Responses to Financial Crisis</vt:lpstr>
      <vt:lpstr>Other Fed Responses to Financial Crisis</vt:lpstr>
      <vt:lpstr>Other Fed Responses to Financial Crisis</vt:lpstr>
      <vt:lpstr>Other Fed Responses to Financial Crisis</vt:lpstr>
      <vt:lpstr>Other Fed Responses to Financial Crisis</vt:lpstr>
      <vt:lpstr>What about Inflation?</vt:lpstr>
      <vt:lpstr>What about Inflation?</vt:lpstr>
      <vt:lpstr>What about Inflation?</vt:lpstr>
      <vt:lpstr>What about Inflation?</vt:lpstr>
      <vt:lpstr>What about Inflation?</vt:lpstr>
      <vt:lpstr>International Considerations</vt:lpstr>
      <vt:lpstr>International Considerations</vt:lpstr>
      <vt:lpstr>International Considerations</vt:lpstr>
    </vt:vector>
  </TitlesOfParts>
  <Company>Eastern Illinois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ECONOMICS</dc:title>
  <dc:creator>Andreea Chiritescu</dc:creator>
  <cp:lastModifiedBy>CL User</cp:lastModifiedBy>
  <cp:revision>1342</cp:revision>
  <dcterms:created xsi:type="dcterms:W3CDTF">2006-11-30T14:59:54Z</dcterms:created>
  <dcterms:modified xsi:type="dcterms:W3CDTF">2016-01-20T00:48:23Z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-942528694</vt:i4>
  </property>
  <property fmtid="{D5CDD505-2E9C-101B-9397-08002B2CF9AE}" pid="3" name="_NewReviewCycle">
    <vt:lpwstr/>
  </property>
  <property fmtid="{D5CDD505-2E9C-101B-9397-08002B2CF9AE}" pid="4" name="_EmailSubject">
    <vt:lpwstr>PowerPoints</vt:lpwstr>
  </property>
  <property fmtid="{D5CDD505-2E9C-101B-9397-08002B2CF9AE}" pid="5" name="_AuthorEmail">
    <vt:lpwstr>Julia.Chase@cengage.com</vt:lpwstr>
  </property>
  <property fmtid="{D5CDD505-2E9C-101B-9397-08002B2CF9AE}" pid="6" name="_AuthorEmailDisplayName">
    <vt:lpwstr>Chase, Julia</vt:lpwstr>
  </property>
</Properties>
</file>