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4" r:id="rId1"/>
    <p:sldMasterId id="2147484293" r:id="rId2"/>
    <p:sldMasterId id="2147483650" r:id="rId3"/>
    <p:sldMasterId id="2147483652" r:id="rId4"/>
    <p:sldMasterId id="2147483655" r:id="rId5"/>
    <p:sldMasterId id="2147483654" r:id="rId6"/>
  </p:sldMasterIdLst>
  <p:notesMasterIdLst>
    <p:notesMasterId r:id="rId43"/>
  </p:notesMasterIdLst>
  <p:handoutMasterIdLst>
    <p:handoutMasterId r:id="rId44"/>
  </p:handoutMasterIdLst>
  <p:sldIdLst>
    <p:sldId id="663" r:id="rId7"/>
    <p:sldId id="664" r:id="rId8"/>
    <p:sldId id="828" r:id="rId9"/>
    <p:sldId id="829" r:id="rId10"/>
    <p:sldId id="830" r:id="rId11"/>
    <p:sldId id="831" r:id="rId12"/>
    <p:sldId id="832" r:id="rId13"/>
    <p:sldId id="833" r:id="rId14"/>
    <p:sldId id="834" r:id="rId15"/>
    <p:sldId id="835" r:id="rId16"/>
    <p:sldId id="836" r:id="rId17"/>
    <p:sldId id="837" r:id="rId18"/>
    <p:sldId id="838" r:id="rId19"/>
    <p:sldId id="839" r:id="rId20"/>
    <p:sldId id="840" r:id="rId21"/>
    <p:sldId id="841" r:id="rId22"/>
    <p:sldId id="842" r:id="rId23"/>
    <p:sldId id="868" r:id="rId24"/>
    <p:sldId id="869" r:id="rId25"/>
    <p:sldId id="870" r:id="rId26"/>
    <p:sldId id="871" r:id="rId27"/>
    <p:sldId id="872" r:id="rId28"/>
    <p:sldId id="843" r:id="rId29"/>
    <p:sldId id="844" r:id="rId30"/>
    <p:sldId id="845" r:id="rId31"/>
    <p:sldId id="846" r:id="rId32"/>
    <p:sldId id="847" r:id="rId33"/>
    <p:sldId id="848" r:id="rId34"/>
    <p:sldId id="849" r:id="rId35"/>
    <p:sldId id="850" r:id="rId36"/>
    <p:sldId id="851" r:id="rId37"/>
    <p:sldId id="852" r:id="rId38"/>
    <p:sldId id="873" r:id="rId39"/>
    <p:sldId id="853" r:id="rId40"/>
    <p:sldId id="854" r:id="rId41"/>
    <p:sldId id="855" r:id="rId4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buChar char="•"/>
      <a:defRPr sz="3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buChar char="•"/>
      <a:defRPr sz="3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buChar char="•"/>
      <a:defRPr sz="3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Char char="•"/>
      <a:defRPr sz="3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Char char="•"/>
      <a:defRPr sz="3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900E24"/>
    <a:srgbClr val="DE4A00"/>
    <a:srgbClr val="FF732D"/>
    <a:srgbClr val="FF0066"/>
    <a:srgbClr val="0044A8"/>
    <a:srgbClr val="B42828"/>
    <a:srgbClr val="00AAC9"/>
    <a:srgbClr val="0097A1"/>
    <a:srgbClr val="0027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65" autoAdjust="0"/>
    <p:restoredTop sz="86406" autoAdjust="0"/>
  </p:normalViewPr>
  <p:slideViewPr>
    <p:cSldViewPr snapToGrid="0">
      <p:cViewPr varScale="1">
        <p:scale>
          <a:sx n="109" d="100"/>
          <a:sy n="109" d="100"/>
        </p:scale>
        <p:origin x="108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92D0800-4859-4CA8-B7EC-AA42AD7B6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341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8B77CDB-D0D5-4635-9103-FBDA270D4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591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05050"/>
            <a:ext cx="91440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1"/>
          <p:cNvSpPr>
            <a:spLocks noChangeArrowheads="1"/>
          </p:cNvSpPr>
          <p:nvPr userDrawn="1"/>
        </p:nvSpPr>
        <p:spPr bwMode="auto">
          <a:xfrm>
            <a:off x="3143892" y="5856270"/>
            <a:ext cx="6000108" cy="530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lnSpc>
                <a:spcPct val="80000"/>
              </a:lnSpc>
              <a:buFontTx/>
              <a:buNone/>
            </a:pPr>
            <a:r>
              <a:rPr lang="en-US" sz="1600" dirty="0" smtClean="0"/>
              <a:t>Prepared by:</a:t>
            </a:r>
            <a:r>
              <a:rPr lang="en-US" sz="1600" baseline="0" dirty="0" smtClean="0"/>
              <a:t> </a:t>
            </a:r>
            <a:r>
              <a:rPr lang="en-US" sz="1600" dirty="0" smtClean="0"/>
              <a:t>V. </a:t>
            </a:r>
            <a:r>
              <a:rPr lang="en-US" sz="1600" dirty="0" err="1" smtClean="0"/>
              <a:t>Andreea</a:t>
            </a:r>
            <a:r>
              <a:rPr lang="en-US" sz="1600" dirty="0" smtClean="0"/>
              <a:t> </a:t>
            </a:r>
            <a:r>
              <a:rPr lang="en-US" sz="1600" dirty="0" err="1" smtClean="0"/>
              <a:t>Chiritescu</a:t>
            </a:r>
            <a:r>
              <a:rPr lang="en-US" sz="1600" dirty="0" smtClean="0"/>
              <a:t>, Eastern Illinois University</a:t>
            </a: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Reviewed by: William A. </a:t>
            </a:r>
            <a:r>
              <a:rPr lang="en-US" sz="16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McEachern</a:t>
            </a:r>
            <a:r>
              <a:rPr lang="en-US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</a:t>
            </a:r>
            <a:r>
              <a:rPr lang="en-US" sz="16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University of Connecticut</a:t>
            </a:r>
            <a:endParaRPr lang="en-US" sz="16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8915" name="Rectangle 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0" y="1924316"/>
            <a:ext cx="9144000" cy="2429300"/>
          </a:xfrm>
          <a:prstGeom prst="rect">
            <a:avLst/>
          </a:prstGeom>
        </p:spPr>
        <p:txBody>
          <a:bodyPr wrap="none"/>
          <a:lstStyle>
            <a:lvl1pPr marL="0" indent="0" algn="ctr">
              <a:buFontTx/>
              <a:buNone/>
              <a:defRPr sz="4800">
                <a:solidFill>
                  <a:srgbClr val="900E24"/>
                </a:solidFill>
              </a:defRPr>
            </a:lvl1pPr>
          </a:lstStyle>
          <a:p>
            <a:r>
              <a:rPr lang="en-US" dirty="0" err="1" smtClean="0"/>
              <a:t>Ch</a:t>
            </a:r>
            <a:r>
              <a:rPr lang="en-US" dirty="0" smtClean="0"/>
              <a:t># </a:t>
            </a:r>
          </a:p>
          <a:p>
            <a:r>
              <a:rPr lang="en-US" dirty="0" smtClean="0"/>
              <a:t>and Chapter </a:t>
            </a:r>
            <a:r>
              <a:rPr lang="en-US" dirty="0"/>
              <a:t>name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18364" y="6492875"/>
            <a:ext cx="8925636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2017 Cengage Learning®. May not be scanned, copied or duplicated, or posted to a publicly accessible website, in whole or in part.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42761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7290" y="382137"/>
            <a:ext cx="6946710" cy="6120880"/>
          </a:xfrm>
          <a:prstGeom prst="rect">
            <a:avLst/>
          </a:prstGeom>
        </p:spPr>
        <p:txBody>
          <a:bodyPr/>
          <a:lstStyle>
            <a:lvl1pPr>
              <a:defRPr sz="2800" i="0">
                <a:solidFill>
                  <a:schemeClr val="tx1"/>
                </a:solidFill>
                <a:latin typeface="+mn-lt"/>
                <a:cs typeface="Calibri" pitchFamily="34" charset="0"/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</a:t>
            </a:r>
          </a:p>
          <a:p>
            <a:pPr lvl="0"/>
            <a:r>
              <a:rPr lang="en-US" dirty="0" smtClean="0"/>
              <a:t>to edit </a:t>
            </a:r>
          </a:p>
          <a:p>
            <a:pPr lvl="0"/>
            <a:r>
              <a:rPr lang="en-US" dirty="0" smtClean="0"/>
              <a:t>Master </a:t>
            </a:r>
          </a:p>
          <a:p>
            <a:pPr lvl="0"/>
            <a:r>
              <a:rPr lang="en-US" dirty="0" smtClean="0"/>
              <a:t>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© 2017 Cengage Learning®. May not be scanned, copied or duplicated, or posted to a publicly accessible website, in whole or in part.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7956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43" y="0"/>
            <a:ext cx="8488957" cy="865188"/>
          </a:xfrm>
        </p:spPr>
        <p:txBody>
          <a:bodyPr/>
          <a:lstStyle>
            <a:lvl1pPr>
              <a:defRPr b="0" i="0">
                <a:solidFill>
                  <a:srgbClr val="900E24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280" y="924375"/>
            <a:ext cx="8833734" cy="5524050"/>
          </a:xfrm>
        </p:spPr>
        <p:txBody>
          <a:bodyPr/>
          <a:lstStyle>
            <a:lvl1pPr>
              <a:defRPr>
                <a:solidFill>
                  <a:srgbClr val="0044A8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2017 Cengage Learning®. May not be scanned, copied or duplicated, or posted to a publicly accessible website, in whole or in part.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54096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307977" cy="3524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0" y="329488"/>
            <a:ext cx="9144000" cy="477221"/>
          </a:xfrm>
        </p:spPr>
        <p:txBody>
          <a:bodyPr/>
          <a:lstStyle>
            <a:lvl1pPr>
              <a:defRPr sz="2800">
                <a:solidFill>
                  <a:srgbClr val="1C1C1C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967288" y="1270000"/>
            <a:ext cx="4025900" cy="5048250"/>
          </a:xfrm>
        </p:spPr>
        <p:txBody>
          <a:bodyPr/>
          <a:lstStyle>
            <a:lvl1pPr marL="0" indent="0">
              <a:spcBef>
                <a:spcPts val="0"/>
              </a:spcBef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38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902" y="959370"/>
            <a:ext cx="8765498" cy="5517630"/>
          </a:xfrm>
        </p:spPr>
        <p:txBody>
          <a:bodyPr/>
          <a:lstStyle>
            <a:lvl1pPr>
              <a:defRPr>
                <a:solidFill>
                  <a:srgbClr val="0044A8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721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7C3B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60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emf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6434410"/>
            <a:ext cx="9144000" cy="423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8364" y="6492875"/>
            <a:ext cx="89256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buFontTx/>
              <a:buNone/>
              <a:defRPr sz="11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© 2017 Cengage Learning®. May not be scanned, copied or duplicated, or posted to a publicly accessible website, in whole or in part.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23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2"/>
          <p:cNvSpPr txBox="1">
            <a:spLocks/>
          </p:cNvSpPr>
          <p:nvPr userDrawn="1"/>
        </p:nvSpPr>
        <p:spPr>
          <a:xfrm>
            <a:off x="4884879" y="0"/>
            <a:ext cx="4095345" cy="2115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buNone/>
            </a:pPr>
            <a:r>
              <a:rPr lang="en-US" sz="1200" kern="0" dirty="0" err="1" smtClean="0">
                <a:solidFill>
                  <a:srgbClr val="000000"/>
                </a:solidFill>
                <a:latin typeface="+mj-lt"/>
              </a:rPr>
              <a:t>McEachern</a:t>
            </a:r>
            <a:r>
              <a:rPr lang="en-US" sz="1200" kern="0" dirty="0" smtClean="0">
                <a:solidFill>
                  <a:srgbClr val="000000"/>
                </a:solidFill>
                <a:latin typeface="+mj-lt"/>
              </a:rPr>
              <a:t>, </a:t>
            </a:r>
            <a:r>
              <a:rPr lang="en-US" sz="1200" i="1" kern="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Macroeconomics </a:t>
            </a:r>
            <a:r>
              <a:rPr lang="en-US" sz="1200" kern="0" dirty="0" smtClean="0">
                <a:solidFill>
                  <a:srgbClr val="000000"/>
                </a:solidFill>
                <a:latin typeface="+mj-lt"/>
              </a:rPr>
              <a:t>11e, Ch. 16</a:t>
            </a:r>
            <a:endParaRPr lang="en-US" sz="1200" kern="0" dirty="0"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6" r:id="rId1"/>
  </p:sldLayoutIdLst>
  <p:transition/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86045"/>
            <a:ext cx="9144000" cy="271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71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1955"/>
            <a:ext cx="2124258" cy="6314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 bwMode="auto">
          <a:xfrm>
            <a:off x="2224585" y="368489"/>
            <a:ext cx="6757490" cy="6217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86045"/>
            <a:ext cx="9144000" cy="27195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spcBef>
                <a:spcPts val="0"/>
              </a:spcBef>
              <a:buFontTx/>
              <a:buNone/>
              <a:defRPr sz="11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© 2017 Cengage Learning®. May not be scanned, copied or duplicated, or posted to a publicly accessible website, in whole or in part.</a:t>
            </a:r>
            <a:endParaRPr lang="en-US" dirty="0"/>
          </a:p>
        </p:txBody>
      </p:sp>
      <p:sp>
        <p:nvSpPr>
          <p:cNvPr id="7" name="Text Placeholder 2"/>
          <p:cNvSpPr txBox="1">
            <a:spLocks/>
          </p:cNvSpPr>
          <p:nvPr userDrawn="1"/>
        </p:nvSpPr>
        <p:spPr>
          <a:xfrm>
            <a:off x="4884879" y="0"/>
            <a:ext cx="4095345" cy="2115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buNone/>
            </a:pPr>
            <a:r>
              <a:rPr lang="en-US" sz="1200" kern="0" dirty="0" err="1" smtClean="0">
                <a:solidFill>
                  <a:srgbClr val="000000"/>
                </a:solidFill>
                <a:latin typeface="+mj-lt"/>
              </a:rPr>
              <a:t>McEachern</a:t>
            </a:r>
            <a:r>
              <a:rPr lang="en-US" sz="1200" kern="0" dirty="0" smtClean="0">
                <a:solidFill>
                  <a:srgbClr val="000000"/>
                </a:solidFill>
                <a:latin typeface="+mj-lt"/>
              </a:rPr>
              <a:t>, </a:t>
            </a:r>
            <a:r>
              <a:rPr lang="en-US" sz="1200" i="1" kern="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Macroeconomics</a:t>
            </a:r>
            <a:r>
              <a:rPr lang="en-US" sz="1200" kern="0" dirty="0" smtClean="0">
                <a:solidFill>
                  <a:srgbClr val="000000"/>
                </a:solidFill>
                <a:latin typeface="+mj-lt"/>
              </a:rPr>
              <a:t> 11e, Ch. 16 </a:t>
            </a:r>
            <a:endParaRPr lang="en-US" sz="1200" kern="0" dirty="0"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7" r:id="rId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26267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rgbClr val="26267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800">
          <a:solidFill>
            <a:srgbClr val="26267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26267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rgbClr val="26267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6434410"/>
            <a:ext cx="9144000" cy="423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68375"/>
            <a:ext cx="8609013" cy="548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1069" y="6492875"/>
            <a:ext cx="61960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buFontTx/>
              <a:buNone/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© 2017 Cengage Learning®. May not be scanned, copied or duplicated, or posted to a publicly accessible website, in whole or in part.</a:t>
            </a:r>
            <a:endParaRPr lang="en-US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1"/>
            <a:ext cx="652984" cy="799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704402" y="60325"/>
            <a:ext cx="8439598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Title – text and content – red</a:t>
            </a:r>
          </a:p>
        </p:txBody>
      </p:sp>
      <p:pic>
        <p:nvPicPr>
          <p:cNvPr id="12294" name="Picture 6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4598"/>
            <a:ext cx="9144000" cy="106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2"/>
          <p:cNvSpPr txBox="1">
            <a:spLocks/>
          </p:cNvSpPr>
          <p:nvPr userDrawn="1"/>
        </p:nvSpPr>
        <p:spPr>
          <a:xfrm>
            <a:off x="5048655" y="6646460"/>
            <a:ext cx="4095345" cy="2115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buNone/>
            </a:pPr>
            <a:r>
              <a:rPr lang="en-US" sz="1100" kern="0" dirty="0" err="1" smtClean="0">
                <a:solidFill>
                  <a:srgbClr val="000000"/>
                </a:solidFill>
                <a:latin typeface="+mj-lt"/>
              </a:rPr>
              <a:t>McEachern</a:t>
            </a:r>
            <a:r>
              <a:rPr lang="en-US" sz="1100" kern="0" dirty="0" smtClean="0">
                <a:solidFill>
                  <a:srgbClr val="000000"/>
                </a:solidFill>
                <a:latin typeface="+mj-lt"/>
              </a:rPr>
              <a:t>, </a:t>
            </a:r>
            <a:r>
              <a:rPr lang="en-US" sz="1100" i="1" kern="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Macroeconomics</a:t>
            </a:r>
            <a:r>
              <a:rPr lang="en-US" sz="1100" kern="0" dirty="0" smtClean="0">
                <a:solidFill>
                  <a:srgbClr val="000000"/>
                </a:solidFill>
                <a:latin typeface="+mj-lt"/>
              </a:rPr>
              <a:t> 11e, Ch. 16</a:t>
            </a:r>
            <a:endParaRPr lang="en-US" sz="1100" kern="0" dirty="0"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8" r:id="rId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900E24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B42828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B42828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B42828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B42828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rgbClr val="0044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0" name="Picture 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401341" y="-4401341"/>
            <a:ext cx="341319" cy="9144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0" y="0"/>
            <a:ext cx="9144000" cy="3524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EXHIBIT 1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87317" y="798513"/>
            <a:ext cx="8974133" cy="5693789"/>
            <a:chOff x="87317" y="798513"/>
            <a:chExt cx="8974133" cy="5693789"/>
          </a:xfrm>
        </p:grpSpPr>
        <p:pic>
          <p:nvPicPr>
            <p:cNvPr id="8194" name="Picture 2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318" y="808646"/>
              <a:ext cx="8974130" cy="5674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" name="Group 1"/>
            <p:cNvGrpSpPr/>
            <p:nvPr userDrawn="1"/>
          </p:nvGrpSpPr>
          <p:grpSpPr>
            <a:xfrm>
              <a:off x="87317" y="798513"/>
              <a:ext cx="8974133" cy="5693789"/>
              <a:chOff x="87317" y="798513"/>
              <a:chExt cx="8974133" cy="5693789"/>
            </a:xfrm>
          </p:grpSpPr>
          <p:cxnSp>
            <p:nvCxnSpPr>
              <p:cNvPr id="4105" name="Straight Connector 2"/>
              <p:cNvCxnSpPr>
                <a:cxnSpLocks noChangeShapeType="1"/>
              </p:cNvCxnSpPr>
              <p:nvPr userDrawn="1"/>
            </p:nvCxnSpPr>
            <p:spPr bwMode="auto">
              <a:xfrm>
                <a:off x="87318" y="6483222"/>
                <a:ext cx="8974132" cy="0"/>
              </a:xfrm>
              <a:prstGeom prst="line">
                <a:avLst/>
              </a:prstGeom>
              <a:noFill/>
              <a:ln w="19050" algn="ctr">
                <a:solidFill>
                  <a:srgbClr val="007C3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106" name="Straight Connector 10"/>
              <p:cNvCxnSpPr>
                <a:cxnSpLocks noChangeShapeType="1"/>
              </p:cNvCxnSpPr>
              <p:nvPr userDrawn="1"/>
            </p:nvCxnSpPr>
            <p:spPr bwMode="auto">
              <a:xfrm flipV="1">
                <a:off x="87318" y="805964"/>
                <a:ext cx="8974132" cy="2682"/>
              </a:xfrm>
              <a:prstGeom prst="line">
                <a:avLst/>
              </a:prstGeom>
              <a:noFill/>
              <a:ln w="19050" algn="ctr">
                <a:solidFill>
                  <a:srgbClr val="007C3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107" name="Straight Connector 11"/>
              <p:cNvCxnSpPr>
                <a:cxnSpLocks noChangeShapeType="1"/>
              </p:cNvCxnSpPr>
              <p:nvPr userDrawn="1"/>
            </p:nvCxnSpPr>
            <p:spPr bwMode="auto">
              <a:xfrm flipH="1">
                <a:off x="87317" y="798513"/>
                <a:ext cx="1" cy="5693789"/>
              </a:xfrm>
              <a:prstGeom prst="line">
                <a:avLst/>
              </a:prstGeom>
              <a:noFill/>
              <a:ln w="19050" algn="ctr">
                <a:solidFill>
                  <a:srgbClr val="007C3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108" name="Straight Connector 14"/>
              <p:cNvCxnSpPr>
                <a:cxnSpLocks noChangeShapeType="1"/>
              </p:cNvCxnSpPr>
              <p:nvPr userDrawn="1"/>
            </p:nvCxnSpPr>
            <p:spPr bwMode="auto">
              <a:xfrm>
                <a:off x="9061448" y="798513"/>
                <a:ext cx="2" cy="5689774"/>
              </a:xfrm>
              <a:prstGeom prst="line">
                <a:avLst/>
              </a:prstGeom>
              <a:noFill/>
              <a:ln w="19050" algn="ctr">
                <a:solidFill>
                  <a:srgbClr val="007C3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4101" name="Rectangle 3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5260975" y="1149350"/>
            <a:ext cx="3657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</a:t>
            </a:r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0" y="6492875"/>
            <a:ext cx="6428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buFontTx/>
              <a:buNone/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© 2017 Cengage Learning®. May not be scanned, copied or duplicated, or posted to a publicly accessible website, in whole or in part.</a:t>
            </a:r>
            <a:endParaRPr lang="en-US" dirty="0"/>
          </a:p>
        </p:txBody>
      </p:sp>
      <p:sp>
        <p:nvSpPr>
          <p:cNvPr id="13" name="Text Placeholder 2"/>
          <p:cNvSpPr txBox="1">
            <a:spLocks/>
          </p:cNvSpPr>
          <p:nvPr userDrawn="1"/>
        </p:nvSpPr>
        <p:spPr>
          <a:xfrm>
            <a:off x="5048655" y="6646460"/>
            <a:ext cx="4095345" cy="2115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buNone/>
            </a:pPr>
            <a:r>
              <a:rPr lang="en-US" sz="1100" kern="0" dirty="0" err="1" smtClean="0">
                <a:solidFill>
                  <a:srgbClr val="000000"/>
                </a:solidFill>
                <a:latin typeface="+mj-lt"/>
              </a:rPr>
              <a:t>McEachern</a:t>
            </a:r>
            <a:r>
              <a:rPr lang="en-US" sz="1100" kern="0" dirty="0" smtClean="0">
                <a:solidFill>
                  <a:srgbClr val="000000"/>
                </a:solidFill>
                <a:latin typeface="+mj-lt"/>
              </a:rPr>
              <a:t>, </a:t>
            </a:r>
            <a:r>
              <a:rPr lang="en-US" sz="1100" i="1" kern="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Macroeconomics</a:t>
            </a:r>
            <a:r>
              <a:rPr lang="en-US" sz="1100" kern="0" dirty="0" smtClean="0">
                <a:solidFill>
                  <a:srgbClr val="000000"/>
                </a:solidFill>
                <a:latin typeface="+mj-lt"/>
              </a:rPr>
              <a:t> 11e, Ch. 16</a:t>
            </a:r>
            <a:endParaRPr lang="en-US" sz="1100" kern="0" dirty="0"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rgbClr val="660066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rgbClr val="660066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rgbClr val="660066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rgbClr val="660066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1" y="509661"/>
            <a:ext cx="9143999" cy="419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Master case-study</a:t>
            </a:r>
          </a:p>
        </p:txBody>
      </p:sp>
      <p:sp>
        <p:nvSpPr>
          <p:cNvPr id="6150" name="Rectangle 3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34911" y="944380"/>
            <a:ext cx="8844197" cy="5532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  </a:t>
            </a:r>
          </a:p>
          <a:p>
            <a:pPr lvl="0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64144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buNone/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© 2017 Cengage Learning®. May not be scanned, copied or duplicated, or posted to a publicly accessible website, in whole or in part.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2"/>
          <p:cNvSpPr txBox="1">
            <a:spLocks/>
          </p:cNvSpPr>
          <p:nvPr userDrawn="1"/>
        </p:nvSpPr>
        <p:spPr>
          <a:xfrm>
            <a:off x="5048655" y="6646460"/>
            <a:ext cx="4095345" cy="2115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buNone/>
            </a:pPr>
            <a:r>
              <a:rPr lang="en-US" sz="1100" kern="0" dirty="0" err="1" smtClean="0">
                <a:solidFill>
                  <a:srgbClr val="000000"/>
                </a:solidFill>
                <a:latin typeface="+mj-lt"/>
              </a:rPr>
              <a:t>McEachern</a:t>
            </a:r>
            <a:r>
              <a:rPr lang="en-US" sz="1100" kern="0" dirty="0" smtClean="0">
                <a:solidFill>
                  <a:srgbClr val="000000"/>
                </a:solidFill>
                <a:latin typeface="+mj-lt"/>
              </a:rPr>
              <a:t>, </a:t>
            </a:r>
            <a:r>
              <a:rPr lang="en-US" sz="1100" i="1" kern="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Macroeconomics</a:t>
            </a:r>
            <a:r>
              <a:rPr lang="en-US" sz="1100" kern="0" dirty="0" smtClean="0">
                <a:solidFill>
                  <a:srgbClr val="000000"/>
                </a:solidFill>
                <a:latin typeface="+mj-lt"/>
              </a:rPr>
              <a:t> 11e, Ch. 16</a:t>
            </a:r>
            <a:endParaRPr lang="en-US" sz="1100" kern="0" dirty="0"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4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15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15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15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15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15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rgbClr val="0044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2262188" y="0"/>
            <a:ext cx="68818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Appendix master title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1"/>
            <a:ext cx="8362950" cy="5714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6428096" cy="365125"/>
          </a:xfrm>
          <a:prstGeom prst="rect">
            <a:avLst/>
          </a:prstGeom>
          <a:blipFill dpi="0" rotWithShape="1">
            <a:blip r:embed="rId3" cstate="print">
              <a:extLst/>
            </a:blip>
            <a:srcRect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l">
              <a:buNone/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66739"/>
            <a:ext cx="9144000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010802" cy="566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2"/>
          <p:cNvSpPr txBox="1">
            <a:spLocks/>
          </p:cNvSpPr>
          <p:nvPr userDrawn="1"/>
        </p:nvSpPr>
        <p:spPr>
          <a:xfrm>
            <a:off x="5048655" y="6646460"/>
            <a:ext cx="4095345" cy="2115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20000"/>
              </a:spcBef>
              <a:spcAft>
                <a:spcPct val="0"/>
              </a:spcAft>
              <a:buChar char="•"/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buNone/>
            </a:pPr>
            <a:r>
              <a:rPr lang="en-US" sz="1100" kern="0" dirty="0" err="1" smtClean="0">
                <a:solidFill>
                  <a:srgbClr val="000000"/>
                </a:solidFill>
                <a:latin typeface="+mj-lt"/>
              </a:rPr>
              <a:t>McEachern</a:t>
            </a:r>
            <a:r>
              <a:rPr lang="en-US" sz="1100" kern="0" dirty="0" smtClean="0">
                <a:solidFill>
                  <a:srgbClr val="000000"/>
                </a:solidFill>
                <a:latin typeface="+mj-lt"/>
              </a:rPr>
              <a:t>, </a:t>
            </a:r>
            <a:r>
              <a:rPr lang="en-US" sz="1100" i="1" kern="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Macroeconomics</a:t>
            </a:r>
            <a:r>
              <a:rPr lang="en-US" sz="1100" kern="0" dirty="0" smtClean="0">
                <a:solidFill>
                  <a:srgbClr val="000000"/>
                </a:solidFill>
                <a:latin typeface="+mj-lt"/>
              </a:rPr>
              <a:t> 11e, Ch. 16</a:t>
            </a:r>
            <a:endParaRPr lang="en-US" sz="1100" kern="0" dirty="0"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5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4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4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4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4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4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00">
          <a:solidFill>
            <a:srgbClr val="0D0D0D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00">
          <a:solidFill>
            <a:srgbClr val="0D0D0D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00">
          <a:solidFill>
            <a:srgbClr val="0D0D0D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00">
          <a:solidFill>
            <a:srgbClr val="0D0D0D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00">
          <a:solidFill>
            <a:srgbClr val="0D0D0D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rgbClr val="990000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rgbClr val="990000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rgbClr val="990000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rgbClr val="9900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rgbClr val="007C3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ubtitle 1"/>
          <p:cNvSpPr>
            <a:spLocks noGrp="1"/>
          </p:cNvSpPr>
          <p:nvPr>
            <p:ph type="subTitle" sz="quarter" idx="1"/>
          </p:nvPr>
        </p:nvSpPr>
        <p:spPr>
          <a:xfrm>
            <a:off x="191069" y="2074459"/>
            <a:ext cx="8730862" cy="2178178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16</a:t>
            </a:r>
          </a:p>
          <a:p>
            <a:r>
              <a:rPr lang="en-US" sz="4000" dirty="0"/>
              <a:t>Macro Policy Debate: </a:t>
            </a:r>
            <a:endParaRPr lang="en-US" sz="4000" dirty="0" smtClean="0"/>
          </a:p>
          <a:p>
            <a:r>
              <a:rPr lang="en-US" sz="4000" dirty="0" smtClean="0"/>
              <a:t>Active </a:t>
            </a:r>
            <a:r>
              <a:rPr lang="en-US" sz="4000" dirty="0"/>
              <a:t>or Passive?</a:t>
            </a:r>
          </a:p>
        </p:txBody>
      </p:sp>
      <p:sp>
        <p:nvSpPr>
          <p:cNvPr id="14339" name="Footer Placeholder 7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100" dirty="0" smtClean="0"/>
              <a:t>© 2017 Cengage Learning®.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32035509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an Expansionary Gap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Active approach</a:t>
            </a:r>
          </a:p>
          <a:p>
            <a:pPr lvl="1"/>
            <a:r>
              <a:rPr lang="en-US" dirty="0"/>
              <a:t>Prices and wages are not flexible</a:t>
            </a:r>
          </a:p>
          <a:p>
            <a:pPr lvl="1"/>
            <a:r>
              <a:rPr lang="en-US" dirty="0"/>
              <a:t>Decrease aggregate demand</a:t>
            </a:r>
          </a:p>
          <a:p>
            <a:pPr lvl="2"/>
            <a:r>
              <a:rPr lang="en-US" dirty="0"/>
              <a:t>Fiscal policy</a:t>
            </a:r>
          </a:p>
          <a:p>
            <a:pPr lvl="2"/>
            <a:r>
              <a:rPr lang="en-US" dirty="0"/>
              <a:t>Monetary policy</a:t>
            </a:r>
          </a:p>
          <a:p>
            <a:pPr lvl="1"/>
            <a:r>
              <a:rPr lang="en-US" dirty="0"/>
              <a:t>Lower price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89489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Exhibit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Closing an Expansionary </a:t>
            </a:r>
            <a:r>
              <a:rPr lang="en-US" dirty="0" smtClean="0"/>
              <a:t>Gap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76200" y="5045584"/>
            <a:ext cx="9053468" cy="1436442"/>
          </a:xfrm>
        </p:spPr>
        <p:txBody>
          <a:bodyPr/>
          <a:lstStyle/>
          <a:p>
            <a:r>
              <a:rPr lang="en-US" sz="1300" dirty="0"/>
              <a:t>At point </a:t>
            </a:r>
            <a:r>
              <a:rPr lang="en-US" sz="1300" i="1" dirty="0"/>
              <a:t>d </a:t>
            </a:r>
            <a:r>
              <a:rPr lang="en-US" sz="1300" dirty="0"/>
              <a:t>in both panels, the economy is in short-run equilibrium, producing $17.2 trillion, which exceeds the economy’s potential output</a:t>
            </a:r>
            <a:r>
              <a:rPr lang="en-US" sz="1300" dirty="0" smtClean="0"/>
              <a:t>. Unemployment </a:t>
            </a:r>
            <a:r>
              <a:rPr lang="en-US" sz="1300" dirty="0"/>
              <a:t>is below its natural rate. </a:t>
            </a:r>
            <a:endParaRPr lang="en-US" sz="1300" dirty="0" smtClean="0"/>
          </a:p>
          <a:p>
            <a:r>
              <a:rPr lang="en-US" sz="1300" dirty="0" smtClean="0"/>
              <a:t>In </a:t>
            </a:r>
            <a:r>
              <a:rPr lang="en-US" sz="1300" dirty="0"/>
              <a:t>the passive approach reflected in panel (a), the government makes no change in policy, so natural </a:t>
            </a:r>
            <a:r>
              <a:rPr lang="en-US" sz="1300" dirty="0" smtClean="0"/>
              <a:t>market forces </a:t>
            </a:r>
            <a:r>
              <a:rPr lang="en-US" sz="1300" dirty="0"/>
              <a:t>eventually bring about a higher negotiated wage, increasing firm costs and shifting the short-run supply curve leftward to </a:t>
            </a:r>
            <a:r>
              <a:rPr lang="en-US" sz="1300" i="1" dirty="0"/>
              <a:t>SRAS</a:t>
            </a:r>
            <a:r>
              <a:rPr lang="en-US" sz="1300" baseline="-25000" dirty="0"/>
              <a:t>120</a:t>
            </a:r>
            <a:r>
              <a:rPr lang="en-US" sz="1300" dirty="0"/>
              <a:t>. The </a:t>
            </a:r>
            <a:r>
              <a:rPr lang="en-US" sz="1300" dirty="0" smtClean="0"/>
              <a:t>new equilibrium </a:t>
            </a:r>
            <a:r>
              <a:rPr lang="en-US" sz="1300" dirty="0"/>
              <a:t>at point </a:t>
            </a:r>
            <a:r>
              <a:rPr lang="en-US" sz="1300" i="1" dirty="0"/>
              <a:t>e</a:t>
            </a:r>
            <a:r>
              <a:rPr lang="en-US" sz="1300" dirty="0"/>
              <a:t> results in a higher price level and lower output and employment. </a:t>
            </a:r>
            <a:endParaRPr lang="en-US" sz="1300" dirty="0" smtClean="0"/>
          </a:p>
          <a:p>
            <a:r>
              <a:rPr lang="en-US" sz="1300" dirty="0" smtClean="0"/>
              <a:t>An </a:t>
            </a:r>
            <a:r>
              <a:rPr lang="en-US" sz="1300" dirty="0"/>
              <a:t>active policy reduces aggregate demand, shifting </a:t>
            </a:r>
            <a:r>
              <a:rPr lang="en-US" sz="1300" dirty="0" smtClean="0"/>
              <a:t>the equilibrium </a:t>
            </a:r>
            <a:r>
              <a:rPr lang="en-US" sz="1300" dirty="0"/>
              <a:t>combination in panel (b) from point </a:t>
            </a:r>
            <a:r>
              <a:rPr lang="en-US" sz="1300" i="1" dirty="0"/>
              <a:t>d</a:t>
            </a:r>
            <a:r>
              <a:rPr lang="en-US" sz="1300" dirty="0"/>
              <a:t> to point </a:t>
            </a:r>
            <a:r>
              <a:rPr lang="en-US" sz="1300" i="1" dirty="0"/>
              <a:t>c</a:t>
            </a:r>
            <a:r>
              <a:rPr lang="en-US" sz="1300" dirty="0"/>
              <a:t>, thus closing the expansionary gap without increasing the price level.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2017 Cengage Learning®. May not be scanned, copied or duplicated, or posted to a publicly accessible website, in whole or in part.</a:t>
            </a: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359400" y="1319852"/>
            <a:ext cx="3289300" cy="3352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/>
            <a:endParaRPr lang="en-US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00100" y="1332552"/>
            <a:ext cx="3263900" cy="3352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/>
            <a:endParaRPr lang="en-US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840538" y="1310327"/>
            <a:ext cx="1808162" cy="3376613"/>
          </a:xfrm>
          <a:prstGeom prst="rect">
            <a:avLst/>
          </a:prstGeom>
          <a:solidFill>
            <a:srgbClr val="D1D1F0"/>
          </a:solidFill>
          <a:ln w="9525" algn="ctr">
            <a:solidFill>
              <a:srgbClr val="D1D1F0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0"/>
              </a:spcBef>
            </a:pPr>
            <a:endParaRPr lang="en-US" sz="16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346700" y="1310327"/>
            <a:ext cx="1497013" cy="3376613"/>
          </a:xfrm>
          <a:prstGeom prst="rect">
            <a:avLst/>
          </a:prstGeom>
          <a:solidFill>
            <a:srgbClr val="FFD5D5"/>
          </a:solidFill>
          <a:ln w="9525" algn="ctr">
            <a:solidFill>
              <a:srgbClr val="FFD5D5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0"/>
              </a:spcBef>
            </a:pPr>
            <a:endParaRPr lang="en-US" sz="1600" smtClean="0">
              <a:solidFill>
                <a:srgbClr val="000000"/>
              </a:solidFill>
              <a:latin typeface="Arial" pitchFamily="34" charset="0"/>
            </a:endParaRPr>
          </a:p>
        </p:txBody>
      </p:sp>
      <p:grpSp>
        <p:nvGrpSpPr>
          <p:cNvPr id="11" name="Group 42"/>
          <p:cNvGrpSpPr>
            <a:grpSpLocks/>
          </p:cNvGrpSpPr>
          <p:nvPr/>
        </p:nvGrpSpPr>
        <p:grpSpPr bwMode="auto">
          <a:xfrm>
            <a:off x="6261100" y="1853252"/>
            <a:ext cx="2089150" cy="2481263"/>
            <a:chOff x="3160989" y="2483546"/>
            <a:chExt cx="1580128" cy="2975219"/>
          </a:xfrm>
        </p:grpSpPr>
        <p:sp>
          <p:nvSpPr>
            <p:cNvPr id="12" name="TextBox 9"/>
            <p:cNvSpPr txBox="1">
              <a:spLocks noChangeArrowheads="1"/>
            </p:cNvSpPr>
            <p:nvPr/>
          </p:nvSpPr>
          <p:spPr bwMode="auto">
            <a:xfrm>
              <a:off x="3886220" y="2483546"/>
              <a:ext cx="854897" cy="405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600" i="1" dirty="0" smtClean="0">
                  <a:solidFill>
                    <a:srgbClr val="000000"/>
                  </a:solidFill>
                </a:rPr>
                <a:t>SRA</a:t>
              </a:r>
              <a:r>
                <a:rPr lang="en-US" sz="1600" dirty="0" smtClean="0">
                  <a:solidFill>
                    <a:srgbClr val="000000"/>
                  </a:solidFill>
                </a:rPr>
                <a:t>S</a:t>
              </a:r>
              <a:r>
                <a:rPr lang="en-US" sz="1600" baseline="-25000" dirty="0" smtClean="0">
                  <a:solidFill>
                    <a:srgbClr val="000000"/>
                  </a:solidFill>
                </a:rPr>
                <a:t>110</a:t>
              </a:r>
              <a:endParaRPr lang="en-US" sz="16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3" name="Freeform 41"/>
            <p:cNvSpPr>
              <a:spLocks noChangeArrowheads="1"/>
            </p:cNvSpPr>
            <p:nvPr/>
          </p:nvSpPr>
          <p:spPr bwMode="auto">
            <a:xfrm>
              <a:off x="3160989" y="2951358"/>
              <a:ext cx="1213410" cy="2507407"/>
            </a:xfrm>
            <a:custGeom>
              <a:avLst/>
              <a:gdLst>
                <a:gd name="T0" fmla="*/ 1867707 w 1531917"/>
                <a:gd name="T1" fmla="*/ 0 h 2565070"/>
                <a:gd name="T2" fmla="*/ 1187224 w 1531917"/>
                <a:gd name="T3" fmla="*/ 603314 h 2565070"/>
                <a:gd name="T4" fmla="*/ 0 w 1531917"/>
                <a:gd name="T5" fmla="*/ 1104374 h 2565070"/>
                <a:gd name="T6" fmla="*/ 0 60000 65536"/>
                <a:gd name="T7" fmla="*/ 0 60000 65536"/>
                <a:gd name="T8" fmla="*/ 0 60000 65536"/>
                <a:gd name="T9" fmla="*/ 0 w 1531917"/>
                <a:gd name="T10" fmla="*/ 0 h 2565070"/>
                <a:gd name="T11" fmla="*/ 1531917 w 1531917"/>
                <a:gd name="T12" fmla="*/ 2565070 h 25650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1917" h="2565070">
                  <a:moveTo>
                    <a:pt x="1531917" y="0"/>
                  </a:moveTo>
                  <a:cubicBezTo>
                    <a:pt x="1380506" y="486888"/>
                    <a:pt x="1229096" y="973776"/>
                    <a:pt x="973777" y="1401288"/>
                  </a:cubicBezTo>
                  <a:cubicBezTo>
                    <a:pt x="718458" y="1828800"/>
                    <a:pt x="359229" y="2196935"/>
                    <a:pt x="0" y="2565070"/>
                  </a:cubicBezTo>
                </a:path>
              </a:pathLst>
            </a:cu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grpSp>
        <p:nvGrpSpPr>
          <p:cNvPr id="14" name="Group 61"/>
          <p:cNvGrpSpPr>
            <a:grpSpLocks/>
          </p:cNvGrpSpPr>
          <p:nvPr/>
        </p:nvGrpSpPr>
        <p:grpSpPr bwMode="auto">
          <a:xfrm>
            <a:off x="6054725" y="2445390"/>
            <a:ext cx="1427163" cy="1004887"/>
            <a:chOff x="1823333" y="3315373"/>
            <a:chExt cx="1426113" cy="1005982"/>
          </a:xfrm>
        </p:grpSpPr>
        <p:cxnSp>
          <p:nvCxnSpPr>
            <p:cNvPr id="15" name="Straight Arrow Connector 58"/>
            <p:cNvCxnSpPr>
              <a:cxnSpLocks noChangeShapeType="1"/>
            </p:cNvCxnSpPr>
            <p:nvPr/>
          </p:nvCxnSpPr>
          <p:spPr bwMode="auto">
            <a:xfrm rot="10800000">
              <a:off x="2454497" y="4319703"/>
              <a:ext cx="794949" cy="1652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Straight Arrow Connector 59"/>
            <p:cNvCxnSpPr>
              <a:cxnSpLocks noChangeShapeType="1"/>
            </p:cNvCxnSpPr>
            <p:nvPr/>
          </p:nvCxnSpPr>
          <p:spPr bwMode="auto">
            <a:xfrm rot="10800000">
              <a:off x="1823333" y="3315373"/>
              <a:ext cx="640872" cy="1052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7" name="Group 93"/>
          <p:cNvGrpSpPr>
            <a:grpSpLocks/>
          </p:cNvGrpSpPr>
          <p:nvPr/>
        </p:nvGrpSpPr>
        <p:grpSpPr bwMode="auto">
          <a:xfrm>
            <a:off x="5951538" y="1003940"/>
            <a:ext cx="1609725" cy="3698875"/>
            <a:chOff x="2337847" y="1542412"/>
            <a:chExt cx="1610529" cy="3972176"/>
          </a:xfrm>
        </p:grpSpPr>
        <p:grpSp>
          <p:nvGrpSpPr>
            <p:cNvPr id="18" name="Group 14"/>
            <p:cNvGrpSpPr>
              <a:grpSpLocks/>
            </p:cNvGrpSpPr>
            <p:nvPr/>
          </p:nvGrpSpPr>
          <p:grpSpPr bwMode="auto">
            <a:xfrm>
              <a:off x="2337848" y="1542412"/>
              <a:ext cx="1610530" cy="3972176"/>
              <a:chOff x="2480094" y="1292433"/>
              <a:chExt cx="1610005" cy="3972282"/>
            </a:xfrm>
          </p:grpSpPr>
          <p:cxnSp>
            <p:nvCxnSpPr>
              <p:cNvPr id="20" name="Straight Connector 11"/>
              <p:cNvCxnSpPr>
                <a:cxnSpLocks noChangeShapeType="1"/>
              </p:cNvCxnSpPr>
              <p:nvPr/>
            </p:nvCxnSpPr>
            <p:spPr bwMode="auto">
              <a:xfrm rot="16200000" flipH="1">
                <a:off x="1688928" y="3571846"/>
                <a:ext cx="3376535" cy="9204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1" name="TextBox 12"/>
              <p:cNvSpPr txBox="1">
                <a:spLocks noChangeArrowheads="1"/>
              </p:cNvSpPr>
              <p:nvPr/>
            </p:nvSpPr>
            <p:spPr bwMode="auto">
              <a:xfrm>
                <a:off x="2480094" y="1292433"/>
                <a:ext cx="1610005" cy="3635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l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600" smtClean="0">
                    <a:solidFill>
                      <a:srgbClr val="000000"/>
                    </a:solidFill>
                  </a:rPr>
                  <a:t>Potential output</a:t>
                </a:r>
              </a:p>
            </p:txBody>
          </p:sp>
        </p:grpSp>
        <p:sp>
          <p:nvSpPr>
            <p:cNvPr id="19" name="TextBox 71"/>
            <p:cNvSpPr txBox="1">
              <a:spLocks noChangeArrowheads="1"/>
            </p:cNvSpPr>
            <p:nvPr/>
          </p:nvSpPr>
          <p:spPr bwMode="auto">
            <a:xfrm>
              <a:off x="2840610" y="1825090"/>
              <a:ext cx="718820" cy="363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600" i="1" dirty="0" smtClean="0">
                  <a:solidFill>
                    <a:srgbClr val="000000"/>
                  </a:solidFill>
                </a:rPr>
                <a:t>LRAS</a:t>
              </a:r>
            </a:p>
          </p:txBody>
        </p:sp>
      </p:grpSp>
      <p:grpSp>
        <p:nvGrpSpPr>
          <p:cNvPr id="22" name="Group 91"/>
          <p:cNvGrpSpPr>
            <a:grpSpLocks/>
          </p:cNvGrpSpPr>
          <p:nvPr/>
        </p:nvGrpSpPr>
        <p:grpSpPr bwMode="auto">
          <a:xfrm>
            <a:off x="4964113" y="4664542"/>
            <a:ext cx="4002087" cy="416152"/>
            <a:chOff x="1352129" y="5643834"/>
            <a:chExt cx="4001222" cy="415635"/>
          </a:xfrm>
        </p:grpSpPr>
        <p:cxnSp>
          <p:nvCxnSpPr>
            <p:cNvPr id="23" name="Straight Connector 23"/>
            <p:cNvCxnSpPr>
              <a:cxnSpLocks noChangeShapeType="1"/>
            </p:cNvCxnSpPr>
            <p:nvPr/>
          </p:nvCxnSpPr>
          <p:spPr bwMode="auto">
            <a:xfrm>
              <a:off x="1733625" y="5664694"/>
              <a:ext cx="3302277" cy="1533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" name="TextBox 24"/>
            <p:cNvSpPr txBox="1">
              <a:spLocks noChangeArrowheads="1"/>
            </p:cNvSpPr>
            <p:nvPr/>
          </p:nvSpPr>
          <p:spPr bwMode="auto">
            <a:xfrm>
              <a:off x="4247146" y="5685687"/>
              <a:ext cx="1106205" cy="338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600" smtClean="0">
                  <a:solidFill>
                    <a:srgbClr val="000000"/>
                  </a:solidFill>
                </a:rPr>
                <a:t>Real GDP</a:t>
              </a:r>
            </a:p>
          </p:txBody>
        </p:sp>
        <p:cxnSp>
          <p:nvCxnSpPr>
            <p:cNvPr id="25" name="Straight Connector 25"/>
            <p:cNvCxnSpPr>
              <a:cxnSpLocks noChangeShapeType="1"/>
            </p:cNvCxnSpPr>
            <p:nvPr/>
          </p:nvCxnSpPr>
          <p:spPr bwMode="auto">
            <a:xfrm rot="5400000">
              <a:off x="3158964" y="5714212"/>
              <a:ext cx="142343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" name="TextBox 26"/>
            <p:cNvSpPr txBox="1">
              <a:spLocks noChangeArrowheads="1"/>
            </p:cNvSpPr>
            <p:nvPr/>
          </p:nvSpPr>
          <p:spPr bwMode="auto">
            <a:xfrm>
              <a:off x="1352129" y="5716559"/>
              <a:ext cx="298428" cy="338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600" smtClean="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7" name="TextBox 27"/>
            <p:cNvSpPr txBox="1">
              <a:spLocks noChangeArrowheads="1"/>
            </p:cNvSpPr>
            <p:nvPr/>
          </p:nvSpPr>
          <p:spPr bwMode="auto">
            <a:xfrm>
              <a:off x="2972323" y="5721334"/>
              <a:ext cx="583687" cy="338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600" dirty="0" smtClean="0">
                  <a:solidFill>
                    <a:srgbClr val="000000"/>
                  </a:solidFill>
                </a:rPr>
                <a:t>17.0</a:t>
              </a:r>
            </a:p>
          </p:txBody>
        </p:sp>
        <p:cxnSp>
          <p:nvCxnSpPr>
            <p:cNvPr id="28" name="Straight Connector 45"/>
            <p:cNvCxnSpPr>
              <a:cxnSpLocks noChangeShapeType="1"/>
            </p:cNvCxnSpPr>
            <p:nvPr/>
          </p:nvCxnSpPr>
          <p:spPr bwMode="auto">
            <a:xfrm rot="5400000">
              <a:off x="3732957" y="5714213"/>
              <a:ext cx="142343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" name="TextBox 46"/>
            <p:cNvSpPr txBox="1">
              <a:spLocks noChangeArrowheads="1"/>
            </p:cNvSpPr>
            <p:nvPr/>
          </p:nvSpPr>
          <p:spPr bwMode="auto">
            <a:xfrm>
              <a:off x="3522577" y="5720922"/>
              <a:ext cx="583687" cy="338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600" dirty="0" smtClean="0">
                  <a:solidFill>
                    <a:srgbClr val="000000"/>
                  </a:solidFill>
                </a:rPr>
                <a:t>17.2</a:t>
              </a:r>
            </a:p>
          </p:txBody>
        </p:sp>
      </p:grpSp>
      <p:cxnSp>
        <p:nvCxnSpPr>
          <p:cNvPr id="30" name="Straight Connector 29"/>
          <p:cNvCxnSpPr>
            <a:cxnSpLocks noChangeShapeType="1"/>
          </p:cNvCxnSpPr>
          <p:nvPr/>
        </p:nvCxnSpPr>
        <p:spPr bwMode="auto">
          <a:xfrm rot="5400000">
            <a:off x="6655594" y="3927321"/>
            <a:ext cx="1535112" cy="635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Connector 30"/>
          <p:cNvCxnSpPr>
            <a:cxnSpLocks noChangeShapeType="1"/>
          </p:cNvCxnSpPr>
          <p:nvPr/>
        </p:nvCxnSpPr>
        <p:spPr bwMode="auto">
          <a:xfrm>
            <a:off x="5324475" y="3142302"/>
            <a:ext cx="21240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" name="TextBox 12"/>
          <p:cNvSpPr txBox="1">
            <a:spLocks noChangeArrowheads="1"/>
          </p:cNvSpPr>
          <p:nvPr/>
        </p:nvSpPr>
        <p:spPr bwMode="auto">
          <a:xfrm>
            <a:off x="4654550" y="767711"/>
            <a:ext cx="23479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(b) The active approach</a:t>
            </a: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2286000" y="1313502"/>
            <a:ext cx="1778000" cy="3382963"/>
          </a:xfrm>
          <a:prstGeom prst="rect">
            <a:avLst/>
          </a:prstGeom>
          <a:solidFill>
            <a:srgbClr val="D1D1F0"/>
          </a:solidFill>
          <a:ln w="9525" algn="ctr">
            <a:solidFill>
              <a:srgbClr val="D1D1F0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0"/>
              </a:spcBef>
            </a:pPr>
            <a:endParaRPr lang="en-US" sz="16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790575" y="1313502"/>
            <a:ext cx="1497013" cy="3382963"/>
          </a:xfrm>
          <a:prstGeom prst="rect">
            <a:avLst/>
          </a:prstGeom>
          <a:solidFill>
            <a:srgbClr val="FFD5D5"/>
          </a:solidFill>
          <a:ln w="9525" algn="ctr">
            <a:solidFill>
              <a:srgbClr val="FFD5D5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0"/>
              </a:spcBef>
            </a:pPr>
            <a:endParaRPr lang="en-US" sz="1600" smtClean="0">
              <a:solidFill>
                <a:srgbClr val="000000"/>
              </a:solidFill>
              <a:latin typeface="Arial" pitchFamily="34" charset="0"/>
            </a:endParaRPr>
          </a:p>
        </p:txBody>
      </p:sp>
      <p:grpSp>
        <p:nvGrpSpPr>
          <p:cNvPr id="36" name="Group 38"/>
          <p:cNvGrpSpPr>
            <a:grpSpLocks/>
          </p:cNvGrpSpPr>
          <p:nvPr/>
        </p:nvGrpSpPr>
        <p:grpSpPr bwMode="auto">
          <a:xfrm>
            <a:off x="1793875" y="1370652"/>
            <a:ext cx="1927227" cy="2719422"/>
            <a:chOff x="2755075" y="2636324"/>
            <a:chExt cx="2559086" cy="2423166"/>
          </a:xfrm>
        </p:grpSpPr>
        <p:sp>
          <p:nvSpPr>
            <p:cNvPr id="37" name="Freeform 34"/>
            <p:cNvSpPr>
              <a:spLocks noChangeArrowheads="1"/>
            </p:cNvSpPr>
            <p:nvPr/>
          </p:nvSpPr>
          <p:spPr bwMode="auto">
            <a:xfrm>
              <a:off x="2755075" y="2636324"/>
              <a:ext cx="2202844" cy="2097440"/>
            </a:xfrm>
            <a:custGeom>
              <a:avLst/>
              <a:gdLst>
                <a:gd name="T0" fmla="*/ 0 w 3740727"/>
                <a:gd name="T1" fmla="*/ 0 h 1900052"/>
                <a:gd name="T2" fmla="*/ 8471 w 3740727"/>
                <a:gd name="T3" fmla="*/ 2994447 h 1900052"/>
                <a:gd name="T4" fmla="*/ 18792 w 3740727"/>
                <a:gd name="T5" fmla="*/ 4791107 h 1900052"/>
                <a:gd name="T6" fmla="*/ 0 60000 65536"/>
                <a:gd name="T7" fmla="*/ 0 60000 65536"/>
                <a:gd name="T8" fmla="*/ 0 60000 65536"/>
                <a:gd name="T9" fmla="*/ 0 w 3740727"/>
                <a:gd name="T10" fmla="*/ 0 h 1900052"/>
                <a:gd name="T11" fmla="*/ 3740727 w 3740727"/>
                <a:gd name="T12" fmla="*/ 1900052 h 19000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0727" h="1900052">
                  <a:moveTo>
                    <a:pt x="0" y="0"/>
                  </a:moveTo>
                  <a:cubicBezTo>
                    <a:pt x="531421" y="435429"/>
                    <a:pt x="1062842" y="870858"/>
                    <a:pt x="1686296" y="1187533"/>
                  </a:cubicBezTo>
                  <a:cubicBezTo>
                    <a:pt x="2309750" y="1504208"/>
                    <a:pt x="3412176" y="1787237"/>
                    <a:pt x="3740727" y="1900052"/>
                  </a:cubicBezTo>
                </a:path>
              </a:pathLst>
            </a:custGeom>
            <a:noFill/>
            <a:ln w="38100" algn="ctr">
              <a:solidFill>
                <a:srgbClr val="4B4B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8" name="TextBox 37"/>
            <p:cNvSpPr txBox="1">
              <a:spLocks noChangeArrowheads="1"/>
            </p:cNvSpPr>
            <p:nvPr/>
          </p:nvSpPr>
          <p:spPr bwMode="auto">
            <a:xfrm>
              <a:off x="4596409" y="4757818"/>
              <a:ext cx="717752" cy="301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600" i="1" dirty="0" smtClean="0">
                  <a:solidFill>
                    <a:srgbClr val="000000"/>
                  </a:solidFill>
                </a:rPr>
                <a:t>AD</a:t>
              </a:r>
              <a:r>
                <a:rPr lang="en-US" sz="1600" dirty="0" smtClean="0">
                  <a:solidFill>
                    <a:srgbClr val="000000"/>
                  </a:solidFill>
                </a:rPr>
                <a:t>″</a:t>
              </a:r>
            </a:p>
          </p:txBody>
        </p:sp>
      </p:grpSp>
      <p:grpSp>
        <p:nvGrpSpPr>
          <p:cNvPr id="39" name="Group 42"/>
          <p:cNvGrpSpPr>
            <a:grpSpLocks/>
          </p:cNvGrpSpPr>
          <p:nvPr/>
        </p:nvGrpSpPr>
        <p:grpSpPr bwMode="auto">
          <a:xfrm>
            <a:off x="1598613" y="2015177"/>
            <a:ext cx="2238375" cy="2406650"/>
            <a:chOff x="3160989" y="2570110"/>
            <a:chExt cx="1694000" cy="2888655"/>
          </a:xfrm>
        </p:grpSpPr>
        <p:sp>
          <p:nvSpPr>
            <p:cNvPr id="40" name="TextBox 9"/>
            <p:cNvSpPr txBox="1">
              <a:spLocks noChangeArrowheads="1"/>
            </p:cNvSpPr>
            <p:nvPr/>
          </p:nvSpPr>
          <p:spPr bwMode="auto">
            <a:xfrm>
              <a:off x="4000092" y="2570110"/>
              <a:ext cx="854897" cy="406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600" i="1" dirty="0" smtClean="0">
                  <a:solidFill>
                    <a:srgbClr val="000000"/>
                  </a:solidFill>
                </a:rPr>
                <a:t>SRAS</a:t>
              </a:r>
              <a:r>
                <a:rPr lang="en-US" sz="1600" baseline="-25000" dirty="0" smtClean="0">
                  <a:solidFill>
                    <a:srgbClr val="000000"/>
                  </a:solidFill>
                </a:rPr>
                <a:t>110</a:t>
              </a:r>
              <a:endParaRPr lang="en-US" sz="16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1" name="Freeform 41"/>
            <p:cNvSpPr>
              <a:spLocks noChangeArrowheads="1"/>
            </p:cNvSpPr>
            <p:nvPr/>
          </p:nvSpPr>
          <p:spPr bwMode="auto">
            <a:xfrm>
              <a:off x="3160989" y="2951358"/>
              <a:ext cx="1213410" cy="2507407"/>
            </a:xfrm>
            <a:custGeom>
              <a:avLst/>
              <a:gdLst>
                <a:gd name="T0" fmla="*/ 1867707 w 1531917"/>
                <a:gd name="T1" fmla="*/ 0 h 2565070"/>
                <a:gd name="T2" fmla="*/ 1187224 w 1531917"/>
                <a:gd name="T3" fmla="*/ 603314 h 2565070"/>
                <a:gd name="T4" fmla="*/ 0 w 1531917"/>
                <a:gd name="T5" fmla="*/ 1104374 h 2565070"/>
                <a:gd name="T6" fmla="*/ 0 60000 65536"/>
                <a:gd name="T7" fmla="*/ 0 60000 65536"/>
                <a:gd name="T8" fmla="*/ 0 60000 65536"/>
                <a:gd name="T9" fmla="*/ 0 w 1531917"/>
                <a:gd name="T10" fmla="*/ 0 h 2565070"/>
                <a:gd name="T11" fmla="*/ 1531917 w 1531917"/>
                <a:gd name="T12" fmla="*/ 2565070 h 25650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1917" h="2565070">
                  <a:moveTo>
                    <a:pt x="1531917" y="0"/>
                  </a:moveTo>
                  <a:cubicBezTo>
                    <a:pt x="1380506" y="486888"/>
                    <a:pt x="1229096" y="973776"/>
                    <a:pt x="973777" y="1401288"/>
                  </a:cubicBezTo>
                  <a:cubicBezTo>
                    <a:pt x="718458" y="1828800"/>
                    <a:pt x="359229" y="2196935"/>
                    <a:pt x="0" y="2565070"/>
                  </a:cubicBezTo>
                </a:path>
              </a:pathLst>
            </a:cu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grpSp>
        <p:nvGrpSpPr>
          <p:cNvPr id="42" name="Group 61"/>
          <p:cNvGrpSpPr>
            <a:grpSpLocks/>
          </p:cNvGrpSpPr>
          <p:nvPr/>
        </p:nvGrpSpPr>
        <p:grpSpPr bwMode="auto">
          <a:xfrm>
            <a:off x="1276350" y="2450152"/>
            <a:ext cx="1762125" cy="1235075"/>
            <a:chOff x="578723" y="3145909"/>
            <a:chExt cx="1761339" cy="1234867"/>
          </a:xfrm>
        </p:grpSpPr>
        <p:cxnSp>
          <p:nvCxnSpPr>
            <p:cNvPr id="43" name="Straight Arrow Connector 58"/>
            <p:cNvCxnSpPr>
              <a:cxnSpLocks noChangeShapeType="1"/>
            </p:cNvCxnSpPr>
            <p:nvPr/>
          </p:nvCxnSpPr>
          <p:spPr bwMode="auto">
            <a:xfrm rot="10800000">
              <a:off x="578723" y="4379124"/>
              <a:ext cx="794949" cy="1652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Straight Arrow Connector 59"/>
            <p:cNvCxnSpPr>
              <a:cxnSpLocks noChangeShapeType="1"/>
            </p:cNvCxnSpPr>
            <p:nvPr/>
          </p:nvCxnSpPr>
          <p:spPr bwMode="auto">
            <a:xfrm rot="10800000">
              <a:off x="1699190" y="3145909"/>
              <a:ext cx="640872" cy="1052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" name="Group 93"/>
          <p:cNvGrpSpPr>
            <a:grpSpLocks/>
          </p:cNvGrpSpPr>
          <p:nvPr/>
        </p:nvGrpSpPr>
        <p:grpSpPr bwMode="auto">
          <a:xfrm>
            <a:off x="1395413" y="1013465"/>
            <a:ext cx="1609725" cy="3698875"/>
            <a:chOff x="2337847" y="1542412"/>
            <a:chExt cx="1610529" cy="3972176"/>
          </a:xfrm>
        </p:grpSpPr>
        <p:grpSp>
          <p:nvGrpSpPr>
            <p:cNvPr id="46" name="Group 10"/>
            <p:cNvGrpSpPr>
              <a:grpSpLocks/>
            </p:cNvGrpSpPr>
            <p:nvPr/>
          </p:nvGrpSpPr>
          <p:grpSpPr bwMode="auto">
            <a:xfrm>
              <a:off x="2337848" y="1542412"/>
              <a:ext cx="1610530" cy="3972176"/>
              <a:chOff x="2480094" y="1292433"/>
              <a:chExt cx="1610005" cy="3972282"/>
            </a:xfrm>
          </p:grpSpPr>
          <p:cxnSp>
            <p:nvCxnSpPr>
              <p:cNvPr id="48" name="Straight Connector 11"/>
              <p:cNvCxnSpPr>
                <a:cxnSpLocks noChangeShapeType="1"/>
              </p:cNvCxnSpPr>
              <p:nvPr/>
            </p:nvCxnSpPr>
            <p:spPr bwMode="auto">
              <a:xfrm rot="16200000" flipH="1">
                <a:off x="1688928" y="3571846"/>
                <a:ext cx="3376535" cy="9204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9" name="TextBox 12"/>
              <p:cNvSpPr txBox="1">
                <a:spLocks noChangeArrowheads="1"/>
              </p:cNvSpPr>
              <p:nvPr/>
            </p:nvSpPr>
            <p:spPr bwMode="auto">
              <a:xfrm>
                <a:off x="2480094" y="1292433"/>
                <a:ext cx="1610005" cy="3635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l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600" smtClean="0">
                    <a:solidFill>
                      <a:srgbClr val="000000"/>
                    </a:solidFill>
                  </a:rPr>
                  <a:t>Potential output</a:t>
                </a:r>
              </a:p>
            </p:txBody>
          </p:sp>
        </p:grpSp>
        <p:sp>
          <p:nvSpPr>
            <p:cNvPr id="47" name="TextBox 71"/>
            <p:cNvSpPr txBox="1">
              <a:spLocks noChangeArrowheads="1"/>
            </p:cNvSpPr>
            <p:nvPr/>
          </p:nvSpPr>
          <p:spPr bwMode="auto">
            <a:xfrm>
              <a:off x="2840610" y="1825090"/>
              <a:ext cx="718820" cy="363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600" i="1" dirty="0" smtClean="0">
                  <a:solidFill>
                    <a:srgbClr val="000000"/>
                  </a:solidFill>
                </a:rPr>
                <a:t>LRAS</a:t>
              </a:r>
            </a:p>
          </p:txBody>
        </p:sp>
      </p:grpSp>
      <p:cxnSp>
        <p:nvCxnSpPr>
          <p:cNvPr id="50" name="Straight Connector 49"/>
          <p:cNvCxnSpPr>
            <a:cxnSpLocks noChangeShapeType="1"/>
          </p:cNvCxnSpPr>
          <p:nvPr/>
        </p:nvCxnSpPr>
        <p:spPr bwMode="auto">
          <a:xfrm>
            <a:off x="768350" y="3139127"/>
            <a:ext cx="2055813" cy="142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TextBox 12"/>
          <p:cNvSpPr txBox="1">
            <a:spLocks noChangeArrowheads="1"/>
          </p:cNvSpPr>
          <p:nvPr/>
        </p:nvSpPr>
        <p:spPr bwMode="auto">
          <a:xfrm>
            <a:off x="76200" y="767711"/>
            <a:ext cx="2506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(a) The passive approach</a:t>
            </a:r>
          </a:p>
        </p:txBody>
      </p:sp>
      <p:cxnSp>
        <p:nvCxnSpPr>
          <p:cNvPr id="52" name="Straight Connector 51"/>
          <p:cNvCxnSpPr>
            <a:cxnSpLocks noChangeShapeType="1"/>
          </p:cNvCxnSpPr>
          <p:nvPr/>
        </p:nvCxnSpPr>
        <p:spPr bwMode="auto">
          <a:xfrm>
            <a:off x="793750" y="3831277"/>
            <a:ext cx="150812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3" name="Group 38"/>
          <p:cNvGrpSpPr>
            <a:grpSpLocks/>
          </p:cNvGrpSpPr>
          <p:nvPr/>
        </p:nvGrpSpPr>
        <p:grpSpPr bwMode="auto">
          <a:xfrm>
            <a:off x="5476875" y="1707202"/>
            <a:ext cx="2492339" cy="2793985"/>
            <a:chOff x="2755075" y="2636323"/>
            <a:chExt cx="2761612" cy="2222885"/>
          </a:xfrm>
        </p:grpSpPr>
        <p:sp>
          <p:nvSpPr>
            <p:cNvPr id="54" name="Freeform 34"/>
            <p:cNvSpPr>
              <a:spLocks noChangeArrowheads="1"/>
            </p:cNvSpPr>
            <p:nvPr/>
          </p:nvSpPr>
          <p:spPr bwMode="auto">
            <a:xfrm>
              <a:off x="2755075" y="2636323"/>
              <a:ext cx="2262451" cy="2116725"/>
            </a:xfrm>
            <a:custGeom>
              <a:avLst/>
              <a:gdLst>
                <a:gd name="T0" fmla="*/ 0 w 3740727"/>
                <a:gd name="T1" fmla="*/ 0 h 1900052"/>
                <a:gd name="T2" fmla="*/ 9426 w 3740727"/>
                <a:gd name="T3" fmla="*/ 3106105 h 1900052"/>
                <a:gd name="T4" fmla="*/ 20910 w 3740727"/>
                <a:gd name="T5" fmla="*/ 4969761 h 1900052"/>
                <a:gd name="T6" fmla="*/ 0 60000 65536"/>
                <a:gd name="T7" fmla="*/ 0 60000 65536"/>
                <a:gd name="T8" fmla="*/ 0 60000 65536"/>
                <a:gd name="T9" fmla="*/ 0 w 3740727"/>
                <a:gd name="T10" fmla="*/ 0 h 1900052"/>
                <a:gd name="T11" fmla="*/ 3740727 w 3740727"/>
                <a:gd name="T12" fmla="*/ 1900052 h 19000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0727" h="1900052">
                  <a:moveTo>
                    <a:pt x="0" y="0"/>
                  </a:moveTo>
                  <a:cubicBezTo>
                    <a:pt x="531421" y="435429"/>
                    <a:pt x="1062842" y="870858"/>
                    <a:pt x="1686296" y="1187533"/>
                  </a:cubicBezTo>
                  <a:cubicBezTo>
                    <a:pt x="2309750" y="1504208"/>
                    <a:pt x="3412176" y="1787237"/>
                    <a:pt x="3740727" y="1900052"/>
                  </a:cubicBezTo>
                </a:path>
              </a:pathLst>
            </a:custGeom>
            <a:noFill/>
            <a:ln w="38100" algn="ctr">
              <a:solidFill>
                <a:srgbClr val="90A2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5" name="TextBox 37"/>
            <p:cNvSpPr txBox="1">
              <a:spLocks noChangeArrowheads="1"/>
            </p:cNvSpPr>
            <p:nvPr/>
          </p:nvSpPr>
          <p:spPr bwMode="auto">
            <a:xfrm>
              <a:off x="4955055" y="4589856"/>
              <a:ext cx="561632" cy="269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600" i="1" dirty="0" smtClean="0">
                  <a:solidFill>
                    <a:srgbClr val="000000"/>
                  </a:solidFill>
                </a:rPr>
                <a:t>AD′</a:t>
              </a:r>
            </a:p>
          </p:txBody>
        </p:sp>
      </p:grpSp>
      <p:grpSp>
        <p:nvGrpSpPr>
          <p:cNvPr id="56" name="Group 38"/>
          <p:cNvGrpSpPr>
            <a:grpSpLocks/>
          </p:cNvGrpSpPr>
          <p:nvPr/>
        </p:nvGrpSpPr>
        <p:grpSpPr bwMode="auto">
          <a:xfrm>
            <a:off x="6308725" y="1430977"/>
            <a:ext cx="2006486" cy="2416066"/>
            <a:chOff x="2755075" y="2636323"/>
            <a:chExt cx="2737038" cy="2416430"/>
          </a:xfrm>
        </p:grpSpPr>
        <p:sp>
          <p:nvSpPr>
            <p:cNvPr id="57" name="Freeform 34"/>
            <p:cNvSpPr>
              <a:spLocks noChangeArrowheads="1"/>
            </p:cNvSpPr>
            <p:nvPr/>
          </p:nvSpPr>
          <p:spPr bwMode="auto">
            <a:xfrm>
              <a:off x="2755075" y="2636323"/>
              <a:ext cx="2262451" cy="2116725"/>
            </a:xfrm>
            <a:custGeom>
              <a:avLst/>
              <a:gdLst>
                <a:gd name="T0" fmla="*/ 0 w 3740727"/>
                <a:gd name="T1" fmla="*/ 0 h 1900052"/>
                <a:gd name="T2" fmla="*/ 9426 w 3740727"/>
                <a:gd name="T3" fmla="*/ 3106105 h 1900052"/>
                <a:gd name="T4" fmla="*/ 20910 w 3740727"/>
                <a:gd name="T5" fmla="*/ 4969761 h 1900052"/>
                <a:gd name="T6" fmla="*/ 0 60000 65536"/>
                <a:gd name="T7" fmla="*/ 0 60000 65536"/>
                <a:gd name="T8" fmla="*/ 0 60000 65536"/>
                <a:gd name="T9" fmla="*/ 0 w 3740727"/>
                <a:gd name="T10" fmla="*/ 0 h 1900052"/>
                <a:gd name="T11" fmla="*/ 3740727 w 3740727"/>
                <a:gd name="T12" fmla="*/ 1900052 h 19000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0727" h="1900052">
                  <a:moveTo>
                    <a:pt x="0" y="0"/>
                  </a:moveTo>
                  <a:cubicBezTo>
                    <a:pt x="531421" y="435429"/>
                    <a:pt x="1062842" y="870858"/>
                    <a:pt x="1686296" y="1187533"/>
                  </a:cubicBezTo>
                  <a:cubicBezTo>
                    <a:pt x="2309750" y="1504208"/>
                    <a:pt x="3412176" y="1787237"/>
                    <a:pt x="3740727" y="1900052"/>
                  </a:cubicBezTo>
                </a:path>
              </a:pathLst>
            </a:custGeom>
            <a:noFill/>
            <a:ln w="38100" algn="ctr">
              <a:solidFill>
                <a:srgbClr val="4B4B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8" name="TextBox 37"/>
            <p:cNvSpPr txBox="1">
              <a:spLocks noChangeArrowheads="1"/>
            </p:cNvSpPr>
            <p:nvPr/>
          </p:nvSpPr>
          <p:spPr bwMode="auto">
            <a:xfrm>
              <a:off x="4754775" y="4714148"/>
              <a:ext cx="737338" cy="3386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600" i="1" dirty="0" smtClean="0">
                  <a:solidFill>
                    <a:srgbClr val="000000"/>
                  </a:solidFill>
                </a:rPr>
                <a:t>AD″</a:t>
              </a:r>
            </a:p>
          </p:txBody>
        </p:sp>
      </p:grpSp>
      <p:grpSp>
        <p:nvGrpSpPr>
          <p:cNvPr id="59" name="Group 100"/>
          <p:cNvGrpSpPr>
            <a:grpSpLocks/>
          </p:cNvGrpSpPr>
          <p:nvPr/>
        </p:nvGrpSpPr>
        <p:grpSpPr bwMode="auto">
          <a:xfrm>
            <a:off x="6778625" y="3607440"/>
            <a:ext cx="503238" cy="338137"/>
            <a:chOff x="2084502" y="1948322"/>
            <a:chExt cx="505121" cy="340235"/>
          </a:xfrm>
        </p:grpSpPr>
        <p:sp>
          <p:nvSpPr>
            <p:cNvPr id="60" name="Freeform 183"/>
            <p:cNvSpPr>
              <a:spLocks/>
            </p:cNvSpPr>
            <p:nvPr/>
          </p:nvSpPr>
          <p:spPr bwMode="auto">
            <a:xfrm>
              <a:off x="2084502" y="2100572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1" name="TextBox 69"/>
            <p:cNvSpPr txBox="1">
              <a:spLocks noChangeArrowheads="1"/>
            </p:cNvSpPr>
            <p:nvPr/>
          </p:nvSpPr>
          <p:spPr bwMode="auto">
            <a:xfrm>
              <a:off x="2301569" y="1948322"/>
              <a:ext cx="288054" cy="340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600" i="1" smtClean="0">
                  <a:solidFill>
                    <a:srgbClr val="000000"/>
                  </a:solidFill>
                </a:rPr>
                <a:t>c</a:t>
              </a:r>
            </a:p>
          </p:txBody>
        </p:sp>
      </p:grpSp>
      <p:grpSp>
        <p:nvGrpSpPr>
          <p:cNvPr id="62" name="Group 175"/>
          <p:cNvGrpSpPr>
            <a:grpSpLocks/>
          </p:cNvGrpSpPr>
          <p:nvPr/>
        </p:nvGrpSpPr>
        <p:grpSpPr bwMode="auto">
          <a:xfrm>
            <a:off x="165100" y="1321440"/>
            <a:ext cx="638175" cy="3384550"/>
            <a:chOff x="570987" y="1708895"/>
            <a:chExt cx="638509" cy="3384544"/>
          </a:xfrm>
        </p:grpSpPr>
        <p:grpSp>
          <p:nvGrpSpPr>
            <p:cNvPr id="63" name="Group 13"/>
            <p:cNvGrpSpPr>
              <a:grpSpLocks/>
            </p:cNvGrpSpPr>
            <p:nvPr/>
          </p:nvGrpSpPr>
          <p:grpSpPr bwMode="auto">
            <a:xfrm>
              <a:off x="570987" y="1708895"/>
              <a:ext cx="638509" cy="3384544"/>
              <a:chOff x="762780" y="1888177"/>
              <a:chExt cx="638509" cy="3385249"/>
            </a:xfrm>
          </p:grpSpPr>
          <p:cxnSp>
            <p:nvCxnSpPr>
              <p:cNvPr id="66" name="Straight Connector 14"/>
              <p:cNvCxnSpPr>
                <a:cxnSpLocks noChangeShapeType="1"/>
              </p:cNvCxnSpPr>
              <p:nvPr/>
            </p:nvCxnSpPr>
            <p:spPr bwMode="auto">
              <a:xfrm rot="5400000">
                <a:off x="-291727" y="3580410"/>
                <a:ext cx="3385249" cy="783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7" name="Straight Connector 15"/>
              <p:cNvCxnSpPr>
                <a:cxnSpLocks noChangeShapeType="1"/>
              </p:cNvCxnSpPr>
              <p:nvPr/>
            </p:nvCxnSpPr>
            <p:spPr bwMode="auto">
              <a:xfrm rot="10800000">
                <a:off x="1249278" y="3026097"/>
                <a:ext cx="142504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8" name="Straight Connector 17"/>
              <p:cNvCxnSpPr>
                <a:cxnSpLocks noChangeShapeType="1"/>
              </p:cNvCxnSpPr>
              <p:nvPr/>
            </p:nvCxnSpPr>
            <p:spPr bwMode="auto">
              <a:xfrm rot="10800000">
                <a:off x="1249278" y="3705058"/>
                <a:ext cx="142504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9" name="TextBox 18"/>
              <p:cNvSpPr txBox="1">
                <a:spLocks noChangeArrowheads="1"/>
              </p:cNvSpPr>
              <p:nvPr/>
            </p:nvSpPr>
            <p:spPr bwMode="auto">
              <a:xfrm rot="-5400000">
                <a:off x="723957" y="1944671"/>
                <a:ext cx="662513" cy="5848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600" smtClean="0">
                    <a:solidFill>
                      <a:srgbClr val="000000"/>
                    </a:solidFill>
                  </a:rPr>
                  <a:t>Price</a:t>
                </a:r>
              </a:p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600" smtClean="0">
                    <a:solidFill>
                      <a:srgbClr val="000000"/>
                    </a:solidFill>
                  </a:rPr>
                  <a:t> level</a:t>
                </a:r>
              </a:p>
            </p:txBody>
          </p:sp>
          <p:sp>
            <p:nvSpPr>
              <p:cNvPr id="70" name="TextBox 20"/>
              <p:cNvSpPr txBox="1">
                <a:spLocks noChangeArrowheads="1"/>
              </p:cNvSpPr>
              <p:nvPr/>
            </p:nvSpPr>
            <p:spPr bwMode="auto">
              <a:xfrm>
                <a:off x="809029" y="3515058"/>
                <a:ext cx="510886" cy="3386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600" smtClean="0">
                    <a:solidFill>
                      <a:srgbClr val="000000"/>
                    </a:solidFill>
                  </a:rPr>
                  <a:t>115</a:t>
                </a:r>
              </a:p>
            </p:txBody>
          </p:sp>
          <p:sp>
            <p:nvSpPr>
              <p:cNvPr id="71" name="TextBox 21"/>
              <p:cNvSpPr txBox="1">
                <a:spLocks noChangeArrowheads="1"/>
              </p:cNvSpPr>
              <p:nvPr/>
            </p:nvSpPr>
            <p:spPr bwMode="auto">
              <a:xfrm>
                <a:off x="793766" y="2842026"/>
                <a:ext cx="526148" cy="3386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600" smtClean="0">
                    <a:solidFill>
                      <a:srgbClr val="000000"/>
                    </a:solidFill>
                  </a:rPr>
                  <a:t>120</a:t>
                </a:r>
              </a:p>
            </p:txBody>
          </p:sp>
        </p:grpSp>
        <p:cxnSp>
          <p:nvCxnSpPr>
            <p:cNvPr id="64" name="Straight Connector 17"/>
            <p:cNvCxnSpPr>
              <a:cxnSpLocks noChangeShapeType="1"/>
            </p:cNvCxnSpPr>
            <p:nvPr/>
          </p:nvCxnSpPr>
          <p:spPr bwMode="auto">
            <a:xfrm rot="10800000">
              <a:off x="1060351" y="4211493"/>
              <a:ext cx="142493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5" name="TextBox 20"/>
            <p:cNvSpPr txBox="1">
              <a:spLocks noChangeArrowheads="1"/>
            </p:cNvSpPr>
            <p:nvPr/>
          </p:nvSpPr>
          <p:spPr bwMode="auto">
            <a:xfrm>
              <a:off x="620096" y="4021533"/>
              <a:ext cx="510886" cy="3385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600" smtClean="0">
                  <a:solidFill>
                    <a:srgbClr val="000000"/>
                  </a:solidFill>
                </a:rPr>
                <a:t>110</a:t>
              </a:r>
            </a:p>
          </p:txBody>
        </p:sp>
      </p:grpSp>
      <p:grpSp>
        <p:nvGrpSpPr>
          <p:cNvPr id="72" name="Group 42"/>
          <p:cNvGrpSpPr>
            <a:grpSpLocks/>
          </p:cNvGrpSpPr>
          <p:nvPr/>
        </p:nvGrpSpPr>
        <p:grpSpPr bwMode="auto">
          <a:xfrm>
            <a:off x="930275" y="1526227"/>
            <a:ext cx="2800350" cy="2192338"/>
            <a:chOff x="2979100" y="3137734"/>
            <a:chExt cx="2041730" cy="2526183"/>
          </a:xfrm>
        </p:grpSpPr>
        <p:sp>
          <p:nvSpPr>
            <p:cNvPr id="73" name="TextBox 9"/>
            <p:cNvSpPr txBox="1">
              <a:spLocks noChangeArrowheads="1"/>
            </p:cNvSpPr>
            <p:nvPr/>
          </p:nvSpPr>
          <p:spPr bwMode="auto">
            <a:xfrm>
              <a:off x="4165933" y="3137734"/>
              <a:ext cx="854897" cy="390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600" i="1" dirty="0" smtClean="0">
                  <a:solidFill>
                    <a:srgbClr val="000000"/>
                  </a:solidFill>
                </a:rPr>
                <a:t>SRAS</a:t>
              </a:r>
              <a:r>
                <a:rPr lang="en-US" sz="1600" baseline="-25000" dirty="0" smtClean="0">
                  <a:solidFill>
                    <a:srgbClr val="000000"/>
                  </a:solidFill>
                </a:rPr>
                <a:t>120</a:t>
              </a:r>
              <a:endParaRPr lang="en-US" sz="16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74" name="Freeform 41"/>
            <p:cNvSpPr>
              <a:spLocks noChangeArrowheads="1"/>
            </p:cNvSpPr>
            <p:nvPr/>
          </p:nvSpPr>
          <p:spPr bwMode="auto">
            <a:xfrm>
              <a:off x="2979100" y="3423127"/>
              <a:ext cx="1245288" cy="2240790"/>
            </a:xfrm>
            <a:custGeom>
              <a:avLst/>
              <a:gdLst>
                <a:gd name="T0" fmla="*/ 2071847 w 1531917"/>
                <a:gd name="T1" fmla="*/ 0 h 2565070"/>
                <a:gd name="T2" fmla="*/ 1316989 w 1531917"/>
                <a:gd name="T3" fmla="*/ 384812 h 2565070"/>
                <a:gd name="T4" fmla="*/ 0 w 1531917"/>
                <a:gd name="T5" fmla="*/ 704404 h 2565070"/>
                <a:gd name="T6" fmla="*/ 0 60000 65536"/>
                <a:gd name="T7" fmla="*/ 0 60000 65536"/>
                <a:gd name="T8" fmla="*/ 0 60000 65536"/>
                <a:gd name="T9" fmla="*/ 0 w 1531917"/>
                <a:gd name="T10" fmla="*/ 0 h 2565070"/>
                <a:gd name="T11" fmla="*/ 1531917 w 1531917"/>
                <a:gd name="T12" fmla="*/ 2565070 h 25650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1917" h="2565070">
                  <a:moveTo>
                    <a:pt x="1531917" y="0"/>
                  </a:moveTo>
                  <a:cubicBezTo>
                    <a:pt x="1380506" y="486888"/>
                    <a:pt x="1229096" y="973776"/>
                    <a:pt x="973777" y="1401288"/>
                  </a:cubicBezTo>
                  <a:cubicBezTo>
                    <a:pt x="718458" y="1828800"/>
                    <a:pt x="359229" y="2196935"/>
                    <a:pt x="0" y="2565070"/>
                  </a:cubicBezTo>
                </a:path>
              </a:pathLst>
            </a:custGeom>
            <a:noFill/>
            <a:ln w="38100" algn="ctr">
              <a:solidFill>
                <a:srgbClr val="FF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grpSp>
        <p:nvGrpSpPr>
          <p:cNvPr id="75" name="Group 100"/>
          <p:cNvGrpSpPr>
            <a:grpSpLocks/>
          </p:cNvGrpSpPr>
          <p:nvPr/>
        </p:nvGrpSpPr>
        <p:grpSpPr bwMode="auto">
          <a:xfrm>
            <a:off x="2757488" y="2951802"/>
            <a:ext cx="514350" cy="338138"/>
            <a:chOff x="2084502" y="1948322"/>
            <a:chExt cx="516430" cy="340235"/>
          </a:xfrm>
        </p:grpSpPr>
        <p:sp>
          <p:nvSpPr>
            <p:cNvPr id="76" name="Freeform 183"/>
            <p:cNvSpPr>
              <a:spLocks/>
            </p:cNvSpPr>
            <p:nvPr/>
          </p:nvSpPr>
          <p:spPr bwMode="auto">
            <a:xfrm>
              <a:off x="2084502" y="2100572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7" name="TextBox 69"/>
            <p:cNvSpPr txBox="1">
              <a:spLocks noChangeArrowheads="1"/>
            </p:cNvSpPr>
            <p:nvPr/>
          </p:nvSpPr>
          <p:spPr bwMode="auto">
            <a:xfrm>
              <a:off x="2301569" y="1948322"/>
              <a:ext cx="299363" cy="340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600" i="1" smtClean="0">
                  <a:solidFill>
                    <a:srgbClr val="000000"/>
                  </a:solidFill>
                </a:rPr>
                <a:t>d</a:t>
              </a:r>
            </a:p>
          </p:txBody>
        </p:sp>
      </p:grpSp>
      <p:grpSp>
        <p:nvGrpSpPr>
          <p:cNvPr id="78" name="Group 100"/>
          <p:cNvGrpSpPr>
            <a:grpSpLocks/>
          </p:cNvGrpSpPr>
          <p:nvPr/>
        </p:nvGrpSpPr>
        <p:grpSpPr bwMode="auto">
          <a:xfrm>
            <a:off x="2216150" y="3794765"/>
            <a:ext cx="455613" cy="366712"/>
            <a:chOff x="2084502" y="2100572"/>
            <a:chExt cx="455216" cy="365691"/>
          </a:xfrm>
        </p:grpSpPr>
        <p:sp>
          <p:nvSpPr>
            <p:cNvPr id="79" name="Freeform 183"/>
            <p:cNvSpPr>
              <a:spLocks/>
            </p:cNvSpPr>
            <p:nvPr/>
          </p:nvSpPr>
          <p:spPr bwMode="auto">
            <a:xfrm>
              <a:off x="2084502" y="2100572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0" name="TextBox 69"/>
            <p:cNvSpPr txBox="1">
              <a:spLocks noChangeArrowheads="1"/>
            </p:cNvSpPr>
            <p:nvPr/>
          </p:nvSpPr>
          <p:spPr bwMode="auto">
            <a:xfrm>
              <a:off x="2252578" y="2128280"/>
              <a:ext cx="287140" cy="3379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600" i="1" smtClean="0">
                  <a:solidFill>
                    <a:srgbClr val="000000"/>
                  </a:solidFill>
                </a:rPr>
                <a:t>c</a:t>
              </a:r>
            </a:p>
          </p:txBody>
        </p:sp>
      </p:grpSp>
      <p:grpSp>
        <p:nvGrpSpPr>
          <p:cNvPr id="81" name="Group 100"/>
          <p:cNvGrpSpPr>
            <a:grpSpLocks/>
          </p:cNvGrpSpPr>
          <p:nvPr/>
        </p:nvGrpSpPr>
        <p:grpSpPr bwMode="auto">
          <a:xfrm>
            <a:off x="1865313" y="2185992"/>
            <a:ext cx="501650" cy="339725"/>
            <a:chOff x="1729291" y="1896738"/>
            <a:chExt cx="501261" cy="340359"/>
          </a:xfrm>
        </p:grpSpPr>
        <p:sp>
          <p:nvSpPr>
            <p:cNvPr id="82" name="Freeform 183"/>
            <p:cNvSpPr>
              <a:spLocks/>
            </p:cNvSpPr>
            <p:nvPr/>
          </p:nvSpPr>
          <p:spPr bwMode="auto">
            <a:xfrm>
              <a:off x="2084502" y="2100572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3" name="TextBox 69"/>
            <p:cNvSpPr txBox="1">
              <a:spLocks noChangeArrowheads="1"/>
            </p:cNvSpPr>
            <p:nvPr/>
          </p:nvSpPr>
          <p:spPr bwMode="auto">
            <a:xfrm>
              <a:off x="1729291" y="1896738"/>
              <a:ext cx="298529" cy="338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600" i="1" smtClean="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84" name="Group 175"/>
          <p:cNvGrpSpPr>
            <a:grpSpLocks/>
          </p:cNvGrpSpPr>
          <p:nvPr/>
        </p:nvGrpSpPr>
        <p:grpSpPr bwMode="auto">
          <a:xfrm>
            <a:off x="4705350" y="1321440"/>
            <a:ext cx="638175" cy="3384550"/>
            <a:chOff x="571010" y="1708895"/>
            <a:chExt cx="638486" cy="3384544"/>
          </a:xfrm>
        </p:grpSpPr>
        <p:grpSp>
          <p:nvGrpSpPr>
            <p:cNvPr id="85" name="Group 13"/>
            <p:cNvGrpSpPr>
              <a:grpSpLocks/>
            </p:cNvGrpSpPr>
            <p:nvPr/>
          </p:nvGrpSpPr>
          <p:grpSpPr bwMode="auto">
            <a:xfrm>
              <a:off x="571010" y="1708895"/>
              <a:ext cx="638486" cy="3384544"/>
              <a:chOff x="762803" y="1888177"/>
              <a:chExt cx="638486" cy="3385249"/>
            </a:xfrm>
          </p:grpSpPr>
          <p:cxnSp>
            <p:nvCxnSpPr>
              <p:cNvPr id="88" name="Straight Connector 14"/>
              <p:cNvCxnSpPr>
                <a:cxnSpLocks noChangeShapeType="1"/>
              </p:cNvCxnSpPr>
              <p:nvPr/>
            </p:nvCxnSpPr>
            <p:spPr bwMode="auto">
              <a:xfrm rot="5400000">
                <a:off x="-291727" y="3580410"/>
                <a:ext cx="3385249" cy="783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9" name="Straight Connector 17"/>
              <p:cNvCxnSpPr>
                <a:cxnSpLocks noChangeShapeType="1"/>
              </p:cNvCxnSpPr>
              <p:nvPr/>
            </p:nvCxnSpPr>
            <p:spPr bwMode="auto">
              <a:xfrm rot="10800000">
                <a:off x="1249278" y="3705058"/>
                <a:ext cx="142504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0" name="TextBox 18"/>
              <p:cNvSpPr txBox="1">
                <a:spLocks noChangeArrowheads="1"/>
              </p:cNvSpPr>
              <p:nvPr/>
            </p:nvSpPr>
            <p:spPr bwMode="auto">
              <a:xfrm rot="-5400000">
                <a:off x="723957" y="1944693"/>
                <a:ext cx="662514" cy="5848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600" smtClean="0">
                    <a:solidFill>
                      <a:srgbClr val="000000"/>
                    </a:solidFill>
                  </a:rPr>
                  <a:t>Price</a:t>
                </a:r>
              </a:p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600" smtClean="0">
                    <a:solidFill>
                      <a:srgbClr val="000000"/>
                    </a:solidFill>
                  </a:rPr>
                  <a:t> level</a:t>
                </a:r>
              </a:p>
            </p:txBody>
          </p:sp>
          <p:sp>
            <p:nvSpPr>
              <p:cNvPr id="91" name="TextBox 20"/>
              <p:cNvSpPr txBox="1">
                <a:spLocks noChangeArrowheads="1"/>
              </p:cNvSpPr>
              <p:nvPr/>
            </p:nvSpPr>
            <p:spPr bwMode="auto">
              <a:xfrm>
                <a:off x="809028" y="3515058"/>
                <a:ext cx="510886" cy="3386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600" smtClean="0">
                    <a:solidFill>
                      <a:srgbClr val="000000"/>
                    </a:solidFill>
                  </a:rPr>
                  <a:t>115</a:t>
                </a:r>
              </a:p>
            </p:txBody>
          </p:sp>
        </p:grpSp>
        <p:cxnSp>
          <p:nvCxnSpPr>
            <p:cNvPr id="86" name="Straight Connector 17"/>
            <p:cNvCxnSpPr>
              <a:cxnSpLocks noChangeShapeType="1"/>
            </p:cNvCxnSpPr>
            <p:nvPr/>
          </p:nvCxnSpPr>
          <p:spPr bwMode="auto">
            <a:xfrm rot="10800000">
              <a:off x="1060351" y="4211493"/>
              <a:ext cx="142493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7" name="TextBox 20"/>
            <p:cNvSpPr txBox="1">
              <a:spLocks noChangeArrowheads="1"/>
            </p:cNvSpPr>
            <p:nvPr/>
          </p:nvSpPr>
          <p:spPr bwMode="auto">
            <a:xfrm>
              <a:off x="620096" y="4021533"/>
              <a:ext cx="510886" cy="338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600" smtClean="0">
                  <a:solidFill>
                    <a:srgbClr val="000000"/>
                  </a:solidFill>
                </a:rPr>
                <a:t>110</a:t>
              </a:r>
            </a:p>
          </p:txBody>
        </p:sp>
      </p:grpSp>
      <p:grpSp>
        <p:nvGrpSpPr>
          <p:cNvPr id="92" name="Group 116"/>
          <p:cNvGrpSpPr>
            <a:grpSpLocks/>
          </p:cNvGrpSpPr>
          <p:nvPr/>
        </p:nvGrpSpPr>
        <p:grpSpPr bwMode="auto">
          <a:xfrm>
            <a:off x="409575" y="4675489"/>
            <a:ext cx="3840163" cy="416297"/>
            <a:chOff x="815744" y="5121693"/>
            <a:chExt cx="3839952" cy="415452"/>
          </a:xfrm>
        </p:grpSpPr>
        <p:grpSp>
          <p:nvGrpSpPr>
            <p:cNvPr id="93" name="Group 91"/>
            <p:cNvGrpSpPr>
              <a:grpSpLocks/>
            </p:cNvGrpSpPr>
            <p:nvPr/>
          </p:nvGrpSpPr>
          <p:grpSpPr bwMode="auto">
            <a:xfrm>
              <a:off x="815744" y="5121705"/>
              <a:ext cx="3839952" cy="415333"/>
              <a:chOff x="1352088" y="5643841"/>
              <a:chExt cx="3839893" cy="415546"/>
            </a:xfrm>
          </p:grpSpPr>
          <p:cxnSp>
            <p:nvCxnSpPr>
              <p:cNvPr id="96" name="Straight Connector 23"/>
              <p:cNvCxnSpPr>
                <a:cxnSpLocks noChangeShapeType="1"/>
              </p:cNvCxnSpPr>
              <p:nvPr/>
            </p:nvCxnSpPr>
            <p:spPr bwMode="auto">
              <a:xfrm flipV="1">
                <a:off x="1733625" y="5659068"/>
                <a:ext cx="3277702" cy="5635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7" name="TextBox 24"/>
              <p:cNvSpPr txBox="1">
                <a:spLocks noChangeArrowheads="1"/>
              </p:cNvSpPr>
              <p:nvPr/>
            </p:nvSpPr>
            <p:spPr bwMode="auto">
              <a:xfrm>
                <a:off x="4085625" y="5695941"/>
                <a:ext cx="1106356" cy="338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600" smtClean="0">
                    <a:solidFill>
                      <a:srgbClr val="000000"/>
                    </a:solidFill>
                  </a:rPr>
                  <a:t>Real GDP</a:t>
                </a:r>
              </a:p>
            </p:txBody>
          </p:sp>
          <p:cxnSp>
            <p:nvCxnSpPr>
              <p:cNvPr id="98" name="Straight Connector 25"/>
              <p:cNvCxnSpPr>
                <a:cxnSpLocks noChangeShapeType="1"/>
              </p:cNvCxnSpPr>
              <p:nvPr/>
            </p:nvCxnSpPr>
            <p:spPr bwMode="auto">
              <a:xfrm rot="5400000">
                <a:off x="3158964" y="5714219"/>
                <a:ext cx="142343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9" name="TextBox 26"/>
              <p:cNvSpPr txBox="1">
                <a:spLocks noChangeArrowheads="1"/>
              </p:cNvSpPr>
              <p:nvPr/>
            </p:nvSpPr>
            <p:spPr bwMode="auto">
              <a:xfrm>
                <a:off x="1352088" y="5716556"/>
                <a:ext cx="298469" cy="338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600" smtClean="0">
                    <a:solidFill>
                      <a:srgbClr val="000000"/>
                    </a:solidFill>
                  </a:rPr>
                  <a:t>0</a:t>
                </a:r>
              </a:p>
            </p:txBody>
          </p:sp>
          <p:sp>
            <p:nvSpPr>
              <p:cNvPr id="100" name="TextBox 27"/>
              <p:cNvSpPr txBox="1">
                <a:spLocks noChangeArrowheads="1"/>
              </p:cNvSpPr>
              <p:nvPr/>
            </p:nvSpPr>
            <p:spPr bwMode="auto">
              <a:xfrm>
                <a:off x="2972240" y="5721347"/>
                <a:ext cx="583772" cy="338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600" dirty="0" smtClean="0">
                    <a:solidFill>
                      <a:srgbClr val="000000"/>
                    </a:solidFill>
                  </a:rPr>
                  <a:t>17.0</a:t>
                </a:r>
              </a:p>
            </p:txBody>
          </p:sp>
        </p:grpSp>
        <p:cxnSp>
          <p:nvCxnSpPr>
            <p:cNvPr id="94" name="Straight Connector 25"/>
            <p:cNvCxnSpPr>
              <a:cxnSpLocks noChangeShapeType="1"/>
            </p:cNvCxnSpPr>
            <p:nvPr/>
          </p:nvCxnSpPr>
          <p:spPr bwMode="auto">
            <a:xfrm rot="5400000">
              <a:off x="3199310" y="5192016"/>
              <a:ext cx="142234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5" name="TextBox 27"/>
            <p:cNvSpPr txBox="1">
              <a:spLocks noChangeArrowheads="1"/>
            </p:cNvSpPr>
            <p:nvPr/>
          </p:nvSpPr>
          <p:spPr bwMode="auto">
            <a:xfrm>
              <a:off x="2974824" y="5199279"/>
              <a:ext cx="583781" cy="337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600" dirty="0" smtClean="0">
                  <a:solidFill>
                    <a:srgbClr val="000000"/>
                  </a:solidFill>
                </a:rPr>
                <a:t>17.2</a:t>
              </a:r>
            </a:p>
          </p:txBody>
        </p:sp>
      </p:grpSp>
      <p:cxnSp>
        <p:nvCxnSpPr>
          <p:cNvPr id="101" name="Straight Connector 100"/>
          <p:cNvCxnSpPr>
            <a:cxnSpLocks noChangeShapeType="1"/>
          </p:cNvCxnSpPr>
          <p:nvPr/>
        </p:nvCxnSpPr>
        <p:spPr bwMode="auto">
          <a:xfrm rot="5400000">
            <a:off x="2095500" y="3931290"/>
            <a:ext cx="1531937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" name="Straight Connector 101"/>
          <p:cNvCxnSpPr>
            <a:cxnSpLocks noChangeShapeType="1"/>
          </p:cNvCxnSpPr>
          <p:nvPr/>
        </p:nvCxnSpPr>
        <p:spPr bwMode="auto">
          <a:xfrm>
            <a:off x="5335588" y="3818577"/>
            <a:ext cx="1519237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03" name="Group 100"/>
          <p:cNvGrpSpPr>
            <a:grpSpLocks/>
          </p:cNvGrpSpPr>
          <p:nvPr/>
        </p:nvGrpSpPr>
        <p:grpSpPr bwMode="auto">
          <a:xfrm>
            <a:off x="7366000" y="2877190"/>
            <a:ext cx="577850" cy="338137"/>
            <a:chOff x="2084502" y="1904475"/>
            <a:chExt cx="579619" cy="338736"/>
          </a:xfrm>
        </p:grpSpPr>
        <p:sp>
          <p:nvSpPr>
            <p:cNvPr id="104" name="Freeform 183"/>
            <p:cNvSpPr>
              <a:spLocks/>
            </p:cNvSpPr>
            <p:nvPr/>
          </p:nvSpPr>
          <p:spPr bwMode="auto">
            <a:xfrm>
              <a:off x="2084502" y="2100572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5" name="TextBox 69"/>
            <p:cNvSpPr txBox="1">
              <a:spLocks noChangeArrowheads="1"/>
            </p:cNvSpPr>
            <p:nvPr/>
          </p:nvSpPr>
          <p:spPr bwMode="auto">
            <a:xfrm>
              <a:off x="2365015" y="1904475"/>
              <a:ext cx="299106" cy="3387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600" i="1" smtClean="0">
                  <a:solidFill>
                    <a:srgbClr val="000000"/>
                  </a:solidFill>
                </a:rPr>
                <a:t>d</a:t>
              </a:r>
            </a:p>
          </p:txBody>
        </p:sp>
      </p:grpSp>
      <p:cxnSp>
        <p:nvCxnSpPr>
          <p:cNvPr id="106" name="Straight Connector 105"/>
          <p:cNvCxnSpPr>
            <a:cxnSpLocks noChangeShapeType="1"/>
          </p:cNvCxnSpPr>
          <p:nvPr/>
        </p:nvCxnSpPr>
        <p:spPr bwMode="auto">
          <a:xfrm>
            <a:off x="811213" y="2464440"/>
            <a:ext cx="1508125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76531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0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500"/>
                            </p:stCondLst>
                            <p:childTnLst>
                              <p:par>
                                <p:cTn id="7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000"/>
                            </p:stCondLst>
                            <p:childTnLst>
                              <p:par>
                                <p:cTn id="8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5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500"/>
                            </p:stCondLst>
                            <p:childTnLst>
                              <p:par>
                                <p:cTn id="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0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00"/>
                            </p:stCondLst>
                            <p:childTnLst>
                              <p:par>
                                <p:cTn id="1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500"/>
                            </p:stCondLst>
                            <p:childTnLst>
                              <p:par>
                                <p:cTn id="1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000"/>
                            </p:stCondLst>
                            <p:childTnLst>
                              <p:par>
                                <p:cTn id="1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7" grpId="0" animBg="1"/>
      <p:bldP spid="8" grpId="0" animBg="1"/>
      <p:bldP spid="9" grpId="0" animBg="1"/>
      <p:bldP spid="10" grpId="0" animBg="1"/>
      <p:bldP spid="33" grpId="0"/>
      <p:bldP spid="34" grpId="0" animBg="1"/>
      <p:bldP spid="35" grpId="0" animBg="1"/>
      <p:bldP spid="5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an Expansionary Gap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correct discretionary policy </a:t>
            </a:r>
            <a:endParaRPr lang="en-US" dirty="0" smtClean="0"/>
          </a:p>
          <a:p>
            <a:pPr lvl="1"/>
            <a:r>
              <a:rPr lang="en-US" dirty="0" smtClean="0"/>
              <a:t>Can </a:t>
            </a:r>
            <a:r>
              <a:rPr lang="en-US" dirty="0"/>
              <a:t>relieve the inflationary pressure </a:t>
            </a:r>
            <a:r>
              <a:rPr lang="en-US" dirty="0" smtClean="0"/>
              <a:t>associated with </a:t>
            </a:r>
            <a:r>
              <a:rPr lang="en-US" dirty="0"/>
              <a:t>an expansionary </a:t>
            </a:r>
            <a:r>
              <a:rPr lang="en-US" dirty="0" smtClean="0"/>
              <a:t>gap</a:t>
            </a:r>
          </a:p>
          <a:p>
            <a:r>
              <a:rPr lang="en-US" dirty="0" smtClean="0"/>
              <a:t>Fed: cool </a:t>
            </a:r>
            <a:r>
              <a:rPr lang="en-US" dirty="0"/>
              <a:t>down an </a:t>
            </a:r>
            <a:r>
              <a:rPr lang="en-US" dirty="0" smtClean="0"/>
              <a:t>overheated economy </a:t>
            </a:r>
          </a:p>
          <a:p>
            <a:pPr lvl="1"/>
            <a:r>
              <a:rPr lang="en-US" dirty="0" smtClean="0"/>
              <a:t>By </a:t>
            </a:r>
            <a:r>
              <a:rPr lang="en-US" dirty="0"/>
              <a:t>increasing its target interest </a:t>
            </a:r>
            <a:r>
              <a:rPr lang="en-US" dirty="0" smtClean="0"/>
              <a:t>rate</a:t>
            </a:r>
          </a:p>
          <a:p>
            <a:pPr lvl="2"/>
            <a:r>
              <a:rPr lang="en-US" dirty="0" smtClean="0"/>
              <a:t>In 17 </a:t>
            </a:r>
            <a:r>
              <a:rPr lang="en-US" dirty="0"/>
              <a:t>steps between </a:t>
            </a:r>
            <a:r>
              <a:rPr lang="en-US" dirty="0" smtClean="0"/>
              <a:t>mid-2004 and mid-2006</a:t>
            </a:r>
          </a:p>
          <a:p>
            <a:pPr lvl="2"/>
            <a:r>
              <a:rPr lang="en-US" dirty="0" smtClean="0"/>
              <a:t>Active </a:t>
            </a:r>
            <a:r>
              <a:rPr lang="en-US" dirty="0"/>
              <a:t>monetary </a:t>
            </a:r>
            <a:r>
              <a:rPr lang="en-US" dirty="0" smtClean="0"/>
              <a:t>policy</a:t>
            </a:r>
          </a:p>
          <a:p>
            <a:pPr lvl="1"/>
            <a:r>
              <a:rPr lang="en-US" dirty="0" smtClean="0"/>
              <a:t>Soft-landing</a:t>
            </a:r>
          </a:p>
          <a:p>
            <a:pPr lvl="2"/>
            <a:r>
              <a:rPr lang="en-US" dirty="0" smtClean="0"/>
              <a:t>Gently </a:t>
            </a:r>
            <a:r>
              <a:rPr lang="en-US" dirty="0"/>
              <a:t>slow the rate of growth </a:t>
            </a:r>
            <a:r>
              <a:rPr lang="en-US" dirty="0" smtClean="0"/>
              <a:t>before that </a:t>
            </a:r>
            <a:r>
              <a:rPr lang="en-US" dirty="0"/>
              <a:t>growth triggered unacceptably high </a:t>
            </a:r>
            <a:r>
              <a:rPr lang="en-US" dirty="0" smtClean="0"/>
              <a:t>inflation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75694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Active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Timely adoption and implementation</a:t>
            </a:r>
          </a:p>
          <a:p>
            <a:pPr lvl="1"/>
            <a:r>
              <a:rPr lang="en-US" dirty="0"/>
              <a:t>Identify potential </a:t>
            </a:r>
            <a:r>
              <a:rPr lang="en-US" dirty="0" smtClean="0"/>
              <a:t>output and natural </a:t>
            </a:r>
            <a:r>
              <a:rPr lang="en-US" dirty="0"/>
              <a:t>rate of unemployment</a:t>
            </a:r>
          </a:p>
          <a:p>
            <a:pPr lvl="1"/>
            <a:r>
              <a:rPr lang="en-US" dirty="0"/>
              <a:t>Forecast </a:t>
            </a:r>
            <a:r>
              <a:rPr lang="en-US" i="1" dirty="0"/>
              <a:t>AD</a:t>
            </a:r>
            <a:r>
              <a:rPr lang="en-US" dirty="0"/>
              <a:t> and </a:t>
            </a:r>
            <a:r>
              <a:rPr lang="en-US" i="1" dirty="0"/>
              <a:t>AS</a:t>
            </a:r>
            <a:r>
              <a:rPr lang="en-US" dirty="0"/>
              <a:t>, passive approach</a:t>
            </a:r>
          </a:p>
          <a:p>
            <a:pPr lvl="1"/>
            <a:r>
              <a:rPr lang="en-US" dirty="0"/>
              <a:t>Tools </a:t>
            </a:r>
            <a:r>
              <a:rPr lang="en-US" dirty="0" smtClean="0"/>
              <a:t>needed to </a:t>
            </a:r>
            <a:r>
              <a:rPr lang="en-US" dirty="0"/>
              <a:t>achieve results quickly</a:t>
            </a:r>
          </a:p>
          <a:p>
            <a:pPr lvl="1"/>
            <a:r>
              <a:rPr lang="en-US" dirty="0" smtClean="0"/>
              <a:t>Predict effects </a:t>
            </a:r>
            <a:r>
              <a:rPr lang="en-US" dirty="0"/>
              <a:t>of active policy</a:t>
            </a:r>
          </a:p>
          <a:p>
            <a:pPr lvl="1"/>
            <a:r>
              <a:rPr lang="en-US" dirty="0"/>
              <a:t>Coordination </a:t>
            </a:r>
          </a:p>
          <a:p>
            <a:pPr lvl="1"/>
            <a:r>
              <a:rPr lang="en-US" dirty="0"/>
              <a:t>Implementation </a:t>
            </a:r>
          </a:p>
          <a:p>
            <a:pPr lvl="1"/>
            <a:r>
              <a:rPr lang="en-US" dirty="0"/>
              <a:t>Timing </a:t>
            </a:r>
            <a:r>
              <a:rPr lang="en-US" dirty="0" smtClean="0"/>
              <a:t>lags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97426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of Lags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Recognition lag </a:t>
            </a:r>
          </a:p>
          <a:p>
            <a:pPr lvl="2">
              <a:defRPr/>
            </a:pPr>
            <a:r>
              <a:rPr lang="en-US" dirty="0"/>
              <a:t>Time needed to identify a macroeconomic problem and assess its seriousness</a:t>
            </a:r>
          </a:p>
          <a:p>
            <a:pPr>
              <a:defRPr/>
            </a:pPr>
            <a:r>
              <a:rPr lang="en-US" dirty="0"/>
              <a:t>Decision-making lag </a:t>
            </a:r>
          </a:p>
          <a:p>
            <a:pPr lvl="2">
              <a:defRPr/>
            </a:pPr>
            <a:r>
              <a:rPr lang="en-US" dirty="0"/>
              <a:t>Time needed to decide what to do once a macroeconomic problem has been </a:t>
            </a:r>
            <a:r>
              <a:rPr lang="en-US" dirty="0" smtClean="0"/>
              <a:t>identified</a:t>
            </a:r>
          </a:p>
          <a:p>
            <a:pPr>
              <a:defRPr/>
            </a:pPr>
            <a:r>
              <a:rPr lang="en-US" dirty="0"/>
              <a:t>Implementation lag </a:t>
            </a:r>
          </a:p>
          <a:p>
            <a:pPr lvl="2">
              <a:defRPr/>
            </a:pPr>
            <a:r>
              <a:rPr lang="en-US" dirty="0"/>
              <a:t>Time needed to introduce a change in monetary or fiscal policy</a:t>
            </a:r>
          </a:p>
          <a:p>
            <a:pPr lvl="2">
              <a:defRPr/>
            </a:pPr>
            <a:r>
              <a:rPr lang="en-US" dirty="0"/>
              <a:t>Longer for fiscal policy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32884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of Lags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Effectiveness </a:t>
            </a:r>
            <a:r>
              <a:rPr lang="en-US" dirty="0"/>
              <a:t>lag  </a:t>
            </a:r>
          </a:p>
          <a:p>
            <a:pPr lvl="1">
              <a:defRPr/>
            </a:pPr>
            <a:r>
              <a:rPr lang="en-US" dirty="0"/>
              <a:t>Time needed for changes in monetary or fiscal policy to affect the </a:t>
            </a:r>
            <a:r>
              <a:rPr lang="en-US" dirty="0" smtClean="0"/>
              <a:t>economy</a:t>
            </a:r>
          </a:p>
          <a:p>
            <a:pPr>
              <a:defRPr/>
            </a:pPr>
            <a:r>
              <a:rPr lang="en-US" dirty="0"/>
              <a:t>Lags </a:t>
            </a:r>
            <a:r>
              <a:rPr lang="en-US" dirty="0" smtClean="0"/>
              <a:t>obscure active policy</a:t>
            </a:r>
          </a:p>
          <a:p>
            <a:pPr lvl="1">
              <a:defRPr/>
            </a:pPr>
            <a:r>
              <a:rPr lang="en-US" dirty="0"/>
              <a:t>The more variable the lags, </a:t>
            </a:r>
            <a:r>
              <a:rPr lang="en-US" dirty="0" smtClean="0"/>
              <a:t>the harder </a:t>
            </a:r>
            <a:r>
              <a:rPr lang="en-US" dirty="0"/>
              <a:t>it is to predict when a particular policy will take hold and what the state </a:t>
            </a:r>
            <a:r>
              <a:rPr lang="en-US" dirty="0" smtClean="0"/>
              <a:t>of the </a:t>
            </a:r>
            <a:r>
              <a:rPr lang="en-US" dirty="0"/>
              <a:t>economy will be at that time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1488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Review of Policy Perspectives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Active policy </a:t>
            </a:r>
            <a:r>
              <a:rPr lang="en-US" dirty="0"/>
              <a:t>advocates </a:t>
            </a:r>
            <a:endParaRPr lang="en-US" dirty="0" smtClean="0"/>
          </a:p>
          <a:p>
            <a:pPr lvl="1"/>
            <a:r>
              <a:rPr lang="en-US" dirty="0" smtClean="0"/>
              <a:t>See </a:t>
            </a:r>
            <a:r>
              <a:rPr lang="en-US" dirty="0"/>
              <a:t>a high cost of not using discretionary </a:t>
            </a:r>
            <a:r>
              <a:rPr lang="en-US" dirty="0" smtClean="0"/>
              <a:t>policy</a:t>
            </a:r>
          </a:p>
          <a:p>
            <a:pPr lvl="1"/>
            <a:r>
              <a:rPr lang="en-US" dirty="0" smtClean="0"/>
              <a:t>Despite </a:t>
            </a:r>
            <a:r>
              <a:rPr lang="en-US" dirty="0"/>
              <a:t>the lags involved, they prefer </a:t>
            </a:r>
            <a:r>
              <a:rPr lang="en-US" dirty="0" smtClean="0"/>
              <a:t>action</a:t>
            </a:r>
          </a:p>
          <a:p>
            <a:pPr lvl="2"/>
            <a:r>
              <a:rPr lang="en-US" dirty="0" smtClean="0"/>
              <a:t>Discretionary </a:t>
            </a:r>
            <a:r>
              <a:rPr lang="en-US" dirty="0"/>
              <a:t>fiscal </a:t>
            </a:r>
            <a:r>
              <a:rPr lang="en-US" dirty="0" smtClean="0"/>
              <a:t>policy</a:t>
            </a:r>
          </a:p>
          <a:p>
            <a:pPr lvl="2"/>
            <a:r>
              <a:rPr lang="en-US" dirty="0" smtClean="0"/>
              <a:t>Discretionary </a:t>
            </a:r>
            <a:r>
              <a:rPr lang="en-US" dirty="0"/>
              <a:t>monetary </a:t>
            </a:r>
            <a:r>
              <a:rPr lang="en-US" dirty="0" smtClean="0"/>
              <a:t>policy</a:t>
            </a:r>
          </a:p>
          <a:p>
            <a:pPr lvl="2"/>
            <a:r>
              <a:rPr lang="en-US" dirty="0" smtClean="0"/>
              <a:t>Some </a:t>
            </a:r>
            <a:r>
              <a:rPr lang="en-US" dirty="0"/>
              <a:t>combination of the </a:t>
            </a:r>
            <a:r>
              <a:rPr lang="en-US" dirty="0" smtClean="0"/>
              <a:t>two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89193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Review of Policy Perspectives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Passive policy advocates</a:t>
            </a:r>
          </a:p>
          <a:p>
            <a:pPr lvl="1"/>
            <a:r>
              <a:rPr lang="en-US" dirty="0" smtClean="0"/>
              <a:t>Believe </a:t>
            </a:r>
            <a:r>
              <a:rPr lang="en-US" dirty="0"/>
              <a:t>that uncertain lags and ignorance </a:t>
            </a:r>
            <a:r>
              <a:rPr lang="en-US" dirty="0" smtClean="0"/>
              <a:t>about how </a:t>
            </a:r>
            <a:r>
              <a:rPr lang="en-US" dirty="0"/>
              <a:t>the economy works undermine active </a:t>
            </a:r>
            <a:r>
              <a:rPr lang="en-US" dirty="0" smtClean="0"/>
              <a:t>policy</a:t>
            </a:r>
          </a:p>
          <a:p>
            <a:pPr lvl="1"/>
            <a:r>
              <a:rPr lang="en-US" dirty="0" smtClean="0"/>
              <a:t>Rather </a:t>
            </a:r>
            <a:r>
              <a:rPr lang="en-US" dirty="0"/>
              <a:t>than pursue a </a:t>
            </a:r>
            <a:r>
              <a:rPr lang="en-US" dirty="0" smtClean="0"/>
              <a:t>misguided activist policy</a:t>
            </a:r>
          </a:p>
          <a:p>
            <a:pPr lvl="2"/>
            <a:r>
              <a:rPr lang="en-US" dirty="0" smtClean="0"/>
              <a:t>Sit </a:t>
            </a:r>
            <a:r>
              <a:rPr lang="en-US" dirty="0"/>
              <a:t>back and rely on the economy’s natural ability </a:t>
            </a:r>
            <a:r>
              <a:rPr lang="en-US" dirty="0" smtClean="0"/>
              <a:t>to correct </a:t>
            </a:r>
            <a:r>
              <a:rPr lang="en-US" dirty="0"/>
              <a:t>itself just using automatic </a:t>
            </a:r>
            <a:r>
              <a:rPr lang="en-US" dirty="0" smtClean="0"/>
              <a:t>stabilizers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34899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Presidential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1990, recession, sluggish recovery</a:t>
            </a:r>
          </a:p>
          <a:p>
            <a:pPr lvl="1"/>
            <a:r>
              <a:rPr lang="en-US" dirty="0" smtClean="0"/>
              <a:t>Monetary policy only</a:t>
            </a:r>
          </a:p>
          <a:p>
            <a:r>
              <a:rPr lang="en-US" dirty="0" smtClean="0"/>
              <a:t>1992, $300 billion deficit</a:t>
            </a:r>
          </a:p>
          <a:p>
            <a:pPr lvl="1"/>
            <a:r>
              <a:rPr lang="en-US" dirty="0" smtClean="0"/>
              <a:t>G. H. W. Bush </a:t>
            </a:r>
            <a:r>
              <a:rPr lang="en-US" dirty="0"/>
              <a:t>vs. </a:t>
            </a:r>
            <a:r>
              <a:rPr lang="en-US" dirty="0" smtClean="0"/>
              <a:t>Clinton election </a:t>
            </a:r>
          </a:p>
          <a:p>
            <a:r>
              <a:rPr lang="en-US" dirty="0" smtClean="0"/>
              <a:t>Clinton – active approach</a:t>
            </a:r>
          </a:p>
          <a:p>
            <a:pPr lvl="1"/>
            <a:r>
              <a:rPr lang="en-US" dirty="0" smtClean="0"/>
              <a:t>Clinton claimed Bush </a:t>
            </a:r>
            <a:r>
              <a:rPr lang="en-US" dirty="0"/>
              <a:t>had not done enough to revive the </a:t>
            </a:r>
            <a:r>
              <a:rPr lang="en-US" dirty="0" smtClean="0"/>
              <a:t>economy</a:t>
            </a:r>
          </a:p>
          <a:p>
            <a:pPr lvl="1"/>
            <a:r>
              <a:rPr lang="en-US" dirty="0" smtClean="0"/>
              <a:t>Clinton said Bush </a:t>
            </a:r>
            <a:r>
              <a:rPr lang="en-US" dirty="0"/>
              <a:t>could not be trusted </a:t>
            </a:r>
            <a:endParaRPr lang="en-US" dirty="0" smtClean="0"/>
          </a:p>
          <a:p>
            <a:pPr lvl="2"/>
            <a:r>
              <a:rPr lang="en-US" dirty="0" smtClean="0"/>
              <a:t>Because he broke the pledge </a:t>
            </a:r>
            <a:r>
              <a:rPr lang="en-US" dirty="0"/>
              <a:t>of “no new taxes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1053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Presidential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Clinton </a:t>
            </a:r>
            <a:r>
              <a:rPr lang="en-US" dirty="0"/>
              <a:t>– active </a:t>
            </a:r>
            <a:r>
              <a:rPr lang="en-US" dirty="0" smtClean="0"/>
              <a:t>approach</a:t>
            </a:r>
          </a:p>
          <a:p>
            <a:pPr lvl="1"/>
            <a:r>
              <a:rPr lang="en-US" dirty="0" smtClean="0"/>
              <a:t>Clinton argued that Bush and Ronald Reagan </a:t>
            </a:r>
            <a:r>
              <a:rPr lang="en-US" dirty="0"/>
              <a:t>were </a:t>
            </a:r>
            <a:r>
              <a:rPr lang="en-US" dirty="0" smtClean="0"/>
              <a:t>responsible for </a:t>
            </a:r>
            <a:r>
              <a:rPr lang="en-US" dirty="0"/>
              <a:t>the sizable federal </a:t>
            </a:r>
            <a:r>
              <a:rPr lang="en-US" dirty="0" smtClean="0"/>
              <a:t>deficits</a:t>
            </a:r>
          </a:p>
          <a:p>
            <a:pPr lvl="1"/>
            <a:r>
              <a:rPr lang="en-US" dirty="0" smtClean="0"/>
              <a:t>Clinton wanted to raise </a:t>
            </a:r>
            <a:r>
              <a:rPr lang="en-US" dirty="0"/>
              <a:t>tax rates on the rich </a:t>
            </a:r>
            <a:r>
              <a:rPr lang="en-US" dirty="0" smtClean="0"/>
              <a:t>and cut them </a:t>
            </a:r>
            <a:r>
              <a:rPr lang="en-US" dirty="0"/>
              <a:t>for the middle </a:t>
            </a:r>
            <a:r>
              <a:rPr lang="en-US" dirty="0" smtClean="0"/>
              <a:t>class</a:t>
            </a:r>
          </a:p>
          <a:p>
            <a:pPr lvl="1"/>
            <a:r>
              <a:rPr lang="en-US" dirty="0" smtClean="0"/>
              <a:t>Clinton wanted to create </a:t>
            </a:r>
            <a:r>
              <a:rPr lang="en-US" dirty="0"/>
              <a:t>jobs through government </a:t>
            </a:r>
            <a:r>
              <a:rPr lang="en-US" dirty="0" smtClean="0"/>
              <a:t>spending programs </a:t>
            </a:r>
            <a:r>
              <a:rPr lang="en-US" dirty="0"/>
              <a:t>that would “invest in </a:t>
            </a:r>
            <a:r>
              <a:rPr lang="en-US" dirty="0" smtClean="0"/>
              <a:t>America”</a:t>
            </a:r>
          </a:p>
          <a:p>
            <a:pPr lvl="1"/>
            <a:r>
              <a:rPr lang="en-US" dirty="0" smtClean="0"/>
              <a:t>Advocated stronger role for government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27422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>
          <a:xfrm>
            <a:off x="2056784" y="268929"/>
            <a:ext cx="6919415" cy="6223379"/>
          </a:xfrm>
        </p:spPr>
        <p:txBody>
          <a:bodyPr/>
          <a:lstStyle/>
          <a:p>
            <a:r>
              <a:rPr lang="en-US" sz="2750" dirty="0" smtClean="0">
                <a:solidFill>
                  <a:srgbClr val="004376"/>
                </a:solidFill>
              </a:rPr>
              <a:t>Does </a:t>
            </a:r>
            <a:r>
              <a:rPr lang="en-US" sz="2750" dirty="0">
                <a:solidFill>
                  <a:srgbClr val="004376"/>
                </a:solidFill>
              </a:rPr>
              <a:t>the economy work fairly well on its own, or does it require </a:t>
            </a:r>
            <a:r>
              <a:rPr lang="en-US" sz="2750" dirty="0" smtClean="0">
                <a:solidFill>
                  <a:srgbClr val="004376"/>
                </a:solidFill>
              </a:rPr>
              <a:t>active government </a:t>
            </a:r>
            <a:r>
              <a:rPr lang="en-US" sz="2750" dirty="0">
                <a:solidFill>
                  <a:srgbClr val="004376"/>
                </a:solidFill>
              </a:rPr>
              <a:t>intervention?</a:t>
            </a:r>
          </a:p>
          <a:p>
            <a:r>
              <a:rPr lang="en-US" sz="2750" dirty="0" smtClean="0">
                <a:solidFill>
                  <a:srgbClr val="004376"/>
                </a:solidFill>
              </a:rPr>
              <a:t>Does </a:t>
            </a:r>
            <a:r>
              <a:rPr lang="en-US" sz="2750" dirty="0">
                <a:solidFill>
                  <a:srgbClr val="004376"/>
                </a:solidFill>
              </a:rPr>
              <a:t>government intervention do more harm than good?</a:t>
            </a:r>
          </a:p>
          <a:p>
            <a:r>
              <a:rPr lang="en-US" sz="2750" dirty="0" smtClean="0">
                <a:solidFill>
                  <a:srgbClr val="004376"/>
                </a:solidFill>
              </a:rPr>
              <a:t>If </a:t>
            </a:r>
            <a:r>
              <a:rPr lang="en-US" sz="2750" dirty="0">
                <a:solidFill>
                  <a:srgbClr val="004376"/>
                </a:solidFill>
              </a:rPr>
              <a:t>people expect government to intervene when the economy falters, does </a:t>
            </a:r>
            <a:r>
              <a:rPr lang="en-US" sz="2750" dirty="0" smtClean="0">
                <a:solidFill>
                  <a:srgbClr val="004376"/>
                </a:solidFill>
              </a:rPr>
              <a:t>this expectation </a:t>
            </a:r>
            <a:r>
              <a:rPr lang="en-US" sz="2750" dirty="0">
                <a:solidFill>
                  <a:srgbClr val="004376"/>
                </a:solidFill>
              </a:rPr>
              <a:t>affect people’s behavior?</a:t>
            </a:r>
          </a:p>
          <a:p>
            <a:r>
              <a:rPr lang="en-US" sz="2750" dirty="0" smtClean="0">
                <a:solidFill>
                  <a:srgbClr val="004376"/>
                </a:solidFill>
              </a:rPr>
              <a:t>Does </a:t>
            </a:r>
            <a:r>
              <a:rPr lang="en-US" sz="2750" dirty="0">
                <a:solidFill>
                  <a:srgbClr val="004376"/>
                </a:solidFill>
              </a:rPr>
              <a:t>this expectation affect government behavior?</a:t>
            </a:r>
          </a:p>
          <a:p>
            <a:r>
              <a:rPr lang="en-US" sz="2750" dirty="0" smtClean="0">
                <a:solidFill>
                  <a:srgbClr val="004376"/>
                </a:solidFill>
              </a:rPr>
              <a:t>Is </a:t>
            </a:r>
            <a:r>
              <a:rPr lang="en-US" sz="2750" dirty="0">
                <a:solidFill>
                  <a:srgbClr val="004376"/>
                </a:solidFill>
              </a:rPr>
              <a:t>there a relationship between unemployment and inflation in the </a:t>
            </a:r>
            <a:r>
              <a:rPr lang="en-US" sz="2750" dirty="0" smtClean="0">
                <a:solidFill>
                  <a:srgbClr val="004376"/>
                </a:solidFill>
              </a:rPr>
              <a:t>short run </a:t>
            </a:r>
            <a:r>
              <a:rPr lang="en-US" sz="2750" dirty="0">
                <a:solidFill>
                  <a:srgbClr val="004376"/>
                </a:solidFill>
              </a:rPr>
              <a:t>and in the long run?</a:t>
            </a:r>
          </a:p>
        </p:txBody>
      </p:sp>
      <p:sp>
        <p:nvSpPr>
          <p:cNvPr id="15363" name="Footer Placeholder 3"/>
          <p:cNvSpPr>
            <a:spLocks noGrp="1"/>
          </p:cNvSpPr>
          <p:nvPr>
            <p:ph type="ftr" sz="quarter" idx="10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cs typeface="Arial" pitchFamily="34" charset="0"/>
              </a:rPr>
              <a:t>© 2017 Cengage Learning®. May not be scanned, copied or duplicated, or posted to a publicly accessible website, in whole or in part.</a:t>
            </a:r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36013360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Presidential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Bush </a:t>
            </a:r>
            <a:r>
              <a:rPr lang="en-US" dirty="0" smtClean="0"/>
              <a:t>– passive approach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oted the economy </a:t>
            </a:r>
            <a:r>
              <a:rPr lang="en-US" dirty="0"/>
              <a:t>was growing </a:t>
            </a:r>
            <a:r>
              <a:rPr lang="en-US" dirty="0" smtClean="0"/>
              <a:t>again</a:t>
            </a:r>
          </a:p>
          <a:p>
            <a:pPr lvl="2"/>
            <a:r>
              <a:rPr lang="en-US" dirty="0" smtClean="0"/>
              <a:t>Hard </a:t>
            </a:r>
            <a:r>
              <a:rPr lang="en-US" dirty="0"/>
              <a:t>sell with unemployment averaging </a:t>
            </a:r>
            <a:r>
              <a:rPr lang="en-US" dirty="0" smtClean="0"/>
              <a:t>7.6%   </a:t>
            </a:r>
            <a:r>
              <a:rPr lang="en-US" dirty="0"/>
              <a:t>d</a:t>
            </a:r>
            <a:r>
              <a:rPr lang="en-US" dirty="0" smtClean="0"/>
              <a:t>uring </a:t>
            </a:r>
            <a:r>
              <a:rPr lang="en-US" dirty="0"/>
              <a:t>the </a:t>
            </a:r>
            <a:r>
              <a:rPr lang="en-US" dirty="0" smtClean="0"/>
              <a:t>six months </a:t>
            </a:r>
            <a:r>
              <a:rPr lang="en-US" dirty="0"/>
              <a:t>leading up to the election </a:t>
            </a:r>
            <a:endParaRPr lang="en-US" dirty="0" smtClean="0"/>
          </a:p>
          <a:p>
            <a:pPr lvl="1"/>
            <a:r>
              <a:rPr lang="en-US" dirty="0" smtClean="0"/>
              <a:t>Stronger </a:t>
            </a:r>
            <a:r>
              <a:rPr lang="en-US" dirty="0"/>
              <a:t>role for the private </a:t>
            </a:r>
            <a:r>
              <a:rPr lang="en-US" dirty="0" smtClean="0"/>
              <a:t>sector</a:t>
            </a:r>
          </a:p>
          <a:p>
            <a:r>
              <a:rPr lang="en-US" dirty="0" smtClean="0"/>
              <a:t>Clinton won 1992 elections</a:t>
            </a:r>
          </a:p>
          <a:p>
            <a:r>
              <a:rPr lang="en-US" dirty="0" smtClean="0"/>
              <a:t>G.W. Bush took office in 2001</a:t>
            </a:r>
          </a:p>
          <a:p>
            <a:pPr lvl="2"/>
            <a:r>
              <a:rPr lang="en-US" dirty="0" smtClean="0"/>
              <a:t>Fiscal policy of tax cuts</a:t>
            </a:r>
          </a:p>
          <a:p>
            <a:pPr lvl="2"/>
            <a:r>
              <a:rPr lang="en-US" dirty="0" smtClean="0"/>
              <a:t>Aggressive monetary policy of </a:t>
            </a:r>
            <a:r>
              <a:rPr lang="en-US" dirty="0"/>
              <a:t>federal funds rate cuts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31175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Presidential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2008 </a:t>
            </a:r>
            <a:r>
              <a:rPr lang="en-US" dirty="0" smtClean="0"/>
              <a:t>election, McCain vs. Obama</a:t>
            </a:r>
          </a:p>
          <a:p>
            <a:pPr lvl="1"/>
            <a:r>
              <a:rPr lang="en-US" dirty="0" smtClean="0"/>
              <a:t>Joint statement, September 2008, both support TARP</a:t>
            </a:r>
          </a:p>
          <a:p>
            <a:r>
              <a:rPr lang="en-US" dirty="0"/>
              <a:t>McCain </a:t>
            </a:r>
            <a:endParaRPr lang="en-US" dirty="0" smtClean="0"/>
          </a:p>
          <a:p>
            <a:pPr lvl="1"/>
            <a:r>
              <a:rPr lang="en-US" dirty="0" smtClean="0"/>
              <a:t>Favored extending all </a:t>
            </a:r>
            <a:r>
              <a:rPr lang="en-US" dirty="0"/>
              <a:t>the Bush tax </a:t>
            </a:r>
            <a:r>
              <a:rPr lang="en-US" dirty="0" smtClean="0"/>
              <a:t>cuts</a:t>
            </a:r>
          </a:p>
          <a:p>
            <a:pPr lvl="1"/>
            <a:r>
              <a:rPr lang="en-US" dirty="0" smtClean="0"/>
              <a:t>Tax incentive to increase health coverage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53220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Presidential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Obama proposed more active policies</a:t>
            </a:r>
          </a:p>
          <a:p>
            <a:pPr lvl="1"/>
            <a:r>
              <a:rPr lang="en-US" dirty="0" smtClean="0"/>
              <a:t>Extend the Bush </a:t>
            </a:r>
            <a:r>
              <a:rPr lang="en-US" dirty="0"/>
              <a:t>tax cuts only for those making less than $250,000 a </a:t>
            </a:r>
            <a:r>
              <a:rPr lang="en-US" dirty="0" smtClean="0"/>
              <a:t>year</a:t>
            </a:r>
          </a:p>
          <a:p>
            <a:pPr lvl="1"/>
            <a:r>
              <a:rPr lang="en-US" dirty="0" smtClean="0"/>
              <a:t>Proposed broad health </a:t>
            </a:r>
            <a:r>
              <a:rPr lang="en-US" dirty="0"/>
              <a:t>insurance mandates with more government </a:t>
            </a:r>
            <a:r>
              <a:rPr lang="en-US" dirty="0" smtClean="0"/>
              <a:t>regulations</a:t>
            </a:r>
          </a:p>
          <a:p>
            <a:pPr lvl="1"/>
            <a:r>
              <a:rPr lang="en-US" dirty="0" smtClean="0"/>
              <a:t>Proposed </a:t>
            </a:r>
            <a:r>
              <a:rPr lang="en-US" dirty="0"/>
              <a:t>creating millions of new jobs by investing in “green energy” </a:t>
            </a:r>
            <a:r>
              <a:rPr lang="en-US" dirty="0" smtClean="0"/>
              <a:t>programs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85036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Role of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Rational expectations </a:t>
            </a:r>
          </a:p>
          <a:p>
            <a:pPr lvl="1">
              <a:defRPr/>
            </a:pPr>
            <a:r>
              <a:rPr lang="en-US" dirty="0"/>
              <a:t>People form expectations based on all available information</a:t>
            </a:r>
          </a:p>
          <a:p>
            <a:pPr lvl="1">
              <a:defRPr/>
            </a:pPr>
            <a:r>
              <a:rPr lang="en-US" dirty="0"/>
              <a:t>Including the likely future actions of government policy makers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3262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Role of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Potential </a:t>
            </a:r>
            <a:r>
              <a:rPr lang="en-US" dirty="0" smtClean="0"/>
              <a:t>output, </a:t>
            </a:r>
            <a:r>
              <a:rPr lang="en-US" dirty="0"/>
              <a:t>natural </a:t>
            </a:r>
            <a:r>
              <a:rPr lang="en-US" dirty="0" smtClean="0"/>
              <a:t>rate of unemployment</a:t>
            </a:r>
            <a:endParaRPr lang="en-US" dirty="0"/>
          </a:p>
          <a:p>
            <a:pPr lvl="1"/>
            <a:r>
              <a:rPr lang="en-US" dirty="0"/>
              <a:t>Fed policy pronouncements</a:t>
            </a:r>
          </a:p>
          <a:p>
            <a:pPr lvl="2"/>
            <a:r>
              <a:rPr lang="en-US" dirty="0"/>
              <a:t>Sustain potential output</a:t>
            </a:r>
          </a:p>
          <a:p>
            <a:pPr lvl="2"/>
            <a:r>
              <a:rPr lang="en-US" dirty="0"/>
              <a:t>Stable price level</a:t>
            </a:r>
          </a:p>
          <a:p>
            <a:pPr lvl="1"/>
            <a:r>
              <a:rPr lang="en-US" dirty="0"/>
              <a:t>Fed actions: unexpected expansionary policy</a:t>
            </a:r>
          </a:p>
          <a:p>
            <a:pPr lvl="2"/>
            <a:r>
              <a:rPr lang="en-US" dirty="0"/>
              <a:t>Higher equilibrium output</a:t>
            </a:r>
          </a:p>
          <a:p>
            <a:pPr lvl="2"/>
            <a:r>
              <a:rPr lang="en-US" dirty="0"/>
              <a:t>Higher price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48817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Exhibit 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600" dirty="0"/>
              <a:t>Short-Run Effects of an Unexpected Expansionary </a:t>
            </a:r>
            <a:r>
              <a:rPr lang="en-US" sz="2600" dirty="0" smtClean="0"/>
              <a:t>Policy</a:t>
            </a:r>
            <a:endParaRPr lang="en-US" sz="2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227638" y="985838"/>
            <a:ext cx="3765550" cy="5332412"/>
          </a:xfrm>
        </p:spPr>
        <p:txBody>
          <a:bodyPr/>
          <a:lstStyle/>
          <a:p>
            <a:r>
              <a:rPr lang="en-US" dirty="0"/>
              <a:t>At point a, workers and firms expect a price level of 110; supply curve </a:t>
            </a:r>
            <a:r>
              <a:rPr lang="en-US" i="1" dirty="0"/>
              <a:t>SRAS</a:t>
            </a:r>
            <a:r>
              <a:rPr lang="en-US" baseline="-25000" dirty="0"/>
              <a:t>110</a:t>
            </a:r>
            <a:r>
              <a:rPr lang="en-US" dirty="0"/>
              <a:t> reflects that expectation. </a:t>
            </a:r>
            <a:endParaRPr lang="en-US" dirty="0" smtClean="0"/>
          </a:p>
          <a:p>
            <a:r>
              <a:rPr lang="en-US" dirty="0" smtClean="0"/>
              <a:t>But an </a:t>
            </a:r>
            <a:r>
              <a:rPr lang="en-US" dirty="0"/>
              <a:t>unexpected expansionary policy shifts the aggregate demand curve out to </a:t>
            </a:r>
            <a:r>
              <a:rPr lang="en-US" i="1" dirty="0" smtClean="0"/>
              <a:t>AD’</a:t>
            </a:r>
            <a:r>
              <a:rPr lang="en-US" dirty="0" smtClean="0"/>
              <a:t>. </a:t>
            </a:r>
            <a:r>
              <a:rPr lang="en-US" dirty="0"/>
              <a:t>Output in the short </a:t>
            </a:r>
            <a:r>
              <a:rPr lang="en-US" dirty="0" smtClean="0"/>
              <a:t>run (</a:t>
            </a:r>
            <a:r>
              <a:rPr lang="en-US" dirty="0"/>
              <a:t>at point </a:t>
            </a:r>
            <a:r>
              <a:rPr lang="en-US" i="1" dirty="0"/>
              <a:t>b</a:t>
            </a:r>
            <a:r>
              <a:rPr lang="en-US" dirty="0"/>
              <a:t>) exceeds its potential.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the long run, costs increase, shifting </a:t>
            </a:r>
            <a:r>
              <a:rPr lang="en-US" dirty="0" smtClean="0"/>
              <a:t>the </a:t>
            </a:r>
            <a:r>
              <a:rPr lang="en-US" i="1" dirty="0" smtClean="0"/>
              <a:t>SRAS</a:t>
            </a:r>
            <a:r>
              <a:rPr lang="en-US" dirty="0" smtClean="0"/>
              <a:t> </a:t>
            </a:r>
            <a:r>
              <a:rPr lang="en-US" dirty="0"/>
              <a:t>leftward until the </a:t>
            </a:r>
            <a:r>
              <a:rPr lang="en-US" dirty="0" smtClean="0"/>
              <a:t>economy produces </a:t>
            </a:r>
            <a:r>
              <a:rPr lang="en-US" dirty="0"/>
              <a:t>its potential output at point </a:t>
            </a:r>
            <a:r>
              <a:rPr lang="en-US" i="1" dirty="0"/>
              <a:t>c</a:t>
            </a:r>
            <a:r>
              <a:rPr lang="en-US" dirty="0"/>
              <a:t> (the resulting supply curve is not shown). The short-run effect of </a:t>
            </a:r>
            <a:r>
              <a:rPr lang="en-US" dirty="0" smtClean="0"/>
              <a:t>an unexpected </a:t>
            </a:r>
            <a:r>
              <a:rPr lang="en-US" dirty="0"/>
              <a:t>expansion is greater output, but the long-run effect is just a higher price level, or inflation.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35050" y="1600200"/>
            <a:ext cx="3981450" cy="333533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/>
            <a:endParaRPr lang="en-US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019425" y="1581150"/>
            <a:ext cx="2076450" cy="3360738"/>
          </a:xfrm>
          <a:prstGeom prst="rect">
            <a:avLst/>
          </a:prstGeom>
          <a:solidFill>
            <a:srgbClr val="D1D1F0"/>
          </a:solidFill>
          <a:ln w="9525" algn="ctr">
            <a:solidFill>
              <a:srgbClr val="D1D1F0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0"/>
              </a:spcBef>
            </a:pPr>
            <a:endParaRPr lang="en-US" sz="18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025525" y="1581150"/>
            <a:ext cx="1984375" cy="3360738"/>
          </a:xfrm>
          <a:prstGeom prst="rect">
            <a:avLst/>
          </a:prstGeom>
          <a:solidFill>
            <a:srgbClr val="FFD5D5"/>
          </a:solidFill>
          <a:ln w="9525" algn="ctr">
            <a:solidFill>
              <a:srgbClr val="FFD5D5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0"/>
              </a:spcBef>
            </a:pPr>
            <a:endParaRPr lang="en-US" sz="1800" smtClean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 rot="10800000" flipV="1">
            <a:off x="1025525" y="3516313"/>
            <a:ext cx="19716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Connector 10"/>
          <p:cNvCxnSpPr>
            <a:cxnSpLocks noChangeShapeType="1"/>
          </p:cNvCxnSpPr>
          <p:nvPr/>
        </p:nvCxnSpPr>
        <p:spPr bwMode="auto">
          <a:xfrm flipV="1">
            <a:off x="1014413" y="3052763"/>
            <a:ext cx="27781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2" name="Group 38"/>
          <p:cNvGrpSpPr>
            <a:grpSpLocks/>
          </p:cNvGrpSpPr>
          <p:nvPr/>
        </p:nvGrpSpPr>
        <p:grpSpPr bwMode="auto">
          <a:xfrm>
            <a:off x="2486026" y="1770063"/>
            <a:ext cx="2617594" cy="1957337"/>
            <a:chOff x="2755075" y="2636323"/>
            <a:chExt cx="2783241" cy="2407881"/>
          </a:xfrm>
        </p:grpSpPr>
        <p:sp>
          <p:nvSpPr>
            <p:cNvPr id="13" name="Freeform 34"/>
            <p:cNvSpPr>
              <a:spLocks noChangeArrowheads="1"/>
            </p:cNvSpPr>
            <p:nvPr/>
          </p:nvSpPr>
          <p:spPr bwMode="auto">
            <a:xfrm>
              <a:off x="2755075" y="2636323"/>
              <a:ext cx="2262451" cy="2116725"/>
            </a:xfrm>
            <a:custGeom>
              <a:avLst/>
              <a:gdLst>
                <a:gd name="T0" fmla="*/ 0 w 3740727"/>
                <a:gd name="T1" fmla="*/ 0 h 1900052"/>
                <a:gd name="T2" fmla="*/ 15585 w 3740727"/>
                <a:gd name="T3" fmla="*/ 2788157 h 1900052"/>
                <a:gd name="T4" fmla="*/ 34572 w 3740727"/>
                <a:gd name="T5" fmla="*/ 4461045 h 1900052"/>
                <a:gd name="T6" fmla="*/ 0 60000 65536"/>
                <a:gd name="T7" fmla="*/ 0 60000 65536"/>
                <a:gd name="T8" fmla="*/ 0 60000 65536"/>
                <a:gd name="T9" fmla="*/ 0 w 3740727"/>
                <a:gd name="T10" fmla="*/ 0 h 1900052"/>
                <a:gd name="T11" fmla="*/ 3740727 w 3740727"/>
                <a:gd name="T12" fmla="*/ 1900052 h 19000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0727" h="1900052">
                  <a:moveTo>
                    <a:pt x="0" y="0"/>
                  </a:moveTo>
                  <a:cubicBezTo>
                    <a:pt x="531421" y="435429"/>
                    <a:pt x="1062842" y="870858"/>
                    <a:pt x="1686296" y="1187533"/>
                  </a:cubicBezTo>
                  <a:cubicBezTo>
                    <a:pt x="2309750" y="1504208"/>
                    <a:pt x="3412176" y="1787237"/>
                    <a:pt x="3740727" y="1900052"/>
                  </a:cubicBezTo>
                </a:path>
              </a:pathLst>
            </a:custGeom>
            <a:noFill/>
            <a:ln w="38100" algn="ctr">
              <a:solidFill>
                <a:srgbClr val="90A2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4" name="TextBox 37"/>
            <p:cNvSpPr txBox="1">
              <a:spLocks noChangeArrowheads="1"/>
            </p:cNvSpPr>
            <p:nvPr/>
          </p:nvSpPr>
          <p:spPr bwMode="auto">
            <a:xfrm>
              <a:off x="4955055" y="4589858"/>
              <a:ext cx="583261" cy="454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AD′</a:t>
              </a:r>
            </a:p>
          </p:txBody>
        </p:sp>
      </p:grpSp>
      <p:grpSp>
        <p:nvGrpSpPr>
          <p:cNvPr id="15" name="Group 42"/>
          <p:cNvGrpSpPr>
            <a:grpSpLocks/>
          </p:cNvGrpSpPr>
          <p:nvPr/>
        </p:nvGrpSpPr>
        <p:grpSpPr bwMode="auto">
          <a:xfrm>
            <a:off x="1287463" y="1995488"/>
            <a:ext cx="3778250" cy="2173287"/>
            <a:chOff x="2716575" y="2277642"/>
            <a:chExt cx="2321819" cy="3018757"/>
          </a:xfrm>
        </p:grpSpPr>
        <p:sp>
          <p:nvSpPr>
            <p:cNvPr id="16" name="TextBox 9"/>
            <p:cNvSpPr txBox="1">
              <a:spLocks noChangeArrowheads="1"/>
            </p:cNvSpPr>
            <p:nvPr/>
          </p:nvSpPr>
          <p:spPr bwMode="auto">
            <a:xfrm>
              <a:off x="4328102" y="2277642"/>
              <a:ext cx="710292" cy="513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SRAS</a:t>
              </a:r>
              <a:r>
                <a:rPr lang="en-US" sz="1800" baseline="-25000" dirty="0" smtClean="0">
                  <a:solidFill>
                    <a:srgbClr val="000000"/>
                  </a:solidFill>
                </a:rPr>
                <a:t>110</a:t>
              </a:r>
              <a:endParaRPr lang="en-US" sz="18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7" name="Freeform 41"/>
            <p:cNvSpPr>
              <a:spLocks noChangeArrowheads="1"/>
            </p:cNvSpPr>
            <p:nvPr/>
          </p:nvSpPr>
          <p:spPr bwMode="auto">
            <a:xfrm>
              <a:off x="2716575" y="2805512"/>
              <a:ext cx="1933735" cy="2490887"/>
            </a:xfrm>
            <a:custGeom>
              <a:avLst/>
              <a:gdLst>
                <a:gd name="T0" fmla="*/ 9543433 w 1531917"/>
                <a:gd name="T1" fmla="*/ 0 h 2565070"/>
                <a:gd name="T2" fmla="*/ 6066370 w 1531917"/>
                <a:gd name="T3" fmla="*/ 605070 h 2565070"/>
                <a:gd name="T4" fmla="*/ 0 w 1531917"/>
                <a:gd name="T5" fmla="*/ 1107587 h 2565070"/>
                <a:gd name="T6" fmla="*/ 0 60000 65536"/>
                <a:gd name="T7" fmla="*/ 0 60000 65536"/>
                <a:gd name="T8" fmla="*/ 0 60000 65536"/>
                <a:gd name="T9" fmla="*/ 0 w 1531917"/>
                <a:gd name="T10" fmla="*/ 0 h 2565070"/>
                <a:gd name="T11" fmla="*/ 1531917 w 1531917"/>
                <a:gd name="T12" fmla="*/ 2565070 h 25650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1917" h="2565070">
                  <a:moveTo>
                    <a:pt x="1531917" y="0"/>
                  </a:moveTo>
                  <a:cubicBezTo>
                    <a:pt x="1380506" y="486888"/>
                    <a:pt x="1229096" y="973776"/>
                    <a:pt x="973777" y="1401288"/>
                  </a:cubicBezTo>
                  <a:cubicBezTo>
                    <a:pt x="718458" y="1828800"/>
                    <a:pt x="359229" y="2196935"/>
                    <a:pt x="0" y="2565070"/>
                  </a:cubicBezTo>
                </a:path>
              </a:pathLst>
            </a:cu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grpSp>
        <p:nvGrpSpPr>
          <p:cNvPr id="18" name="Group 100"/>
          <p:cNvGrpSpPr>
            <a:grpSpLocks/>
          </p:cNvGrpSpPr>
          <p:nvPr/>
        </p:nvGrpSpPr>
        <p:grpSpPr bwMode="auto">
          <a:xfrm>
            <a:off x="3689350" y="2792413"/>
            <a:ext cx="565150" cy="369887"/>
            <a:chOff x="2084502" y="1891616"/>
            <a:chExt cx="563436" cy="370128"/>
          </a:xfrm>
        </p:grpSpPr>
        <p:sp>
          <p:nvSpPr>
            <p:cNvPr id="19" name="Freeform 183"/>
            <p:cNvSpPr>
              <a:spLocks/>
            </p:cNvSpPr>
            <p:nvPr/>
          </p:nvSpPr>
          <p:spPr bwMode="auto">
            <a:xfrm>
              <a:off x="2084502" y="2100572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0" name="TextBox 69"/>
            <p:cNvSpPr txBox="1">
              <a:spLocks noChangeArrowheads="1"/>
            </p:cNvSpPr>
            <p:nvPr/>
          </p:nvSpPr>
          <p:spPr bwMode="auto">
            <a:xfrm>
              <a:off x="2335523" y="1891616"/>
              <a:ext cx="312415" cy="370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i="1" smtClean="0">
                  <a:solidFill>
                    <a:srgbClr val="000000"/>
                  </a:solidFill>
                </a:rPr>
                <a:t>b</a:t>
              </a:r>
            </a:p>
          </p:txBody>
        </p:sp>
      </p:grpSp>
      <p:grpSp>
        <p:nvGrpSpPr>
          <p:cNvPr id="21" name="Group 28"/>
          <p:cNvGrpSpPr>
            <a:grpSpLocks/>
          </p:cNvGrpSpPr>
          <p:nvPr/>
        </p:nvGrpSpPr>
        <p:grpSpPr bwMode="auto">
          <a:xfrm>
            <a:off x="2117725" y="985838"/>
            <a:ext cx="1851025" cy="3971925"/>
            <a:chOff x="2337789" y="1542412"/>
            <a:chExt cx="1851789" cy="3972176"/>
          </a:xfrm>
        </p:grpSpPr>
        <p:grpSp>
          <p:nvGrpSpPr>
            <p:cNvPr id="22" name="Group 10"/>
            <p:cNvGrpSpPr>
              <a:grpSpLocks/>
            </p:cNvGrpSpPr>
            <p:nvPr/>
          </p:nvGrpSpPr>
          <p:grpSpPr bwMode="auto">
            <a:xfrm>
              <a:off x="2337848" y="1542412"/>
              <a:ext cx="1851833" cy="3972176"/>
              <a:chOff x="2480094" y="1292433"/>
              <a:chExt cx="1851230" cy="3972282"/>
            </a:xfrm>
          </p:grpSpPr>
          <p:cxnSp>
            <p:nvCxnSpPr>
              <p:cNvPr id="24" name="Straight Connector 11"/>
              <p:cNvCxnSpPr>
                <a:cxnSpLocks noChangeShapeType="1"/>
              </p:cNvCxnSpPr>
              <p:nvPr/>
            </p:nvCxnSpPr>
            <p:spPr bwMode="auto">
              <a:xfrm rot="16200000" flipH="1">
                <a:off x="1688928" y="3571846"/>
                <a:ext cx="3376535" cy="9204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5" name="TextBox 12"/>
              <p:cNvSpPr txBox="1">
                <a:spLocks noChangeArrowheads="1"/>
              </p:cNvSpPr>
              <p:nvPr/>
            </p:nvSpPr>
            <p:spPr bwMode="auto">
              <a:xfrm>
                <a:off x="2480094" y="1292433"/>
                <a:ext cx="1851230" cy="3693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l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800" smtClean="0">
                    <a:solidFill>
                      <a:srgbClr val="000000"/>
                    </a:solidFill>
                  </a:rPr>
                  <a:t>Potential output</a:t>
                </a:r>
              </a:p>
            </p:txBody>
          </p:sp>
        </p:grpSp>
        <p:sp>
          <p:nvSpPr>
            <p:cNvPr id="23" name="TextBox 30"/>
            <p:cNvSpPr txBox="1">
              <a:spLocks noChangeArrowheads="1"/>
            </p:cNvSpPr>
            <p:nvPr/>
          </p:nvSpPr>
          <p:spPr bwMode="auto">
            <a:xfrm>
              <a:off x="2840613" y="1825090"/>
              <a:ext cx="78740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LRAS</a:t>
              </a:r>
            </a:p>
          </p:txBody>
        </p:sp>
      </p:grpSp>
      <p:grpSp>
        <p:nvGrpSpPr>
          <p:cNvPr id="26" name="Group 34"/>
          <p:cNvGrpSpPr>
            <a:grpSpLocks/>
          </p:cNvGrpSpPr>
          <p:nvPr/>
        </p:nvGrpSpPr>
        <p:grpSpPr bwMode="auto">
          <a:xfrm>
            <a:off x="606425" y="4905375"/>
            <a:ext cx="4621213" cy="766763"/>
            <a:chOff x="827088" y="5616575"/>
            <a:chExt cx="4620575" cy="766133"/>
          </a:xfrm>
        </p:grpSpPr>
        <p:cxnSp>
          <p:nvCxnSpPr>
            <p:cNvPr id="27" name="Straight Connector 23"/>
            <p:cNvCxnSpPr>
              <a:cxnSpLocks noChangeShapeType="1"/>
            </p:cNvCxnSpPr>
            <p:nvPr/>
          </p:nvCxnSpPr>
          <p:spPr bwMode="auto">
            <a:xfrm>
              <a:off x="1259276" y="5665202"/>
              <a:ext cx="4001084" cy="1586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" name="TextBox 24"/>
            <p:cNvSpPr txBox="1">
              <a:spLocks noChangeArrowheads="1"/>
            </p:cNvSpPr>
            <p:nvPr/>
          </p:nvSpPr>
          <p:spPr bwMode="auto">
            <a:xfrm>
              <a:off x="3326863" y="5736376"/>
              <a:ext cx="2120800" cy="646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Real GDP</a:t>
              </a: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 (trillions of dollars)</a:t>
              </a:r>
            </a:p>
          </p:txBody>
        </p:sp>
        <p:cxnSp>
          <p:nvCxnSpPr>
            <p:cNvPr id="29" name="Straight Connector 25"/>
            <p:cNvCxnSpPr>
              <a:cxnSpLocks noChangeShapeType="1"/>
            </p:cNvCxnSpPr>
            <p:nvPr/>
          </p:nvCxnSpPr>
          <p:spPr bwMode="auto">
            <a:xfrm rot="5400000">
              <a:off x="3158964" y="5688925"/>
              <a:ext cx="142343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TextBox 26"/>
            <p:cNvSpPr txBox="1">
              <a:spLocks noChangeArrowheads="1"/>
            </p:cNvSpPr>
            <p:nvPr/>
          </p:nvSpPr>
          <p:spPr bwMode="auto">
            <a:xfrm>
              <a:off x="827088" y="5740327"/>
              <a:ext cx="312836" cy="368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31" name="TextBox 27"/>
            <p:cNvSpPr txBox="1">
              <a:spLocks noChangeArrowheads="1"/>
            </p:cNvSpPr>
            <p:nvPr/>
          </p:nvSpPr>
          <p:spPr bwMode="auto">
            <a:xfrm>
              <a:off x="2922589" y="5738354"/>
              <a:ext cx="633420" cy="3690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dirty="0" smtClean="0">
                  <a:solidFill>
                    <a:srgbClr val="000000"/>
                  </a:solidFill>
                </a:rPr>
                <a:t>17.0</a:t>
              </a:r>
            </a:p>
          </p:txBody>
        </p:sp>
        <p:cxnSp>
          <p:nvCxnSpPr>
            <p:cNvPr id="32" name="Straight Connector 45"/>
            <p:cNvCxnSpPr>
              <a:cxnSpLocks noChangeShapeType="1"/>
            </p:cNvCxnSpPr>
            <p:nvPr/>
          </p:nvCxnSpPr>
          <p:spPr bwMode="auto">
            <a:xfrm rot="5400000">
              <a:off x="3916219" y="5686953"/>
              <a:ext cx="142343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" name="TextBox 46"/>
            <p:cNvSpPr txBox="1">
              <a:spLocks noChangeArrowheads="1"/>
            </p:cNvSpPr>
            <p:nvPr/>
          </p:nvSpPr>
          <p:spPr bwMode="auto">
            <a:xfrm>
              <a:off x="3679849" y="5738354"/>
              <a:ext cx="633420" cy="3690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dirty="0" smtClean="0">
                  <a:solidFill>
                    <a:srgbClr val="000000"/>
                  </a:solidFill>
                </a:rPr>
                <a:t>17.2</a:t>
              </a:r>
            </a:p>
          </p:txBody>
        </p:sp>
      </p:grpSp>
      <p:cxnSp>
        <p:nvCxnSpPr>
          <p:cNvPr id="34" name="Straight Connector 33"/>
          <p:cNvCxnSpPr>
            <a:cxnSpLocks noChangeShapeType="1"/>
          </p:cNvCxnSpPr>
          <p:nvPr/>
        </p:nvCxnSpPr>
        <p:spPr bwMode="auto">
          <a:xfrm rot="16200000" flipH="1">
            <a:off x="2798763" y="3998912"/>
            <a:ext cx="1924050" cy="952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5" name="Group 38"/>
          <p:cNvGrpSpPr>
            <a:grpSpLocks/>
          </p:cNvGrpSpPr>
          <p:nvPr/>
        </p:nvGrpSpPr>
        <p:grpSpPr bwMode="auto">
          <a:xfrm>
            <a:off x="1584325" y="2030413"/>
            <a:ext cx="3228975" cy="2381250"/>
            <a:chOff x="2755075" y="2636323"/>
            <a:chExt cx="2169209" cy="2081588"/>
          </a:xfrm>
        </p:grpSpPr>
        <p:sp>
          <p:nvSpPr>
            <p:cNvPr id="36" name="Freeform 34"/>
            <p:cNvSpPr>
              <a:spLocks noChangeArrowheads="1"/>
            </p:cNvSpPr>
            <p:nvPr/>
          </p:nvSpPr>
          <p:spPr bwMode="auto">
            <a:xfrm>
              <a:off x="2755075" y="2636323"/>
              <a:ext cx="1891926" cy="1913673"/>
            </a:xfrm>
            <a:custGeom>
              <a:avLst/>
              <a:gdLst>
                <a:gd name="T0" fmla="*/ 0 w 3740727"/>
                <a:gd name="T1" fmla="*/ 0 h 1900052"/>
                <a:gd name="T2" fmla="*/ 34395 w 3740727"/>
                <a:gd name="T3" fmla="*/ 1349722 h 1900052"/>
                <a:gd name="T4" fmla="*/ 76298 w 3740727"/>
                <a:gd name="T5" fmla="*/ 2159554 h 1900052"/>
                <a:gd name="T6" fmla="*/ 0 60000 65536"/>
                <a:gd name="T7" fmla="*/ 0 60000 65536"/>
                <a:gd name="T8" fmla="*/ 0 60000 65536"/>
                <a:gd name="T9" fmla="*/ 0 w 3740727"/>
                <a:gd name="T10" fmla="*/ 0 h 1900052"/>
                <a:gd name="T11" fmla="*/ 3740727 w 3740727"/>
                <a:gd name="T12" fmla="*/ 1900052 h 19000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0727" h="1900052">
                  <a:moveTo>
                    <a:pt x="0" y="0"/>
                  </a:moveTo>
                  <a:cubicBezTo>
                    <a:pt x="531421" y="435429"/>
                    <a:pt x="1062842" y="870858"/>
                    <a:pt x="1686296" y="1187533"/>
                  </a:cubicBezTo>
                  <a:cubicBezTo>
                    <a:pt x="2309750" y="1504208"/>
                    <a:pt x="3412176" y="1787237"/>
                    <a:pt x="3740727" y="1900052"/>
                  </a:cubicBezTo>
                </a:path>
              </a:pathLst>
            </a:custGeom>
            <a:noFill/>
            <a:ln w="38100" algn="ctr">
              <a:solidFill>
                <a:srgbClr val="4B4B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342900" indent="-342900">
                <a:spcBef>
                  <a:spcPts val="0"/>
                </a:spcBef>
                <a:defRPr/>
              </a:pPr>
              <a:endParaRPr lang="en-US" sz="18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7" name="TextBox 37"/>
            <p:cNvSpPr txBox="1">
              <a:spLocks noChangeArrowheads="1"/>
            </p:cNvSpPr>
            <p:nvPr/>
          </p:nvSpPr>
          <p:spPr bwMode="auto">
            <a:xfrm>
              <a:off x="4584883" y="4394972"/>
              <a:ext cx="339401" cy="3229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AD</a:t>
              </a:r>
            </a:p>
          </p:txBody>
        </p:sp>
      </p:grpSp>
      <p:grpSp>
        <p:nvGrpSpPr>
          <p:cNvPr id="38" name="Group 100"/>
          <p:cNvGrpSpPr>
            <a:grpSpLocks/>
          </p:cNvGrpSpPr>
          <p:nvPr/>
        </p:nvGrpSpPr>
        <p:grpSpPr bwMode="auto">
          <a:xfrm>
            <a:off x="2955925" y="3303588"/>
            <a:ext cx="530225" cy="368300"/>
            <a:chOff x="2084502" y="1948322"/>
            <a:chExt cx="529398" cy="370128"/>
          </a:xfrm>
        </p:grpSpPr>
        <p:sp>
          <p:nvSpPr>
            <p:cNvPr id="39" name="Freeform 183"/>
            <p:cNvSpPr>
              <a:spLocks/>
            </p:cNvSpPr>
            <p:nvPr/>
          </p:nvSpPr>
          <p:spPr bwMode="auto">
            <a:xfrm>
              <a:off x="2084502" y="2100572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0" name="TextBox 69"/>
            <p:cNvSpPr txBox="1">
              <a:spLocks noChangeArrowheads="1"/>
            </p:cNvSpPr>
            <p:nvPr/>
          </p:nvSpPr>
          <p:spPr bwMode="auto">
            <a:xfrm>
              <a:off x="2301568" y="1948322"/>
              <a:ext cx="312332" cy="370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i="1" smtClean="0">
                  <a:solidFill>
                    <a:srgbClr val="000000"/>
                  </a:solidFill>
                </a:rPr>
                <a:t>a</a:t>
              </a:r>
            </a:p>
          </p:txBody>
        </p:sp>
      </p:grpSp>
      <p:grpSp>
        <p:nvGrpSpPr>
          <p:cNvPr id="42" name="Group 100"/>
          <p:cNvGrpSpPr>
            <a:grpSpLocks/>
          </p:cNvGrpSpPr>
          <p:nvPr/>
        </p:nvGrpSpPr>
        <p:grpSpPr bwMode="auto">
          <a:xfrm>
            <a:off x="2940050" y="2149475"/>
            <a:ext cx="550863" cy="369888"/>
            <a:chOff x="2084502" y="1891616"/>
            <a:chExt cx="550633" cy="370128"/>
          </a:xfrm>
        </p:grpSpPr>
        <p:sp>
          <p:nvSpPr>
            <p:cNvPr id="43" name="Freeform 183"/>
            <p:cNvSpPr>
              <a:spLocks/>
            </p:cNvSpPr>
            <p:nvPr/>
          </p:nvSpPr>
          <p:spPr bwMode="auto">
            <a:xfrm>
              <a:off x="2084502" y="2100572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4" name="TextBox 69"/>
            <p:cNvSpPr txBox="1">
              <a:spLocks noChangeArrowheads="1"/>
            </p:cNvSpPr>
            <p:nvPr/>
          </p:nvSpPr>
          <p:spPr bwMode="auto">
            <a:xfrm>
              <a:off x="2335524" y="1891616"/>
              <a:ext cx="299611" cy="370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i="1" smtClean="0">
                  <a:solidFill>
                    <a:srgbClr val="000000"/>
                  </a:solidFill>
                </a:rPr>
                <a:t>c</a:t>
              </a:r>
            </a:p>
          </p:txBody>
        </p:sp>
      </p:grpSp>
      <p:cxnSp>
        <p:nvCxnSpPr>
          <p:cNvPr id="45" name="Straight Connector 44"/>
          <p:cNvCxnSpPr>
            <a:cxnSpLocks noChangeShapeType="1"/>
          </p:cNvCxnSpPr>
          <p:nvPr/>
        </p:nvCxnSpPr>
        <p:spPr bwMode="auto">
          <a:xfrm rot="10800000">
            <a:off x="1014413" y="2422525"/>
            <a:ext cx="1995487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6" name="Group 58"/>
          <p:cNvGrpSpPr>
            <a:grpSpLocks/>
          </p:cNvGrpSpPr>
          <p:nvPr/>
        </p:nvGrpSpPr>
        <p:grpSpPr bwMode="auto">
          <a:xfrm>
            <a:off x="107950" y="1465263"/>
            <a:ext cx="930275" cy="3500437"/>
            <a:chOff x="399133" y="2021902"/>
            <a:chExt cx="930977" cy="3501010"/>
          </a:xfrm>
        </p:grpSpPr>
        <p:cxnSp>
          <p:nvCxnSpPr>
            <p:cNvPr id="47" name="Straight Connector 14"/>
            <p:cNvCxnSpPr>
              <a:cxnSpLocks noChangeShapeType="1"/>
            </p:cNvCxnSpPr>
            <p:nvPr/>
          </p:nvCxnSpPr>
          <p:spPr bwMode="auto">
            <a:xfrm rot="5400000">
              <a:off x="-362553" y="3830249"/>
              <a:ext cx="3384543" cy="783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Straight Connector 15"/>
            <p:cNvCxnSpPr>
              <a:cxnSpLocks noChangeShapeType="1"/>
            </p:cNvCxnSpPr>
            <p:nvPr/>
          </p:nvCxnSpPr>
          <p:spPr bwMode="auto">
            <a:xfrm rot="10800000">
              <a:off x="1181215" y="4073277"/>
              <a:ext cx="142493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" name="Straight Connector 17"/>
            <p:cNvCxnSpPr>
              <a:cxnSpLocks noChangeShapeType="1"/>
            </p:cNvCxnSpPr>
            <p:nvPr/>
          </p:nvCxnSpPr>
          <p:spPr bwMode="auto">
            <a:xfrm rot="10800000">
              <a:off x="1181215" y="3610902"/>
              <a:ext cx="142493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0" name="TextBox 18"/>
            <p:cNvSpPr txBox="1">
              <a:spLocks noChangeArrowheads="1"/>
            </p:cNvSpPr>
            <p:nvPr/>
          </p:nvSpPr>
          <p:spPr bwMode="auto">
            <a:xfrm rot="-5400000">
              <a:off x="-40731" y="2461766"/>
              <a:ext cx="1249060" cy="369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Price level</a:t>
              </a:r>
            </a:p>
          </p:txBody>
        </p:sp>
        <p:sp>
          <p:nvSpPr>
            <p:cNvPr id="51" name="TextBox 20"/>
            <p:cNvSpPr txBox="1">
              <a:spLocks noChangeArrowheads="1"/>
            </p:cNvSpPr>
            <p:nvPr/>
          </p:nvSpPr>
          <p:spPr bwMode="auto">
            <a:xfrm>
              <a:off x="695047" y="3420941"/>
              <a:ext cx="552463" cy="369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115</a:t>
              </a:r>
            </a:p>
          </p:txBody>
        </p:sp>
        <p:sp>
          <p:nvSpPr>
            <p:cNvPr id="52" name="TextBox 21"/>
            <p:cNvSpPr txBox="1">
              <a:spLocks noChangeArrowheads="1"/>
            </p:cNvSpPr>
            <p:nvPr/>
          </p:nvSpPr>
          <p:spPr bwMode="auto">
            <a:xfrm>
              <a:off x="695047" y="3889247"/>
              <a:ext cx="552463" cy="369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110</a:t>
              </a:r>
            </a:p>
          </p:txBody>
        </p:sp>
        <p:cxnSp>
          <p:nvCxnSpPr>
            <p:cNvPr id="53" name="Straight Connector 15"/>
            <p:cNvCxnSpPr>
              <a:cxnSpLocks noChangeShapeType="1"/>
            </p:cNvCxnSpPr>
            <p:nvPr/>
          </p:nvCxnSpPr>
          <p:spPr bwMode="auto">
            <a:xfrm rot="10800000">
              <a:off x="1181215" y="2980980"/>
              <a:ext cx="142493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4" name="TextBox 21"/>
            <p:cNvSpPr txBox="1">
              <a:spLocks noChangeArrowheads="1"/>
            </p:cNvSpPr>
            <p:nvPr/>
          </p:nvSpPr>
          <p:spPr bwMode="auto">
            <a:xfrm>
              <a:off x="677921" y="2796950"/>
              <a:ext cx="569589" cy="369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122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0725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7" grpId="0" animBg="1"/>
      <p:bldP spid="8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Role of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Time-inconsistency problem</a:t>
            </a:r>
          </a:p>
          <a:p>
            <a:pPr lvl="1">
              <a:defRPr/>
            </a:pPr>
            <a:r>
              <a:rPr lang="en-US" dirty="0"/>
              <a:t>When policy makers have an incentive to announce one policy</a:t>
            </a:r>
          </a:p>
          <a:p>
            <a:pPr lvl="2">
              <a:defRPr/>
            </a:pPr>
            <a:r>
              <a:rPr lang="en-US" dirty="0"/>
              <a:t>To influence expectations</a:t>
            </a:r>
          </a:p>
          <a:p>
            <a:pPr lvl="1">
              <a:defRPr/>
            </a:pPr>
            <a:r>
              <a:rPr lang="en-US" dirty="0"/>
              <a:t>But then pursue a different policy </a:t>
            </a:r>
          </a:p>
          <a:p>
            <a:pPr lvl="2">
              <a:defRPr/>
            </a:pPr>
            <a:r>
              <a:rPr lang="en-US" dirty="0"/>
              <a:t>Once those expectations have been formed and acted 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5893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Anticipating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Potential output; High price level</a:t>
            </a:r>
          </a:p>
          <a:p>
            <a:pPr lvl="1"/>
            <a:r>
              <a:rPr lang="en-US" dirty="0"/>
              <a:t>Fed policy pronouncements</a:t>
            </a:r>
          </a:p>
          <a:p>
            <a:pPr lvl="2"/>
            <a:r>
              <a:rPr lang="en-US" dirty="0"/>
              <a:t>Sustain potential output </a:t>
            </a:r>
            <a:r>
              <a:rPr lang="en-US" dirty="0" smtClean="0"/>
              <a:t>and </a:t>
            </a:r>
            <a:r>
              <a:rPr lang="en-US" dirty="0"/>
              <a:t>stable price level</a:t>
            </a:r>
          </a:p>
          <a:p>
            <a:pPr lvl="1"/>
            <a:r>
              <a:rPr lang="en-US" dirty="0"/>
              <a:t>Firms – don’t trust Fed</a:t>
            </a:r>
          </a:p>
          <a:p>
            <a:pPr lvl="2"/>
            <a:r>
              <a:rPr lang="en-US" dirty="0"/>
              <a:t>Expect higher price level</a:t>
            </a:r>
          </a:p>
          <a:p>
            <a:pPr lvl="1"/>
            <a:r>
              <a:rPr lang="en-US" dirty="0"/>
              <a:t>Fed actions: expected expansionary policy</a:t>
            </a:r>
          </a:p>
          <a:p>
            <a:pPr lvl="2"/>
            <a:r>
              <a:rPr lang="en-US" dirty="0"/>
              <a:t>Potential output</a:t>
            </a:r>
          </a:p>
          <a:p>
            <a:pPr lvl="2"/>
            <a:r>
              <a:rPr lang="en-US" dirty="0"/>
              <a:t>Higher price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18370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Exhibit 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400" dirty="0"/>
              <a:t>Short-Run </a:t>
            </a:r>
            <a:r>
              <a:rPr lang="en-US" sz="2400" dirty="0" smtClean="0"/>
              <a:t>Effects: </a:t>
            </a:r>
            <a:r>
              <a:rPr lang="en-US" sz="2400" dirty="0"/>
              <a:t>a </a:t>
            </a:r>
            <a:r>
              <a:rPr lang="en-US" sz="2400" dirty="0" smtClean="0"/>
              <a:t>More </a:t>
            </a:r>
            <a:r>
              <a:rPr lang="en-US" sz="2400" dirty="0"/>
              <a:t>Expansionary Policy Than </a:t>
            </a:r>
            <a:r>
              <a:rPr lang="en-US" sz="2400" dirty="0" smtClean="0"/>
              <a:t>Announced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 Fed announces it plans to keep prices stable at 122. Workers and firms, however, expect </a:t>
            </a:r>
            <a:r>
              <a:rPr lang="en-US" dirty="0" smtClean="0"/>
              <a:t>monetary policy </a:t>
            </a:r>
            <a:r>
              <a:rPr lang="en-US" dirty="0"/>
              <a:t>to be expansionary. The short-run aggregate supply curve, </a:t>
            </a:r>
            <a:r>
              <a:rPr lang="en-US" i="1" dirty="0"/>
              <a:t>SRAS</a:t>
            </a:r>
            <a:r>
              <a:rPr lang="en-US" baseline="-25000" dirty="0"/>
              <a:t>132</a:t>
            </a:r>
            <a:r>
              <a:rPr lang="en-US" dirty="0"/>
              <a:t>, reflects their expectations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the Fed </a:t>
            </a:r>
            <a:r>
              <a:rPr lang="en-US" dirty="0"/>
              <a:t>follows the announced stable-price policy, short-run output at point </a:t>
            </a:r>
            <a:r>
              <a:rPr lang="en-US" i="1" dirty="0"/>
              <a:t>d</a:t>
            </a:r>
            <a:r>
              <a:rPr lang="en-US" dirty="0"/>
              <a:t> is less than the economy’s </a:t>
            </a:r>
            <a:r>
              <a:rPr lang="en-US" dirty="0" smtClean="0"/>
              <a:t>potential output </a:t>
            </a:r>
            <a:r>
              <a:rPr lang="en-US" dirty="0"/>
              <a:t>of $17.0 trillion. To keep the economy at its potential, the Fed must stimulate aggregate </a:t>
            </a:r>
            <a:r>
              <a:rPr lang="en-US" dirty="0" smtClean="0"/>
              <a:t>demand as </a:t>
            </a:r>
            <a:r>
              <a:rPr lang="en-US" dirty="0"/>
              <a:t>much as workers and firms expect (shown by point </a:t>
            </a:r>
            <a:r>
              <a:rPr lang="en-US" i="1" dirty="0"/>
              <a:t>e</a:t>
            </a:r>
            <a:r>
              <a:rPr lang="en-US" dirty="0"/>
              <a:t>), but this is inflationary.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39775" y="1936750"/>
            <a:ext cx="3994150" cy="334803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/>
            <a:endParaRPr lang="en-US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727325" y="1919288"/>
            <a:ext cx="2014538" cy="3360737"/>
          </a:xfrm>
          <a:prstGeom prst="rect">
            <a:avLst/>
          </a:prstGeom>
          <a:solidFill>
            <a:srgbClr val="D1D1F0"/>
          </a:solidFill>
          <a:ln w="9525" algn="ctr">
            <a:solidFill>
              <a:srgbClr val="D1D1F0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0"/>
              </a:spcBef>
            </a:pPr>
            <a:endParaRPr lang="en-US" sz="18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33425" y="1919288"/>
            <a:ext cx="1984375" cy="3360737"/>
          </a:xfrm>
          <a:prstGeom prst="rect">
            <a:avLst/>
          </a:prstGeom>
          <a:solidFill>
            <a:srgbClr val="FFD5D5"/>
          </a:solidFill>
          <a:ln w="9525" algn="ctr">
            <a:solidFill>
              <a:srgbClr val="FFD5D5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0"/>
              </a:spcBef>
            </a:pPr>
            <a:endParaRPr lang="en-US" sz="1800" smtClean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 rot="10800000" flipV="1">
            <a:off x="733425" y="3854450"/>
            <a:ext cx="19716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Connector 10"/>
          <p:cNvCxnSpPr>
            <a:cxnSpLocks noChangeShapeType="1"/>
          </p:cNvCxnSpPr>
          <p:nvPr/>
        </p:nvCxnSpPr>
        <p:spPr bwMode="auto">
          <a:xfrm>
            <a:off x="739730" y="3396476"/>
            <a:ext cx="143695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2" name="Group 38"/>
          <p:cNvGrpSpPr>
            <a:grpSpLocks/>
          </p:cNvGrpSpPr>
          <p:nvPr/>
        </p:nvGrpSpPr>
        <p:grpSpPr bwMode="auto">
          <a:xfrm>
            <a:off x="2193925" y="2108200"/>
            <a:ext cx="2523970" cy="1849498"/>
            <a:chOff x="2755075" y="2636324"/>
            <a:chExt cx="2685590" cy="2276620"/>
          </a:xfrm>
        </p:grpSpPr>
        <p:sp>
          <p:nvSpPr>
            <p:cNvPr id="13" name="Freeform 34"/>
            <p:cNvSpPr>
              <a:spLocks noChangeArrowheads="1"/>
            </p:cNvSpPr>
            <p:nvPr/>
          </p:nvSpPr>
          <p:spPr bwMode="auto">
            <a:xfrm>
              <a:off x="2755075" y="2636324"/>
              <a:ext cx="2097633" cy="2031556"/>
            </a:xfrm>
            <a:custGeom>
              <a:avLst/>
              <a:gdLst>
                <a:gd name="T0" fmla="*/ 0 w 3740727"/>
                <a:gd name="T1" fmla="*/ 0 h 1900052"/>
                <a:gd name="T2" fmla="*/ 12421 w 3740727"/>
                <a:gd name="T3" fmla="*/ 2464963 h 1900052"/>
                <a:gd name="T4" fmla="*/ 27553 w 3740727"/>
                <a:gd name="T5" fmla="*/ 3943934 h 1900052"/>
                <a:gd name="T6" fmla="*/ 0 60000 65536"/>
                <a:gd name="T7" fmla="*/ 0 60000 65536"/>
                <a:gd name="T8" fmla="*/ 0 60000 65536"/>
                <a:gd name="T9" fmla="*/ 0 w 3740727"/>
                <a:gd name="T10" fmla="*/ 0 h 1900052"/>
                <a:gd name="T11" fmla="*/ 3740727 w 3740727"/>
                <a:gd name="T12" fmla="*/ 1900052 h 19000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0727" h="1900052">
                  <a:moveTo>
                    <a:pt x="0" y="0"/>
                  </a:moveTo>
                  <a:cubicBezTo>
                    <a:pt x="531421" y="435429"/>
                    <a:pt x="1062842" y="870858"/>
                    <a:pt x="1686296" y="1187533"/>
                  </a:cubicBezTo>
                  <a:cubicBezTo>
                    <a:pt x="2309750" y="1504208"/>
                    <a:pt x="3412176" y="1787237"/>
                    <a:pt x="3740727" y="1900052"/>
                  </a:cubicBezTo>
                </a:path>
              </a:pathLst>
            </a:custGeom>
            <a:noFill/>
            <a:ln w="38100" algn="ctr">
              <a:solidFill>
                <a:srgbClr val="90A2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4" name="TextBox 37"/>
            <p:cNvSpPr txBox="1">
              <a:spLocks noChangeArrowheads="1"/>
            </p:cNvSpPr>
            <p:nvPr/>
          </p:nvSpPr>
          <p:spPr bwMode="auto">
            <a:xfrm>
              <a:off x="4816056" y="4458319"/>
              <a:ext cx="624609" cy="454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AD″</a:t>
              </a:r>
            </a:p>
          </p:txBody>
        </p:sp>
      </p:grpSp>
      <p:grpSp>
        <p:nvGrpSpPr>
          <p:cNvPr id="15" name="Group 42"/>
          <p:cNvGrpSpPr>
            <a:grpSpLocks/>
          </p:cNvGrpSpPr>
          <p:nvPr/>
        </p:nvGrpSpPr>
        <p:grpSpPr bwMode="auto">
          <a:xfrm>
            <a:off x="1101725" y="1858963"/>
            <a:ext cx="2862263" cy="2257425"/>
            <a:chOff x="2533421" y="2400582"/>
            <a:chExt cx="2452230" cy="2595310"/>
          </a:xfrm>
        </p:grpSpPr>
        <p:sp>
          <p:nvSpPr>
            <p:cNvPr id="16" name="TextBox 9"/>
            <p:cNvSpPr txBox="1">
              <a:spLocks noChangeArrowheads="1"/>
            </p:cNvSpPr>
            <p:nvPr/>
          </p:nvSpPr>
          <p:spPr bwMode="auto">
            <a:xfrm>
              <a:off x="4002501" y="2400582"/>
              <a:ext cx="983150" cy="424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SRAS</a:t>
              </a:r>
              <a:r>
                <a:rPr lang="en-US" sz="1800" baseline="-25000" dirty="0" smtClean="0">
                  <a:solidFill>
                    <a:srgbClr val="000000"/>
                  </a:solidFill>
                </a:rPr>
                <a:t>132</a:t>
              </a:r>
              <a:endParaRPr lang="en-US" sz="18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7" name="Freeform 41"/>
            <p:cNvSpPr>
              <a:spLocks noChangeArrowheads="1"/>
            </p:cNvSpPr>
            <p:nvPr/>
          </p:nvSpPr>
          <p:spPr bwMode="auto">
            <a:xfrm>
              <a:off x="2533421" y="2769393"/>
              <a:ext cx="1658560" cy="2226499"/>
            </a:xfrm>
            <a:custGeom>
              <a:avLst/>
              <a:gdLst>
                <a:gd name="T0" fmla="*/ 6021540 w 1531917"/>
                <a:gd name="T1" fmla="*/ 0 h 2565070"/>
                <a:gd name="T2" fmla="*/ 3827642 w 1531917"/>
                <a:gd name="T3" fmla="*/ 432127 h 2565070"/>
                <a:gd name="T4" fmla="*/ 0 w 1531917"/>
                <a:gd name="T5" fmla="*/ 791012 h 2565070"/>
                <a:gd name="T6" fmla="*/ 0 60000 65536"/>
                <a:gd name="T7" fmla="*/ 0 60000 65536"/>
                <a:gd name="T8" fmla="*/ 0 60000 65536"/>
                <a:gd name="T9" fmla="*/ 0 w 1531917"/>
                <a:gd name="T10" fmla="*/ 0 h 2565070"/>
                <a:gd name="T11" fmla="*/ 1531917 w 1531917"/>
                <a:gd name="T12" fmla="*/ 2565070 h 25650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1917" h="2565070">
                  <a:moveTo>
                    <a:pt x="1531917" y="0"/>
                  </a:moveTo>
                  <a:cubicBezTo>
                    <a:pt x="1380506" y="486888"/>
                    <a:pt x="1229096" y="973776"/>
                    <a:pt x="973777" y="1401288"/>
                  </a:cubicBezTo>
                  <a:cubicBezTo>
                    <a:pt x="718458" y="1828800"/>
                    <a:pt x="359229" y="2196935"/>
                    <a:pt x="0" y="2565070"/>
                  </a:cubicBezTo>
                </a:path>
              </a:pathLst>
            </a:cu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grpSp>
        <p:nvGrpSpPr>
          <p:cNvPr id="18" name="Group 28"/>
          <p:cNvGrpSpPr>
            <a:grpSpLocks/>
          </p:cNvGrpSpPr>
          <p:nvPr/>
        </p:nvGrpSpPr>
        <p:grpSpPr bwMode="auto">
          <a:xfrm>
            <a:off x="1825625" y="1323975"/>
            <a:ext cx="1851025" cy="3971925"/>
            <a:chOff x="2337789" y="1542412"/>
            <a:chExt cx="1851789" cy="3972176"/>
          </a:xfrm>
        </p:grpSpPr>
        <p:grpSp>
          <p:nvGrpSpPr>
            <p:cNvPr id="19" name="Group 10"/>
            <p:cNvGrpSpPr>
              <a:grpSpLocks/>
            </p:cNvGrpSpPr>
            <p:nvPr/>
          </p:nvGrpSpPr>
          <p:grpSpPr bwMode="auto">
            <a:xfrm>
              <a:off x="2337848" y="1542412"/>
              <a:ext cx="1851833" cy="3972176"/>
              <a:chOff x="2480094" y="1292433"/>
              <a:chExt cx="1851230" cy="3972282"/>
            </a:xfrm>
          </p:grpSpPr>
          <p:cxnSp>
            <p:nvCxnSpPr>
              <p:cNvPr id="21" name="Straight Connector 11"/>
              <p:cNvCxnSpPr>
                <a:cxnSpLocks noChangeShapeType="1"/>
              </p:cNvCxnSpPr>
              <p:nvPr/>
            </p:nvCxnSpPr>
            <p:spPr bwMode="auto">
              <a:xfrm rot="16200000" flipH="1">
                <a:off x="1688928" y="3571846"/>
                <a:ext cx="3376535" cy="9204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2" name="TextBox 12"/>
              <p:cNvSpPr txBox="1">
                <a:spLocks noChangeArrowheads="1"/>
              </p:cNvSpPr>
              <p:nvPr/>
            </p:nvSpPr>
            <p:spPr bwMode="auto">
              <a:xfrm>
                <a:off x="2480094" y="1292433"/>
                <a:ext cx="1851230" cy="3693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l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800" smtClean="0">
                    <a:solidFill>
                      <a:srgbClr val="000000"/>
                    </a:solidFill>
                  </a:rPr>
                  <a:t>Potential output</a:t>
                </a:r>
              </a:p>
            </p:txBody>
          </p:sp>
        </p:grpSp>
        <p:sp>
          <p:nvSpPr>
            <p:cNvPr id="20" name="TextBox 30"/>
            <p:cNvSpPr txBox="1">
              <a:spLocks noChangeArrowheads="1"/>
            </p:cNvSpPr>
            <p:nvPr/>
          </p:nvSpPr>
          <p:spPr bwMode="auto">
            <a:xfrm>
              <a:off x="2840613" y="1825090"/>
              <a:ext cx="78740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LRAS</a:t>
              </a:r>
            </a:p>
          </p:txBody>
        </p:sp>
      </p:grpSp>
      <p:grpSp>
        <p:nvGrpSpPr>
          <p:cNvPr id="23" name="Group 34"/>
          <p:cNvGrpSpPr>
            <a:grpSpLocks/>
          </p:cNvGrpSpPr>
          <p:nvPr/>
        </p:nvGrpSpPr>
        <p:grpSpPr bwMode="auto">
          <a:xfrm>
            <a:off x="314325" y="5245100"/>
            <a:ext cx="4433888" cy="704850"/>
            <a:chOff x="827088" y="5618548"/>
            <a:chExt cx="4433272" cy="703909"/>
          </a:xfrm>
        </p:grpSpPr>
        <p:cxnSp>
          <p:nvCxnSpPr>
            <p:cNvPr id="24" name="Straight Connector 23"/>
            <p:cNvCxnSpPr>
              <a:cxnSpLocks noChangeShapeType="1"/>
            </p:cNvCxnSpPr>
            <p:nvPr/>
          </p:nvCxnSpPr>
          <p:spPr bwMode="auto">
            <a:xfrm>
              <a:off x="1259276" y="5665202"/>
              <a:ext cx="4001084" cy="1586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3053740" y="5676998"/>
              <a:ext cx="2120799" cy="645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Real GDP</a:t>
              </a: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 (trillions of dollars)</a:t>
              </a:r>
            </a:p>
          </p:txBody>
        </p:sp>
        <p:cxnSp>
          <p:nvCxnSpPr>
            <p:cNvPr id="26" name="Straight Connector 25"/>
            <p:cNvCxnSpPr>
              <a:cxnSpLocks noChangeShapeType="1"/>
            </p:cNvCxnSpPr>
            <p:nvPr/>
          </p:nvCxnSpPr>
          <p:spPr bwMode="auto">
            <a:xfrm rot="5400000">
              <a:off x="3158964" y="5688926"/>
              <a:ext cx="142343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" name="TextBox 26"/>
            <p:cNvSpPr txBox="1">
              <a:spLocks noChangeArrowheads="1"/>
            </p:cNvSpPr>
            <p:nvPr/>
          </p:nvSpPr>
          <p:spPr bwMode="auto">
            <a:xfrm>
              <a:off x="827088" y="5740327"/>
              <a:ext cx="312836" cy="368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TextBox 27"/>
            <p:cNvSpPr txBox="1">
              <a:spLocks noChangeArrowheads="1"/>
            </p:cNvSpPr>
            <p:nvPr/>
          </p:nvSpPr>
          <p:spPr bwMode="auto">
            <a:xfrm>
              <a:off x="2922590" y="5738355"/>
              <a:ext cx="633419" cy="368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dirty="0" smtClean="0">
                  <a:solidFill>
                    <a:srgbClr val="000000"/>
                  </a:solidFill>
                </a:rPr>
                <a:t>17.0</a:t>
              </a:r>
            </a:p>
          </p:txBody>
        </p:sp>
        <p:cxnSp>
          <p:nvCxnSpPr>
            <p:cNvPr id="29" name="Straight Connector 45"/>
            <p:cNvCxnSpPr>
              <a:cxnSpLocks noChangeShapeType="1"/>
            </p:cNvCxnSpPr>
            <p:nvPr/>
          </p:nvCxnSpPr>
          <p:spPr bwMode="auto">
            <a:xfrm rot="5400000">
              <a:off x="2631615" y="5688926"/>
              <a:ext cx="142343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TextBox 46"/>
            <p:cNvSpPr txBox="1">
              <a:spLocks noChangeArrowheads="1"/>
            </p:cNvSpPr>
            <p:nvPr/>
          </p:nvSpPr>
          <p:spPr bwMode="auto">
            <a:xfrm>
              <a:off x="2395250" y="5738355"/>
              <a:ext cx="633419" cy="368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dirty="0" smtClean="0">
                  <a:solidFill>
                    <a:srgbClr val="000000"/>
                  </a:solidFill>
                </a:rPr>
                <a:t>16.8</a:t>
              </a:r>
            </a:p>
          </p:txBody>
        </p:sp>
      </p:grpSp>
      <p:cxnSp>
        <p:nvCxnSpPr>
          <p:cNvPr id="31" name="Straight Connector 30"/>
          <p:cNvCxnSpPr>
            <a:cxnSpLocks noChangeShapeType="1"/>
          </p:cNvCxnSpPr>
          <p:nvPr/>
        </p:nvCxnSpPr>
        <p:spPr bwMode="auto">
          <a:xfrm rot="16200000" flipH="1">
            <a:off x="1225551" y="4337050"/>
            <a:ext cx="1924050" cy="952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2" name="Group 38"/>
          <p:cNvGrpSpPr>
            <a:grpSpLocks/>
          </p:cNvGrpSpPr>
          <p:nvPr/>
        </p:nvGrpSpPr>
        <p:grpSpPr bwMode="auto">
          <a:xfrm>
            <a:off x="1292225" y="2370139"/>
            <a:ext cx="3273341" cy="2379707"/>
            <a:chOff x="2755075" y="2636323"/>
            <a:chExt cx="2198180" cy="2081737"/>
          </a:xfrm>
        </p:grpSpPr>
        <p:sp>
          <p:nvSpPr>
            <p:cNvPr id="33" name="Freeform 34"/>
            <p:cNvSpPr>
              <a:spLocks noChangeArrowheads="1"/>
            </p:cNvSpPr>
            <p:nvPr/>
          </p:nvSpPr>
          <p:spPr bwMode="auto">
            <a:xfrm>
              <a:off x="2755075" y="2636323"/>
              <a:ext cx="1891228" cy="1914566"/>
            </a:xfrm>
            <a:custGeom>
              <a:avLst/>
              <a:gdLst>
                <a:gd name="T0" fmla="*/ 0 w 3740727"/>
                <a:gd name="T1" fmla="*/ 0 h 1900052"/>
                <a:gd name="T2" fmla="*/ 4445 w 3740727"/>
                <a:gd name="T3" fmla="*/ 1380889 h 1900052"/>
                <a:gd name="T4" fmla="*/ 9860 w 3740727"/>
                <a:gd name="T5" fmla="*/ 2209422 h 1900052"/>
                <a:gd name="T6" fmla="*/ 0 60000 65536"/>
                <a:gd name="T7" fmla="*/ 0 60000 65536"/>
                <a:gd name="T8" fmla="*/ 0 60000 65536"/>
                <a:gd name="T9" fmla="*/ 0 w 3740727"/>
                <a:gd name="T10" fmla="*/ 0 h 1900052"/>
                <a:gd name="T11" fmla="*/ 3740727 w 3740727"/>
                <a:gd name="T12" fmla="*/ 1900052 h 19000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0727" h="1900052">
                  <a:moveTo>
                    <a:pt x="0" y="0"/>
                  </a:moveTo>
                  <a:cubicBezTo>
                    <a:pt x="531421" y="435429"/>
                    <a:pt x="1062842" y="870858"/>
                    <a:pt x="1686296" y="1187533"/>
                  </a:cubicBezTo>
                  <a:cubicBezTo>
                    <a:pt x="2309750" y="1504208"/>
                    <a:pt x="3412176" y="1787237"/>
                    <a:pt x="3740727" y="1900052"/>
                  </a:cubicBezTo>
                </a:path>
              </a:pathLst>
            </a:custGeom>
            <a:noFill/>
            <a:ln w="38100" algn="ctr">
              <a:solidFill>
                <a:srgbClr val="4B4B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4" name="TextBox 37"/>
            <p:cNvSpPr txBox="1">
              <a:spLocks noChangeArrowheads="1"/>
            </p:cNvSpPr>
            <p:nvPr/>
          </p:nvSpPr>
          <p:spPr bwMode="auto">
            <a:xfrm>
              <a:off x="4584883" y="4394973"/>
              <a:ext cx="368372" cy="323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i="1" dirty="0" smtClean="0">
                  <a:solidFill>
                    <a:srgbClr val="000000"/>
                  </a:solidFill>
                </a:rPr>
                <a:t>AD′</a:t>
              </a:r>
            </a:p>
          </p:txBody>
        </p:sp>
      </p:grpSp>
      <p:grpSp>
        <p:nvGrpSpPr>
          <p:cNvPr id="35" name="Group 100"/>
          <p:cNvGrpSpPr>
            <a:grpSpLocks/>
          </p:cNvGrpSpPr>
          <p:nvPr/>
        </p:nvGrpSpPr>
        <p:grpSpPr bwMode="auto">
          <a:xfrm>
            <a:off x="2663825" y="3641725"/>
            <a:ext cx="517525" cy="369888"/>
            <a:chOff x="2084502" y="1948322"/>
            <a:chExt cx="516596" cy="370128"/>
          </a:xfrm>
        </p:grpSpPr>
        <p:sp>
          <p:nvSpPr>
            <p:cNvPr id="36" name="Freeform 183"/>
            <p:cNvSpPr>
              <a:spLocks/>
            </p:cNvSpPr>
            <p:nvPr/>
          </p:nvSpPr>
          <p:spPr bwMode="auto">
            <a:xfrm>
              <a:off x="2084502" y="2100572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7" name="TextBox 69"/>
            <p:cNvSpPr txBox="1">
              <a:spLocks noChangeArrowheads="1"/>
            </p:cNvSpPr>
            <p:nvPr/>
          </p:nvSpPr>
          <p:spPr bwMode="auto">
            <a:xfrm>
              <a:off x="2301567" y="1948322"/>
              <a:ext cx="299531" cy="370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i="1" smtClean="0">
                  <a:solidFill>
                    <a:srgbClr val="000000"/>
                  </a:solidFill>
                </a:rPr>
                <a:t>c</a:t>
              </a:r>
            </a:p>
          </p:txBody>
        </p:sp>
      </p:grpSp>
      <p:grpSp>
        <p:nvGrpSpPr>
          <p:cNvPr id="39" name="Group 100"/>
          <p:cNvGrpSpPr>
            <a:grpSpLocks/>
          </p:cNvGrpSpPr>
          <p:nvPr/>
        </p:nvGrpSpPr>
        <p:grpSpPr bwMode="auto">
          <a:xfrm>
            <a:off x="2647950" y="2487613"/>
            <a:ext cx="563563" cy="369887"/>
            <a:chOff x="2084502" y="1891616"/>
            <a:chExt cx="563438" cy="370128"/>
          </a:xfrm>
        </p:grpSpPr>
        <p:sp>
          <p:nvSpPr>
            <p:cNvPr id="40" name="Freeform 183"/>
            <p:cNvSpPr>
              <a:spLocks/>
            </p:cNvSpPr>
            <p:nvPr/>
          </p:nvSpPr>
          <p:spPr bwMode="auto">
            <a:xfrm>
              <a:off x="2084502" y="2100572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1" name="TextBox 69"/>
            <p:cNvSpPr txBox="1">
              <a:spLocks noChangeArrowheads="1"/>
            </p:cNvSpPr>
            <p:nvPr/>
          </p:nvSpPr>
          <p:spPr bwMode="auto">
            <a:xfrm>
              <a:off x="2335525" y="1891616"/>
              <a:ext cx="312415" cy="370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i="1" smtClean="0">
                  <a:solidFill>
                    <a:srgbClr val="000000"/>
                  </a:solidFill>
                </a:rPr>
                <a:t>e</a:t>
              </a:r>
            </a:p>
          </p:txBody>
        </p:sp>
      </p:grpSp>
      <p:cxnSp>
        <p:nvCxnSpPr>
          <p:cNvPr id="42" name="Straight Connector 41"/>
          <p:cNvCxnSpPr>
            <a:cxnSpLocks noChangeShapeType="1"/>
          </p:cNvCxnSpPr>
          <p:nvPr/>
        </p:nvCxnSpPr>
        <p:spPr bwMode="auto">
          <a:xfrm flipH="1">
            <a:off x="733425" y="2763838"/>
            <a:ext cx="1984376" cy="959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3" name="Group 43"/>
          <p:cNvGrpSpPr>
            <a:grpSpLocks/>
          </p:cNvGrpSpPr>
          <p:nvPr/>
        </p:nvGrpSpPr>
        <p:grpSpPr bwMode="auto">
          <a:xfrm>
            <a:off x="95250" y="1317625"/>
            <a:ext cx="650875" cy="3986213"/>
            <a:chOff x="678541" y="1534653"/>
            <a:chExt cx="651569" cy="3988259"/>
          </a:xfrm>
        </p:grpSpPr>
        <p:cxnSp>
          <p:nvCxnSpPr>
            <p:cNvPr id="44" name="Straight Connector 14"/>
            <p:cNvCxnSpPr>
              <a:cxnSpLocks noChangeShapeType="1"/>
            </p:cNvCxnSpPr>
            <p:nvPr/>
          </p:nvCxnSpPr>
          <p:spPr bwMode="auto">
            <a:xfrm rot="5400000">
              <a:off x="-362553" y="3830249"/>
              <a:ext cx="3384543" cy="783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" name="Straight Connector 15"/>
            <p:cNvCxnSpPr>
              <a:cxnSpLocks noChangeShapeType="1"/>
            </p:cNvCxnSpPr>
            <p:nvPr/>
          </p:nvCxnSpPr>
          <p:spPr bwMode="auto">
            <a:xfrm rot="10800000">
              <a:off x="1181215" y="4073277"/>
              <a:ext cx="142493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" name="Straight Connector 17"/>
            <p:cNvCxnSpPr>
              <a:cxnSpLocks noChangeShapeType="1"/>
            </p:cNvCxnSpPr>
            <p:nvPr/>
          </p:nvCxnSpPr>
          <p:spPr bwMode="auto">
            <a:xfrm rot="10800000">
              <a:off x="1181215" y="3610902"/>
              <a:ext cx="142493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7" name="TextBox 18"/>
            <p:cNvSpPr txBox="1">
              <a:spLocks noChangeArrowheads="1"/>
            </p:cNvSpPr>
            <p:nvPr/>
          </p:nvSpPr>
          <p:spPr bwMode="auto">
            <a:xfrm rot="-5400000">
              <a:off x="374360" y="1974517"/>
              <a:ext cx="124905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Price level</a:t>
              </a:r>
            </a:p>
          </p:txBody>
        </p:sp>
        <p:sp>
          <p:nvSpPr>
            <p:cNvPr id="48" name="TextBox 20"/>
            <p:cNvSpPr txBox="1">
              <a:spLocks noChangeArrowheads="1"/>
            </p:cNvSpPr>
            <p:nvPr/>
          </p:nvSpPr>
          <p:spPr bwMode="auto">
            <a:xfrm>
              <a:off x="678543" y="3420941"/>
              <a:ext cx="568970" cy="369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127</a:t>
              </a:r>
            </a:p>
          </p:txBody>
        </p:sp>
        <p:sp>
          <p:nvSpPr>
            <p:cNvPr id="49" name="TextBox 21"/>
            <p:cNvSpPr txBox="1">
              <a:spLocks noChangeArrowheads="1"/>
            </p:cNvSpPr>
            <p:nvPr/>
          </p:nvSpPr>
          <p:spPr bwMode="auto">
            <a:xfrm>
              <a:off x="678543" y="3889247"/>
              <a:ext cx="568970" cy="369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122</a:t>
              </a:r>
            </a:p>
          </p:txBody>
        </p:sp>
        <p:cxnSp>
          <p:nvCxnSpPr>
            <p:cNvPr id="50" name="Straight Connector 15"/>
            <p:cNvCxnSpPr>
              <a:cxnSpLocks noChangeShapeType="1"/>
            </p:cNvCxnSpPr>
            <p:nvPr/>
          </p:nvCxnSpPr>
          <p:spPr bwMode="auto">
            <a:xfrm rot="10800000">
              <a:off x="1181215" y="2980980"/>
              <a:ext cx="142493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" name="TextBox 21"/>
            <p:cNvSpPr txBox="1">
              <a:spLocks noChangeArrowheads="1"/>
            </p:cNvSpPr>
            <p:nvPr/>
          </p:nvSpPr>
          <p:spPr bwMode="auto">
            <a:xfrm>
              <a:off x="678541" y="2796950"/>
              <a:ext cx="568970" cy="369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800" smtClean="0">
                  <a:solidFill>
                    <a:srgbClr val="000000"/>
                  </a:solidFill>
                </a:rPr>
                <a:t>132</a:t>
              </a:r>
            </a:p>
          </p:txBody>
        </p:sp>
      </p:grpSp>
      <p:grpSp>
        <p:nvGrpSpPr>
          <p:cNvPr id="52" name="Group 100"/>
          <p:cNvGrpSpPr>
            <a:grpSpLocks/>
          </p:cNvGrpSpPr>
          <p:nvPr/>
        </p:nvGrpSpPr>
        <p:grpSpPr bwMode="auto">
          <a:xfrm>
            <a:off x="2103438" y="3119438"/>
            <a:ext cx="565150" cy="369887"/>
            <a:chOff x="2084502" y="1891616"/>
            <a:chExt cx="563437" cy="370128"/>
          </a:xfrm>
        </p:grpSpPr>
        <p:sp>
          <p:nvSpPr>
            <p:cNvPr id="53" name="Freeform 183"/>
            <p:cNvSpPr>
              <a:spLocks/>
            </p:cNvSpPr>
            <p:nvPr/>
          </p:nvSpPr>
          <p:spPr bwMode="auto">
            <a:xfrm>
              <a:off x="2084502" y="2100572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4" name="TextBox 69"/>
            <p:cNvSpPr txBox="1">
              <a:spLocks noChangeArrowheads="1"/>
            </p:cNvSpPr>
            <p:nvPr/>
          </p:nvSpPr>
          <p:spPr bwMode="auto">
            <a:xfrm>
              <a:off x="2335524" y="1891616"/>
              <a:ext cx="312415" cy="370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sz="1800" i="1" smtClean="0">
                  <a:solidFill>
                    <a:srgbClr val="000000"/>
                  </a:solidFill>
                </a:rPr>
                <a:t>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9311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7" grpId="0" animBg="1"/>
      <p:bldP spid="8" grpId="0" animBg="1"/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Anticipating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If the economy is already producing its potential</a:t>
            </a:r>
          </a:p>
          <a:p>
            <a:pPr lvl="1">
              <a:defRPr/>
            </a:pPr>
            <a:r>
              <a:rPr lang="en-US" dirty="0"/>
              <a:t>A fully anticipated expansionary policy </a:t>
            </a:r>
          </a:p>
          <a:p>
            <a:pPr lvl="2">
              <a:defRPr/>
            </a:pPr>
            <a:r>
              <a:rPr lang="en-US" dirty="0"/>
              <a:t>Has no effect on output or employment, not even in the short run. </a:t>
            </a:r>
          </a:p>
          <a:p>
            <a:pPr lvl="1">
              <a:defRPr/>
            </a:pPr>
            <a:r>
              <a:rPr lang="en-US" dirty="0"/>
              <a:t>Only unanticipated expansionary policy</a:t>
            </a:r>
          </a:p>
          <a:p>
            <a:pPr lvl="2">
              <a:defRPr/>
            </a:pPr>
            <a:r>
              <a:rPr lang="en-US" dirty="0"/>
              <a:t>Can temporarily push output beyond its </a:t>
            </a:r>
            <a:r>
              <a:rPr lang="en-US" dirty="0" smtClean="0"/>
              <a:t>potential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88453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Policy vs. Passive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Active approach</a:t>
            </a:r>
          </a:p>
          <a:p>
            <a:pPr lvl="1"/>
            <a:r>
              <a:rPr lang="en-US" dirty="0"/>
              <a:t>Economy </a:t>
            </a:r>
            <a:r>
              <a:rPr lang="en-US" dirty="0" smtClean="0"/>
              <a:t>is </a:t>
            </a:r>
            <a:r>
              <a:rPr lang="en-US" dirty="0"/>
              <a:t>relatively unstable</a:t>
            </a:r>
          </a:p>
          <a:p>
            <a:pPr lvl="1"/>
            <a:r>
              <a:rPr lang="en-US" dirty="0" smtClean="0"/>
              <a:t>Government intervention is necessary</a:t>
            </a:r>
            <a:endParaRPr lang="en-US" dirty="0"/>
          </a:p>
          <a:p>
            <a:pPr lvl="1"/>
            <a:r>
              <a:rPr lang="en-US" dirty="0"/>
              <a:t>Discretionary fiscal or monetary policy</a:t>
            </a:r>
          </a:p>
          <a:p>
            <a:r>
              <a:rPr lang="en-US" dirty="0"/>
              <a:t>Passive approach</a:t>
            </a:r>
          </a:p>
          <a:p>
            <a:pPr lvl="1"/>
            <a:r>
              <a:rPr lang="en-US" dirty="0"/>
              <a:t>Economy </a:t>
            </a:r>
            <a:r>
              <a:rPr lang="en-US" dirty="0" smtClean="0"/>
              <a:t>is </a:t>
            </a:r>
            <a:r>
              <a:rPr lang="en-US" dirty="0"/>
              <a:t>relatively stable</a:t>
            </a:r>
          </a:p>
          <a:p>
            <a:pPr lvl="1"/>
            <a:r>
              <a:rPr lang="en-US" dirty="0"/>
              <a:t>Natural market </a:t>
            </a:r>
            <a:r>
              <a:rPr lang="en-US" dirty="0" smtClean="0"/>
              <a:t>forces work</a:t>
            </a:r>
            <a:endParaRPr lang="en-US" dirty="0"/>
          </a:p>
          <a:p>
            <a:pPr lvl="1"/>
            <a:r>
              <a:rPr lang="en-US" dirty="0"/>
              <a:t>Automatic </a:t>
            </a:r>
            <a:r>
              <a:rPr lang="en-US" dirty="0" smtClean="0"/>
              <a:t>stabilizers are all that’s needed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77210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Credibility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Economy: potential output</a:t>
            </a:r>
          </a:p>
          <a:p>
            <a:pPr lvl="1"/>
            <a:r>
              <a:rPr lang="en-US" dirty="0"/>
              <a:t>Unexpected expansionary policy</a:t>
            </a:r>
          </a:p>
          <a:p>
            <a:pPr lvl="2"/>
            <a:r>
              <a:rPr lang="en-US" dirty="0"/>
              <a:t>Temporary increase output, employment</a:t>
            </a:r>
          </a:p>
          <a:p>
            <a:pPr lvl="2"/>
            <a:r>
              <a:rPr lang="en-US" dirty="0" smtClean="0"/>
              <a:t>Costs: inflation </a:t>
            </a:r>
            <a:r>
              <a:rPr lang="en-US" dirty="0"/>
              <a:t>in the long </a:t>
            </a:r>
            <a:r>
              <a:rPr lang="en-US" dirty="0" smtClean="0"/>
              <a:t>term, </a:t>
            </a:r>
            <a:r>
              <a:rPr lang="en-US" dirty="0"/>
              <a:t>loss </a:t>
            </a:r>
            <a:r>
              <a:rPr lang="en-US" dirty="0" smtClean="0"/>
              <a:t>of credibility</a:t>
            </a:r>
            <a:endParaRPr lang="en-US" dirty="0"/>
          </a:p>
          <a:p>
            <a:r>
              <a:rPr lang="en-US" dirty="0"/>
              <a:t>Hyperinflation</a:t>
            </a:r>
          </a:p>
          <a:p>
            <a:pPr lvl="1"/>
            <a:r>
              <a:rPr lang="en-US" dirty="0"/>
              <a:t>Anti-inflation policy: cold turkey</a:t>
            </a:r>
          </a:p>
          <a:p>
            <a:pPr lvl="2"/>
            <a:r>
              <a:rPr lang="en-US" dirty="0"/>
              <a:t>Announce and execute tough </a:t>
            </a:r>
            <a:r>
              <a:rPr lang="en-US" dirty="0" smtClean="0"/>
              <a:t>measures to reduce high inflation 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78041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750" dirty="0"/>
              <a:t>Central Bank Independence and Price Stability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Most independent central banks</a:t>
            </a:r>
          </a:p>
          <a:p>
            <a:pPr lvl="1">
              <a:defRPr/>
            </a:pPr>
            <a:r>
              <a:rPr lang="en-US" dirty="0"/>
              <a:t>Germany, Switzerland</a:t>
            </a:r>
          </a:p>
          <a:p>
            <a:pPr lvl="1">
              <a:defRPr/>
            </a:pPr>
            <a:r>
              <a:rPr lang="en-US" dirty="0"/>
              <a:t>Lowest inflation</a:t>
            </a:r>
          </a:p>
          <a:p>
            <a:pPr>
              <a:defRPr/>
            </a:pPr>
            <a:r>
              <a:rPr lang="en-US" dirty="0"/>
              <a:t>Least independent central bank</a:t>
            </a:r>
          </a:p>
          <a:p>
            <a:pPr lvl="1">
              <a:defRPr/>
            </a:pPr>
            <a:r>
              <a:rPr lang="en-US" dirty="0"/>
              <a:t>Spain, New Zeeland, Australia, Italy</a:t>
            </a:r>
          </a:p>
          <a:p>
            <a:pPr lvl="1">
              <a:defRPr/>
            </a:pPr>
            <a:r>
              <a:rPr lang="en-US" dirty="0"/>
              <a:t>Highest inflation (4 times higher)</a:t>
            </a:r>
          </a:p>
          <a:p>
            <a:pPr>
              <a:defRPr/>
            </a:pPr>
            <a:r>
              <a:rPr lang="en-US" dirty="0"/>
              <a:t>U.S. central bank</a:t>
            </a:r>
          </a:p>
          <a:p>
            <a:pPr lvl="1">
              <a:defRPr/>
            </a:pPr>
            <a:r>
              <a:rPr lang="en-US" dirty="0"/>
              <a:t>Relatively </a:t>
            </a:r>
            <a:r>
              <a:rPr lang="en-US" dirty="0" smtClean="0"/>
              <a:t>independent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00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750" dirty="0"/>
              <a:t>Central Bank Independence and Price Stability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U.S. inflation</a:t>
            </a:r>
          </a:p>
          <a:p>
            <a:pPr lvl="2">
              <a:defRPr/>
            </a:pPr>
            <a:r>
              <a:rPr lang="en-US" dirty="0"/>
              <a:t>Double that of the most independent countries</a:t>
            </a:r>
          </a:p>
          <a:p>
            <a:pPr lvl="2">
              <a:defRPr/>
            </a:pPr>
            <a:r>
              <a:rPr lang="en-US" dirty="0"/>
              <a:t>Half that of the least independent countries </a:t>
            </a:r>
          </a:p>
          <a:p>
            <a:pPr>
              <a:defRPr/>
            </a:pPr>
            <a:r>
              <a:rPr lang="en-US" dirty="0" smtClean="0"/>
              <a:t>Trend worldwide</a:t>
            </a:r>
          </a:p>
          <a:p>
            <a:pPr lvl="1">
              <a:defRPr/>
            </a:pPr>
            <a:r>
              <a:rPr lang="en-US" dirty="0" smtClean="0"/>
              <a:t>Greater </a:t>
            </a:r>
            <a:r>
              <a:rPr lang="en-US" dirty="0"/>
              <a:t>central bank independence </a:t>
            </a:r>
          </a:p>
          <a:p>
            <a:pPr>
              <a:defRPr/>
            </a:pPr>
            <a:r>
              <a:rPr lang="en-US" dirty="0"/>
              <a:t>European Central Bank</a:t>
            </a:r>
          </a:p>
          <a:p>
            <a:pPr lvl="1">
              <a:defRPr/>
            </a:pPr>
            <a:r>
              <a:rPr lang="en-US" dirty="0"/>
              <a:t>Price </a:t>
            </a:r>
            <a:r>
              <a:rPr lang="en-US" dirty="0" smtClean="0"/>
              <a:t>stability</a:t>
            </a:r>
          </a:p>
          <a:p>
            <a:pPr lvl="1">
              <a:defRPr/>
            </a:pPr>
            <a:r>
              <a:rPr lang="en-US" dirty="0" smtClean="0"/>
              <a:t>Policy: not reducing </a:t>
            </a:r>
            <a:r>
              <a:rPr lang="en-US" dirty="0"/>
              <a:t>the interest rate if inflation </a:t>
            </a:r>
            <a:r>
              <a:rPr lang="en-US" dirty="0" smtClean="0"/>
              <a:t>exceeds 2%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3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750" dirty="0"/>
              <a:t>Central Bank Independence and Price Stability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Low inflation targets</a:t>
            </a:r>
          </a:p>
          <a:p>
            <a:pPr lvl="1">
              <a:defRPr/>
            </a:pPr>
            <a:r>
              <a:rPr lang="en-US" dirty="0" smtClean="0"/>
              <a:t>European </a:t>
            </a:r>
            <a:r>
              <a:rPr lang="en-US" dirty="0"/>
              <a:t>Central Bank 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The </a:t>
            </a:r>
            <a:r>
              <a:rPr lang="en-US" dirty="0"/>
              <a:t>Bank of England</a:t>
            </a:r>
          </a:p>
          <a:p>
            <a:pPr lvl="1">
              <a:defRPr/>
            </a:pPr>
            <a:r>
              <a:rPr lang="en-US" dirty="0" smtClean="0"/>
              <a:t>Swiss </a:t>
            </a:r>
            <a:r>
              <a:rPr lang="en-US" dirty="0"/>
              <a:t>National Bank 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Many </a:t>
            </a:r>
            <a:r>
              <a:rPr lang="en-US" dirty="0"/>
              <a:t>central banks</a:t>
            </a:r>
          </a:p>
          <a:p>
            <a:pPr lvl="1">
              <a:defRPr/>
            </a:pPr>
            <a:r>
              <a:rPr lang="en-US" dirty="0" smtClean="0"/>
              <a:t>U.S</a:t>
            </a:r>
            <a:r>
              <a:rPr lang="en-US" dirty="0"/>
              <a:t>. </a:t>
            </a:r>
            <a:r>
              <a:rPr lang="en-US" dirty="0" smtClean="0"/>
              <a:t>Federal Reserve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34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Rules Versus Discretion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Active approach </a:t>
            </a:r>
          </a:p>
          <a:p>
            <a:pPr lvl="1">
              <a:defRPr/>
            </a:pPr>
            <a:r>
              <a:rPr lang="en-US" dirty="0"/>
              <a:t>Economy is unstable</a:t>
            </a:r>
          </a:p>
          <a:p>
            <a:pPr lvl="1">
              <a:defRPr/>
            </a:pPr>
            <a:r>
              <a:rPr lang="en-US" dirty="0"/>
              <a:t>Needs discretionary policy to cut cyclical unemployment when it arises</a:t>
            </a:r>
          </a:p>
          <a:p>
            <a:pPr>
              <a:defRPr/>
            </a:pPr>
            <a:r>
              <a:rPr lang="en-US" dirty="0"/>
              <a:t>Passive approach</a:t>
            </a:r>
          </a:p>
          <a:p>
            <a:pPr lvl="1">
              <a:defRPr/>
            </a:pPr>
            <a:r>
              <a:rPr lang="en-US" dirty="0"/>
              <a:t>Economy is stable enough</a:t>
            </a:r>
          </a:p>
          <a:p>
            <a:pPr lvl="1">
              <a:defRPr/>
            </a:pPr>
            <a:r>
              <a:rPr lang="en-US" dirty="0"/>
              <a:t>Discretionary policy</a:t>
            </a:r>
          </a:p>
          <a:p>
            <a:pPr lvl="2">
              <a:defRPr/>
            </a:pPr>
            <a:r>
              <a:rPr lang="en-US" dirty="0"/>
              <a:t>Unnecessary</a:t>
            </a:r>
          </a:p>
          <a:p>
            <a:pPr lvl="2">
              <a:defRPr/>
            </a:pPr>
            <a:r>
              <a:rPr lang="en-US" dirty="0"/>
              <a:t>May worsen economic </a:t>
            </a:r>
            <a:r>
              <a:rPr lang="en-US" dirty="0" smtClean="0"/>
              <a:t>fluctuations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1275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Rules Versus Discretion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Passive approach</a:t>
            </a:r>
          </a:p>
          <a:p>
            <a:pPr lvl="1">
              <a:defRPr/>
            </a:pPr>
            <a:r>
              <a:rPr lang="en-US" dirty="0"/>
              <a:t>Fiscal </a:t>
            </a:r>
            <a:r>
              <a:rPr lang="en-US" dirty="0" smtClean="0"/>
              <a:t>policy: </a:t>
            </a:r>
            <a:r>
              <a:rPr lang="en-US" dirty="0"/>
              <a:t>automatic stabilizers</a:t>
            </a:r>
          </a:p>
          <a:p>
            <a:pPr lvl="2">
              <a:defRPr/>
            </a:pPr>
            <a:r>
              <a:rPr lang="en-US" dirty="0"/>
              <a:t>Unemployment insurance</a:t>
            </a:r>
          </a:p>
          <a:p>
            <a:pPr lvl="2">
              <a:defRPr/>
            </a:pPr>
            <a:r>
              <a:rPr lang="en-US" dirty="0"/>
              <a:t>Progressive income tax, Transfer payments</a:t>
            </a:r>
          </a:p>
          <a:p>
            <a:pPr lvl="1">
              <a:defRPr/>
            </a:pPr>
            <a:r>
              <a:rPr lang="en-US" dirty="0"/>
              <a:t>Monetary policy</a:t>
            </a:r>
          </a:p>
          <a:p>
            <a:pPr lvl="2">
              <a:defRPr/>
            </a:pPr>
            <a:r>
              <a:rPr lang="en-US" dirty="0"/>
              <a:t>Allow the money supply to grow at a predetermined rate</a:t>
            </a:r>
          </a:p>
          <a:p>
            <a:pPr lvl="2">
              <a:defRPr/>
            </a:pPr>
            <a:r>
              <a:rPr lang="en-US" dirty="0"/>
              <a:t>Maintain interest rates at some predetermined level</a:t>
            </a:r>
          </a:p>
          <a:p>
            <a:pPr lvl="2">
              <a:defRPr/>
            </a:pPr>
            <a:r>
              <a:rPr lang="en-US" dirty="0"/>
              <a:t>Keep inflation below a certain rate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90627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Rules Versus Discretion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Limitations on discretion</a:t>
            </a:r>
          </a:p>
          <a:p>
            <a:pPr lvl="1"/>
            <a:r>
              <a:rPr lang="en-US" dirty="0"/>
              <a:t>Complex interactions among economic aggregates</a:t>
            </a:r>
          </a:p>
          <a:p>
            <a:pPr lvl="1"/>
            <a:r>
              <a:rPr lang="en-US" dirty="0"/>
              <a:t>Lags</a:t>
            </a:r>
          </a:p>
          <a:p>
            <a:r>
              <a:rPr lang="en-US" dirty="0"/>
              <a:t>Rules and rational expectations</a:t>
            </a:r>
          </a:p>
          <a:p>
            <a:pPr lvl="1"/>
            <a:r>
              <a:rPr lang="en-US" dirty="0"/>
              <a:t>Fully anticipated monetary policy</a:t>
            </a:r>
          </a:p>
          <a:p>
            <a:pPr lvl="2"/>
            <a:r>
              <a:rPr lang="en-US" dirty="0"/>
              <a:t>No effect on output</a:t>
            </a:r>
          </a:p>
          <a:p>
            <a:pPr lvl="2"/>
            <a:r>
              <a:rPr lang="en-US" dirty="0"/>
              <a:t>Change price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04889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a Recessionary Gap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Passive approach</a:t>
            </a:r>
          </a:p>
          <a:p>
            <a:pPr lvl="1"/>
            <a:r>
              <a:rPr lang="en-US" dirty="0"/>
              <a:t>Self-correcting forces of the economy</a:t>
            </a:r>
          </a:p>
          <a:p>
            <a:pPr lvl="1"/>
            <a:r>
              <a:rPr lang="en-US" dirty="0"/>
              <a:t>Wages and prices are flexible enough</a:t>
            </a:r>
          </a:p>
          <a:p>
            <a:pPr lvl="1"/>
            <a:r>
              <a:rPr lang="en-US" dirty="0"/>
              <a:t>High unemployment – decrease in wages and production costs</a:t>
            </a:r>
          </a:p>
          <a:p>
            <a:pPr lvl="1"/>
            <a:r>
              <a:rPr lang="en-US" dirty="0"/>
              <a:t>Increase SRAS</a:t>
            </a:r>
          </a:p>
          <a:p>
            <a:pPr lvl="2"/>
            <a:r>
              <a:rPr lang="en-US" dirty="0"/>
              <a:t>Potential output</a:t>
            </a:r>
          </a:p>
          <a:p>
            <a:pPr lvl="1"/>
            <a:r>
              <a:rPr lang="en-US" dirty="0"/>
              <a:t>Automatic stabilizers</a:t>
            </a:r>
          </a:p>
          <a:p>
            <a:pPr lvl="1"/>
            <a:r>
              <a:rPr lang="en-US" dirty="0"/>
              <a:t>No discretionary </a:t>
            </a:r>
            <a:r>
              <a:rPr lang="en-US" dirty="0" smtClean="0"/>
              <a:t>policy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70510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a Recessionary Gap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Active approach</a:t>
            </a:r>
          </a:p>
          <a:p>
            <a:pPr lvl="1"/>
            <a:r>
              <a:rPr lang="en-US" dirty="0"/>
              <a:t>Prices and wages are not flexible</a:t>
            </a:r>
          </a:p>
          <a:p>
            <a:pPr lvl="1"/>
            <a:r>
              <a:rPr lang="en-US" dirty="0"/>
              <a:t>Unemployment above natural rate</a:t>
            </a:r>
          </a:p>
          <a:p>
            <a:pPr lvl="2"/>
            <a:r>
              <a:rPr lang="en-US" dirty="0"/>
              <a:t>Market forces may be too slow to respond</a:t>
            </a:r>
          </a:p>
          <a:p>
            <a:pPr lvl="1"/>
            <a:r>
              <a:rPr lang="en-US" dirty="0"/>
              <a:t>Stimulate aggregate demand</a:t>
            </a:r>
          </a:p>
          <a:p>
            <a:pPr lvl="2"/>
            <a:r>
              <a:rPr lang="en-US" dirty="0"/>
              <a:t>Fiscal policy</a:t>
            </a:r>
          </a:p>
          <a:p>
            <a:pPr lvl="2"/>
            <a:r>
              <a:rPr lang="en-US" dirty="0"/>
              <a:t>Monetary policy</a:t>
            </a:r>
          </a:p>
          <a:p>
            <a:pPr lvl="1"/>
            <a:r>
              <a:rPr lang="en-US" dirty="0"/>
              <a:t>Increase in price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87897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Exhibit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Closing a Recessionary </a:t>
            </a:r>
            <a:r>
              <a:rPr lang="en-US" dirty="0" smtClean="0"/>
              <a:t>Gap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9396" y="5075576"/>
            <a:ext cx="8990012" cy="1392802"/>
          </a:xfrm>
        </p:spPr>
        <p:txBody>
          <a:bodyPr/>
          <a:lstStyle/>
          <a:p>
            <a:r>
              <a:rPr lang="en-US" sz="1400" dirty="0"/>
              <a:t>At point </a:t>
            </a:r>
            <a:r>
              <a:rPr lang="en-US" sz="1400" i="1" dirty="0"/>
              <a:t>a</a:t>
            </a:r>
            <a:r>
              <a:rPr lang="en-US" sz="1400" dirty="0"/>
              <a:t> in both panels, the economy is in short-run equilibrium, with unemployment exceeding its natural rate. </a:t>
            </a:r>
            <a:endParaRPr lang="en-US" sz="1400" dirty="0" smtClean="0"/>
          </a:p>
          <a:p>
            <a:r>
              <a:rPr lang="en-US" sz="1400" dirty="0" smtClean="0"/>
              <a:t>According </a:t>
            </a:r>
            <a:r>
              <a:rPr lang="en-US" sz="1400" dirty="0"/>
              <a:t>to the passive approach</a:t>
            </a:r>
            <a:r>
              <a:rPr lang="en-US" sz="1400" dirty="0" smtClean="0"/>
              <a:t>, shown </a:t>
            </a:r>
            <a:r>
              <a:rPr lang="en-US" sz="1400" dirty="0"/>
              <a:t>in panel (a), high unemployment eventually causes wages to fall, reducing the cost of doing business. The decline in costs shifts </a:t>
            </a:r>
            <a:r>
              <a:rPr lang="en-US" sz="1400" dirty="0" smtClean="0"/>
              <a:t>the short-run </a:t>
            </a:r>
            <a:r>
              <a:rPr lang="en-US" sz="1400" dirty="0"/>
              <a:t>aggregate supply curve rightward from </a:t>
            </a:r>
            <a:r>
              <a:rPr lang="en-US" sz="1400" i="1" dirty="0"/>
              <a:t>SRAS</a:t>
            </a:r>
            <a:r>
              <a:rPr lang="en-US" sz="1400" baseline="-25000" dirty="0"/>
              <a:t>110</a:t>
            </a:r>
            <a:r>
              <a:rPr lang="en-US" sz="1400" dirty="0"/>
              <a:t> to </a:t>
            </a:r>
            <a:r>
              <a:rPr lang="en-US" sz="1400" i="1" dirty="0"/>
              <a:t>SRAS</a:t>
            </a:r>
            <a:r>
              <a:rPr lang="en-US" sz="1400" baseline="-25000" dirty="0"/>
              <a:t>100</a:t>
            </a:r>
            <a:r>
              <a:rPr lang="en-US" sz="1400" dirty="0"/>
              <a:t>, moving the economy to its potential output at point </a:t>
            </a:r>
            <a:r>
              <a:rPr lang="en-US" sz="1400" i="1" dirty="0"/>
              <a:t>b</a:t>
            </a:r>
            <a:r>
              <a:rPr lang="en-US" sz="1400" dirty="0"/>
              <a:t>.  </a:t>
            </a:r>
            <a:r>
              <a:rPr lang="en-US" sz="1400" dirty="0" smtClean="0"/>
              <a:t>In </a:t>
            </a:r>
            <a:r>
              <a:rPr lang="en-US" sz="1400" dirty="0"/>
              <a:t>panel (b), the </a:t>
            </a:r>
            <a:r>
              <a:rPr lang="en-US" sz="1400" dirty="0" smtClean="0"/>
              <a:t>government employs </a:t>
            </a:r>
            <a:r>
              <a:rPr lang="en-US" sz="1400" dirty="0"/>
              <a:t>an active approach to shift the aggregate demand curve from </a:t>
            </a:r>
            <a:r>
              <a:rPr lang="en-US" sz="1400" i="1" dirty="0"/>
              <a:t>AD </a:t>
            </a:r>
            <a:r>
              <a:rPr lang="en-US" sz="1400" dirty="0"/>
              <a:t>to </a:t>
            </a:r>
            <a:r>
              <a:rPr lang="en-US" sz="1400" i="1" dirty="0" smtClean="0"/>
              <a:t>AD’</a:t>
            </a:r>
            <a:r>
              <a:rPr lang="en-US" sz="1400" dirty="0" smtClean="0"/>
              <a:t>. </a:t>
            </a:r>
            <a:r>
              <a:rPr lang="en-US" sz="1400" dirty="0"/>
              <a:t>If the active policy works perfectly, the economy moves </a:t>
            </a:r>
            <a:r>
              <a:rPr lang="en-US" sz="1400" dirty="0" smtClean="0"/>
              <a:t>to its </a:t>
            </a:r>
            <a:r>
              <a:rPr lang="en-US" sz="1400" dirty="0"/>
              <a:t>potential output at point </a:t>
            </a:r>
            <a:r>
              <a:rPr lang="en-US" sz="1400" i="1" dirty="0"/>
              <a:t>c</a:t>
            </a:r>
            <a:r>
              <a:rPr lang="en-US" sz="1400" dirty="0"/>
              <a:t>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624513" y="1360819"/>
            <a:ext cx="3043237" cy="33559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/>
            <a:endParaRPr lang="en-US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982663" y="1357644"/>
            <a:ext cx="3098800" cy="33575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/>
            <a:endParaRPr lang="en-US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099300" y="1351294"/>
            <a:ext cx="1566863" cy="3360737"/>
          </a:xfrm>
          <a:prstGeom prst="rect">
            <a:avLst/>
          </a:prstGeom>
          <a:solidFill>
            <a:srgbClr val="D1D1F0"/>
          </a:solidFill>
          <a:ln w="9525" algn="ctr">
            <a:solidFill>
              <a:srgbClr val="D1D1F0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/>
            <a:endParaRPr lang="en-US" sz="16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605463" y="1351294"/>
            <a:ext cx="1497012" cy="3360737"/>
          </a:xfrm>
          <a:prstGeom prst="rect">
            <a:avLst/>
          </a:prstGeom>
          <a:solidFill>
            <a:srgbClr val="FFD5D5"/>
          </a:solidFill>
          <a:ln w="9525" algn="ctr">
            <a:solidFill>
              <a:srgbClr val="FFD5D5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/>
            <a:endParaRPr lang="en-US" sz="1600" smtClean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1" name="Straight Connector 10"/>
          <p:cNvCxnSpPr>
            <a:cxnSpLocks noChangeShapeType="1"/>
          </p:cNvCxnSpPr>
          <p:nvPr/>
        </p:nvCxnSpPr>
        <p:spPr bwMode="auto">
          <a:xfrm rot="10800000" flipV="1">
            <a:off x="5618163" y="2478419"/>
            <a:ext cx="1471612" cy="952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2" name="Group 13"/>
          <p:cNvGrpSpPr>
            <a:grpSpLocks/>
          </p:cNvGrpSpPr>
          <p:nvPr/>
        </p:nvGrpSpPr>
        <p:grpSpPr bwMode="auto">
          <a:xfrm>
            <a:off x="4979988" y="1351294"/>
            <a:ext cx="638175" cy="3384550"/>
            <a:chOff x="762780" y="1888177"/>
            <a:chExt cx="638509" cy="3385249"/>
          </a:xfrm>
        </p:grpSpPr>
        <p:cxnSp>
          <p:nvCxnSpPr>
            <p:cNvPr id="13" name="Straight Connector 14"/>
            <p:cNvCxnSpPr>
              <a:cxnSpLocks noChangeShapeType="1"/>
            </p:cNvCxnSpPr>
            <p:nvPr/>
          </p:nvCxnSpPr>
          <p:spPr bwMode="auto">
            <a:xfrm rot="5400000">
              <a:off x="-291727" y="3580410"/>
              <a:ext cx="3385249" cy="783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Connector 15"/>
            <p:cNvCxnSpPr>
              <a:cxnSpLocks noChangeShapeType="1"/>
            </p:cNvCxnSpPr>
            <p:nvPr/>
          </p:nvCxnSpPr>
          <p:spPr bwMode="auto">
            <a:xfrm rot="10800000">
              <a:off x="1249278" y="3026097"/>
              <a:ext cx="142504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Straight Connector 17"/>
            <p:cNvCxnSpPr>
              <a:cxnSpLocks noChangeShapeType="1"/>
            </p:cNvCxnSpPr>
            <p:nvPr/>
          </p:nvCxnSpPr>
          <p:spPr bwMode="auto">
            <a:xfrm rot="10800000">
              <a:off x="1249278" y="3705058"/>
              <a:ext cx="142504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TextBox 18"/>
            <p:cNvSpPr txBox="1">
              <a:spLocks noChangeArrowheads="1"/>
            </p:cNvSpPr>
            <p:nvPr/>
          </p:nvSpPr>
          <p:spPr bwMode="auto">
            <a:xfrm rot="-5400000">
              <a:off x="723957" y="1944671"/>
              <a:ext cx="662514" cy="584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600" smtClean="0">
                  <a:solidFill>
                    <a:srgbClr val="000000"/>
                  </a:solidFill>
                </a:rPr>
                <a:t>Price</a:t>
              </a: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600" smtClean="0">
                  <a:solidFill>
                    <a:srgbClr val="000000"/>
                  </a:solidFill>
                </a:rPr>
                <a:t> level</a:t>
              </a:r>
            </a:p>
          </p:txBody>
        </p:sp>
        <p:sp>
          <p:nvSpPr>
            <p:cNvPr id="17" name="TextBox 20"/>
            <p:cNvSpPr txBox="1">
              <a:spLocks noChangeArrowheads="1"/>
            </p:cNvSpPr>
            <p:nvPr/>
          </p:nvSpPr>
          <p:spPr bwMode="auto">
            <a:xfrm>
              <a:off x="793722" y="3515059"/>
              <a:ext cx="526190" cy="3386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600" smtClean="0">
                  <a:solidFill>
                    <a:srgbClr val="000000"/>
                  </a:solidFill>
                </a:rPr>
                <a:t>105</a:t>
              </a:r>
            </a:p>
          </p:txBody>
        </p:sp>
        <p:sp>
          <p:nvSpPr>
            <p:cNvPr id="18" name="TextBox 21"/>
            <p:cNvSpPr txBox="1">
              <a:spLocks noChangeArrowheads="1"/>
            </p:cNvSpPr>
            <p:nvPr/>
          </p:nvSpPr>
          <p:spPr bwMode="auto">
            <a:xfrm>
              <a:off x="808985" y="2842027"/>
              <a:ext cx="510927" cy="3386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600" smtClean="0">
                  <a:solidFill>
                    <a:srgbClr val="000000"/>
                  </a:solidFill>
                </a:rPr>
                <a:t>110</a:t>
              </a:r>
            </a:p>
          </p:txBody>
        </p:sp>
      </p:grpSp>
      <p:grpSp>
        <p:nvGrpSpPr>
          <p:cNvPr id="19" name="Group 42"/>
          <p:cNvGrpSpPr>
            <a:grpSpLocks/>
          </p:cNvGrpSpPr>
          <p:nvPr/>
        </p:nvGrpSpPr>
        <p:grpSpPr bwMode="auto">
          <a:xfrm>
            <a:off x="5878513" y="1671969"/>
            <a:ext cx="2732087" cy="2089150"/>
            <a:chOff x="3160989" y="2951358"/>
            <a:chExt cx="2067157" cy="2507407"/>
          </a:xfrm>
        </p:grpSpPr>
        <p:sp>
          <p:nvSpPr>
            <p:cNvPr id="20" name="TextBox 9"/>
            <p:cNvSpPr txBox="1">
              <a:spLocks noChangeArrowheads="1"/>
            </p:cNvSpPr>
            <p:nvPr/>
          </p:nvSpPr>
          <p:spPr bwMode="auto">
            <a:xfrm>
              <a:off x="4373249" y="2984641"/>
              <a:ext cx="854897" cy="406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600" i="1" dirty="0" smtClean="0">
                  <a:solidFill>
                    <a:srgbClr val="000000"/>
                  </a:solidFill>
                </a:rPr>
                <a:t>SRAS</a:t>
              </a:r>
              <a:r>
                <a:rPr lang="en-US" sz="1600" baseline="-25000" dirty="0" smtClean="0">
                  <a:solidFill>
                    <a:srgbClr val="000000"/>
                  </a:solidFill>
                </a:rPr>
                <a:t>110</a:t>
              </a:r>
              <a:endParaRPr lang="en-US" sz="16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1" name="Freeform 41"/>
            <p:cNvSpPr>
              <a:spLocks noChangeArrowheads="1"/>
            </p:cNvSpPr>
            <p:nvPr/>
          </p:nvSpPr>
          <p:spPr bwMode="auto">
            <a:xfrm>
              <a:off x="3160989" y="2951358"/>
              <a:ext cx="1213410" cy="2507407"/>
            </a:xfrm>
            <a:custGeom>
              <a:avLst/>
              <a:gdLst>
                <a:gd name="T0" fmla="*/ 1867707 w 1531917"/>
                <a:gd name="T1" fmla="*/ 0 h 2565070"/>
                <a:gd name="T2" fmla="*/ 1187224 w 1531917"/>
                <a:gd name="T3" fmla="*/ 603314 h 2565070"/>
                <a:gd name="T4" fmla="*/ 0 w 1531917"/>
                <a:gd name="T5" fmla="*/ 1104374 h 2565070"/>
                <a:gd name="T6" fmla="*/ 0 60000 65536"/>
                <a:gd name="T7" fmla="*/ 0 60000 65536"/>
                <a:gd name="T8" fmla="*/ 0 60000 65536"/>
                <a:gd name="T9" fmla="*/ 0 w 1531917"/>
                <a:gd name="T10" fmla="*/ 0 h 2565070"/>
                <a:gd name="T11" fmla="*/ 1531917 w 1531917"/>
                <a:gd name="T12" fmla="*/ 2565070 h 25650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1917" h="2565070">
                  <a:moveTo>
                    <a:pt x="1531917" y="0"/>
                  </a:moveTo>
                  <a:cubicBezTo>
                    <a:pt x="1380506" y="486888"/>
                    <a:pt x="1229096" y="973776"/>
                    <a:pt x="973777" y="1401288"/>
                  </a:cubicBezTo>
                  <a:cubicBezTo>
                    <a:pt x="718458" y="1828800"/>
                    <a:pt x="359229" y="2196935"/>
                    <a:pt x="0" y="2565070"/>
                  </a:cubicBezTo>
                </a:path>
              </a:pathLst>
            </a:cu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grpSp>
        <p:nvGrpSpPr>
          <p:cNvPr id="22" name="Group 61"/>
          <p:cNvGrpSpPr>
            <a:grpSpLocks/>
          </p:cNvGrpSpPr>
          <p:nvPr/>
        </p:nvGrpSpPr>
        <p:grpSpPr bwMode="auto">
          <a:xfrm>
            <a:off x="6178550" y="2313319"/>
            <a:ext cx="1550988" cy="1173162"/>
            <a:chOff x="1699190" y="3145909"/>
            <a:chExt cx="1550256" cy="1175446"/>
          </a:xfrm>
        </p:grpSpPr>
        <p:cxnSp>
          <p:nvCxnSpPr>
            <p:cNvPr id="23" name="Straight Arrow Connector 58"/>
            <p:cNvCxnSpPr>
              <a:cxnSpLocks noChangeShapeType="1"/>
            </p:cNvCxnSpPr>
            <p:nvPr/>
          </p:nvCxnSpPr>
          <p:spPr bwMode="auto">
            <a:xfrm rot="10800000">
              <a:off x="2454497" y="4319703"/>
              <a:ext cx="794949" cy="1652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Arrow Connector 59"/>
            <p:cNvCxnSpPr>
              <a:cxnSpLocks noChangeShapeType="1"/>
            </p:cNvCxnSpPr>
            <p:nvPr/>
          </p:nvCxnSpPr>
          <p:spPr bwMode="auto">
            <a:xfrm rot="10800000">
              <a:off x="1699190" y="3145909"/>
              <a:ext cx="640872" cy="1052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5" name="Group 93"/>
          <p:cNvGrpSpPr>
            <a:grpSpLocks/>
          </p:cNvGrpSpPr>
          <p:nvPr/>
        </p:nvGrpSpPr>
        <p:grpSpPr bwMode="auto">
          <a:xfrm>
            <a:off x="6210300" y="1030619"/>
            <a:ext cx="1609725" cy="3697287"/>
            <a:chOff x="2337848" y="1542412"/>
            <a:chExt cx="1610529" cy="3972176"/>
          </a:xfrm>
        </p:grpSpPr>
        <p:grpSp>
          <p:nvGrpSpPr>
            <p:cNvPr id="26" name="Group 10"/>
            <p:cNvGrpSpPr>
              <a:grpSpLocks/>
            </p:cNvGrpSpPr>
            <p:nvPr/>
          </p:nvGrpSpPr>
          <p:grpSpPr bwMode="auto">
            <a:xfrm>
              <a:off x="2337848" y="1542412"/>
              <a:ext cx="1610529" cy="3972176"/>
              <a:chOff x="2480094" y="1292433"/>
              <a:chExt cx="1610004" cy="3972282"/>
            </a:xfrm>
          </p:grpSpPr>
          <p:cxnSp>
            <p:nvCxnSpPr>
              <p:cNvPr id="28" name="Straight Connector 11"/>
              <p:cNvCxnSpPr>
                <a:cxnSpLocks noChangeShapeType="1"/>
              </p:cNvCxnSpPr>
              <p:nvPr/>
            </p:nvCxnSpPr>
            <p:spPr bwMode="auto">
              <a:xfrm rot="16200000" flipH="1">
                <a:off x="1688928" y="3571846"/>
                <a:ext cx="3376535" cy="9204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9" name="TextBox 12"/>
              <p:cNvSpPr txBox="1">
                <a:spLocks noChangeArrowheads="1"/>
              </p:cNvSpPr>
              <p:nvPr/>
            </p:nvSpPr>
            <p:spPr bwMode="auto">
              <a:xfrm>
                <a:off x="2480094" y="1292433"/>
                <a:ext cx="1610004" cy="3637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l" eaLnBrk="1" hangingPunct="1">
                  <a:buFontTx/>
                  <a:buNone/>
                </a:pPr>
                <a:r>
                  <a:rPr lang="en-US" sz="1600" smtClean="0">
                    <a:solidFill>
                      <a:srgbClr val="000000"/>
                    </a:solidFill>
                  </a:rPr>
                  <a:t>Potential output</a:t>
                </a:r>
              </a:p>
            </p:txBody>
          </p:sp>
        </p:grpSp>
        <p:sp>
          <p:nvSpPr>
            <p:cNvPr id="27" name="TextBox 71"/>
            <p:cNvSpPr txBox="1">
              <a:spLocks noChangeArrowheads="1"/>
            </p:cNvSpPr>
            <p:nvPr/>
          </p:nvSpPr>
          <p:spPr bwMode="auto">
            <a:xfrm>
              <a:off x="2840610" y="1825090"/>
              <a:ext cx="718820" cy="363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600" i="1" dirty="0" smtClean="0">
                  <a:solidFill>
                    <a:srgbClr val="000000"/>
                  </a:solidFill>
                </a:rPr>
                <a:t>LRAS</a:t>
              </a:r>
            </a:p>
          </p:txBody>
        </p:sp>
      </p:grpSp>
      <p:grpSp>
        <p:nvGrpSpPr>
          <p:cNvPr id="30" name="Group 91"/>
          <p:cNvGrpSpPr>
            <a:grpSpLocks/>
          </p:cNvGrpSpPr>
          <p:nvPr/>
        </p:nvGrpSpPr>
        <p:grpSpPr bwMode="auto">
          <a:xfrm>
            <a:off x="5224463" y="4714611"/>
            <a:ext cx="3448050" cy="429183"/>
            <a:chOff x="1351999" y="5655143"/>
            <a:chExt cx="3448909" cy="429354"/>
          </a:xfrm>
        </p:grpSpPr>
        <p:cxnSp>
          <p:nvCxnSpPr>
            <p:cNvPr id="31" name="Straight Connector 23"/>
            <p:cNvCxnSpPr>
              <a:cxnSpLocks noChangeShapeType="1"/>
            </p:cNvCxnSpPr>
            <p:nvPr/>
          </p:nvCxnSpPr>
          <p:spPr bwMode="auto">
            <a:xfrm>
              <a:off x="1733625" y="5664704"/>
              <a:ext cx="3062619" cy="2013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" name="TextBox 24"/>
            <p:cNvSpPr txBox="1">
              <a:spLocks noChangeArrowheads="1"/>
            </p:cNvSpPr>
            <p:nvPr/>
          </p:nvSpPr>
          <p:spPr bwMode="auto">
            <a:xfrm>
              <a:off x="3694224" y="5677526"/>
              <a:ext cx="1106684" cy="338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buFontTx/>
                <a:buNone/>
              </a:pPr>
              <a:r>
                <a:rPr lang="en-US" sz="1600" smtClean="0">
                  <a:solidFill>
                    <a:srgbClr val="000000"/>
                  </a:solidFill>
                </a:rPr>
                <a:t>Real GDP</a:t>
              </a:r>
            </a:p>
          </p:txBody>
        </p:sp>
        <p:cxnSp>
          <p:nvCxnSpPr>
            <p:cNvPr id="33" name="Straight Connector 25"/>
            <p:cNvCxnSpPr>
              <a:cxnSpLocks noChangeShapeType="1"/>
            </p:cNvCxnSpPr>
            <p:nvPr/>
          </p:nvCxnSpPr>
          <p:spPr bwMode="auto">
            <a:xfrm rot="5400000">
              <a:off x="3158964" y="5725521"/>
              <a:ext cx="142343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" name="TextBox 26"/>
            <p:cNvSpPr txBox="1">
              <a:spLocks noChangeArrowheads="1"/>
            </p:cNvSpPr>
            <p:nvPr/>
          </p:nvSpPr>
          <p:spPr bwMode="auto">
            <a:xfrm>
              <a:off x="1351999" y="5716566"/>
              <a:ext cx="298558" cy="338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buFontTx/>
                <a:buNone/>
              </a:pPr>
              <a:r>
                <a:rPr lang="en-US" sz="1600" smtClean="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35" name="TextBox 27"/>
            <p:cNvSpPr txBox="1">
              <a:spLocks noChangeArrowheads="1"/>
            </p:cNvSpPr>
            <p:nvPr/>
          </p:nvSpPr>
          <p:spPr bwMode="auto">
            <a:xfrm>
              <a:off x="2972053" y="5745803"/>
              <a:ext cx="583958" cy="338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buFontTx/>
                <a:buNone/>
              </a:pPr>
              <a:r>
                <a:rPr lang="en-US" sz="1600" dirty="0" smtClean="0">
                  <a:solidFill>
                    <a:srgbClr val="000000"/>
                  </a:solidFill>
                </a:rPr>
                <a:t>17.0</a:t>
              </a:r>
            </a:p>
          </p:txBody>
        </p:sp>
        <p:cxnSp>
          <p:nvCxnSpPr>
            <p:cNvPr id="36" name="Straight Connector 45"/>
            <p:cNvCxnSpPr>
              <a:cxnSpLocks noChangeShapeType="1"/>
            </p:cNvCxnSpPr>
            <p:nvPr/>
          </p:nvCxnSpPr>
          <p:spPr bwMode="auto">
            <a:xfrm rot="5400000">
              <a:off x="2592580" y="5725530"/>
              <a:ext cx="142343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" name="TextBox 46"/>
            <p:cNvSpPr txBox="1">
              <a:spLocks noChangeArrowheads="1"/>
            </p:cNvSpPr>
            <p:nvPr/>
          </p:nvSpPr>
          <p:spPr bwMode="auto">
            <a:xfrm>
              <a:off x="2381927" y="5745808"/>
              <a:ext cx="583958" cy="338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buFontTx/>
                <a:buNone/>
              </a:pPr>
              <a:r>
                <a:rPr lang="en-US" sz="1600" dirty="0" smtClean="0">
                  <a:solidFill>
                    <a:srgbClr val="000000"/>
                  </a:solidFill>
                </a:rPr>
                <a:t>16.8</a:t>
              </a:r>
            </a:p>
          </p:txBody>
        </p:sp>
      </p:grpSp>
      <p:cxnSp>
        <p:nvCxnSpPr>
          <p:cNvPr id="38" name="Straight Connector 37"/>
          <p:cNvCxnSpPr>
            <a:cxnSpLocks noChangeShapeType="1"/>
          </p:cNvCxnSpPr>
          <p:nvPr/>
        </p:nvCxnSpPr>
        <p:spPr bwMode="auto">
          <a:xfrm rot="5400000">
            <a:off x="5774531" y="3965113"/>
            <a:ext cx="1535113" cy="635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Straight Connector 38"/>
          <p:cNvCxnSpPr>
            <a:cxnSpLocks noChangeShapeType="1"/>
          </p:cNvCxnSpPr>
          <p:nvPr/>
        </p:nvCxnSpPr>
        <p:spPr bwMode="auto">
          <a:xfrm>
            <a:off x="5583238" y="3167394"/>
            <a:ext cx="95885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" name="TextBox 12"/>
          <p:cNvSpPr txBox="1">
            <a:spLocks noChangeArrowheads="1"/>
          </p:cNvSpPr>
          <p:nvPr/>
        </p:nvSpPr>
        <p:spPr bwMode="auto">
          <a:xfrm>
            <a:off x="5010150" y="787278"/>
            <a:ext cx="23479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buFontTx/>
              <a:buNone/>
            </a:pPr>
            <a:r>
              <a:rPr lang="en-US" sz="1600" smtClean="0">
                <a:solidFill>
                  <a:srgbClr val="000000"/>
                </a:solidFill>
              </a:rPr>
              <a:t>(b) The active approach</a:t>
            </a: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2446338" y="1360819"/>
            <a:ext cx="1641475" cy="3360737"/>
          </a:xfrm>
          <a:prstGeom prst="rect">
            <a:avLst/>
          </a:prstGeom>
          <a:solidFill>
            <a:srgbClr val="D1D1F0"/>
          </a:solidFill>
          <a:ln w="9525" algn="ctr">
            <a:solidFill>
              <a:srgbClr val="D1D1F0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/>
            <a:endParaRPr lang="en-US" sz="16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950913" y="1360819"/>
            <a:ext cx="1497012" cy="3362325"/>
          </a:xfrm>
          <a:prstGeom prst="rect">
            <a:avLst/>
          </a:prstGeom>
          <a:solidFill>
            <a:srgbClr val="FFD5D5"/>
          </a:solidFill>
          <a:ln w="9525" algn="ctr">
            <a:solidFill>
              <a:srgbClr val="FFD5D5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/>
            <a:endParaRPr lang="en-US" sz="1600" smtClean="0">
              <a:solidFill>
                <a:srgbClr val="000000"/>
              </a:solidFill>
              <a:latin typeface="Arial" pitchFamily="34" charset="0"/>
            </a:endParaRPr>
          </a:p>
        </p:txBody>
      </p:sp>
      <p:grpSp>
        <p:nvGrpSpPr>
          <p:cNvPr id="44" name="Group 38"/>
          <p:cNvGrpSpPr>
            <a:grpSpLocks/>
          </p:cNvGrpSpPr>
          <p:nvPr/>
        </p:nvGrpSpPr>
        <p:grpSpPr bwMode="auto">
          <a:xfrm>
            <a:off x="1155700" y="1860881"/>
            <a:ext cx="2495550" cy="2705100"/>
            <a:chOff x="2755075" y="2636324"/>
            <a:chExt cx="2708338" cy="2232895"/>
          </a:xfrm>
        </p:grpSpPr>
        <p:sp>
          <p:nvSpPr>
            <p:cNvPr id="45" name="Freeform 34"/>
            <p:cNvSpPr>
              <a:spLocks noChangeArrowheads="1"/>
            </p:cNvSpPr>
            <p:nvPr/>
          </p:nvSpPr>
          <p:spPr bwMode="auto">
            <a:xfrm>
              <a:off x="2755075" y="2636324"/>
              <a:ext cx="2202844" cy="2097440"/>
            </a:xfrm>
            <a:custGeom>
              <a:avLst/>
              <a:gdLst>
                <a:gd name="T0" fmla="*/ 0 w 3740727"/>
                <a:gd name="T1" fmla="*/ 0 h 1900052"/>
                <a:gd name="T2" fmla="*/ 8471 w 3740727"/>
                <a:gd name="T3" fmla="*/ 2994447 h 1900052"/>
                <a:gd name="T4" fmla="*/ 18792 w 3740727"/>
                <a:gd name="T5" fmla="*/ 4791107 h 1900052"/>
                <a:gd name="T6" fmla="*/ 0 60000 65536"/>
                <a:gd name="T7" fmla="*/ 0 60000 65536"/>
                <a:gd name="T8" fmla="*/ 0 60000 65536"/>
                <a:gd name="T9" fmla="*/ 0 w 3740727"/>
                <a:gd name="T10" fmla="*/ 0 h 1900052"/>
                <a:gd name="T11" fmla="*/ 3740727 w 3740727"/>
                <a:gd name="T12" fmla="*/ 1900052 h 19000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0727" h="1900052">
                  <a:moveTo>
                    <a:pt x="0" y="0"/>
                  </a:moveTo>
                  <a:cubicBezTo>
                    <a:pt x="531421" y="435429"/>
                    <a:pt x="1062842" y="870858"/>
                    <a:pt x="1686296" y="1187533"/>
                  </a:cubicBezTo>
                  <a:cubicBezTo>
                    <a:pt x="2309750" y="1504208"/>
                    <a:pt x="3412176" y="1787237"/>
                    <a:pt x="3740727" y="1900052"/>
                  </a:cubicBezTo>
                </a:path>
              </a:pathLst>
            </a:custGeom>
            <a:noFill/>
            <a:ln w="38100" algn="ctr">
              <a:solidFill>
                <a:srgbClr val="4B4B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6" name="TextBox 37"/>
            <p:cNvSpPr txBox="1">
              <a:spLocks noChangeArrowheads="1"/>
            </p:cNvSpPr>
            <p:nvPr/>
          </p:nvSpPr>
          <p:spPr bwMode="auto">
            <a:xfrm>
              <a:off x="4955054" y="4589856"/>
              <a:ext cx="508359" cy="279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600" i="1" dirty="0" smtClean="0">
                  <a:solidFill>
                    <a:srgbClr val="000000"/>
                  </a:solidFill>
                </a:rPr>
                <a:t>AD</a:t>
              </a:r>
            </a:p>
          </p:txBody>
        </p:sp>
      </p:grpSp>
      <p:grpSp>
        <p:nvGrpSpPr>
          <p:cNvPr id="47" name="Group 42"/>
          <p:cNvGrpSpPr>
            <a:grpSpLocks/>
          </p:cNvGrpSpPr>
          <p:nvPr/>
        </p:nvGrpSpPr>
        <p:grpSpPr bwMode="auto">
          <a:xfrm>
            <a:off x="1223963" y="1681494"/>
            <a:ext cx="2732087" cy="2089150"/>
            <a:chOff x="3160989" y="2951358"/>
            <a:chExt cx="2067157" cy="2507407"/>
          </a:xfrm>
        </p:grpSpPr>
        <p:sp>
          <p:nvSpPr>
            <p:cNvPr id="48" name="TextBox 9"/>
            <p:cNvSpPr txBox="1">
              <a:spLocks noChangeArrowheads="1"/>
            </p:cNvSpPr>
            <p:nvPr/>
          </p:nvSpPr>
          <p:spPr bwMode="auto">
            <a:xfrm>
              <a:off x="4373249" y="2984641"/>
              <a:ext cx="854897" cy="406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600" i="1" dirty="0" smtClean="0">
                  <a:solidFill>
                    <a:srgbClr val="000000"/>
                  </a:solidFill>
                </a:rPr>
                <a:t>SRAS</a:t>
              </a:r>
              <a:r>
                <a:rPr lang="en-US" sz="1600" baseline="-25000" dirty="0" smtClean="0">
                  <a:solidFill>
                    <a:srgbClr val="000000"/>
                  </a:solidFill>
                </a:rPr>
                <a:t>110</a:t>
              </a:r>
              <a:endParaRPr lang="en-US" sz="16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9" name="Freeform 41"/>
            <p:cNvSpPr>
              <a:spLocks noChangeArrowheads="1"/>
            </p:cNvSpPr>
            <p:nvPr/>
          </p:nvSpPr>
          <p:spPr bwMode="auto">
            <a:xfrm>
              <a:off x="3160989" y="2951358"/>
              <a:ext cx="1213410" cy="2507407"/>
            </a:xfrm>
            <a:custGeom>
              <a:avLst/>
              <a:gdLst>
                <a:gd name="T0" fmla="*/ 1867707 w 1531917"/>
                <a:gd name="T1" fmla="*/ 0 h 2565070"/>
                <a:gd name="T2" fmla="*/ 1187224 w 1531917"/>
                <a:gd name="T3" fmla="*/ 603314 h 2565070"/>
                <a:gd name="T4" fmla="*/ 0 w 1531917"/>
                <a:gd name="T5" fmla="*/ 1104374 h 2565070"/>
                <a:gd name="T6" fmla="*/ 0 60000 65536"/>
                <a:gd name="T7" fmla="*/ 0 60000 65536"/>
                <a:gd name="T8" fmla="*/ 0 60000 65536"/>
                <a:gd name="T9" fmla="*/ 0 w 1531917"/>
                <a:gd name="T10" fmla="*/ 0 h 2565070"/>
                <a:gd name="T11" fmla="*/ 1531917 w 1531917"/>
                <a:gd name="T12" fmla="*/ 2565070 h 25650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1917" h="2565070">
                  <a:moveTo>
                    <a:pt x="1531917" y="0"/>
                  </a:moveTo>
                  <a:cubicBezTo>
                    <a:pt x="1380506" y="486888"/>
                    <a:pt x="1229096" y="973776"/>
                    <a:pt x="973777" y="1401288"/>
                  </a:cubicBezTo>
                  <a:cubicBezTo>
                    <a:pt x="718458" y="1828800"/>
                    <a:pt x="359229" y="2196935"/>
                    <a:pt x="0" y="2565070"/>
                  </a:cubicBezTo>
                </a:path>
              </a:pathLst>
            </a:cu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grpSp>
        <p:nvGrpSpPr>
          <p:cNvPr id="50" name="Group 100"/>
          <p:cNvGrpSpPr>
            <a:grpSpLocks/>
          </p:cNvGrpSpPr>
          <p:nvPr/>
        </p:nvGrpSpPr>
        <p:grpSpPr bwMode="auto">
          <a:xfrm>
            <a:off x="1749425" y="2732419"/>
            <a:ext cx="298450" cy="536575"/>
            <a:chOff x="2015104" y="1701734"/>
            <a:chExt cx="298604" cy="535363"/>
          </a:xfrm>
        </p:grpSpPr>
        <p:sp>
          <p:nvSpPr>
            <p:cNvPr id="51" name="Freeform 183"/>
            <p:cNvSpPr>
              <a:spLocks/>
            </p:cNvSpPr>
            <p:nvPr/>
          </p:nvSpPr>
          <p:spPr bwMode="auto">
            <a:xfrm>
              <a:off x="2084502" y="2100572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2" name="TextBox 69"/>
            <p:cNvSpPr txBox="1">
              <a:spLocks noChangeArrowheads="1"/>
            </p:cNvSpPr>
            <p:nvPr/>
          </p:nvSpPr>
          <p:spPr bwMode="auto">
            <a:xfrm>
              <a:off x="2015104" y="1701734"/>
              <a:ext cx="298604" cy="337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600" i="1" smtClean="0">
                  <a:solidFill>
                    <a:srgbClr val="000000"/>
                  </a:solidFill>
                </a:rPr>
                <a:t>a</a:t>
              </a:r>
            </a:p>
          </p:txBody>
        </p:sp>
      </p:grpSp>
      <p:grpSp>
        <p:nvGrpSpPr>
          <p:cNvPr id="53" name="Group 61"/>
          <p:cNvGrpSpPr>
            <a:grpSpLocks/>
          </p:cNvGrpSpPr>
          <p:nvPr/>
        </p:nvGrpSpPr>
        <p:grpSpPr bwMode="auto">
          <a:xfrm>
            <a:off x="1425575" y="2714956"/>
            <a:ext cx="1738313" cy="1008063"/>
            <a:chOff x="602467" y="3145909"/>
            <a:chExt cx="1737595" cy="1009064"/>
          </a:xfrm>
        </p:grpSpPr>
        <p:cxnSp>
          <p:nvCxnSpPr>
            <p:cNvPr id="54" name="Straight Arrow Connector 58"/>
            <p:cNvCxnSpPr>
              <a:cxnSpLocks noChangeShapeType="1"/>
            </p:cNvCxnSpPr>
            <p:nvPr/>
          </p:nvCxnSpPr>
          <p:spPr bwMode="auto">
            <a:xfrm rot="10800000">
              <a:off x="602467" y="4153321"/>
              <a:ext cx="794949" cy="1652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" name="Straight Arrow Connector 59"/>
            <p:cNvCxnSpPr>
              <a:cxnSpLocks noChangeShapeType="1"/>
            </p:cNvCxnSpPr>
            <p:nvPr/>
          </p:nvCxnSpPr>
          <p:spPr bwMode="auto">
            <a:xfrm rot="10800000">
              <a:off x="1699190" y="3145909"/>
              <a:ext cx="640872" cy="1052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6" name="Group 93"/>
          <p:cNvGrpSpPr>
            <a:grpSpLocks/>
          </p:cNvGrpSpPr>
          <p:nvPr/>
        </p:nvGrpSpPr>
        <p:grpSpPr bwMode="auto">
          <a:xfrm>
            <a:off x="1555750" y="1040144"/>
            <a:ext cx="1609725" cy="3697287"/>
            <a:chOff x="2337848" y="1542412"/>
            <a:chExt cx="1610529" cy="3972176"/>
          </a:xfrm>
        </p:grpSpPr>
        <p:grpSp>
          <p:nvGrpSpPr>
            <p:cNvPr id="57" name="Group 10"/>
            <p:cNvGrpSpPr>
              <a:grpSpLocks/>
            </p:cNvGrpSpPr>
            <p:nvPr/>
          </p:nvGrpSpPr>
          <p:grpSpPr bwMode="auto">
            <a:xfrm>
              <a:off x="2337848" y="1542412"/>
              <a:ext cx="1610529" cy="3972176"/>
              <a:chOff x="2480094" y="1292433"/>
              <a:chExt cx="1610004" cy="3972282"/>
            </a:xfrm>
          </p:grpSpPr>
          <p:cxnSp>
            <p:nvCxnSpPr>
              <p:cNvPr id="59" name="Straight Connector 11"/>
              <p:cNvCxnSpPr>
                <a:cxnSpLocks noChangeShapeType="1"/>
              </p:cNvCxnSpPr>
              <p:nvPr/>
            </p:nvCxnSpPr>
            <p:spPr bwMode="auto">
              <a:xfrm rot="16200000" flipH="1">
                <a:off x="1688928" y="3571846"/>
                <a:ext cx="3376535" cy="9204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0" name="TextBox 12"/>
              <p:cNvSpPr txBox="1">
                <a:spLocks noChangeArrowheads="1"/>
              </p:cNvSpPr>
              <p:nvPr/>
            </p:nvSpPr>
            <p:spPr bwMode="auto">
              <a:xfrm>
                <a:off x="2480094" y="1292433"/>
                <a:ext cx="1610004" cy="3637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l" eaLnBrk="1" hangingPunct="1">
                  <a:buFontTx/>
                  <a:buNone/>
                </a:pPr>
                <a:r>
                  <a:rPr lang="en-US" sz="1600" smtClean="0">
                    <a:solidFill>
                      <a:srgbClr val="000000"/>
                    </a:solidFill>
                  </a:rPr>
                  <a:t>Potential output</a:t>
                </a:r>
              </a:p>
            </p:txBody>
          </p:sp>
        </p:grpSp>
        <p:sp>
          <p:nvSpPr>
            <p:cNvPr id="58" name="TextBox 71"/>
            <p:cNvSpPr txBox="1">
              <a:spLocks noChangeArrowheads="1"/>
            </p:cNvSpPr>
            <p:nvPr/>
          </p:nvSpPr>
          <p:spPr bwMode="auto">
            <a:xfrm>
              <a:off x="2840610" y="1825090"/>
              <a:ext cx="718820" cy="363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600" i="1" dirty="0" smtClean="0">
                  <a:solidFill>
                    <a:srgbClr val="000000"/>
                  </a:solidFill>
                </a:rPr>
                <a:t>LRAS</a:t>
              </a:r>
            </a:p>
          </p:txBody>
        </p:sp>
      </p:grpSp>
      <p:grpSp>
        <p:nvGrpSpPr>
          <p:cNvPr id="61" name="Group 91"/>
          <p:cNvGrpSpPr>
            <a:grpSpLocks/>
          </p:cNvGrpSpPr>
          <p:nvPr/>
        </p:nvGrpSpPr>
        <p:grpSpPr bwMode="auto">
          <a:xfrm>
            <a:off x="569913" y="4706716"/>
            <a:ext cx="3579812" cy="419084"/>
            <a:chOff x="1352093" y="5637677"/>
            <a:chExt cx="3579461" cy="420619"/>
          </a:xfrm>
        </p:grpSpPr>
        <p:cxnSp>
          <p:nvCxnSpPr>
            <p:cNvPr id="62" name="Straight Connector 23"/>
            <p:cNvCxnSpPr>
              <a:cxnSpLocks noChangeShapeType="1"/>
            </p:cNvCxnSpPr>
            <p:nvPr/>
          </p:nvCxnSpPr>
          <p:spPr bwMode="auto">
            <a:xfrm>
              <a:off x="1733625" y="5664714"/>
              <a:ext cx="3126033" cy="6206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3" name="TextBox 24"/>
            <p:cNvSpPr txBox="1">
              <a:spLocks noChangeArrowheads="1"/>
            </p:cNvSpPr>
            <p:nvPr/>
          </p:nvSpPr>
          <p:spPr bwMode="auto">
            <a:xfrm>
              <a:off x="3771238" y="5663881"/>
              <a:ext cx="1160316" cy="338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buFontTx/>
                <a:buNone/>
              </a:pPr>
              <a:r>
                <a:rPr lang="en-US" sz="1600" smtClean="0">
                  <a:solidFill>
                    <a:srgbClr val="000000"/>
                  </a:solidFill>
                </a:rPr>
                <a:t>Real GDP </a:t>
              </a:r>
            </a:p>
          </p:txBody>
        </p:sp>
        <p:cxnSp>
          <p:nvCxnSpPr>
            <p:cNvPr id="64" name="Straight Connector 25"/>
            <p:cNvCxnSpPr>
              <a:cxnSpLocks noChangeShapeType="1"/>
            </p:cNvCxnSpPr>
            <p:nvPr/>
          </p:nvCxnSpPr>
          <p:spPr bwMode="auto">
            <a:xfrm rot="5400000">
              <a:off x="3158964" y="5708055"/>
              <a:ext cx="142343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5" name="TextBox 26"/>
            <p:cNvSpPr txBox="1">
              <a:spLocks noChangeArrowheads="1"/>
            </p:cNvSpPr>
            <p:nvPr/>
          </p:nvSpPr>
          <p:spPr bwMode="auto">
            <a:xfrm>
              <a:off x="1352093" y="5716566"/>
              <a:ext cx="298462" cy="338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buFontTx/>
                <a:buNone/>
              </a:pPr>
              <a:r>
                <a:rPr lang="en-US" sz="1600" smtClean="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66" name="TextBox 27"/>
            <p:cNvSpPr txBox="1">
              <a:spLocks noChangeArrowheads="1"/>
            </p:cNvSpPr>
            <p:nvPr/>
          </p:nvSpPr>
          <p:spPr bwMode="auto">
            <a:xfrm>
              <a:off x="2972244" y="5718503"/>
              <a:ext cx="583756" cy="3397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buFontTx/>
                <a:buNone/>
              </a:pPr>
              <a:r>
                <a:rPr lang="en-US" sz="1600" dirty="0" smtClean="0">
                  <a:solidFill>
                    <a:srgbClr val="000000"/>
                  </a:solidFill>
                </a:rPr>
                <a:t>17.0</a:t>
              </a:r>
            </a:p>
          </p:txBody>
        </p:sp>
        <p:cxnSp>
          <p:nvCxnSpPr>
            <p:cNvPr id="67" name="Straight Connector 45"/>
            <p:cNvCxnSpPr>
              <a:cxnSpLocks noChangeShapeType="1"/>
            </p:cNvCxnSpPr>
            <p:nvPr/>
          </p:nvCxnSpPr>
          <p:spPr bwMode="auto">
            <a:xfrm rot="5400000">
              <a:off x="2597740" y="5708056"/>
              <a:ext cx="142343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8" name="TextBox 46"/>
            <p:cNvSpPr txBox="1">
              <a:spLocks noChangeArrowheads="1"/>
            </p:cNvSpPr>
            <p:nvPr/>
          </p:nvSpPr>
          <p:spPr bwMode="auto">
            <a:xfrm>
              <a:off x="2387287" y="5718504"/>
              <a:ext cx="583756" cy="3397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buFontTx/>
                <a:buNone/>
              </a:pPr>
              <a:r>
                <a:rPr lang="en-US" sz="1600" dirty="0" smtClean="0">
                  <a:solidFill>
                    <a:srgbClr val="000000"/>
                  </a:solidFill>
                </a:rPr>
                <a:t>16.8</a:t>
              </a:r>
            </a:p>
          </p:txBody>
        </p:sp>
      </p:grpSp>
      <p:cxnSp>
        <p:nvCxnSpPr>
          <p:cNvPr id="69" name="Straight Connector 68"/>
          <p:cNvCxnSpPr>
            <a:cxnSpLocks noChangeShapeType="1"/>
          </p:cNvCxnSpPr>
          <p:nvPr/>
        </p:nvCxnSpPr>
        <p:spPr bwMode="auto">
          <a:xfrm rot="5400000">
            <a:off x="1120775" y="3973844"/>
            <a:ext cx="1535113" cy="793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0" name="Straight Connector 69"/>
          <p:cNvCxnSpPr>
            <a:cxnSpLocks noChangeShapeType="1"/>
          </p:cNvCxnSpPr>
          <p:nvPr/>
        </p:nvCxnSpPr>
        <p:spPr bwMode="auto">
          <a:xfrm>
            <a:off x="928688" y="3176919"/>
            <a:ext cx="960437" cy="4762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" name="TextBox 12"/>
          <p:cNvSpPr txBox="1">
            <a:spLocks noChangeArrowheads="1"/>
          </p:cNvSpPr>
          <p:nvPr/>
        </p:nvSpPr>
        <p:spPr bwMode="auto">
          <a:xfrm>
            <a:off x="153988" y="787278"/>
            <a:ext cx="25066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buFontTx/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(a) The passive approach</a:t>
            </a:r>
          </a:p>
        </p:txBody>
      </p:sp>
      <p:cxnSp>
        <p:nvCxnSpPr>
          <p:cNvPr id="72" name="Straight Connector 71"/>
          <p:cNvCxnSpPr>
            <a:cxnSpLocks noChangeShapeType="1"/>
          </p:cNvCxnSpPr>
          <p:nvPr/>
        </p:nvCxnSpPr>
        <p:spPr bwMode="auto">
          <a:xfrm>
            <a:off x="954088" y="3869069"/>
            <a:ext cx="1508125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3" name="Group 38"/>
          <p:cNvGrpSpPr>
            <a:grpSpLocks/>
          </p:cNvGrpSpPr>
          <p:nvPr/>
        </p:nvGrpSpPr>
        <p:grpSpPr bwMode="auto">
          <a:xfrm>
            <a:off x="5734050" y="1776744"/>
            <a:ext cx="2524125" cy="2759075"/>
            <a:chOff x="2755075" y="2636323"/>
            <a:chExt cx="2737627" cy="2278130"/>
          </a:xfrm>
        </p:grpSpPr>
        <p:sp>
          <p:nvSpPr>
            <p:cNvPr id="74" name="Freeform 34"/>
            <p:cNvSpPr>
              <a:spLocks noChangeArrowheads="1"/>
            </p:cNvSpPr>
            <p:nvPr/>
          </p:nvSpPr>
          <p:spPr bwMode="auto">
            <a:xfrm>
              <a:off x="2755075" y="2636323"/>
              <a:ext cx="2262451" cy="2116725"/>
            </a:xfrm>
            <a:custGeom>
              <a:avLst/>
              <a:gdLst>
                <a:gd name="T0" fmla="*/ 0 w 3740727"/>
                <a:gd name="T1" fmla="*/ 0 h 1900052"/>
                <a:gd name="T2" fmla="*/ 9426 w 3740727"/>
                <a:gd name="T3" fmla="*/ 3106105 h 1900052"/>
                <a:gd name="T4" fmla="*/ 20910 w 3740727"/>
                <a:gd name="T5" fmla="*/ 4969761 h 1900052"/>
                <a:gd name="T6" fmla="*/ 0 60000 65536"/>
                <a:gd name="T7" fmla="*/ 0 60000 65536"/>
                <a:gd name="T8" fmla="*/ 0 60000 65536"/>
                <a:gd name="T9" fmla="*/ 0 w 3740727"/>
                <a:gd name="T10" fmla="*/ 0 h 1900052"/>
                <a:gd name="T11" fmla="*/ 3740727 w 3740727"/>
                <a:gd name="T12" fmla="*/ 1900052 h 19000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0727" h="1900052">
                  <a:moveTo>
                    <a:pt x="0" y="0"/>
                  </a:moveTo>
                  <a:cubicBezTo>
                    <a:pt x="531421" y="435429"/>
                    <a:pt x="1062842" y="870858"/>
                    <a:pt x="1686296" y="1187533"/>
                  </a:cubicBezTo>
                  <a:cubicBezTo>
                    <a:pt x="2309750" y="1504208"/>
                    <a:pt x="3412176" y="1787237"/>
                    <a:pt x="3740727" y="1900052"/>
                  </a:cubicBezTo>
                </a:path>
              </a:pathLst>
            </a:custGeom>
            <a:noFill/>
            <a:ln w="38100" algn="ctr">
              <a:solidFill>
                <a:srgbClr val="4B4B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5" name="TextBox 37"/>
            <p:cNvSpPr txBox="1">
              <a:spLocks noChangeArrowheads="1"/>
            </p:cNvSpPr>
            <p:nvPr/>
          </p:nvSpPr>
          <p:spPr bwMode="auto">
            <a:xfrm>
              <a:off x="4984661" y="4634928"/>
              <a:ext cx="508041" cy="279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600" i="1" dirty="0" smtClean="0">
                  <a:solidFill>
                    <a:srgbClr val="000000"/>
                  </a:solidFill>
                </a:rPr>
                <a:t>AD</a:t>
              </a:r>
            </a:p>
          </p:txBody>
        </p:sp>
      </p:grpSp>
      <p:grpSp>
        <p:nvGrpSpPr>
          <p:cNvPr id="76" name="Group 100"/>
          <p:cNvGrpSpPr>
            <a:grpSpLocks/>
          </p:cNvGrpSpPr>
          <p:nvPr/>
        </p:nvGrpSpPr>
        <p:grpSpPr bwMode="auto">
          <a:xfrm>
            <a:off x="6403975" y="2722894"/>
            <a:ext cx="298450" cy="536575"/>
            <a:chOff x="2015104" y="1701734"/>
            <a:chExt cx="298603" cy="535363"/>
          </a:xfrm>
        </p:grpSpPr>
        <p:sp>
          <p:nvSpPr>
            <p:cNvPr id="77" name="Freeform 183"/>
            <p:cNvSpPr>
              <a:spLocks/>
            </p:cNvSpPr>
            <p:nvPr/>
          </p:nvSpPr>
          <p:spPr bwMode="auto">
            <a:xfrm>
              <a:off x="2084502" y="2100572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8" name="TextBox 69"/>
            <p:cNvSpPr txBox="1">
              <a:spLocks noChangeArrowheads="1"/>
            </p:cNvSpPr>
            <p:nvPr/>
          </p:nvSpPr>
          <p:spPr bwMode="auto">
            <a:xfrm>
              <a:off x="2015104" y="1701734"/>
              <a:ext cx="298603" cy="337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600" i="1" smtClean="0">
                  <a:solidFill>
                    <a:srgbClr val="000000"/>
                  </a:solidFill>
                </a:rPr>
                <a:t>a</a:t>
              </a:r>
            </a:p>
          </p:txBody>
        </p:sp>
      </p:grpSp>
      <p:grpSp>
        <p:nvGrpSpPr>
          <p:cNvPr id="79" name="Group 38"/>
          <p:cNvGrpSpPr>
            <a:grpSpLocks/>
          </p:cNvGrpSpPr>
          <p:nvPr/>
        </p:nvGrpSpPr>
        <p:grpSpPr bwMode="auto">
          <a:xfrm>
            <a:off x="6567488" y="1457656"/>
            <a:ext cx="2119155" cy="2289323"/>
            <a:chOff x="2755075" y="2636323"/>
            <a:chExt cx="2891612" cy="2292567"/>
          </a:xfrm>
        </p:grpSpPr>
        <p:sp>
          <p:nvSpPr>
            <p:cNvPr id="80" name="Freeform 34"/>
            <p:cNvSpPr>
              <a:spLocks noChangeArrowheads="1"/>
            </p:cNvSpPr>
            <p:nvPr/>
          </p:nvSpPr>
          <p:spPr bwMode="auto">
            <a:xfrm>
              <a:off x="2755075" y="2636323"/>
              <a:ext cx="2262451" cy="2116725"/>
            </a:xfrm>
            <a:custGeom>
              <a:avLst/>
              <a:gdLst>
                <a:gd name="T0" fmla="*/ 0 w 3740727"/>
                <a:gd name="T1" fmla="*/ 0 h 1900052"/>
                <a:gd name="T2" fmla="*/ 9426 w 3740727"/>
                <a:gd name="T3" fmla="*/ 3106105 h 1900052"/>
                <a:gd name="T4" fmla="*/ 20910 w 3740727"/>
                <a:gd name="T5" fmla="*/ 4969761 h 1900052"/>
                <a:gd name="T6" fmla="*/ 0 60000 65536"/>
                <a:gd name="T7" fmla="*/ 0 60000 65536"/>
                <a:gd name="T8" fmla="*/ 0 60000 65536"/>
                <a:gd name="T9" fmla="*/ 0 w 3740727"/>
                <a:gd name="T10" fmla="*/ 0 h 1900052"/>
                <a:gd name="T11" fmla="*/ 3740727 w 3740727"/>
                <a:gd name="T12" fmla="*/ 1900052 h 19000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0727" h="1900052">
                  <a:moveTo>
                    <a:pt x="0" y="0"/>
                  </a:moveTo>
                  <a:cubicBezTo>
                    <a:pt x="531421" y="435429"/>
                    <a:pt x="1062842" y="870858"/>
                    <a:pt x="1686296" y="1187533"/>
                  </a:cubicBezTo>
                  <a:cubicBezTo>
                    <a:pt x="2309750" y="1504208"/>
                    <a:pt x="3412176" y="1787237"/>
                    <a:pt x="3740727" y="1900052"/>
                  </a:cubicBezTo>
                </a:path>
              </a:pathLst>
            </a:custGeom>
            <a:noFill/>
            <a:ln w="38100" algn="ctr">
              <a:solidFill>
                <a:srgbClr val="90A2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1" name="TextBox 37"/>
            <p:cNvSpPr txBox="1">
              <a:spLocks noChangeArrowheads="1"/>
            </p:cNvSpPr>
            <p:nvPr/>
          </p:nvSpPr>
          <p:spPr bwMode="auto">
            <a:xfrm>
              <a:off x="4955057" y="4589856"/>
              <a:ext cx="691630" cy="3390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600" i="1" dirty="0" smtClean="0">
                  <a:solidFill>
                    <a:srgbClr val="000000"/>
                  </a:solidFill>
                </a:rPr>
                <a:t>AD</a:t>
              </a:r>
              <a:r>
                <a:rPr lang="en-US" sz="1600" dirty="0" smtClean="0">
                  <a:solidFill>
                    <a:srgbClr val="000000"/>
                  </a:solidFill>
                </a:rPr>
                <a:t>′</a:t>
              </a:r>
            </a:p>
          </p:txBody>
        </p:sp>
      </p:grpSp>
      <p:grpSp>
        <p:nvGrpSpPr>
          <p:cNvPr id="82" name="Group 100"/>
          <p:cNvGrpSpPr>
            <a:grpSpLocks/>
          </p:cNvGrpSpPr>
          <p:nvPr/>
        </p:nvGrpSpPr>
        <p:grpSpPr bwMode="auto">
          <a:xfrm>
            <a:off x="7037388" y="2267281"/>
            <a:ext cx="504825" cy="338138"/>
            <a:chOff x="2084502" y="1948324"/>
            <a:chExt cx="504239" cy="340235"/>
          </a:xfrm>
        </p:grpSpPr>
        <p:sp>
          <p:nvSpPr>
            <p:cNvPr id="83" name="Freeform 183"/>
            <p:cNvSpPr>
              <a:spLocks/>
            </p:cNvSpPr>
            <p:nvPr/>
          </p:nvSpPr>
          <p:spPr bwMode="auto">
            <a:xfrm>
              <a:off x="2084502" y="2100572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4" name="TextBox 69"/>
            <p:cNvSpPr txBox="1">
              <a:spLocks noChangeArrowheads="1"/>
            </p:cNvSpPr>
            <p:nvPr/>
          </p:nvSpPr>
          <p:spPr bwMode="auto">
            <a:xfrm>
              <a:off x="2301570" y="1948324"/>
              <a:ext cx="287171" cy="340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600" i="1" smtClean="0">
                  <a:solidFill>
                    <a:srgbClr val="000000"/>
                  </a:solidFill>
                </a:rPr>
                <a:t>c</a:t>
              </a:r>
            </a:p>
          </p:txBody>
        </p:sp>
      </p:grpSp>
      <p:grpSp>
        <p:nvGrpSpPr>
          <p:cNvPr id="85" name="Group 175"/>
          <p:cNvGrpSpPr>
            <a:grpSpLocks/>
          </p:cNvGrpSpPr>
          <p:nvPr/>
        </p:nvGrpSpPr>
        <p:grpSpPr bwMode="auto">
          <a:xfrm>
            <a:off x="325438" y="1360819"/>
            <a:ext cx="638175" cy="3384550"/>
            <a:chOff x="571010" y="1708895"/>
            <a:chExt cx="638486" cy="3384544"/>
          </a:xfrm>
        </p:grpSpPr>
        <p:grpSp>
          <p:nvGrpSpPr>
            <p:cNvPr id="86" name="Group 13"/>
            <p:cNvGrpSpPr>
              <a:grpSpLocks/>
            </p:cNvGrpSpPr>
            <p:nvPr/>
          </p:nvGrpSpPr>
          <p:grpSpPr bwMode="auto">
            <a:xfrm>
              <a:off x="571010" y="1708895"/>
              <a:ext cx="638486" cy="3384544"/>
              <a:chOff x="762803" y="1888177"/>
              <a:chExt cx="638486" cy="3385249"/>
            </a:xfrm>
          </p:grpSpPr>
          <p:cxnSp>
            <p:nvCxnSpPr>
              <p:cNvPr id="89" name="Straight Connector 14"/>
              <p:cNvCxnSpPr>
                <a:cxnSpLocks noChangeShapeType="1"/>
              </p:cNvCxnSpPr>
              <p:nvPr/>
            </p:nvCxnSpPr>
            <p:spPr bwMode="auto">
              <a:xfrm rot="5400000">
                <a:off x="-291727" y="3580410"/>
                <a:ext cx="3385249" cy="783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0" name="Straight Connector 15"/>
              <p:cNvCxnSpPr>
                <a:cxnSpLocks noChangeShapeType="1"/>
              </p:cNvCxnSpPr>
              <p:nvPr/>
            </p:nvCxnSpPr>
            <p:spPr bwMode="auto">
              <a:xfrm rot="10800000">
                <a:off x="1249278" y="3026097"/>
                <a:ext cx="142504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1" name="Straight Connector 17"/>
              <p:cNvCxnSpPr>
                <a:cxnSpLocks noChangeShapeType="1"/>
              </p:cNvCxnSpPr>
              <p:nvPr/>
            </p:nvCxnSpPr>
            <p:spPr bwMode="auto">
              <a:xfrm rot="10800000">
                <a:off x="1249278" y="3705058"/>
                <a:ext cx="142504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" name="TextBox 18"/>
              <p:cNvSpPr txBox="1">
                <a:spLocks noChangeArrowheads="1"/>
              </p:cNvSpPr>
              <p:nvPr/>
            </p:nvSpPr>
            <p:spPr bwMode="auto">
              <a:xfrm rot="-5400000">
                <a:off x="723957" y="1944693"/>
                <a:ext cx="662514" cy="5848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600" smtClean="0">
                    <a:solidFill>
                      <a:srgbClr val="000000"/>
                    </a:solidFill>
                  </a:rPr>
                  <a:t>Price</a:t>
                </a:r>
              </a:p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600" smtClean="0">
                    <a:solidFill>
                      <a:srgbClr val="000000"/>
                    </a:solidFill>
                  </a:rPr>
                  <a:t> level</a:t>
                </a:r>
              </a:p>
            </p:txBody>
          </p:sp>
          <p:sp>
            <p:nvSpPr>
              <p:cNvPr id="93" name="TextBox 20"/>
              <p:cNvSpPr txBox="1">
                <a:spLocks noChangeArrowheads="1"/>
              </p:cNvSpPr>
              <p:nvPr/>
            </p:nvSpPr>
            <p:spPr bwMode="auto">
              <a:xfrm>
                <a:off x="793765" y="3515058"/>
                <a:ext cx="526147" cy="3386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600" smtClean="0">
                    <a:solidFill>
                      <a:srgbClr val="000000"/>
                    </a:solidFill>
                  </a:rPr>
                  <a:t>105</a:t>
                </a:r>
              </a:p>
            </p:txBody>
          </p:sp>
          <p:sp>
            <p:nvSpPr>
              <p:cNvPr id="94" name="TextBox 21"/>
              <p:cNvSpPr txBox="1">
                <a:spLocks noChangeArrowheads="1"/>
              </p:cNvSpPr>
              <p:nvPr/>
            </p:nvSpPr>
            <p:spPr bwMode="auto">
              <a:xfrm>
                <a:off x="809026" y="2842026"/>
                <a:ext cx="510885" cy="3386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4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600" smtClean="0">
                    <a:solidFill>
                      <a:srgbClr val="000000"/>
                    </a:solidFill>
                  </a:rPr>
                  <a:t>110</a:t>
                </a:r>
              </a:p>
            </p:txBody>
          </p:sp>
        </p:grpSp>
        <p:cxnSp>
          <p:nvCxnSpPr>
            <p:cNvPr id="87" name="Straight Connector 17"/>
            <p:cNvCxnSpPr>
              <a:cxnSpLocks noChangeShapeType="1"/>
            </p:cNvCxnSpPr>
            <p:nvPr/>
          </p:nvCxnSpPr>
          <p:spPr bwMode="auto">
            <a:xfrm rot="10800000">
              <a:off x="1060351" y="4211493"/>
              <a:ext cx="142493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8" name="TextBox 20"/>
            <p:cNvSpPr txBox="1">
              <a:spLocks noChangeArrowheads="1"/>
            </p:cNvSpPr>
            <p:nvPr/>
          </p:nvSpPr>
          <p:spPr bwMode="auto">
            <a:xfrm>
              <a:off x="604833" y="4021533"/>
              <a:ext cx="526147" cy="338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600" smtClean="0">
                  <a:solidFill>
                    <a:srgbClr val="000000"/>
                  </a:solidFill>
                </a:rPr>
                <a:t>100</a:t>
              </a:r>
            </a:p>
          </p:txBody>
        </p:sp>
      </p:grpSp>
      <p:grpSp>
        <p:nvGrpSpPr>
          <p:cNvPr id="95" name="Group 42"/>
          <p:cNvGrpSpPr>
            <a:grpSpLocks/>
          </p:cNvGrpSpPr>
          <p:nvPr/>
        </p:nvGrpSpPr>
        <p:grpSpPr bwMode="auto">
          <a:xfrm>
            <a:off x="1558925" y="2206956"/>
            <a:ext cx="2525713" cy="2362200"/>
            <a:chOff x="2979099" y="2943610"/>
            <a:chExt cx="1841960" cy="2720307"/>
          </a:xfrm>
        </p:grpSpPr>
        <p:sp>
          <p:nvSpPr>
            <p:cNvPr id="96" name="TextBox 9"/>
            <p:cNvSpPr txBox="1">
              <a:spLocks noChangeArrowheads="1"/>
            </p:cNvSpPr>
            <p:nvPr/>
          </p:nvSpPr>
          <p:spPr bwMode="auto">
            <a:xfrm>
              <a:off x="3966162" y="2943610"/>
              <a:ext cx="854897" cy="389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600" i="1" dirty="0" smtClean="0">
                  <a:solidFill>
                    <a:srgbClr val="000000"/>
                  </a:solidFill>
                </a:rPr>
                <a:t>SRAS</a:t>
              </a:r>
              <a:r>
                <a:rPr lang="en-US" sz="1600" baseline="-25000" dirty="0" smtClean="0">
                  <a:solidFill>
                    <a:srgbClr val="000000"/>
                  </a:solidFill>
                </a:rPr>
                <a:t>100</a:t>
              </a:r>
              <a:endParaRPr lang="en-US" sz="16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97" name="Freeform 41"/>
            <p:cNvSpPr>
              <a:spLocks noChangeArrowheads="1"/>
            </p:cNvSpPr>
            <p:nvPr/>
          </p:nvSpPr>
          <p:spPr bwMode="auto">
            <a:xfrm>
              <a:off x="2979099" y="3311506"/>
              <a:ext cx="1281890" cy="2352411"/>
            </a:xfrm>
            <a:custGeom>
              <a:avLst/>
              <a:gdLst>
                <a:gd name="T0" fmla="*/ 2326387 w 1531917"/>
                <a:gd name="T1" fmla="*/ 0 h 2565070"/>
                <a:gd name="T2" fmla="*/ 1478787 w 1531917"/>
                <a:gd name="T3" fmla="*/ 467409 h 2565070"/>
                <a:gd name="T4" fmla="*/ 0 w 1531917"/>
                <a:gd name="T5" fmla="*/ 855597 h 2565070"/>
                <a:gd name="T6" fmla="*/ 0 60000 65536"/>
                <a:gd name="T7" fmla="*/ 0 60000 65536"/>
                <a:gd name="T8" fmla="*/ 0 60000 65536"/>
                <a:gd name="T9" fmla="*/ 0 w 1531917"/>
                <a:gd name="T10" fmla="*/ 0 h 2565070"/>
                <a:gd name="T11" fmla="*/ 1531917 w 1531917"/>
                <a:gd name="T12" fmla="*/ 2565070 h 25650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1917" h="2565070">
                  <a:moveTo>
                    <a:pt x="1531917" y="0"/>
                  </a:moveTo>
                  <a:cubicBezTo>
                    <a:pt x="1380506" y="486888"/>
                    <a:pt x="1229096" y="973776"/>
                    <a:pt x="973777" y="1401288"/>
                  </a:cubicBezTo>
                  <a:cubicBezTo>
                    <a:pt x="718458" y="1828800"/>
                    <a:pt x="359229" y="2196935"/>
                    <a:pt x="0" y="2565070"/>
                  </a:cubicBezTo>
                </a:path>
              </a:pathLst>
            </a:custGeom>
            <a:noFill/>
            <a:ln w="38100" algn="ctr">
              <a:solidFill>
                <a:srgbClr val="FF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grpSp>
        <p:nvGrpSpPr>
          <p:cNvPr id="98" name="Group 100"/>
          <p:cNvGrpSpPr>
            <a:grpSpLocks/>
          </p:cNvGrpSpPr>
          <p:nvPr/>
        </p:nvGrpSpPr>
        <p:grpSpPr bwMode="auto">
          <a:xfrm>
            <a:off x="2395538" y="3642056"/>
            <a:ext cx="515937" cy="338138"/>
            <a:chOff x="2084502" y="1948324"/>
            <a:chExt cx="516432" cy="338776"/>
          </a:xfrm>
        </p:grpSpPr>
        <p:sp>
          <p:nvSpPr>
            <p:cNvPr id="99" name="Freeform 183"/>
            <p:cNvSpPr>
              <a:spLocks/>
            </p:cNvSpPr>
            <p:nvPr/>
          </p:nvSpPr>
          <p:spPr bwMode="auto">
            <a:xfrm>
              <a:off x="2084502" y="2100572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0" name="TextBox 69"/>
            <p:cNvSpPr txBox="1">
              <a:spLocks noChangeArrowheads="1"/>
            </p:cNvSpPr>
            <p:nvPr/>
          </p:nvSpPr>
          <p:spPr bwMode="auto">
            <a:xfrm>
              <a:off x="2301571" y="1948324"/>
              <a:ext cx="299363" cy="338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3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buFontTx/>
                <a:buNone/>
              </a:pPr>
              <a:r>
                <a:rPr lang="en-US" sz="1600" i="1" smtClean="0">
                  <a:solidFill>
                    <a:srgbClr val="000000"/>
                  </a:solidFill>
                </a:rPr>
                <a:t>b</a:t>
              </a:r>
            </a:p>
          </p:txBody>
        </p:sp>
      </p:grpSp>
      <p:cxnSp>
        <p:nvCxnSpPr>
          <p:cNvPr id="101" name="Straight Connector 100"/>
          <p:cNvCxnSpPr>
            <a:cxnSpLocks noChangeShapeType="1"/>
          </p:cNvCxnSpPr>
          <p:nvPr/>
        </p:nvCxnSpPr>
        <p:spPr bwMode="auto">
          <a:xfrm rot="10800000" flipV="1">
            <a:off x="963613" y="2500644"/>
            <a:ext cx="1471612" cy="952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" name="Freeform 183"/>
          <p:cNvSpPr>
            <a:spLocks/>
          </p:cNvSpPr>
          <p:nvPr/>
        </p:nvSpPr>
        <p:spPr bwMode="auto">
          <a:xfrm>
            <a:off x="2382838" y="2440319"/>
            <a:ext cx="146050" cy="136525"/>
          </a:xfrm>
          <a:custGeom>
            <a:avLst/>
            <a:gdLst>
              <a:gd name="T0" fmla="*/ 2147483647 w 106"/>
              <a:gd name="T1" fmla="*/ 2147483647 h 68"/>
              <a:gd name="T2" fmla="*/ 2147483647 w 106"/>
              <a:gd name="T3" fmla="*/ 2147483647 h 68"/>
              <a:gd name="T4" fmla="*/ 2147483647 w 106"/>
              <a:gd name="T5" fmla="*/ 2147483647 h 68"/>
              <a:gd name="T6" fmla="*/ 2147483647 w 106"/>
              <a:gd name="T7" fmla="*/ 2147483647 h 68"/>
              <a:gd name="T8" fmla="*/ 2147483647 w 106"/>
              <a:gd name="T9" fmla="*/ 2147483647 h 68"/>
              <a:gd name="T10" fmla="*/ 2147483647 w 106"/>
              <a:gd name="T11" fmla="*/ 2147483647 h 68"/>
              <a:gd name="T12" fmla="*/ 2147483647 w 106"/>
              <a:gd name="T13" fmla="*/ 2147483647 h 68"/>
              <a:gd name="T14" fmla="*/ 2147483647 w 106"/>
              <a:gd name="T15" fmla="*/ 2147483647 h 68"/>
              <a:gd name="T16" fmla="*/ 2147483647 w 106"/>
              <a:gd name="T17" fmla="*/ 2147483647 h 68"/>
              <a:gd name="T18" fmla="*/ 2147483647 w 106"/>
              <a:gd name="T19" fmla="*/ 2147483647 h 68"/>
              <a:gd name="T20" fmla="*/ 2147483647 w 106"/>
              <a:gd name="T21" fmla="*/ 0 h 68"/>
              <a:gd name="T22" fmla="*/ 2147483647 w 106"/>
              <a:gd name="T23" fmla="*/ 0 h 68"/>
              <a:gd name="T24" fmla="*/ 2147483647 w 106"/>
              <a:gd name="T25" fmla="*/ 2147483647 h 68"/>
              <a:gd name="T26" fmla="*/ 2147483647 w 106"/>
              <a:gd name="T27" fmla="*/ 2147483647 h 68"/>
              <a:gd name="T28" fmla="*/ 2147483647 w 106"/>
              <a:gd name="T29" fmla="*/ 2147483647 h 68"/>
              <a:gd name="T30" fmla="*/ 0 w 106"/>
              <a:gd name="T31" fmla="*/ 2147483647 h 68"/>
              <a:gd name="T32" fmla="*/ 0 w 106"/>
              <a:gd name="T33" fmla="*/ 2147483647 h 68"/>
              <a:gd name="T34" fmla="*/ 2147483647 w 106"/>
              <a:gd name="T35" fmla="*/ 2147483647 h 68"/>
              <a:gd name="T36" fmla="*/ 2147483647 w 106"/>
              <a:gd name="T37" fmla="*/ 2147483647 h 68"/>
              <a:gd name="T38" fmla="*/ 2147483647 w 106"/>
              <a:gd name="T39" fmla="*/ 2147483647 h 68"/>
              <a:gd name="T40" fmla="*/ 2147483647 w 106"/>
              <a:gd name="T41" fmla="*/ 2147483647 h 68"/>
              <a:gd name="T42" fmla="*/ 2147483647 w 106"/>
              <a:gd name="T43" fmla="*/ 2147483647 h 6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06"/>
              <a:gd name="T67" fmla="*/ 0 h 68"/>
              <a:gd name="T68" fmla="*/ 106 w 106"/>
              <a:gd name="T69" fmla="*/ 68 h 6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06" h="68">
                <a:moveTo>
                  <a:pt x="56" y="68"/>
                </a:moveTo>
                <a:lnTo>
                  <a:pt x="56" y="68"/>
                </a:lnTo>
                <a:lnTo>
                  <a:pt x="76" y="65"/>
                </a:lnTo>
                <a:lnTo>
                  <a:pt x="91" y="58"/>
                </a:lnTo>
                <a:lnTo>
                  <a:pt x="101" y="45"/>
                </a:lnTo>
                <a:lnTo>
                  <a:pt x="106" y="32"/>
                </a:lnTo>
                <a:lnTo>
                  <a:pt x="101" y="19"/>
                </a:lnTo>
                <a:lnTo>
                  <a:pt x="91" y="9"/>
                </a:lnTo>
                <a:lnTo>
                  <a:pt x="76" y="3"/>
                </a:lnTo>
                <a:lnTo>
                  <a:pt x="56" y="0"/>
                </a:lnTo>
                <a:lnTo>
                  <a:pt x="36" y="3"/>
                </a:lnTo>
                <a:lnTo>
                  <a:pt x="15" y="9"/>
                </a:lnTo>
                <a:lnTo>
                  <a:pt x="5" y="19"/>
                </a:lnTo>
                <a:lnTo>
                  <a:pt x="0" y="32"/>
                </a:lnTo>
                <a:lnTo>
                  <a:pt x="5" y="45"/>
                </a:lnTo>
                <a:lnTo>
                  <a:pt x="15" y="58"/>
                </a:lnTo>
                <a:lnTo>
                  <a:pt x="36" y="65"/>
                </a:lnTo>
                <a:lnTo>
                  <a:pt x="56" y="6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06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0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500"/>
                            </p:stCondLst>
                            <p:childTnLst>
                              <p:par>
                                <p:cTn id="7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000"/>
                            </p:stCondLst>
                            <p:childTnLst>
                              <p:par>
                                <p:cTn id="8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5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500"/>
                            </p:stCondLst>
                            <p:childTnLst>
                              <p:par>
                                <p:cTn id="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0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00"/>
                            </p:stCondLst>
                            <p:childTnLst>
                              <p:par>
                                <p:cTn id="1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500"/>
                            </p:stCondLst>
                            <p:childTnLst>
                              <p:par>
                                <p:cTn id="1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7" grpId="0" animBg="1"/>
      <p:bldP spid="8" grpId="0" animBg="1"/>
      <p:bldP spid="9" grpId="0" animBg="1"/>
      <p:bldP spid="10" grpId="0" animBg="1"/>
      <p:bldP spid="41" grpId="0"/>
      <p:bldP spid="42" grpId="0" animBg="1"/>
      <p:bldP spid="43" grpId="0" animBg="1"/>
      <p:bldP spid="71" grpId="0"/>
      <p:bldP spid="10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a Recessionary Gap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Active </a:t>
            </a:r>
            <a:r>
              <a:rPr lang="en-US" dirty="0" smtClean="0"/>
              <a:t>response </a:t>
            </a:r>
            <a:r>
              <a:rPr lang="en-US" dirty="0"/>
              <a:t>to the Great </a:t>
            </a:r>
            <a:r>
              <a:rPr lang="en-US" dirty="0" smtClean="0"/>
              <a:t>Recession</a:t>
            </a:r>
          </a:p>
          <a:p>
            <a:pPr lvl="1"/>
            <a:r>
              <a:rPr lang="en-US" dirty="0" smtClean="0"/>
              <a:t>Tried to </a:t>
            </a:r>
            <a:r>
              <a:rPr lang="en-US" dirty="0"/>
              <a:t>revive a troubled </a:t>
            </a:r>
            <a:r>
              <a:rPr lang="en-US" dirty="0" smtClean="0"/>
              <a:t>economy</a:t>
            </a:r>
          </a:p>
          <a:p>
            <a:pPr lvl="1"/>
            <a:r>
              <a:rPr lang="en-US" dirty="0" smtClean="0"/>
              <a:t>President </a:t>
            </a:r>
            <a:r>
              <a:rPr lang="en-US" dirty="0"/>
              <a:t>Barack Obama’s $831 billion stimulus </a:t>
            </a:r>
            <a:r>
              <a:rPr lang="en-US" dirty="0" smtClean="0"/>
              <a:t>plan</a:t>
            </a:r>
          </a:p>
          <a:p>
            <a:pPr lvl="2"/>
            <a:r>
              <a:rPr lang="en-US" dirty="0" smtClean="0"/>
              <a:t>Approved </a:t>
            </a:r>
            <a:r>
              <a:rPr lang="en-US" dirty="0"/>
              <a:t>by Congress in February </a:t>
            </a:r>
            <a:r>
              <a:rPr lang="en-US" dirty="0" smtClean="0"/>
              <a:t>2009</a:t>
            </a:r>
          </a:p>
          <a:p>
            <a:pPr lvl="2"/>
            <a:r>
              <a:rPr lang="en-US" dirty="0" smtClean="0"/>
              <a:t>Aimed </a:t>
            </a:r>
            <a:r>
              <a:rPr lang="en-US" dirty="0"/>
              <a:t>at </a:t>
            </a:r>
            <a:r>
              <a:rPr lang="en-US" dirty="0" smtClean="0"/>
              <a:t>counteracting the </a:t>
            </a:r>
            <a:r>
              <a:rPr lang="en-US" dirty="0"/>
              <a:t>deep recession triggered by the financial </a:t>
            </a:r>
            <a:r>
              <a:rPr lang="en-US" dirty="0" smtClean="0"/>
              <a:t>crisis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83529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a Recessionary Gap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Active response to the Great Recession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most concentrated attempt </a:t>
            </a:r>
            <a:r>
              <a:rPr lang="en-US" dirty="0" smtClean="0"/>
              <a:t>to boost </a:t>
            </a:r>
            <a:r>
              <a:rPr lang="en-US" dirty="0"/>
              <a:t>aggregate demand </a:t>
            </a:r>
            <a:r>
              <a:rPr lang="en-US" dirty="0" smtClean="0"/>
              <a:t>ever</a:t>
            </a:r>
          </a:p>
          <a:p>
            <a:pPr lvl="1"/>
            <a:r>
              <a:rPr lang="en-US" dirty="0" smtClean="0"/>
              <a:t>Possible costs </a:t>
            </a:r>
            <a:r>
              <a:rPr lang="en-US" dirty="0"/>
              <a:t>of using discretionary policy to </a:t>
            </a:r>
            <a:r>
              <a:rPr lang="en-US" dirty="0" smtClean="0"/>
              <a:t>stimulate aggregate demand</a:t>
            </a:r>
          </a:p>
          <a:p>
            <a:pPr lvl="2"/>
            <a:r>
              <a:rPr lang="en-US" dirty="0" smtClean="0"/>
              <a:t>Inflation</a:t>
            </a:r>
          </a:p>
          <a:p>
            <a:pPr lvl="2"/>
            <a:r>
              <a:rPr lang="en-US" dirty="0" smtClean="0"/>
              <a:t>Increase </a:t>
            </a:r>
            <a:r>
              <a:rPr lang="en-US" dirty="0"/>
              <a:t>the budget deficit, </a:t>
            </a:r>
            <a:r>
              <a:rPr lang="en-US" dirty="0" smtClean="0"/>
              <a:t>from </a:t>
            </a:r>
            <a:r>
              <a:rPr lang="en-US" dirty="0"/>
              <a:t>$459 billion in </a:t>
            </a:r>
            <a:r>
              <a:rPr lang="en-US" dirty="0" smtClean="0"/>
              <a:t>2008 to </a:t>
            </a:r>
            <a:r>
              <a:rPr lang="en-US" dirty="0"/>
              <a:t>$1.4 trillion in </a:t>
            </a:r>
            <a:r>
              <a:rPr lang="en-US" dirty="0" smtClean="0"/>
              <a:t>2009</a:t>
            </a:r>
          </a:p>
          <a:p>
            <a:pPr lvl="3"/>
            <a:r>
              <a:rPr lang="en-US" dirty="0" smtClean="0"/>
              <a:t>The </a:t>
            </a:r>
            <a:r>
              <a:rPr lang="en-US" dirty="0"/>
              <a:t>deficit exceeded $1 trillion in each of the next three </a:t>
            </a:r>
            <a:r>
              <a:rPr lang="en-US" dirty="0" smtClean="0"/>
              <a:t>years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98357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an Expansionary Gap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Passive approach</a:t>
            </a:r>
          </a:p>
          <a:p>
            <a:pPr lvl="1"/>
            <a:r>
              <a:rPr lang="en-US" dirty="0"/>
              <a:t>Self-correcting forces</a:t>
            </a:r>
          </a:p>
          <a:p>
            <a:pPr lvl="2"/>
            <a:r>
              <a:rPr lang="en-US" dirty="0"/>
              <a:t>Negotiate higher wages</a:t>
            </a:r>
          </a:p>
          <a:p>
            <a:pPr lvl="2"/>
            <a:r>
              <a:rPr lang="en-US" dirty="0"/>
              <a:t>Higher production costs</a:t>
            </a:r>
          </a:p>
          <a:p>
            <a:pPr lvl="1"/>
            <a:r>
              <a:rPr lang="en-US" dirty="0"/>
              <a:t>Decrease SRAS</a:t>
            </a:r>
          </a:p>
          <a:p>
            <a:pPr lvl="2"/>
            <a:r>
              <a:rPr lang="en-US" dirty="0"/>
              <a:t>Potential output</a:t>
            </a:r>
          </a:p>
          <a:p>
            <a:pPr lvl="2"/>
            <a:r>
              <a:rPr lang="en-US" dirty="0"/>
              <a:t>Higher price level</a:t>
            </a:r>
          </a:p>
          <a:p>
            <a:pPr lvl="1"/>
            <a:r>
              <a:rPr lang="en-US" dirty="0"/>
              <a:t>Automatic stabilizers</a:t>
            </a:r>
          </a:p>
          <a:p>
            <a:pPr lvl="1"/>
            <a:r>
              <a:rPr lang="en-US" dirty="0"/>
              <a:t>No discretionary </a:t>
            </a:r>
            <a:r>
              <a:rPr lang="en-US" dirty="0" smtClean="0"/>
              <a:t>policy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 Cengage Learning®. May not be scanned, copied or duplicated, or posted to a publicly accessible website, in whole or in part.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80443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book title">
  <a:themeElements>
    <a:clrScheme name="Chapter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hapter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hapter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ntro">
  <a:themeElements>
    <a:clrScheme name="Chapter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hapter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hapter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hapterSlide">
  <a:themeElements>
    <a:clrScheme name="Chapter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hapter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hapter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exhibit_figur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case study 2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appendix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25924</TotalTime>
  <Words>2929</Words>
  <Application>Microsoft Office PowerPoint</Application>
  <PresentationFormat>On-screen Show (4:3)</PresentationFormat>
  <Paragraphs>390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36</vt:i4>
      </vt:variant>
    </vt:vector>
  </HeadingPairs>
  <TitlesOfParts>
    <vt:vector size="46" baseType="lpstr">
      <vt:lpstr>Arial</vt:lpstr>
      <vt:lpstr>Calibri</vt:lpstr>
      <vt:lpstr>Cambria</vt:lpstr>
      <vt:lpstr>Times New Roman</vt:lpstr>
      <vt:lpstr>Textbook title</vt:lpstr>
      <vt:lpstr>intro</vt:lpstr>
      <vt:lpstr>ChapterSlide</vt:lpstr>
      <vt:lpstr>exhibit_figure</vt:lpstr>
      <vt:lpstr>case study 2</vt:lpstr>
      <vt:lpstr>appendix</vt:lpstr>
      <vt:lpstr>PowerPoint Presentation</vt:lpstr>
      <vt:lpstr>PowerPoint Presentation</vt:lpstr>
      <vt:lpstr>Active Policy vs. Passive Policy</vt:lpstr>
      <vt:lpstr>Closing a Recessionary Gap</vt:lpstr>
      <vt:lpstr>Closing a Recessionary Gap</vt:lpstr>
      <vt:lpstr>Exhibit 1</vt:lpstr>
      <vt:lpstr>Closing a Recessionary Gap</vt:lpstr>
      <vt:lpstr>Closing a Recessionary Gap</vt:lpstr>
      <vt:lpstr>Closing an Expansionary Gap</vt:lpstr>
      <vt:lpstr>Closing an Expansionary Gap</vt:lpstr>
      <vt:lpstr>Exhibit 2</vt:lpstr>
      <vt:lpstr>Closing an Expansionary Gap</vt:lpstr>
      <vt:lpstr>Problems with Active Policy</vt:lpstr>
      <vt:lpstr>The Problem of Lags</vt:lpstr>
      <vt:lpstr>The Problem of Lags</vt:lpstr>
      <vt:lpstr>A Review of Policy Perspectives</vt:lpstr>
      <vt:lpstr>A Review of Policy Perspectives</vt:lpstr>
      <vt:lpstr>Presidential Politics</vt:lpstr>
      <vt:lpstr>Presidential Politics</vt:lpstr>
      <vt:lpstr>Presidential Politics</vt:lpstr>
      <vt:lpstr>Presidential Politics</vt:lpstr>
      <vt:lpstr>Presidential Politics</vt:lpstr>
      <vt:lpstr>The Role of Expectations</vt:lpstr>
      <vt:lpstr>The Role of Expectations</vt:lpstr>
      <vt:lpstr>Exhibit 3</vt:lpstr>
      <vt:lpstr>The Role of Expectations</vt:lpstr>
      <vt:lpstr>Anticipating Policy</vt:lpstr>
      <vt:lpstr>Exhibit 4</vt:lpstr>
      <vt:lpstr>Anticipating Policy</vt:lpstr>
      <vt:lpstr>Policy Credibility</vt:lpstr>
      <vt:lpstr>Central Bank Independence and Price Stability</vt:lpstr>
      <vt:lpstr>Central Bank Independence and Price Stability</vt:lpstr>
      <vt:lpstr>Central Bank Independence and Price Stability</vt:lpstr>
      <vt:lpstr>Policy Rules Versus Discretion</vt:lpstr>
      <vt:lpstr>Policy Rules Versus Discretion</vt:lpstr>
      <vt:lpstr>Policy Rules Versus Discretion</vt:lpstr>
    </vt:vector>
  </TitlesOfParts>
  <Company>Eastern Illinois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</dc:title>
  <dc:creator>Andreea Chiritescu</dc:creator>
  <cp:lastModifiedBy>Andrew Lawrence Parkes</cp:lastModifiedBy>
  <cp:revision>1375</cp:revision>
  <dcterms:created xsi:type="dcterms:W3CDTF">2006-11-30T14:59:54Z</dcterms:created>
  <dcterms:modified xsi:type="dcterms:W3CDTF">2016-11-29T23:27:49Z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1286674789</vt:i4>
  </property>
  <property fmtid="{D5CDD505-2E9C-101B-9397-08002B2CF9AE}" pid="3" name="_NewReviewCycle">
    <vt:lpwstr/>
  </property>
  <property fmtid="{D5CDD505-2E9C-101B-9397-08002B2CF9AE}" pid="4" name="_EmailSubject">
    <vt:lpwstr>PowerPoints</vt:lpwstr>
  </property>
  <property fmtid="{D5CDD505-2E9C-101B-9397-08002B2CF9AE}" pid="5" name="_AuthorEmail">
    <vt:lpwstr>Julia.Chase@cengage.com</vt:lpwstr>
  </property>
  <property fmtid="{D5CDD505-2E9C-101B-9397-08002B2CF9AE}" pid="6" name="_AuthorEmailDisplayName">
    <vt:lpwstr>Chase, Julia</vt:lpwstr>
  </property>
</Properties>
</file>