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4" r:id="rId1"/>
    <p:sldMasterId id="2147484293" r:id="rId2"/>
    <p:sldMasterId id="2147483650" r:id="rId3"/>
    <p:sldMasterId id="2147483652" r:id="rId4"/>
    <p:sldMasterId id="2147483655" r:id="rId5"/>
    <p:sldMasterId id="2147483654" r:id="rId6"/>
  </p:sldMasterIdLst>
  <p:notesMasterIdLst>
    <p:notesMasterId r:id="rId50"/>
  </p:notesMasterIdLst>
  <p:handoutMasterIdLst>
    <p:handoutMasterId r:id="rId51"/>
  </p:handoutMasterIdLst>
  <p:sldIdLst>
    <p:sldId id="663" r:id="rId7"/>
    <p:sldId id="664" r:id="rId8"/>
    <p:sldId id="830" r:id="rId9"/>
    <p:sldId id="831" r:id="rId10"/>
    <p:sldId id="832" r:id="rId11"/>
    <p:sldId id="833" r:id="rId12"/>
    <p:sldId id="834" r:id="rId13"/>
    <p:sldId id="835" r:id="rId14"/>
    <p:sldId id="836" r:id="rId15"/>
    <p:sldId id="837" r:id="rId16"/>
    <p:sldId id="838" r:id="rId17"/>
    <p:sldId id="839" r:id="rId18"/>
    <p:sldId id="840" r:id="rId19"/>
    <p:sldId id="841" r:id="rId20"/>
    <p:sldId id="842" r:id="rId21"/>
    <p:sldId id="843" r:id="rId22"/>
    <p:sldId id="844" r:id="rId23"/>
    <p:sldId id="845" r:id="rId24"/>
    <p:sldId id="846" r:id="rId25"/>
    <p:sldId id="847" r:id="rId26"/>
    <p:sldId id="848" r:id="rId27"/>
    <p:sldId id="849" r:id="rId28"/>
    <p:sldId id="850" r:id="rId29"/>
    <p:sldId id="851" r:id="rId30"/>
    <p:sldId id="852" r:id="rId31"/>
    <p:sldId id="853" r:id="rId32"/>
    <p:sldId id="854" r:id="rId33"/>
    <p:sldId id="855" r:id="rId34"/>
    <p:sldId id="856" r:id="rId35"/>
    <p:sldId id="857" r:id="rId36"/>
    <p:sldId id="858" r:id="rId37"/>
    <p:sldId id="859" r:id="rId38"/>
    <p:sldId id="860" r:id="rId39"/>
    <p:sldId id="861" r:id="rId40"/>
    <p:sldId id="862" r:id="rId41"/>
    <p:sldId id="863" r:id="rId42"/>
    <p:sldId id="864" r:id="rId43"/>
    <p:sldId id="865" r:id="rId44"/>
    <p:sldId id="866" r:id="rId45"/>
    <p:sldId id="867" r:id="rId46"/>
    <p:sldId id="868" r:id="rId47"/>
    <p:sldId id="869" r:id="rId48"/>
    <p:sldId id="870" r:id="rId4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2D"/>
    <a:srgbClr val="FF3399"/>
    <a:srgbClr val="900E24"/>
    <a:srgbClr val="DE4A00"/>
    <a:srgbClr val="FF0066"/>
    <a:srgbClr val="0044A8"/>
    <a:srgbClr val="B42828"/>
    <a:srgbClr val="00AAC9"/>
    <a:srgbClr val="0097A1"/>
    <a:srgbClr val="002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86406" autoAdjust="0"/>
  </p:normalViewPr>
  <p:slideViewPr>
    <p:cSldViewPr snapToGrid="0">
      <p:cViewPr varScale="1">
        <p:scale>
          <a:sx n="59" d="100"/>
          <a:sy n="59" d="100"/>
        </p:scale>
        <p:origin x="133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3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92D0800-4859-4CA8-B7EC-AA42AD7B6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41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8B77CDB-D0D5-4635-9103-FBDA270D4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591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5050"/>
            <a:ext cx="9144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3143892" y="5876818"/>
            <a:ext cx="6000108" cy="51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80000"/>
              </a:lnSpc>
              <a:buFontTx/>
              <a:buNone/>
            </a:pPr>
            <a:r>
              <a:rPr lang="en-US" sz="1600" dirty="0" smtClean="0"/>
              <a:t>Prepared by:</a:t>
            </a:r>
            <a:r>
              <a:rPr lang="en-US" sz="1600" baseline="0" dirty="0" smtClean="0"/>
              <a:t> </a:t>
            </a:r>
            <a:r>
              <a:rPr lang="en-US" sz="1600" dirty="0" smtClean="0"/>
              <a:t>V. </a:t>
            </a:r>
            <a:r>
              <a:rPr lang="en-US" sz="1600" dirty="0" err="1" smtClean="0"/>
              <a:t>Andreea</a:t>
            </a:r>
            <a:r>
              <a:rPr lang="en-US" sz="1600" dirty="0" smtClean="0"/>
              <a:t> </a:t>
            </a:r>
            <a:r>
              <a:rPr lang="en-US" sz="1600" dirty="0" err="1" smtClean="0"/>
              <a:t>Chiritescu</a:t>
            </a:r>
            <a:r>
              <a:rPr lang="en-US" sz="1600" dirty="0" smtClean="0"/>
              <a:t>, Eastern Illinois University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16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Reviewed by: William A. </a:t>
            </a:r>
            <a:r>
              <a:rPr lang="en-US" sz="16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McEachern</a:t>
            </a:r>
            <a:r>
              <a:rPr lang="en-US" sz="16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</a:t>
            </a:r>
            <a:r>
              <a:rPr lang="en-US" sz="16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6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University of Connecticut</a:t>
            </a:r>
            <a:endParaRPr lang="en-US" sz="16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8915" name="Rectangle 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0" y="1924316"/>
            <a:ext cx="9144000" cy="2429300"/>
          </a:xfrm>
          <a:prstGeom prst="rect">
            <a:avLst/>
          </a:prstGeom>
        </p:spPr>
        <p:txBody>
          <a:bodyPr wrap="none"/>
          <a:lstStyle>
            <a:lvl1pPr marL="0" indent="0" algn="ctr">
              <a:buFontTx/>
              <a:buNone/>
              <a:defRPr sz="4800">
                <a:solidFill>
                  <a:srgbClr val="900E24"/>
                </a:solidFill>
              </a:defRPr>
            </a:lvl1pPr>
          </a:lstStyle>
          <a:p>
            <a:r>
              <a:rPr lang="en-US" dirty="0" err="1" smtClean="0"/>
              <a:t>Ch</a:t>
            </a:r>
            <a:r>
              <a:rPr lang="en-US" dirty="0" smtClean="0"/>
              <a:t># </a:t>
            </a:r>
          </a:p>
          <a:p>
            <a:r>
              <a:rPr lang="en-US" dirty="0" smtClean="0"/>
              <a:t>and Chapter </a:t>
            </a:r>
            <a:r>
              <a:rPr lang="en-US" dirty="0"/>
              <a:t>name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8364" y="6492875"/>
            <a:ext cx="892563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276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7290" y="382137"/>
            <a:ext cx="6946710" cy="6120880"/>
          </a:xfrm>
          <a:prstGeom prst="rect">
            <a:avLst/>
          </a:prstGeom>
        </p:spPr>
        <p:txBody>
          <a:bodyPr/>
          <a:lstStyle>
            <a:lvl1pPr>
              <a:defRPr sz="2800" i="0">
                <a:solidFill>
                  <a:schemeClr val="tx1"/>
                </a:solidFill>
                <a:latin typeface="+mn-lt"/>
                <a:cs typeface="Calibri" pitchFamily="34" charset="0"/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</a:t>
            </a:r>
          </a:p>
          <a:p>
            <a:pPr lvl="0"/>
            <a:r>
              <a:rPr lang="en-US" dirty="0" smtClean="0"/>
              <a:t>to edit </a:t>
            </a:r>
          </a:p>
          <a:p>
            <a:pPr lvl="0"/>
            <a:r>
              <a:rPr lang="en-US" dirty="0" smtClean="0"/>
              <a:t>Master </a:t>
            </a:r>
          </a:p>
          <a:p>
            <a:pPr lvl="0"/>
            <a:r>
              <a:rPr lang="en-US" dirty="0" smtClean="0"/>
              <a:t>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795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43" y="0"/>
            <a:ext cx="8488957" cy="865188"/>
          </a:xfrm>
        </p:spPr>
        <p:txBody>
          <a:bodyPr/>
          <a:lstStyle>
            <a:lvl1pPr>
              <a:defRPr b="0" i="0">
                <a:solidFill>
                  <a:srgbClr val="900E24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80" y="924375"/>
            <a:ext cx="8833734" cy="5524050"/>
          </a:xfrm>
        </p:spPr>
        <p:txBody>
          <a:bodyPr/>
          <a:lstStyle>
            <a:lvl1pPr>
              <a:defRPr>
                <a:solidFill>
                  <a:srgbClr val="0044A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409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07977" cy="3524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0" y="329488"/>
            <a:ext cx="9144000" cy="477221"/>
          </a:xfrm>
        </p:spPr>
        <p:txBody>
          <a:bodyPr/>
          <a:lstStyle>
            <a:lvl1pPr>
              <a:defRPr sz="2800">
                <a:solidFill>
                  <a:srgbClr val="1C1C1C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967288" y="1270000"/>
            <a:ext cx="4025900" cy="5048250"/>
          </a:xfrm>
        </p:spPr>
        <p:txBody>
          <a:bodyPr/>
          <a:lstStyle>
            <a:lvl1pPr marL="0" indent="0">
              <a:spcBef>
                <a:spcPts val="0"/>
              </a:spcBef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38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902" y="959370"/>
            <a:ext cx="8765498" cy="5517630"/>
          </a:xfrm>
        </p:spPr>
        <p:txBody>
          <a:bodyPr/>
          <a:lstStyle>
            <a:lvl1pPr>
              <a:defRPr>
                <a:solidFill>
                  <a:srgbClr val="0044A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21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C3B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60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434410"/>
            <a:ext cx="9144000" cy="42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8364" y="6492875"/>
            <a:ext cx="89256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sz="11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2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 txBox="1">
            <a:spLocks/>
          </p:cNvSpPr>
          <p:nvPr userDrawn="1"/>
        </p:nvSpPr>
        <p:spPr>
          <a:xfrm>
            <a:off x="4884879" y="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2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2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200" i="1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Macroeconomics</a:t>
            </a:r>
            <a:r>
              <a:rPr lang="en-US" sz="1200" kern="0" dirty="0" smtClean="0">
                <a:solidFill>
                  <a:srgbClr val="000000"/>
                </a:solidFill>
                <a:latin typeface="+mj-lt"/>
              </a:rPr>
              <a:t> 11e, Ch. </a:t>
            </a:r>
            <a:r>
              <a:rPr lang="en-US" sz="1200" kern="0" dirty="0" smtClean="0">
                <a:solidFill>
                  <a:srgbClr val="000000"/>
                </a:solidFill>
                <a:latin typeface="+mj-lt"/>
              </a:rPr>
              <a:t>18</a:t>
            </a:r>
            <a:endParaRPr lang="en-US" sz="12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6" r:id="rId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6045"/>
            <a:ext cx="9144000" cy="27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7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955"/>
            <a:ext cx="2124258" cy="631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 bwMode="auto">
          <a:xfrm>
            <a:off x="2224585" y="368489"/>
            <a:ext cx="6757490" cy="621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86045"/>
            <a:ext cx="9144000" cy="27195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spcBef>
                <a:spcPts val="0"/>
              </a:spcBef>
              <a:buFontTx/>
              <a:buNone/>
              <a:defRPr sz="11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 userDrawn="1"/>
        </p:nvSpPr>
        <p:spPr>
          <a:xfrm>
            <a:off x="4884879" y="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2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2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200" i="1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Macroeconomics</a:t>
            </a:r>
            <a:r>
              <a:rPr lang="en-US" sz="1200" kern="0" dirty="0" smtClean="0">
                <a:solidFill>
                  <a:srgbClr val="000000"/>
                </a:solidFill>
                <a:latin typeface="+mj-lt"/>
              </a:rPr>
              <a:t> 11e, Ch. </a:t>
            </a:r>
            <a:r>
              <a:rPr lang="en-US" sz="1200" kern="0" dirty="0" smtClean="0">
                <a:solidFill>
                  <a:srgbClr val="000000"/>
                </a:solidFill>
                <a:latin typeface="+mj-lt"/>
              </a:rPr>
              <a:t>18</a:t>
            </a:r>
            <a:endParaRPr lang="en-US" sz="12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26267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26267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800">
          <a:solidFill>
            <a:srgbClr val="26267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6267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26267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434410"/>
            <a:ext cx="9144000" cy="42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5"/>
            <a:ext cx="8609013" cy="54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1069" y="6492875"/>
            <a:ext cx="61960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652984" cy="79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3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704402" y="60325"/>
            <a:ext cx="843959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 – text and content – red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4598"/>
            <a:ext cx="9144000" cy="10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 txBox="1">
            <a:spLocks/>
          </p:cNvSpPr>
          <p:nvPr userDrawn="1"/>
        </p:nvSpPr>
        <p:spPr>
          <a:xfrm>
            <a:off x="5048655" y="664646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1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100" i="1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Macroeconomics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 11e, Ch. 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18</a:t>
            </a:r>
            <a:endParaRPr lang="en-US" sz="11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8" r:id="rId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900E24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B42828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B42828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B42828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B42828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0044A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01341" y="-4401341"/>
            <a:ext cx="341319" cy="914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0" y="0"/>
            <a:ext cx="9144000" cy="352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EXHIBIT 1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87317" y="798513"/>
            <a:ext cx="8974133" cy="5693789"/>
            <a:chOff x="87317" y="798513"/>
            <a:chExt cx="8974133" cy="5693789"/>
          </a:xfrm>
        </p:grpSpPr>
        <p:pic>
          <p:nvPicPr>
            <p:cNvPr id="8194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18" y="808646"/>
              <a:ext cx="8974130" cy="5674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" name="Group 1"/>
            <p:cNvGrpSpPr/>
            <p:nvPr userDrawn="1"/>
          </p:nvGrpSpPr>
          <p:grpSpPr>
            <a:xfrm>
              <a:off x="87317" y="798513"/>
              <a:ext cx="8974133" cy="5693789"/>
              <a:chOff x="87317" y="798513"/>
              <a:chExt cx="8974133" cy="5693789"/>
            </a:xfrm>
          </p:grpSpPr>
          <p:cxnSp>
            <p:nvCxnSpPr>
              <p:cNvPr id="4105" name="Straight Connector 2"/>
              <p:cNvCxnSpPr>
                <a:cxnSpLocks noChangeShapeType="1"/>
              </p:cNvCxnSpPr>
              <p:nvPr userDrawn="1"/>
            </p:nvCxnSpPr>
            <p:spPr bwMode="auto">
              <a:xfrm>
                <a:off x="87318" y="6483222"/>
                <a:ext cx="8974132" cy="0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06" name="Straight Connector 10"/>
              <p:cNvCxnSpPr>
                <a:cxnSpLocks noChangeShapeType="1"/>
              </p:cNvCxnSpPr>
              <p:nvPr userDrawn="1"/>
            </p:nvCxnSpPr>
            <p:spPr bwMode="auto">
              <a:xfrm flipV="1">
                <a:off x="87318" y="805964"/>
                <a:ext cx="8974132" cy="2682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07" name="Straight Connector 11"/>
              <p:cNvCxnSpPr>
                <a:cxnSpLocks noChangeShapeType="1"/>
              </p:cNvCxnSpPr>
              <p:nvPr userDrawn="1"/>
            </p:nvCxnSpPr>
            <p:spPr bwMode="auto">
              <a:xfrm flipH="1">
                <a:off x="87317" y="798513"/>
                <a:ext cx="1" cy="5693789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08" name="Straight Connector 14"/>
              <p:cNvCxnSpPr>
                <a:cxnSpLocks noChangeShapeType="1"/>
              </p:cNvCxnSpPr>
              <p:nvPr userDrawn="1"/>
            </p:nvCxnSpPr>
            <p:spPr bwMode="auto">
              <a:xfrm>
                <a:off x="9061448" y="798513"/>
                <a:ext cx="2" cy="5689774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4101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5260975" y="1149350"/>
            <a:ext cx="3657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0" y="6492875"/>
            <a:ext cx="6428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13" name="Text Placeholder 2"/>
          <p:cNvSpPr txBox="1">
            <a:spLocks/>
          </p:cNvSpPr>
          <p:nvPr userDrawn="1"/>
        </p:nvSpPr>
        <p:spPr>
          <a:xfrm>
            <a:off x="5048655" y="664646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1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100" i="1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Macroeconomics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 11e, Ch. 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18</a:t>
            </a:r>
            <a:endParaRPr lang="en-US" sz="11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" y="509661"/>
            <a:ext cx="9143999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Master case-study</a:t>
            </a:r>
          </a:p>
        </p:txBody>
      </p:sp>
      <p:sp>
        <p:nvSpPr>
          <p:cNvPr id="6150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34911" y="944380"/>
            <a:ext cx="8844197" cy="553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 </a:t>
            </a:r>
          </a:p>
          <a:p>
            <a:pPr lvl="0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14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 txBox="1">
            <a:spLocks/>
          </p:cNvSpPr>
          <p:nvPr userDrawn="1"/>
        </p:nvSpPr>
        <p:spPr>
          <a:xfrm>
            <a:off x="5048655" y="664646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1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100" i="1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Macroeconomics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 11e, Ch. 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18</a:t>
            </a:r>
            <a:endParaRPr lang="en-US" sz="11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4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0044A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2262188" y="0"/>
            <a:ext cx="68818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Appendix master title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85801"/>
            <a:ext cx="8362950" cy="571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28096" cy="365125"/>
          </a:xfrm>
          <a:prstGeom prst="rect">
            <a:avLst/>
          </a:prstGeom>
          <a:blipFill dpi="0" rotWithShape="1">
            <a:blip r:embed="rId3" cstate="print">
              <a:extLst/>
            </a:blip>
            <a:srcRect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6739"/>
            <a:ext cx="914400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010802" cy="56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/>
          <p:cNvSpPr txBox="1">
            <a:spLocks/>
          </p:cNvSpPr>
          <p:nvPr userDrawn="1"/>
        </p:nvSpPr>
        <p:spPr>
          <a:xfrm>
            <a:off x="5048655" y="664646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1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100" i="1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Macroeconomics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 11e, Ch. 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18</a:t>
            </a:r>
            <a:endParaRPr lang="en-US" sz="11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4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4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4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4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007C3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ubtitle 1"/>
          <p:cNvSpPr>
            <a:spLocks noGrp="1"/>
          </p:cNvSpPr>
          <p:nvPr>
            <p:ph type="subTitle" sz="quarter" idx="1"/>
          </p:nvPr>
        </p:nvSpPr>
        <p:spPr>
          <a:xfrm>
            <a:off x="191069" y="2074459"/>
            <a:ext cx="8730862" cy="2178178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18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4400" dirty="0"/>
              <a:t>International Finance</a:t>
            </a:r>
          </a:p>
        </p:txBody>
      </p:sp>
      <p:sp>
        <p:nvSpPr>
          <p:cNvPr id="14339" name="Footer Placeholder 7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dirty="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203550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on Goods and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Balance on goods and services </a:t>
            </a:r>
          </a:p>
          <a:p>
            <a:pPr lvl="1">
              <a:defRPr/>
            </a:pPr>
            <a:r>
              <a:rPr lang="en-US" dirty="0" smtClean="0"/>
              <a:t>Portion of </a:t>
            </a:r>
            <a:r>
              <a:rPr lang="en-US" dirty="0"/>
              <a:t>a </a:t>
            </a:r>
            <a:r>
              <a:rPr lang="en-US" dirty="0" smtClean="0"/>
              <a:t>country’s balance-of-payments </a:t>
            </a:r>
            <a:r>
              <a:rPr lang="en-US" dirty="0"/>
              <a:t>account</a:t>
            </a:r>
          </a:p>
          <a:p>
            <a:pPr lvl="1">
              <a:defRPr/>
            </a:pPr>
            <a:r>
              <a:rPr lang="en-US" dirty="0" smtClean="0"/>
              <a:t>Measures </a:t>
            </a:r>
            <a:r>
              <a:rPr lang="en-US" dirty="0"/>
              <a:t>the value of a country’s exports of goods and services minus the value of its imports of goods and </a:t>
            </a:r>
            <a:r>
              <a:rPr lang="en-US" dirty="0" smtClean="0"/>
              <a:t>services</a:t>
            </a:r>
          </a:p>
          <a:p>
            <a:pPr lvl="1">
              <a:defRPr/>
            </a:pPr>
            <a:r>
              <a:rPr lang="en-US" dirty="0" smtClean="0"/>
              <a:t>Net exports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933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on Goods and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value of U.S</a:t>
            </a:r>
            <a:r>
              <a:rPr lang="en-US" dirty="0"/>
              <a:t>. service exports</a:t>
            </a:r>
          </a:p>
          <a:p>
            <a:pPr lvl="1">
              <a:defRPr/>
            </a:pPr>
            <a:r>
              <a:rPr lang="en-US" dirty="0"/>
              <a:t>Credit in U.S. </a:t>
            </a:r>
            <a:r>
              <a:rPr lang="en-US" dirty="0" smtClean="0"/>
              <a:t>balance-of-payments</a:t>
            </a:r>
            <a:endParaRPr lang="en-US" dirty="0"/>
          </a:p>
          <a:p>
            <a:pPr>
              <a:defRPr/>
            </a:pPr>
            <a:r>
              <a:rPr lang="en-US" dirty="0" smtClean="0"/>
              <a:t>The value of U.S</a:t>
            </a:r>
            <a:r>
              <a:rPr lang="en-US" dirty="0"/>
              <a:t>. service imports</a:t>
            </a:r>
          </a:p>
          <a:p>
            <a:pPr lvl="1">
              <a:defRPr/>
            </a:pPr>
            <a:r>
              <a:rPr lang="en-US" dirty="0"/>
              <a:t>Debit in U.S. </a:t>
            </a:r>
            <a:r>
              <a:rPr lang="en-US" dirty="0" smtClean="0"/>
              <a:t>balance-of-payments</a:t>
            </a:r>
            <a:endParaRPr lang="en-US" dirty="0"/>
          </a:p>
          <a:p>
            <a:pPr>
              <a:defRPr/>
            </a:pPr>
            <a:r>
              <a:rPr lang="en-US" dirty="0" smtClean="0"/>
              <a:t>2014, </a:t>
            </a:r>
            <a:r>
              <a:rPr lang="en-US" dirty="0"/>
              <a:t>$231.1billion surplus in the services </a:t>
            </a:r>
            <a:r>
              <a:rPr lang="en-US" dirty="0" smtClean="0"/>
              <a:t>account</a:t>
            </a:r>
          </a:p>
          <a:p>
            <a:pPr lvl="1">
              <a:defRPr/>
            </a:pPr>
            <a:r>
              <a:rPr lang="en-US" dirty="0" smtClean="0"/>
              <a:t>U.S. exports </a:t>
            </a:r>
            <a:r>
              <a:rPr lang="en-US" dirty="0"/>
              <a:t>more services than it </a:t>
            </a:r>
            <a:r>
              <a:rPr lang="en-US" dirty="0" smtClean="0"/>
              <a:t>imports</a:t>
            </a:r>
          </a:p>
          <a:p>
            <a:pPr lvl="1">
              <a:defRPr/>
            </a:pPr>
            <a:r>
              <a:rPr lang="en-US" dirty="0" smtClean="0"/>
              <a:t>Services have </a:t>
            </a:r>
            <a:r>
              <a:rPr lang="en-US" dirty="0"/>
              <a:t>been in surplus for the last three </a:t>
            </a:r>
            <a:r>
              <a:rPr lang="en-US" dirty="0" smtClean="0"/>
              <a:t>decades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913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on Goods and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 exports of goods and services</a:t>
            </a:r>
          </a:p>
          <a:p>
            <a:pPr lvl="1"/>
            <a:r>
              <a:rPr lang="en-US" dirty="0" smtClean="0"/>
              <a:t>Have been in deficit for decades</a:t>
            </a:r>
          </a:p>
          <a:p>
            <a:pPr lvl="1"/>
            <a:r>
              <a:rPr lang="en-US" dirty="0" smtClean="0"/>
              <a:t>Deficits </a:t>
            </a:r>
            <a:r>
              <a:rPr lang="en-US" dirty="0"/>
              <a:t>in the merchandise trade account </a:t>
            </a:r>
            <a:r>
              <a:rPr lang="en-US" dirty="0" smtClean="0"/>
              <a:t>dominated surpluses </a:t>
            </a:r>
            <a:r>
              <a:rPr lang="en-US" dirty="0"/>
              <a:t>in the services </a:t>
            </a:r>
            <a:r>
              <a:rPr lang="en-US" dirty="0" smtClean="0"/>
              <a:t>account</a:t>
            </a:r>
          </a:p>
          <a:p>
            <a:pPr lvl="1"/>
            <a:r>
              <a:rPr lang="en-US" dirty="0" smtClean="0"/>
              <a:t>U.S. goods-and-services deficit was $504.7 billion in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893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Investment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Net investment income from abroad</a:t>
            </a:r>
          </a:p>
          <a:p>
            <a:pPr lvl="1">
              <a:defRPr/>
            </a:pPr>
            <a:r>
              <a:rPr lang="en-US" dirty="0"/>
              <a:t>Investment earnings by U.S. residents from their foreign </a:t>
            </a:r>
            <a:r>
              <a:rPr lang="en-US" dirty="0" smtClean="0"/>
              <a:t>assets (Credit)</a:t>
            </a:r>
            <a:endParaRPr lang="en-US" dirty="0"/>
          </a:p>
          <a:p>
            <a:pPr lvl="1">
              <a:defRPr/>
            </a:pPr>
            <a:r>
              <a:rPr lang="en-US" dirty="0"/>
              <a:t>Minus investment earnings by foreigners from their assets in the U.S</a:t>
            </a:r>
            <a:r>
              <a:rPr lang="en-US" dirty="0" smtClean="0"/>
              <a:t>. (Debit) </a:t>
            </a:r>
            <a:endParaRPr lang="en-US" dirty="0"/>
          </a:p>
          <a:p>
            <a:pPr lvl="1">
              <a:defRPr/>
            </a:pPr>
            <a:r>
              <a:rPr lang="en-US" dirty="0"/>
              <a:t>$</a:t>
            </a:r>
            <a:r>
              <a:rPr lang="en-US" dirty="0" smtClean="0"/>
              <a:t>217.9 billion </a:t>
            </a:r>
            <a:r>
              <a:rPr lang="en-US" dirty="0"/>
              <a:t>net investment income from foreign </a:t>
            </a:r>
            <a:r>
              <a:rPr lang="en-US" dirty="0" smtClean="0"/>
              <a:t>holdings, 2014 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767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Unilateral </a:t>
            </a:r>
            <a:r>
              <a:rPr lang="en-US" dirty="0" smtClean="0"/>
              <a:t>Transfers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Unilateral transfers</a:t>
            </a:r>
          </a:p>
          <a:p>
            <a:pPr lvl="1"/>
            <a:r>
              <a:rPr lang="en-US" dirty="0"/>
              <a:t>Money sent abroad</a:t>
            </a:r>
          </a:p>
          <a:p>
            <a:pPr lvl="2"/>
            <a:r>
              <a:rPr lang="en-US" dirty="0"/>
              <a:t>Government transfers to foreign residents</a:t>
            </a:r>
          </a:p>
          <a:p>
            <a:pPr lvl="2"/>
            <a:r>
              <a:rPr lang="en-US" dirty="0"/>
              <a:t>Foreign aid</a:t>
            </a:r>
          </a:p>
          <a:p>
            <a:pPr lvl="2"/>
            <a:r>
              <a:rPr lang="en-US" dirty="0"/>
              <a:t>Money sent to families abroad</a:t>
            </a:r>
          </a:p>
          <a:p>
            <a:pPr lvl="2"/>
            <a:r>
              <a:rPr lang="en-US" dirty="0"/>
              <a:t>Personal gifts sent abroad</a:t>
            </a:r>
          </a:p>
          <a:p>
            <a:pPr lvl="2"/>
            <a:r>
              <a:rPr lang="en-US" dirty="0" smtClean="0"/>
              <a:t>Contributions of foreign charities</a:t>
            </a:r>
            <a:endParaRPr lang="en-US" dirty="0"/>
          </a:p>
          <a:p>
            <a:pPr lvl="1"/>
            <a:r>
              <a:rPr lang="en-US" dirty="0"/>
              <a:t>Debit in the balance of </a:t>
            </a:r>
            <a:r>
              <a:rPr lang="en-US" dirty="0" smtClean="0"/>
              <a:t>payments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758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Unilateral </a:t>
            </a:r>
            <a:r>
              <a:rPr lang="en-US" dirty="0" smtClean="0"/>
              <a:t>Transfers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Net unilateral transfers abroad </a:t>
            </a:r>
          </a:p>
          <a:p>
            <a:pPr lvl="1">
              <a:defRPr/>
            </a:pPr>
            <a:r>
              <a:rPr lang="en-US" dirty="0"/>
              <a:t>Unilateral transfers received from abroad by U.S. residents</a:t>
            </a:r>
          </a:p>
          <a:p>
            <a:pPr lvl="1">
              <a:defRPr/>
            </a:pPr>
            <a:r>
              <a:rPr lang="en-US" dirty="0"/>
              <a:t>Minus the unilateral transfers U.S. residents send abroad</a:t>
            </a:r>
          </a:p>
          <a:p>
            <a:pPr lvl="1">
              <a:defRPr/>
            </a:pPr>
            <a:r>
              <a:rPr lang="en-US" dirty="0" smtClean="0"/>
              <a:t>2014, negative </a:t>
            </a:r>
            <a:r>
              <a:rPr lang="en-US" dirty="0"/>
              <a:t>$</a:t>
            </a:r>
            <a:r>
              <a:rPr lang="en-US" dirty="0" smtClean="0"/>
              <a:t>123.8 billion</a:t>
            </a:r>
          </a:p>
          <a:p>
            <a:pPr lvl="2">
              <a:defRPr/>
            </a:pPr>
            <a:r>
              <a:rPr lang="en-US" dirty="0" smtClean="0"/>
              <a:t>About $1,000 per </a:t>
            </a:r>
            <a:r>
              <a:rPr lang="en-US" dirty="0"/>
              <a:t>U</a:t>
            </a:r>
            <a:r>
              <a:rPr lang="en-US" dirty="0" smtClean="0"/>
              <a:t>.S. household</a:t>
            </a:r>
          </a:p>
          <a:p>
            <a:pPr lvl="2"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275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Unilateral </a:t>
            </a:r>
            <a:r>
              <a:rPr lang="en-US" dirty="0" smtClean="0"/>
              <a:t>Transfers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Balance on current account</a:t>
            </a:r>
          </a:p>
          <a:p>
            <a:pPr lvl="1"/>
            <a:r>
              <a:rPr lang="en-US" dirty="0"/>
              <a:t>The portion of the </a:t>
            </a:r>
            <a:r>
              <a:rPr lang="en-US" dirty="0" smtClean="0"/>
              <a:t>balance-of-payments </a:t>
            </a:r>
            <a:r>
              <a:rPr lang="en-US" dirty="0"/>
              <a:t>account </a:t>
            </a:r>
            <a:endParaRPr lang="en-US" dirty="0" smtClean="0"/>
          </a:p>
          <a:p>
            <a:pPr lvl="1"/>
            <a:r>
              <a:rPr lang="en-US" dirty="0" smtClean="0"/>
              <a:t>That measures </a:t>
            </a:r>
            <a:r>
              <a:rPr lang="en-US" dirty="0"/>
              <a:t>that country’s</a:t>
            </a:r>
          </a:p>
          <a:p>
            <a:pPr lvl="2"/>
            <a:r>
              <a:rPr lang="en-US" dirty="0" smtClean="0"/>
              <a:t>Balance </a:t>
            </a:r>
            <a:r>
              <a:rPr lang="en-US" dirty="0"/>
              <a:t>on goods </a:t>
            </a:r>
            <a:r>
              <a:rPr lang="en-US" dirty="0" smtClean="0"/>
              <a:t>and services</a:t>
            </a:r>
          </a:p>
          <a:p>
            <a:pPr lvl="2"/>
            <a:r>
              <a:rPr lang="en-US" dirty="0" smtClean="0"/>
              <a:t>Net investment income </a:t>
            </a:r>
            <a:r>
              <a:rPr lang="en-US" dirty="0"/>
              <a:t>from </a:t>
            </a:r>
            <a:r>
              <a:rPr lang="en-US" dirty="0" smtClean="0"/>
              <a:t>abroad</a:t>
            </a:r>
          </a:p>
          <a:p>
            <a:pPr lvl="2"/>
            <a:r>
              <a:rPr lang="en-US" dirty="0" smtClean="0"/>
              <a:t>Plus net </a:t>
            </a:r>
            <a:r>
              <a:rPr lang="en-US" dirty="0"/>
              <a:t>unilateral </a:t>
            </a:r>
            <a:r>
              <a:rPr lang="en-US" dirty="0" smtClean="0"/>
              <a:t>transfers abroad</a:t>
            </a:r>
          </a:p>
          <a:p>
            <a:pPr lvl="1"/>
            <a:r>
              <a:rPr lang="en-US" dirty="0" smtClean="0"/>
              <a:t>2014</a:t>
            </a:r>
            <a:r>
              <a:rPr lang="en-US" dirty="0"/>
              <a:t>, the current account deficit was $410.6 billion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154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Financial Account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Financial account</a:t>
            </a:r>
          </a:p>
          <a:p>
            <a:pPr lvl="1">
              <a:defRPr/>
            </a:pPr>
            <a:r>
              <a:rPr lang="en-US" dirty="0"/>
              <a:t>International purchases or sales of assets</a:t>
            </a:r>
          </a:p>
          <a:p>
            <a:pPr lvl="2">
              <a:defRPr/>
            </a:pPr>
            <a:r>
              <a:rPr lang="en-US" dirty="0"/>
              <a:t>Financial assets: stocks, bonds, bank balances</a:t>
            </a:r>
          </a:p>
          <a:p>
            <a:pPr lvl="2">
              <a:defRPr/>
            </a:pPr>
            <a:r>
              <a:rPr lang="en-US" dirty="0"/>
              <a:t>Real assets: land, housing, factories, and other physical assets</a:t>
            </a:r>
          </a:p>
          <a:p>
            <a:pPr>
              <a:defRPr/>
            </a:pPr>
            <a:r>
              <a:rPr lang="en-US" dirty="0" smtClean="0"/>
              <a:t>Deficit, 1917-1982</a:t>
            </a:r>
          </a:p>
          <a:p>
            <a:pPr lvl="1">
              <a:defRPr/>
            </a:pPr>
            <a:r>
              <a:rPr lang="en-US" dirty="0" smtClean="0"/>
              <a:t>U.S</a:t>
            </a:r>
            <a:r>
              <a:rPr lang="en-US" dirty="0"/>
              <a:t>. residents purchased more foreign assets than foreigners purchased U.S</a:t>
            </a:r>
            <a:r>
              <a:rPr lang="en-US" dirty="0" smtClean="0"/>
              <a:t>. assets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126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Financial Account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Surplus since 1983</a:t>
            </a:r>
          </a:p>
          <a:p>
            <a:pPr lvl="1">
              <a:defRPr/>
            </a:pPr>
            <a:r>
              <a:rPr lang="en-US" dirty="0" smtClean="0"/>
              <a:t>Foreigners </a:t>
            </a:r>
            <a:r>
              <a:rPr lang="en-US" dirty="0"/>
              <a:t>bought more U.S. </a:t>
            </a:r>
            <a:r>
              <a:rPr lang="en-US" dirty="0" smtClean="0"/>
              <a:t>assets than </a:t>
            </a:r>
            <a:r>
              <a:rPr lang="en-US" dirty="0"/>
              <a:t>U.S. residents purchased </a:t>
            </a:r>
            <a:r>
              <a:rPr lang="en-US" dirty="0" smtClean="0"/>
              <a:t>abroad</a:t>
            </a:r>
          </a:p>
          <a:p>
            <a:pPr lvl="1">
              <a:defRPr/>
            </a:pPr>
            <a:r>
              <a:rPr lang="en-US" dirty="0" smtClean="0"/>
              <a:t>Foreign purchases </a:t>
            </a:r>
            <a:r>
              <a:rPr lang="en-US" dirty="0"/>
              <a:t>of assets in the </a:t>
            </a:r>
            <a:r>
              <a:rPr lang="en-US" dirty="0" smtClean="0"/>
              <a:t>U.S. </a:t>
            </a:r>
            <a:r>
              <a:rPr lang="en-US" dirty="0"/>
              <a:t>add to America’s productive </a:t>
            </a:r>
            <a:r>
              <a:rPr lang="en-US" dirty="0" smtClean="0"/>
              <a:t>capacity, promote employment and labor productivity here</a:t>
            </a:r>
          </a:p>
          <a:p>
            <a:pPr lvl="2">
              <a:defRPr/>
            </a:pPr>
            <a:r>
              <a:rPr lang="en-US" dirty="0" smtClean="0"/>
              <a:t>But any income from these </a:t>
            </a:r>
            <a:r>
              <a:rPr lang="en-US" dirty="0"/>
              <a:t>assets flows to their foreign </a:t>
            </a:r>
            <a:r>
              <a:rPr lang="en-US" dirty="0" smtClean="0"/>
              <a:t>owners</a:t>
            </a:r>
          </a:p>
          <a:p>
            <a:pPr lvl="1">
              <a:defRPr/>
            </a:pPr>
            <a:r>
              <a:rPr lang="en-US" dirty="0" smtClean="0"/>
              <a:t>$</a:t>
            </a:r>
            <a:r>
              <a:rPr lang="en-US" dirty="0"/>
              <a:t>141.6 </a:t>
            </a:r>
            <a:r>
              <a:rPr lang="en-US" dirty="0" smtClean="0"/>
              <a:t>billion in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333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Deficits </a:t>
            </a:r>
            <a:r>
              <a:rPr lang="en-US" dirty="0"/>
              <a:t>and Surpluses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Credits on balance of payments </a:t>
            </a:r>
            <a:r>
              <a:rPr lang="en-US" dirty="0" smtClean="0"/>
              <a:t>(+)</a:t>
            </a:r>
            <a:endParaRPr lang="en-US" dirty="0"/>
          </a:p>
          <a:p>
            <a:pPr lvl="1"/>
            <a:r>
              <a:rPr lang="en-US" dirty="0"/>
              <a:t>Transactions requiring payments from foreigners to </a:t>
            </a:r>
            <a:r>
              <a:rPr lang="en-US" dirty="0" smtClean="0"/>
              <a:t>U.S. </a:t>
            </a:r>
            <a:r>
              <a:rPr lang="en-US" dirty="0"/>
              <a:t>residents</a:t>
            </a:r>
          </a:p>
          <a:p>
            <a:r>
              <a:rPr lang="en-US" dirty="0"/>
              <a:t>Debits on balance of payments (-)</a:t>
            </a:r>
          </a:p>
          <a:p>
            <a:pPr lvl="1"/>
            <a:r>
              <a:rPr lang="en-US" dirty="0"/>
              <a:t>Transactions requiring payments to foreigners from </a:t>
            </a:r>
            <a:r>
              <a:rPr lang="en-US" dirty="0" smtClean="0"/>
              <a:t>U.S. </a:t>
            </a:r>
            <a:r>
              <a:rPr lang="en-US" dirty="0"/>
              <a:t>residents</a:t>
            </a:r>
          </a:p>
          <a:p>
            <a:r>
              <a:rPr lang="en-US" dirty="0"/>
              <a:t>Statistical discrepancy</a:t>
            </a:r>
          </a:p>
          <a:p>
            <a:pPr lvl="1"/>
            <a:r>
              <a:rPr lang="en-US" dirty="0"/>
              <a:t>“Fudge factor”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475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idx="1"/>
          </p:nvPr>
        </p:nvSpPr>
        <p:spPr>
          <a:xfrm>
            <a:off x="2056784" y="268929"/>
            <a:ext cx="6919415" cy="6223379"/>
          </a:xfrm>
        </p:spPr>
        <p:txBody>
          <a:bodyPr/>
          <a:lstStyle/>
          <a:p>
            <a:r>
              <a:rPr lang="en-US" sz="2900" dirty="0" smtClean="0">
                <a:solidFill>
                  <a:srgbClr val="004376"/>
                </a:solidFill>
              </a:rPr>
              <a:t>Why </a:t>
            </a:r>
            <a:r>
              <a:rPr lang="en-US" sz="2900" dirty="0">
                <a:solidFill>
                  <a:srgbClr val="004376"/>
                </a:solidFill>
              </a:rPr>
              <a:t>does a Big Mac cost four times more in Switzerland than in India?</a:t>
            </a:r>
          </a:p>
          <a:p>
            <a:r>
              <a:rPr lang="en-US" sz="2900" dirty="0" smtClean="0">
                <a:solidFill>
                  <a:srgbClr val="004376"/>
                </a:solidFill>
              </a:rPr>
              <a:t>How </a:t>
            </a:r>
            <a:r>
              <a:rPr lang="en-US" sz="2900" dirty="0">
                <a:solidFill>
                  <a:srgbClr val="004376"/>
                </a:solidFill>
              </a:rPr>
              <a:t>can the United States export more than nearly any other country </a:t>
            </a:r>
            <a:r>
              <a:rPr lang="en-US" sz="2900" dirty="0" smtClean="0">
                <a:solidFill>
                  <a:srgbClr val="004376"/>
                </a:solidFill>
              </a:rPr>
              <a:t>yet still </a:t>
            </a:r>
            <a:r>
              <a:rPr lang="en-US" sz="2900" dirty="0">
                <a:solidFill>
                  <a:srgbClr val="004376"/>
                </a:solidFill>
              </a:rPr>
              <a:t>have the world’s highest trade deficit?</a:t>
            </a:r>
          </a:p>
          <a:p>
            <a:r>
              <a:rPr lang="en-US" sz="2900" dirty="0" smtClean="0">
                <a:solidFill>
                  <a:srgbClr val="004376"/>
                </a:solidFill>
              </a:rPr>
              <a:t>Are </a:t>
            </a:r>
            <a:r>
              <a:rPr lang="en-US" sz="2900" dirty="0">
                <a:solidFill>
                  <a:srgbClr val="004376"/>
                </a:solidFill>
              </a:rPr>
              <a:t>high trade deficits a worry?</a:t>
            </a:r>
          </a:p>
          <a:p>
            <a:r>
              <a:rPr lang="en-US" sz="2900" dirty="0" smtClean="0">
                <a:solidFill>
                  <a:srgbClr val="004376"/>
                </a:solidFill>
              </a:rPr>
              <a:t>What’s </a:t>
            </a:r>
            <a:r>
              <a:rPr lang="en-US" sz="2900" dirty="0">
                <a:solidFill>
                  <a:srgbClr val="004376"/>
                </a:solidFill>
              </a:rPr>
              <a:t>the official “fudge factor” used in estimating the balance </a:t>
            </a:r>
            <a:r>
              <a:rPr lang="en-US" sz="2900" dirty="0" smtClean="0">
                <a:solidFill>
                  <a:srgbClr val="004376"/>
                </a:solidFill>
              </a:rPr>
              <a:t>of payments</a:t>
            </a:r>
            <a:r>
              <a:rPr lang="en-US" sz="2900" dirty="0">
                <a:solidFill>
                  <a:srgbClr val="004376"/>
                </a:solidFill>
              </a:rPr>
              <a:t>?</a:t>
            </a:r>
          </a:p>
          <a:p>
            <a:r>
              <a:rPr lang="en-US" sz="2900" dirty="0" smtClean="0">
                <a:solidFill>
                  <a:srgbClr val="004376"/>
                </a:solidFill>
              </a:rPr>
              <a:t>What’s </a:t>
            </a:r>
            <a:r>
              <a:rPr lang="en-US" sz="2900" dirty="0">
                <a:solidFill>
                  <a:srgbClr val="004376"/>
                </a:solidFill>
              </a:rPr>
              <a:t>meant by a “strong dollar”?</a:t>
            </a:r>
          </a:p>
          <a:p>
            <a:r>
              <a:rPr lang="en-US" sz="2900" dirty="0" smtClean="0">
                <a:solidFill>
                  <a:srgbClr val="004376"/>
                </a:solidFill>
              </a:rPr>
              <a:t>Why </a:t>
            </a:r>
            <a:r>
              <a:rPr lang="en-US" sz="2900" dirty="0">
                <a:solidFill>
                  <a:srgbClr val="004376"/>
                </a:solidFill>
              </a:rPr>
              <a:t>does a nation try to influence the exchange value of its currency?</a:t>
            </a:r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1100" dirty="0" smtClean="0">
                <a:cs typeface="Arial" pitchFamily="34" charset="0"/>
              </a:rPr>
              <a:t>© 2017 Cengage Learning®. May not be scanned, copied or duplicated, or posted to a publicly accessible website, in whole or in part.</a:t>
            </a: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3601336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Deficits and Surpluses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80" y="924375"/>
            <a:ext cx="8987720" cy="5524050"/>
          </a:xfrm>
        </p:spPr>
        <p:txBody>
          <a:bodyPr/>
          <a:lstStyle/>
          <a:p>
            <a:pPr>
              <a:defRPr/>
            </a:pPr>
            <a:r>
              <a:rPr lang="en-US" dirty="0"/>
              <a:t>Foreign exchange</a:t>
            </a:r>
          </a:p>
          <a:p>
            <a:pPr lvl="1">
              <a:defRPr/>
            </a:pPr>
            <a:r>
              <a:rPr lang="en-US" dirty="0"/>
              <a:t>Currency of another country needed to carry out international transactions </a:t>
            </a:r>
          </a:p>
          <a:p>
            <a:pPr>
              <a:defRPr/>
            </a:pPr>
            <a:r>
              <a:rPr lang="en-US" dirty="0"/>
              <a:t>Current account deficit</a:t>
            </a:r>
          </a:p>
          <a:p>
            <a:pPr lvl="1">
              <a:defRPr/>
            </a:pPr>
            <a:r>
              <a:rPr lang="en-US" dirty="0"/>
              <a:t>Foreign exchange received </a:t>
            </a:r>
          </a:p>
          <a:p>
            <a:pPr lvl="2">
              <a:defRPr/>
            </a:pPr>
            <a:r>
              <a:rPr lang="en-US" dirty="0"/>
              <a:t>From exports, foreign assets, </a:t>
            </a:r>
            <a:r>
              <a:rPr lang="en-US" dirty="0" smtClean="0"/>
              <a:t>unilateral </a:t>
            </a:r>
            <a:r>
              <a:rPr lang="en-US" dirty="0"/>
              <a:t>transfers</a:t>
            </a:r>
          </a:p>
          <a:p>
            <a:pPr lvl="1">
              <a:defRPr/>
            </a:pPr>
            <a:r>
              <a:rPr lang="en-US" dirty="0"/>
              <a:t>Falls short of the amount needed to pay</a:t>
            </a:r>
          </a:p>
          <a:p>
            <a:pPr lvl="2">
              <a:defRPr/>
            </a:pPr>
            <a:r>
              <a:rPr lang="en-US" dirty="0"/>
              <a:t>For imports, foreign holders of U.S. assets, and unilateral </a:t>
            </a:r>
            <a:r>
              <a:rPr lang="en-US" dirty="0" smtClean="0"/>
              <a:t>transfers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4817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Deficits and Surpluses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Current account deficit</a:t>
            </a:r>
          </a:p>
          <a:p>
            <a:pPr lvl="1">
              <a:defRPr/>
            </a:pPr>
            <a:r>
              <a:rPr lang="en-US" dirty="0"/>
              <a:t>Needs net inflow in the financial account </a:t>
            </a:r>
          </a:p>
          <a:p>
            <a:pPr lvl="2">
              <a:defRPr/>
            </a:pPr>
            <a:r>
              <a:rPr lang="en-US" dirty="0"/>
              <a:t>Borrowing from foreigners</a:t>
            </a:r>
          </a:p>
          <a:p>
            <a:pPr lvl="2">
              <a:defRPr/>
            </a:pPr>
            <a:r>
              <a:rPr lang="en-US" dirty="0"/>
              <a:t>Selling domestic stocks and bonds to foreigners</a:t>
            </a:r>
          </a:p>
          <a:p>
            <a:pPr lvl="2">
              <a:defRPr/>
            </a:pPr>
            <a:r>
              <a:rPr lang="en-US" dirty="0"/>
              <a:t>Selling real assets to foreigners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666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Deficits and Surpluses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Current account surplus</a:t>
            </a:r>
          </a:p>
          <a:p>
            <a:pPr lvl="1">
              <a:defRPr/>
            </a:pPr>
            <a:r>
              <a:rPr lang="en-US" dirty="0"/>
              <a:t>Foreign exchange received </a:t>
            </a:r>
          </a:p>
          <a:p>
            <a:pPr lvl="2">
              <a:defRPr/>
            </a:pPr>
            <a:r>
              <a:rPr lang="en-US" dirty="0"/>
              <a:t>From exports, foreign assets, and unilateral transfers from abroad </a:t>
            </a:r>
          </a:p>
          <a:p>
            <a:pPr lvl="1">
              <a:defRPr/>
            </a:pPr>
            <a:r>
              <a:rPr lang="en-US" dirty="0"/>
              <a:t>Exceeds the amount needed to pay </a:t>
            </a:r>
          </a:p>
          <a:p>
            <a:pPr lvl="2">
              <a:defRPr/>
            </a:pPr>
            <a:r>
              <a:rPr lang="en-US" dirty="0"/>
              <a:t>For imports, foreign holders of U.S. assets, and unilateral transfers abroad</a:t>
            </a:r>
          </a:p>
          <a:p>
            <a:pPr lvl="1">
              <a:defRPr/>
            </a:pPr>
            <a:r>
              <a:rPr lang="en-US" dirty="0"/>
              <a:t>Net outflow in the financial account</a:t>
            </a:r>
          </a:p>
          <a:p>
            <a:pPr lvl="2">
              <a:defRPr/>
            </a:pPr>
            <a:r>
              <a:rPr lang="en-US" dirty="0"/>
              <a:t>Lending abroad, buying foreign stocks and bonds, buying real foreign </a:t>
            </a:r>
            <a:r>
              <a:rPr lang="en-US" dirty="0" smtClean="0"/>
              <a:t>assets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692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U.S. Balance of Payments for 2014 (billions of dollars)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49" y="930452"/>
            <a:ext cx="8830102" cy="522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12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Foreign Exchange Rates and Markets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Foreign exchange</a:t>
            </a:r>
          </a:p>
          <a:p>
            <a:pPr lvl="1"/>
            <a:r>
              <a:rPr lang="en-US" dirty="0"/>
              <a:t>Foreign money</a:t>
            </a:r>
          </a:p>
          <a:p>
            <a:pPr lvl="1"/>
            <a:r>
              <a:rPr lang="en-US" dirty="0"/>
              <a:t>To carry out international transactions </a:t>
            </a:r>
          </a:p>
          <a:p>
            <a:r>
              <a:rPr lang="en-US" dirty="0"/>
              <a:t>Exchange rate</a:t>
            </a:r>
          </a:p>
          <a:p>
            <a:pPr lvl="1"/>
            <a:r>
              <a:rPr lang="en-US" dirty="0"/>
              <a:t>Price (measured in one country's currency) of buying one unit of another country’s currency</a:t>
            </a:r>
          </a:p>
          <a:p>
            <a:pPr lvl="1"/>
            <a:r>
              <a:rPr lang="en-US" dirty="0"/>
              <a:t>Determined on foreign exchange market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216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Foreign Exchange Rates and Markets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Foreign exchange market</a:t>
            </a:r>
          </a:p>
          <a:p>
            <a:pPr lvl="1"/>
            <a:r>
              <a:rPr lang="en-US" dirty="0"/>
              <a:t>Buy and sell foreign exchange</a:t>
            </a:r>
          </a:p>
          <a:p>
            <a:r>
              <a:rPr lang="en-US" dirty="0"/>
              <a:t>Exchange rate of Euro</a:t>
            </a:r>
          </a:p>
          <a:p>
            <a:pPr lvl="1"/>
            <a:r>
              <a:rPr lang="en-US" dirty="0"/>
              <a:t>Number of dollars </a:t>
            </a:r>
            <a:r>
              <a:rPr lang="en-US" dirty="0" smtClean="0"/>
              <a:t>to </a:t>
            </a:r>
            <a:r>
              <a:rPr lang="en-US" dirty="0"/>
              <a:t>purchase one euro</a:t>
            </a:r>
          </a:p>
          <a:p>
            <a:pPr lvl="1"/>
            <a:r>
              <a:rPr lang="en-US" dirty="0" smtClean="0"/>
              <a:t>Determined </a:t>
            </a:r>
            <a:r>
              <a:rPr lang="en-US" dirty="0"/>
              <a:t>by demand and </a:t>
            </a:r>
            <a:r>
              <a:rPr lang="en-US" dirty="0" smtClean="0"/>
              <a:t>supply</a:t>
            </a:r>
          </a:p>
          <a:p>
            <a:r>
              <a:rPr lang="en-US" dirty="0"/>
              <a:t>Dollar depreciation; weakening </a:t>
            </a:r>
          </a:p>
          <a:p>
            <a:pPr lvl="1"/>
            <a:r>
              <a:rPr lang="en-US" dirty="0"/>
              <a:t>Increase in number of dollars for one euro</a:t>
            </a:r>
          </a:p>
          <a:p>
            <a:r>
              <a:rPr lang="en-US" dirty="0"/>
              <a:t>Dollar appreciation; strengthening </a:t>
            </a:r>
          </a:p>
          <a:p>
            <a:pPr lvl="1"/>
            <a:r>
              <a:rPr lang="en-US" dirty="0"/>
              <a:t>Decrease in number of dollars for one </a:t>
            </a:r>
            <a:r>
              <a:rPr lang="en-US" dirty="0" smtClean="0"/>
              <a:t>euro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407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 for Foreign Exchange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Demand curve</a:t>
            </a:r>
          </a:p>
          <a:p>
            <a:pPr lvl="1"/>
            <a:r>
              <a:rPr lang="en-US" dirty="0"/>
              <a:t>Inverse relationship</a:t>
            </a:r>
          </a:p>
          <a:p>
            <a:pPr lvl="2"/>
            <a:r>
              <a:rPr lang="en-US" dirty="0"/>
              <a:t>Dollar price of euro</a:t>
            </a:r>
          </a:p>
          <a:p>
            <a:pPr lvl="2"/>
            <a:r>
              <a:rPr lang="en-US" dirty="0"/>
              <a:t>Quantity of euros demanded</a:t>
            </a:r>
          </a:p>
          <a:p>
            <a:r>
              <a:rPr lang="en-US" dirty="0"/>
              <a:t>Assumed constant</a:t>
            </a:r>
          </a:p>
          <a:p>
            <a:pPr lvl="1"/>
            <a:r>
              <a:rPr lang="en-US" dirty="0"/>
              <a:t>Income; preferences (US consumers)</a:t>
            </a:r>
          </a:p>
          <a:p>
            <a:pPr lvl="1"/>
            <a:r>
              <a:rPr lang="en-US" dirty="0"/>
              <a:t>Expected inflation (US and euro area)</a:t>
            </a:r>
          </a:p>
          <a:p>
            <a:pPr lvl="1"/>
            <a:r>
              <a:rPr lang="en-US" dirty="0"/>
              <a:t>Price of goods (euro area)</a:t>
            </a:r>
          </a:p>
          <a:p>
            <a:pPr lvl="1"/>
            <a:r>
              <a:rPr lang="en-US" dirty="0"/>
              <a:t>Interest rates (US and euro area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676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 of Foreign </a:t>
            </a:r>
            <a:r>
              <a:rPr lang="en-US" dirty="0"/>
              <a:t>Exchange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Supply curve</a:t>
            </a:r>
          </a:p>
          <a:p>
            <a:pPr lvl="1"/>
            <a:r>
              <a:rPr lang="en-US" dirty="0"/>
              <a:t>Positive relationship</a:t>
            </a:r>
          </a:p>
          <a:p>
            <a:pPr lvl="2"/>
            <a:r>
              <a:rPr lang="en-US" dirty="0"/>
              <a:t>Dollar price of euro</a:t>
            </a:r>
          </a:p>
          <a:p>
            <a:pPr lvl="2"/>
            <a:r>
              <a:rPr lang="en-US" dirty="0"/>
              <a:t>Quantity of euros supplied</a:t>
            </a:r>
          </a:p>
          <a:p>
            <a:r>
              <a:rPr lang="en-US" dirty="0"/>
              <a:t>Assumed constant</a:t>
            </a:r>
          </a:p>
          <a:p>
            <a:pPr lvl="1"/>
            <a:r>
              <a:rPr lang="en-US" dirty="0"/>
              <a:t>Income, taxes (euro area)</a:t>
            </a:r>
          </a:p>
          <a:p>
            <a:pPr lvl="1"/>
            <a:r>
              <a:rPr lang="en-US" dirty="0"/>
              <a:t>Expected inflation (euro area and US)</a:t>
            </a:r>
          </a:p>
          <a:p>
            <a:pPr lvl="1"/>
            <a:r>
              <a:rPr lang="en-US" dirty="0"/>
              <a:t>Interest rates (euro area and US)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13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The Foreign Exchange </a:t>
            </a:r>
            <a:r>
              <a:rPr lang="en-US" dirty="0" smtClean="0"/>
              <a:t>Market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472752" y="1270000"/>
            <a:ext cx="3520436" cy="5048250"/>
          </a:xfrm>
        </p:spPr>
        <p:txBody>
          <a:bodyPr/>
          <a:lstStyle/>
          <a:p>
            <a:r>
              <a:rPr lang="en-US" dirty="0"/>
              <a:t>The fewer dollars needed to purchase one unit of foreign exchange, the lower the price of foreign goods </a:t>
            </a:r>
            <a:r>
              <a:rPr lang="en-US" dirty="0" smtClean="0"/>
              <a:t>and the </a:t>
            </a:r>
            <a:r>
              <a:rPr lang="en-US" dirty="0"/>
              <a:t>greater the quantity of foreign goods demanded. Thus, the demand curve for foreign exchange </a:t>
            </a:r>
            <a:r>
              <a:rPr lang="en-US" dirty="0" smtClean="0"/>
              <a:t>slopes downward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/>
              <a:t>increase in the exchange rate makes U.S. products cheaper for foreigners. This implies </a:t>
            </a:r>
            <a:r>
              <a:rPr lang="en-US" dirty="0" smtClean="0"/>
              <a:t>an increase </a:t>
            </a:r>
            <a:r>
              <a:rPr lang="en-US" dirty="0"/>
              <a:t>in the quantity of foreign exchange supplied. The supply curve of foreign exchange slopes upward.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33513" y="1570038"/>
            <a:ext cx="3862387" cy="3302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860425" y="4902200"/>
            <a:ext cx="4776788" cy="982663"/>
            <a:chOff x="1241916" y="4916384"/>
            <a:chExt cx="4776430" cy="982831"/>
          </a:xfrm>
        </p:grpSpPr>
        <p:cxnSp>
          <p:nvCxnSpPr>
            <p:cNvPr id="9" name="Straight Connector 7"/>
            <p:cNvCxnSpPr>
              <a:cxnSpLocks noChangeShapeType="1"/>
            </p:cNvCxnSpPr>
            <p:nvPr/>
          </p:nvCxnSpPr>
          <p:spPr bwMode="auto">
            <a:xfrm>
              <a:off x="1793174" y="4916384"/>
              <a:ext cx="3918857" cy="158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9"/>
            <p:cNvCxnSpPr>
              <a:cxnSpLocks noChangeShapeType="1"/>
            </p:cNvCxnSpPr>
            <p:nvPr/>
          </p:nvCxnSpPr>
          <p:spPr bwMode="auto">
            <a:xfrm rot="5400000">
              <a:off x="3527765" y="4963885"/>
              <a:ext cx="95003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TextBox 15"/>
            <p:cNvSpPr txBox="1">
              <a:spLocks noChangeArrowheads="1"/>
            </p:cNvSpPr>
            <p:nvPr/>
          </p:nvSpPr>
          <p:spPr bwMode="auto">
            <a:xfrm>
              <a:off x="3289467" y="5058888"/>
              <a:ext cx="5693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800</a:t>
              </a:r>
            </a:p>
          </p:txBody>
        </p:sp>
        <p:sp>
          <p:nvSpPr>
            <p:cNvPr id="12" name="TextBox 16"/>
            <p:cNvSpPr txBox="1">
              <a:spLocks noChangeArrowheads="1"/>
            </p:cNvSpPr>
            <p:nvPr/>
          </p:nvSpPr>
          <p:spPr bwMode="auto">
            <a:xfrm>
              <a:off x="1387436" y="5058888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13" name="TextBox 20"/>
            <p:cNvSpPr txBox="1">
              <a:spLocks noChangeArrowheads="1"/>
            </p:cNvSpPr>
            <p:nvPr/>
          </p:nvSpPr>
          <p:spPr bwMode="auto">
            <a:xfrm>
              <a:off x="1241916" y="5529458"/>
              <a:ext cx="4776430" cy="369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800" dirty="0" smtClean="0">
                  <a:solidFill>
                    <a:srgbClr val="000000"/>
                  </a:solidFill>
                </a:rPr>
                <a:t>Foreign exchange (billions of </a:t>
              </a:r>
              <a:r>
                <a:rPr lang="en-US" sz="1800" dirty="0" err="1" smtClean="0">
                  <a:solidFill>
                    <a:srgbClr val="000000"/>
                  </a:solidFill>
                </a:rPr>
                <a:t>euros</a:t>
              </a:r>
              <a:r>
                <a:rPr lang="en-US" sz="1800" dirty="0" smtClean="0">
                  <a:solidFill>
                    <a:srgbClr val="000000"/>
                  </a:solidFill>
                </a:rPr>
                <a:t> per day)</a:t>
              </a:r>
            </a:p>
          </p:txBody>
        </p:sp>
      </p:grpSp>
      <p:grpSp>
        <p:nvGrpSpPr>
          <p:cNvPr id="14" name="Group 35"/>
          <p:cNvGrpSpPr>
            <a:grpSpLocks/>
          </p:cNvGrpSpPr>
          <p:nvPr/>
        </p:nvGrpSpPr>
        <p:grpSpPr bwMode="auto">
          <a:xfrm>
            <a:off x="206375" y="1565275"/>
            <a:ext cx="1217613" cy="3581400"/>
            <a:chOff x="588188" y="1580212"/>
            <a:chExt cx="1217655" cy="3581175"/>
          </a:xfrm>
        </p:grpSpPr>
        <p:cxnSp>
          <p:nvCxnSpPr>
            <p:cNvPr id="15" name="Straight Connector 5"/>
            <p:cNvCxnSpPr>
              <a:cxnSpLocks noChangeShapeType="1"/>
            </p:cNvCxnSpPr>
            <p:nvPr/>
          </p:nvCxnSpPr>
          <p:spPr bwMode="auto">
            <a:xfrm rot="5400000">
              <a:off x="136566" y="3247901"/>
              <a:ext cx="3336966" cy="158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11"/>
            <p:cNvCxnSpPr>
              <a:cxnSpLocks noChangeShapeType="1"/>
            </p:cNvCxnSpPr>
            <p:nvPr/>
          </p:nvCxnSpPr>
          <p:spPr bwMode="auto">
            <a:xfrm rot="10800000">
              <a:off x="1674422" y="3051969"/>
              <a:ext cx="118753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13"/>
            <p:cNvCxnSpPr>
              <a:cxnSpLocks noChangeShapeType="1"/>
            </p:cNvCxnSpPr>
            <p:nvPr/>
          </p:nvCxnSpPr>
          <p:spPr bwMode="auto">
            <a:xfrm rot="10800000">
              <a:off x="1674422" y="3632262"/>
              <a:ext cx="118753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14"/>
            <p:cNvCxnSpPr>
              <a:cxnSpLocks noChangeShapeType="1"/>
            </p:cNvCxnSpPr>
            <p:nvPr/>
          </p:nvCxnSpPr>
          <p:spPr bwMode="auto">
            <a:xfrm rot="10800000">
              <a:off x="1674422" y="4211769"/>
              <a:ext cx="118753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TextBox 17"/>
            <p:cNvSpPr txBox="1">
              <a:spLocks noChangeArrowheads="1"/>
            </p:cNvSpPr>
            <p:nvPr/>
          </p:nvSpPr>
          <p:spPr bwMode="auto">
            <a:xfrm>
              <a:off x="1066835" y="4023756"/>
              <a:ext cx="633529" cy="369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sz="1800" dirty="0" smtClean="0">
                  <a:solidFill>
                    <a:srgbClr val="000000"/>
                  </a:solidFill>
                </a:rPr>
                <a:t>1.05</a:t>
              </a:r>
            </a:p>
          </p:txBody>
        </p:sp>
        <p:sp>
          <p:nvSpPr>
            <p:cNvPr id="20" name="TextBox 18"/>
            <p:cNvSpPr txBox="1">
              <a:spLocks noChangeArrowheads="1"/>
            </p:cNvSpPr>
            <p:nvPr/>
          </p:nvSpPr>
          <p:spPr bwMode="auto">
            <a:xfrm>
              <a:off x="1066835" y="3443844"/>
              <a:ext cx="633529" cy="369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sz="1800" dirty="0" smtClean="0">
                  <a:solidFill>
                    <a:srgbClr val="000000"/>
                  </a:solidFill>
                </a:rPr>
                <a:t>1.10</a:t>
              </a:r>
            </a:p>
          </p:txBody>
        </p:sp>
        <p:sp>
          <p:nvSpPr>
            <p:cNvPr id="21" name="TextBox 19"/>
            <p:cNvSpPr txBox="1">
              <a:spLocks noChangeArrowheads="1"/>
            </p:cNvSpPr>
            <p:nvPr/>
          </p:nvSpPr>
          <p:spPr bwMode="auto">
            <a:xfrm>
              <a:off x="938595" y="2861950"/>
              <a:ext cx="761773" cy="369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sz="1800" dirty="0" smtClean="0">
                  <a:solidFill>
                    <a:srgbClr val="000000"/>
                  </a:solidFill>
                </a:rPr>
                <a:t>$1.15</a:t>
              </a:r>
            </a:p>
          </p:txBody>
        </p:sp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 rot="-5400000">
              <a:off x="-973778" y="3230089"/>
              <a:ext cx="34932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Exchange rate (dollars per euro)</a:t>
              </a:r>
            </a:p>
          </p:txBody>
        </p:sp>
      </p:grpSp>
      <p:grpSp>
        <p:nvGrpSpPr>
          <p:cNvPr id="23" name="Group 30"/>
          <p:cNvGrpSpPr>
            <a:grpSpLocks/>
          </p:cNvGrpSpPr>
          <p:nvPr/>
        </p:nvGrpSpPr>
        <p:grpSpPr bwMode="auto">
          <a:xfrm>
            <a:off x="1838325" y="1920875"/>
            <a:ext cx="3082925" cy="2994025"/>
            <a:chOff x="2220687" y="1935679"/>
            <a:chExt cx="3082702" cy="2993778"/>
          </a:xfrm>
        </p:grpSpPr>
        <p:sp>
          <p:nvSpPr>
            <p:cNvPr id="24" name="Freeform 22"/>
            <p:cNvSpPr>
              <a:spLocks noChangeArrowheads="1"/>
            </p:cNvSpPr>
            <p:nvPr/>
          </p:nvSpPr>
          <p:spPr bwMode="auto">
            <a:xfrm>
              <a:off x="2220687" y="1935679"/>
              <a:ext cx="2790700" cy="2743199"/>
            </a:xfrm>
            <a:custGeom>
              <a:avLst/>
              <a:gdLst>
                <a:gd name="T0" fmla="*/ 0 w 3123210"/>
                <a:gd name="T1" fmla="*/ 0 h 2576946"/>
                <a:gd name="T2" fmla="*/ 730515 w 3123210"/>
                <a:gd name="T3" fmla="*/ 1947989 h 2576946"/>
                <a:gd name="T4" fmla="*/ 1778939 w 3123210"/>
                <a:gd name="T5" fmla="*/ 3522611 h 2576946"/>
                <a:gd name="T6" fmla="*/ 0 60000 65536"/>
                <a:gd name="T7" fmla="*/ 0 60000 65536"/>
                <a:gd name="T8" fmla="*/ 0 60000 65536"/>
                <a:gd name="T9" fmla="*/ 0 w 3123210"/>
                <a:gd name="T10" fmla="*/ 0 h 2576946"/>
                <a:gd name="T11" fmla="*/ 3123210 w 3123210"/>
                <a:gd name="T12" fmla="*/ 2576946 h 25769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23210" h="2576946">
                  <a:moveTo>
                    <a:pt x="0" y="0"/>
                  </a:moveTo>
                  <a:cubicBezTo>
                    <a:pt x="381000" y="497774"/>
                    <a:pt x="762000" y="995548"/>
                    <a:pt x="1282535" y="1425039"/>
                  </a:cubicBezTo>
                  <a:cubicBezTo>
                    <a:pt x="1803070" y="1854530"/>
                    <a:pt x="2463140" y="2215738"/>
                    <a:pt x="3123210" y="2576946"/>
                  </a:cubicBezTo>
                </a:path>
              </a:pathLst>
            </a:custGeom>
            <a:noFill/>
            <a:ln w="38100" algn="ctr">
              <a:solidFill>
                <a:srgbClr val="4B4B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5" name="TextBox 24"/>
            <p:cNvSpPr txBox="1">
              <a:spLocks noChangeArrowheads="1"/>
            </p:cNvSpPr>
            <p:nvPr/>
          </p:nvSpPr>
          <p:spPr bwMode="auto">
            <a:xfrm>
              <a:off x="4952011" y="4560125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sz="1800" i="1" dirty="0" smtClean="0">
                  <a:solidFill>
                    <a:srgbClr val="000000"/>
                  </a:solidFill>
                </a:rPr>
                <a:t>D</a:t>
              </a:r>
            </a:p>
          </p:txBody>
        </p:sp>
      </p:grpSp>
      <p:grpSp>
        <p:nvGrpSpPr>
          <p:cNvPr id="26" name="Group 29"/>
          <p:cNvGrpSpPr>
            <a:grpSpLocks/>
          </p:cNvGrpSpPr>
          <p:nvPr/>
        </p:nvGrpSpPr>
        <p:grpSpPr bwMode="auto">
          <a:xfrm>
            <a:off x="1576388" y="1992313"/>
            <a:ext cx="3141662" cy="2660650"/>
            <a:chOff x="1959428" y="2006930"/>
            <a:chExt cx="3141131" cy="2660073"/>
          </a:xfrm>
        </p:grpSpPr>
        <p:sp>
          <p:nvSpPr>
            <p:cNvPr id="27" name="Freeform 23"/>
            <p:cNvSpPr>
              <a:spLocks noChangeArrowheads="1"/>
            </p:cNvSpPr>
            <p:nvPr/>
          </p:nvSpPr>
          <p:spPr bwMode="auto">
            <a:xfrm>
              <a:off x="1959428" y="2244437"/>
              <a:ext cx="2778826" cy="2422566"/>
            </a:xfrm>
            <a:custGeom>
              <a:avLst/>
              <a:gdLst>
                <a:gd name="T0" fmla="*/ 0 w 2778826"/>
                <a:gd name="T1" fmla="*/ 2422566 h 2422566"/>
                <a:gd name="T2" fmla="*/ 1615044 w 2778826"/>
                <a:gd name="T3" fmla="*/ 1389413 h 2422566"/>
                <a:gd name="T4" fmla="*/ 2778826 w 2778826"/>
                <a:gd name="T5" fmla="*/ 0 h 2422566"/>
                <a:gd name="T6" fmla="*/ 0 60000 65536"/>
                <a:gd name="T7" fmla="*/ 0 60000 65536"/>
                <a:gd name="T8" fmla="*/ 0 60000 65536"/>
                <a:gd name="T9" fmla="*/ 0 w 2778826"/>
                <a:gd name="T10" fmla="*/ 0 h 2422566"/>
                <a:gd name="T11" fmla="*/ 2778826 w 2778826"/>
                <a:gd name="T12" fmla="*/ 2422566 h 24225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78826" h="2422566">
                  <a:moveTo>
                    <a:pt x="0" y="2422566"/>
                  </a:moveTo>
                  <a:cubicBezTo>
                    <a:pt x="575953" y="2107870"/>
                    <a:pt x="1151906" y="1793174"/>
                    <a:pt x="1615044" y="1389413"/>
                  </a:cubicBezTo>
                  <a:cubicBezTo>
                    <a:pt x="2078182" y="985652"/>
                    <a:pt x="2428504" y="492826"/>
                    <a:pt x="2778826" y="0"/>
                  </a:cubicBezTo>
                </a:path>
              </a:pathLst>
            </a:cu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8" name="TextBox 25"/>
            <p:cNvSpPr txBox="1">
              <a:spLocks noChangeArrowheads="1"/>
            </p:cNvSpPr>
            <p:nvPr/>
          </p:nvSpPr>
          <p:spPr bwMode="auto">
            <a:xfrm>
              <a:off x="4762005" y="2006930"/>
              <a:ext cx="3385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sz="1800" i="1" dirty="0" smtClean="0">
                  <a:solidFill>
                    <a:srgbClr val="000000"/>
                  </a:solidFill>
                </a:rPr>
                <a:t>S</a:t>
              </a:r>
            </a:p>
          </p:txBody>
        </p:sp>
      </p:grpSp>
      <p:sp>
        <p:nvSpPr>
          <p:cNvPr id="29" name="Freeform 183"/>
          <p:cNvSpPr>
            <a:spLocks/>
          </p:cNvSpPr>
          <p:nvPr/>
        </p:nvSpPr>
        <p:spPr bwMode="auto">
          <a:xfrm>
            <a:off x="3117850" y="3557588"/>
            <a:ext cx="144463" cy="136525"/>
          </a:xfrm>
          <a:custGeom>
            <a:avLst/>
            <a:gdLst>
              <a:gd name="T0" fmla="*/ 2147483647 w 106"/>
              <a:gd name="T1" fmla="*/ 2147483647 h 68"/>
              <a:gd name="T2" fmla="*/ 2147483647 w 106"/>
              <a:gd name="T3" fmla="*/ 2147483647 h 68"/>
              <a:gd name="T4" fmla="*/ 2147483647 w 106"/>
              <a:gd name="T5" fmla="*/ 2147483647 h 68"/>
              <a:gd name="T6" fmla="*/ 2147483647 w 106"/>
              <a:gd name="T7" fmla="*/ 2147483647 h 68"/>
              <a:gd name="T8" fmla="*/ 2147483647 w 106"/>
              <a:gd name="T9" fmla="*/ 2147483647 h 68"/>
              <a:gd name="T10" fmla="*/ 2147483647 w 106"/>
              <a:gd name="T11" fmla="*/ 2147483647 h 68"/>
              <a:gd name="T12" fmla="*/ 2147483647 w 106"/>
              <a:gd name="T13" fmla="*/ 2147483647 h 68"/>
              <a:gd name="T14" fmla="*/ 2147483647 w 106"/>
              <a:gd name="T15" fmla="*/ 2147483647 h 68"/>
              <a:gd name="T16" fmla="*/ 2147483647 w 106"/>
              <a:gd name="T17" fmla="*/ 2147483647 h 68"/>
              <a:gd name="T18" fmla="*/ 2147483647 w 106"/>
              <a:gd name="T19" fmla="*/ 2147483647 h 68"/>
              <a:gd name="T20" fmla="*/ 2147483647 w 106"/>
              <a:gd name="T21" fmla="*/ 0 h 68"/>
              <a:gd name="T22" fmla="*/ 2147483647 w 106"/>
              <a:gd name="T23" fmla="*/ 0 h 68"/>
              <a:gd name="T24" fmla="*/ 2147483647 w 106"/>
              <a:gd name="T25" fmla="*/ 2147483647 h 68"/>
              <a:gd name="T26" fmla="*/ 2147483647 w 106"/>
              <a:gd name="T27" fmla="*/ 2147483647 h 68"/>
              <a:gd name="T28" fmla="*/ 2147483647 w 106"/>
              <a:gd name="T29" fmla="*/ 2147483647 h 68"/>
              <a:gd name="T30" fmla="*/ 0 w 106"/>
              <a:gd name="T31" fmla="*/ 2147483647 h 68"/>
              <a:gd name="T32" fmla="*/ 0 w 106"/>
              <a:gd name="T33" fmla="*/ 2147483647 h 68"/>
              <a:gd name="T34" fmla="*/ 2147483647 w 106"/>
              <a:gd name="T35" fmla="*/ 2147483647 h 68"/>
              <a:gd name="T36" fmla="*/ 2147483647 w 106"/>
              <a:gd name="T37" fmla="*/ 2147483647 h 68"/>
              <a:gd name="T38" fmla="*/ 2147483647 w 106"/>
              <a:gd name="T39" fmla="*/ 2147483647 h 68"/>
              <a:gd name="T40" fmla="*/ 2147483647 w 106"/>
              <a:gd name="T41" fmla="*/ 2147483647 h 68"/>
              <a:gd name="T42" fmla="*/ 2147483647 w 106"/>
              <a:gd name="T43" fmla="*/ 2147483647 h 6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6"/>
              <a:gd name="T67" fmla="*/ 0 h 68"/>
              <a:gd name="T68" fmla="*/ 106 w 106"/>
              <a:gd name="T69" fmla="*/ 68 h 6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6" h="68">
                <a:moveTo>
                  <a:pt x="56" y="68"/>
                </a:moveTo>
                <a:lnTo>
                  <a:pt x="56" y="68"/>
                </a:lnTo>
                <a:lnTo>
                  <a:pt x="76" y="65"/>
                </a:lnTo>
                <a:lnTo>
                  <a:pt x="91" y="58"/>
                </a:lnTo>
                <a:lnTo>
                  <a:pt x="101" y="45"/>
                </a:lnTo>
                <a:lnTo>
                  <a:pt x="106" y="32"/>
                </a:lnTo>
                <a:lnTo>
                  <a:pt x="101" y="19"/>
                </a:lnTo>
                <a:lnTo>
                  <a:pt x="91" y="9"/>
                </a:lnTo>
                <a:lnTo>
                  <a:pt x="76" y="3"/>
                </a:lnTo>
                <a:lnTo>
                  <a:pt x="56" y="0"/>
                </a:lnTo>
                <a:lnTo>
                  <a:pt x="36" y="3"/>
                </a:lnTo>
                <a:lnTo>
                  <a:pt x="15" y="9"/>
                </a:lnTo>
                <a:lnTo>
                  <a:pt x="5" y="19"/>
                </a:lnTo>
                <a:lnTo>
                  <a:pt x="0" y="32"/>
                </a:lnTo>
                <a:lnTo>
                  <a:pt x="5" y="45"/>
                </a:lnTo>
                <a:lnTo>
                  <a:pt x="15" y="58"/>
                </a:lnTo>
                <a:lnTo>
                  <a:pt x="36" y="65"/>
                </a:lnTo>
                <a:lnTo>
                  <a:pt x="56" y="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30" name="Straight Connector 29"/>
          <p:cNvCxnSpPr>
            <a:cxnSpLocks noChangeShapeType="1"/>
          </p:cNvCxnSpPr>
          <p:nvPr/>
        </p:nvCxnSpPr>
        <p:spPr bwMode="auto">
          <a:xfrm>
            <a:off x="3192463" y="3619500"/>
            <a:ext cx="0" cy="128270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 flipH="1" flipV="1">
            <a:off x="1435100" y="3619500"/>
            <a:ext cx="17573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1242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the Exchange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Equilibrium exchange rate</a:t>
            </a:r>
          </a:p>
          <a:p>
            <a:pPr lvl="1"/>
            <a:r>
              <a:rPr lang="en-US" dirty="0"/>
              <a:t>Demand intersect the supply</a:t>
            </a:r>
          </a:p>
          <a:p>
            <a:r>
              <a:rPr lang="en-US" dirty="0"/>
              <a:t>Floating exchange rate</a:t>
            </a:r>
          </a:p>
          <a:p>
            <a:pPr lvl="1"/>
            <a:r>
              <a:rPr lang="en-US" dirty="0"/>
              <a:t>Adjust freely</a:t>
            </a:r>
          </a:p>
          <a:p>
            <a:r>
              <a:rPr lang="en-US" dirty="0"/>
              <a:t>Increase in demand for foreign exchange</a:t>
            </a:r>
          </a:p>
          <a:p>
            <a:pPr lvl="1"/>
            <a:r>
              <a:rPr lang="en-US" dirty="0"/>
              <a:t>Increase of equilibrium exchange rate</a:t>
            </a:r>
          </a:p>
          <a:p>
            <a:pPr lvl="1"/>
            <a:r>
              <a:rPr lang="en-US" dirty="0"/>
              <a:t>Euro increases in value (appreciates)</a:t>
            </a:r>
          </a:p>
          <a:p>
            <a:pPr lvl="1"/>
            <a:r>
              <a:rPr lang="en-US" dirty="0"/>
              <a:t>Dollar falls in value (depreciates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100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of Payments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International economic transactions </a:t>
            </a:r>
          </a:p>
          <a:p>
            <a:pPr lvl="1"/>
            <a:r>
              <a:rPr lang="en-US" dirty="0"/>
              <a:t>Flow of transactions </a:t>
            </a:r>
            <a:r>
              <a:rPr lang="en-US" dirty="0" smtClean="0"/>
              <a:t>per </a:t>
            </a:r>
            <a:r>
              <a:rPr lang="en-US" dirty="0"/>
              <a:t>period of time</a:t>
            </a:r>
          </a:p>
          <a:p>
            <a:pPr lvl="1"/>
            <a:r>
              <a:rPr lang="en-US" dirty="0"/>
              <a:t>May </a:t>
            </a:r>
            <a:r>
              <a:rPr lang="en-US" dirty="0" smtClean="0"/>
              <a:t>involve more than </a:t>
            </a:r>
            <a:r>
              <a:rPr lang="en-US" dirty="0"/>
              <a:t>cash payments</a:t>
            </a:r>
          </a:p>
          <a:p>
            <a:r>
              <a:rPr lang="en-US" dirty="0"/>
              <a:t>Double-entry bookkeeping </a:t>
            </a:r>
          </a:p>
          <a:p>
            <a:pPr lvl="1"/>
            <a:r>
              <a:rPr lang="en-US" dirty="0" smtClean="0"/>
              <a:t>Credits: inflow </a:t>
            </a:r>
            <a:r>
              <a:rPr lang="en-US" dirty="0"/>
              <a:t>of receipts from the rest of the world</a:t>
            </a:r>
          </a:p>
          <a:p>
            <a:pPr lvl="1"/>
            <a:r>
              <a:rPr lang="en-US" dirty="0" smtClean="0"/>
              <a:t>Debits: outflow </a:t>
            </a:r>
            <a:r>
              <a:rPr lang="en-US" dirty="0"/>
              <a:t>of payments to the rest of the world</a:t>
            </a:r>
          </a:p>
          <a:p>
            <a:r>
              <a:rPr lang="en-US" dirty="0"/>
              <a:t>Several individual accounts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919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700" dirty="0"/>
              <a:t>Effect on the Foreign Exchange Market of an Increased </a:t>
            </a:r>
            <a:endParaRPr lang="en-US" sz="2700" dirty="0" smtClean="0"/>
          </a:p>
          <a:p>
            <a:r>
              <a:rPr lang="en-US" sz="2700" dirty="0" smtClean="0"/>
              <a:t>Demand </a:t>
            </a:r>
            <a:r>
              <a:rPr lang="en-US" sz="2700" dirty="0"/>
              <a:t>for </a:t>
            </a:r>
            <a:r>
              <a:rPr lang="en-US" sz="2700" dirty="0" smtClean="0"/>
              <a:t>Euros</a:t>
            </a:r>
            <a:endParaRPr lang="en-US" sz="2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81432" y="1761222"/>
            <a:ext cx="4011755" cy="4557028"/>
          </a:xfrm>
        </p:spPr>
        <p:txBody>
          <a:bodyPr/>
          <a:lstStyle/>
          <a:p>
            <a:r>
              <a:rPr lang="en-US" dirty="0"/>
              <a:t>The intersection of the demand curve for foreign exchange, </a:t>
            </a:r>
            <a:r>
              <a:rPr lang="en-US" i="1" dirty="0"/>
              <a:t>D</a:t>
            </a:r>
            <a:r>
              <a:rPr lang="en-US" dirty="0"/>
              <a:t>, and the supply curve for foreign exchange, </a:t>
            </a:r>
            <a:r>
              <a:rPr lang="en-US" i="1" dirty="0"/>
              <a:t>S</a:t>
            </a:r>
            <a:r>
              <a:rPr lang="en-US" dirty="0" smtClean="0"/>
              <a:t>, determines </a:t>
            </a:r>
            <a:r>
              <a:rPr lang="en-US" dirty="0"/>
              <a:t>the exchange rate. </a:t>
            </a:r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/>
              <a:t>an exchange rate of $1.10 per euro, the quantity of euros demanded </a:t>
            </a:r>
            <a:r>
              <a:rPr lang="en-US" dirty="0" smtClean="0"/>
              <a:t>equals the </a:t>
            </a:r>
            <a:r>
              <a:rPr lang="en-US" dirty="0"/>
              <a:t>quantity supplied. </a:t>
            </a:r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/>
              <a:t>increase in the demand for euros from </a:t>
            </a:r>
            <a:r>
              <a:rPr lang="en-US" i="1" dirty="0"/>
              <a:t>D</a:t>
            </a:r>
            <a:r>
              <a:rPr lang="en-US" dirty="0"/>
              <a:t> to </a:t>
            </a:r>
            <a:r>
              <a:rPr lang="en-US" i="1" dirty="0" smtClean="0"/>
              <a:t>D’</a:t>
            </a:r>
            <a:r>
              <a:rPr lang="en-US" dirty="0" smtClean="0"/>
              <a:t> </a:t>
            </a:r>
            <a:r>
              <a:rPr lang="en-US" dirty="0"/>
              <a:t>increases the exchange rate </a:t>
            </a:r>
            <a:r>
              <a:rPr lang="en-US" dirty="0" smtClean="0"/>
              <a:t>from $</a:t>
            </a:r>
            <a:r>
              <a:rPr lang="en-US" dirty="0"/>
              <a:t>1.10 to $1.12 per euro.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955675" y="1761222"/>
            <a:ext cx="3862388" cy="33289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33" name="Group 10"/>
          <p:cNvGrpSpPr>
            <a:grpSpLocks/>
          </p:cNvGrpSpPr>
          <p:nvPr/>
        </p:nvGrpSpPr>
        <p:grpSpPr bwMode="auto">
          <a:xfrm>
            <a:off x="207963" y="1311960"/>
            <a:ext cx="738187" cy="3811587"/>
            <a:chOff x="1066835" y="1105641"/>
            <a:chExt cx="739008" cy="3811537"/>
          </a:xfrm>
        </p:grpSpPr>
        <p:cxnSp>
          <p:nvCxnSpPr>
            <p:cNvPr id="34" name="Straight Connector 11"/>
            <p:cNvCxnSpPr>
              <a:cxnSpLocks noChangeShapeType="1"/>
            </p:cNvCxnSpPr>
            <p:nvPr/>
          </p:nvCxnSpPr>
          <p:spPr bwMode="auto">
            <a:xfrm rot="5400000">
              <a:off x="136566" y="3247901"/>
              <a:ext cx="3336966" cy="158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Straight Connector 12"/>
            <p:cNvCxnSpPr>
              <a:cxnSpLocks noChangeShapeType="1"/>
            </p:cNvCxnSpPr>
            <p:nvPr/>
          </p:nvCxnSpPr>
          <p:spPr bwMode="auto">
            <a:xfrm rot="10800000">
              <a:off x="1674422" y="3289469"/>
              <a:ext cx="118753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Straight Connector 13"/>
            <p:cNvCxnSpPr>
              <a:cxnSpLocks noChangeShapeType="1"/>
            </p:cNvCxnSpPr>
            <p:nvPr/>
          </p:nvCxnSpPr>
          <p:spPr bwMode="auto">
            <a:xfrm rot="10800000">
              <a:off x="1674422" y="3632262"/>
              <a:ext cx="118753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" name="TextBox 16"/>
            <p:cNvSpPr txBox="1">
              <a:spLocks noChangeArrowheads="1"/>
            </p:cNvSpPr>
            <p:nvPr/>
          </p:nvSpPr>
          <p:spPr bwMode="auto">
            <a:xfrm>
              <a:off x="1066835" y="3443844"/>
              <a:ext cx="634211" cy="369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sz="1800" dirty="0" smtClean="0">
                  <a:solidFill>
                    <a:srgbClr val="000000"/>
                  </a:solidFill>
                </a:rPr>
                <a:t>1.10</a:t>
              </a:r>
            </a:p>
          </p:txBody>
        </p:sp>
        <p:sp>
          <p:nvSpPr>
            <p:cNvPr id="38" name="TextBox 17"/>
            <p:cNvSpPr txBox="1">
              <a:spLocks noChangeArrowheads="1"/>
            </p:cNvSpPr>
            <p:nvPr/>
          </p:nvSpPr>
          <p:spPr bwMode="auto">
            <a:xfrm>
              <a:off x="1066835" y="3087575"/>
              <a:ext cx="634212" cy="369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sz="1800" dirty="0" smtClean="0">
                  <a:solidFill>
                    <a:srgbClr val="000000"/>
                  </a:solidFill>
                </a:rPr>
                <a:t>1.12</a:t>
              </a:r>
            </a:p>
          </p:txBody>
        </p:sp>
        <p:sp>
          <p:nvSpPr>
            <p:cNvPr id="39" name="TextBox 18"/>
            <p:cNvSpPr txBox="1">
              <a:spLocks noChangeArrowheads="1"/>
            </p:cNvSpPr>
            <p:nvPr/>
          </p:nvSpPr>
          <p:spPr bwMode="auto">
            <a:xfrm rot="-5400000">
              <a:off x="411292" y="1785461"/>
              <a:ext cx="2005656" cy="646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Exchange rate</a:t>
              </a:r>
            </a:p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 (dollars per euro)</a:t>
              </a:r>
            </a:p>
          </p:txBody>
        </p:sp>
      </p:grp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2132013" y="2248585"/>
            <a:ext cx="2674839" cy="2459090"/>
            <a:chOff x="2422567" y="2268187"/>
            <a:chExt cx="2674700" cy="2459442"/>
          </a:xfrm>
        </p:grpSpPr>
        <p:sp>
          <p:nvSpPr>
            <p:cNvPr id="41" name="Freeform 20"/>
            <p:cNvSpPr>
              <a:spLocks noChangeArrowheads="1"/>
            </p:cNvSpPr>
            <p:nvPr/>
          </p:nvSpPr>
          <p:spPr bwMode="auto">
            <a:xfrm>
              <a:off x="2422567" y="2268187"/>
              <a:ext cx="2280062" cy="2232561"/>
            </a:xfrm>
            <a:custGeom>
              <a:avLst/>
              <a:gdLst>
                <a:gd name="T0" fmla="*/ 0 w 3123210"/>
                <a:gd name="T1" fmla="*/ 0 h 2576946"/>
                <a:gd name="T2" fmla="*/ 265948 w 3123210"/>
                <a:gd name="T3" fmla="*/ 695531 h 2576946"/>
                <a:gd name="T4" fmla="*/ 647633 w 3123210"/>
                <a:gd name="T5" fmla="*/ 1257753 h 2576946"/>
                <a:gd name="T6" fmla="*/ 0 60000 65536"/>
                <a:gd name="T7" fmla="*/ 0 60000 65536"/>
                <a:gd name="T8" fmla="*/ 0 60000 65536"/>
                <a:gd name="T9" fmla="*/ 0 w 3123210"/>
                <a:gd name="T10" fmla="*/ 0 h 2576946"/>
                <a:gd name="T11" fmla="*/ 3123210 w 3123210"/>
                <a:gd name="T12" fmla="*/ 2576946 h 25769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23210" h="2576946">
                  <a:moveTo>
                    <a:pt x="0" y="0"/>
                  </a:moveTo>
                  <a:cubicBezTo>
                    <a:pt x="381000" y="497774"/>
                    <a:pt x="762000" y="995548"/>
                    <a:pt x="1282535" y="1425039"/>
                  </a:cubicBezTo>
                  <a:cubicBezTo>
                    <a:pt x="1803070" y="1854530"/>
                    <a:pt x="2463140" y="2215738"/>
                    <a:pt x="3123210" y="2576946"/>
                  </a:cubicBezTo>
                </a:path>
              </a:pathLst>
            </a:custGeom>
            <a:noFill/>
            <a:ln w="38100" algn="ctr">
              <a:solidFill>
                <a:srgbClr val="67A3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2" name="TextBox 21"/>
            <p:cNvSpPr txBox="1">
              <a:spLocks noChangeArrowheads="1"/>
            </p:cNvSpPr>
            <p:nvPr/>
          </p:nvSpPr>
          <p:spPr bwMode="auto">
            <a:xfrm>
              <a:off x="4702628" y="4358244"/>
              <a:ext cx="394639" cy="369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sz="1800" i="1" dirty="0" smtClean="0">
                  <a:solidFill>
                    <a:srgbClr val="000000"/>
                  </a:solidFill>
                </a:rPr>
                <a:t>D′</a:t>
              </a:r>
            </a:p>
          </p:txBody>
        </p:sp>
      </p:grpSp>
      <p:grpSp>
        <p:nvGrpSpPr>
          <p:cNvPr id="43" name="Group 22"/>
          <p:cNvGrpSpPr>
            <a:grpSpLocks/>
          </p:cNvGrpSpPr>
          <p:nvPr/>
        </p:nvGrpSpPr>
        <p:grpSpPr bwMode="auto">
          <a:xfrm>
            <a:off x="1098550" y="2213660"/>
            <a:ext cx="3141663" cy="2659062"/>
            <a:chOff x="1959428" y="2006930"/>
            <a:chExt cx="3141131" cy="2660073"/>
          </a:xfrm>
        </p:grpSpPr>
        <p:sp>
          <p:nvSpPr>
            <p:cNvPr id="44" name="Freeform 23"/>
            <p:cNvSpPr>
              <a:spLocks noChangeArrowheads="1"/>
            </p:cNvSpPr>
            <p:nvPr/>
          </p:nvSpPr>
          <p:spPr bwMode="auto">
            <a:xfrm>
              <a:off x="1959428" y="2244437"/>
              <a:ext cx="2778826" cy="2422566"/>
            </a:xfrm>
            <a:custGeom>
              <a:avLst/>
              <a:gdLst>
                <a:gd name="T0" fmla="*/ 0 w 2778826"/>
                <a:gd name="T1" fmla="*/ 2422566 h 2422566"/>
                <a:gd name="T2" fmla="*/ 1615044 w 2778826"/>
                <a:gd name="T3" fmla="*/ 1389413 h 2422566"/>
                <a:gd name="T4" fmla="*/ 2778826 w 2778826"/>
                <a:gd name="T5" fmla="*/ 0 h 2422566"/>
                <a:gd name="T6" fmla="*/ 0 60000 65536"/>
                <a:gd name="T7" fmla="*/ 0 60000 65536"/>
                <a:gd name="T8" fmla="*/ 0 60000 65536"/>
                <a:gd name="T9" fmla="*/ 0 w 2778826"/>
                <a:gd name="T10" fmla="*/ 0 h 2422566"/>
                <a:gd name="T11" fmla="*/ 2778826 w 2778826"/>
                <a:gd name="T12" fmla="*/ 2422566 h 24225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78826" h="2422566">
                  <a:moveTo>
                    <a:pt x="0" y="2422566"/>
                  </a:moveTo>
                  <a:cubicBezTo>
                    <a:pt x="575953" y="2107870"/>
                    <a:pt x="1151906" y="1793174"/>
                    <a:pt x="1615044" y="1389413"/>
                  </a:cubicBezTo>
                  <a:cubicBezTo>
                    <a:pt x="2078182" y="985652"/>
                    <a:pt x="2428504" y="492826"/>
                    <a:pt x="2778826" y="0"/>
                  </a:cubicBezTo>
                </a:path>
              </a:pathLst>
            </a:cu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" name="TextBox 24"/>
            <p:cNvSpPr txBox="1">
              <a:spLocks noChangeArrowheads="1"/>
            </p:cNvSpPr>
            <p:nvPr/>
          </p:nvSpPr>
          <p:spPr bwMode="auto">
            <a:xfrm>
              <a:off x="4762005" y="2006930"/>
              <a:ext cx="3385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sz="1800" i="1" dirty="0" smtClean="0">
                  <a:solidFill>
                    <a:srgbClr val="000000"/>
                  </a:solidFill>
                </a:rPr>
                <a:t>S</a:t>
              </a:r>
            </a:p>
          </p:txBody>
        </p:sp>
      </p:grpSp>
      <p:cxnSp>
        <p:nvCxnSpPr>
          <p:cNvPr id="46" name="Straight Connector 45"/>
          <p:cNvCxnSpPr>
            <a:cxnSpLocks noChangeShapeType="1"/>
          </p:cNvCxnSpPr>
          <p:nvPr/>
        </p:nvCxnSpPr>
        <p:spPr bwMode="auto">
          <a:xfrm>
            <a:off x="2714625" y="3839260"/>
            <a:ext cx="0" cy="128270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Connector 46"/>
          <p:cNvCxnSpPr>
            <a:cxnSpLocks noChangeShapeType="1"/>
          </p:cNvCxnSpPr>
          <p:nvPr/>
        </p:nvCxnSpPr>
        <p:spPr bwMode="auto">
          <a:xfrm flipH="1" flipV="1">
            <a:off x="957263" y="3839260"/>
            <a:ext cx="175736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8" name="Group 28"/>
          <p:cNvGrpSpPr>
            <a:grpSpLocks/>
          </p:cNvGrpSpPr>
          <p:nvPr/>
        </p:nvGrpSpPr>
        <p:grpSpPr bwMode="auto">
          <a:xfrm>
            <a:off x="1512888" y="2294622"/>
            <a:ext cx="2833687" cy="2779713"/>
            <a:chOff x="2220687" y="1935680"/>
            <a:chExt cx="2833320" cy="2780021"/>
          </a:xfrm>
        </p:grpSpPr>
        <p:sp>
          <p:nvSpPr>
            <p:cNvPr id="49" name="Freeform 29"/>
            <p:cNvSpPr>
              <a:spLocks noChangeArrowheads="1"/>
            </p:cNvSpPr>
            <p:nvPr/>
          </p:nvSpPr>
          <p:spPr bwMode="auto">
            <a:xfrm>
              <a:off x="2220687" y="1935680"/>
              <a:ext cx="2472045" cy="2531422"/>
            </a:xfrm>
            <a:custGeom>
              <a:avLst/>
              <a:gdLst>
                <a:gd name="T0" fmla="*/ 0 w 3123210"/>
                <a:gd name="T1" fmla="*/ 0 h 2576946"/>
                <a:gd name="T2" fmla="*/ 398424 w 3123210"/>
                <a:gd name="T3" fmla="*/ 1303535 h 2576946"/>
                <a:gd name="T4" fmla="*/ 970235 w 3123210"/>
                <a:gd name="T5" fmla="*/ 2357227 h 2576946"/>
                <a:gd name="T6" fmla="*/ 0 60000 65536"/>
                <a:gd name="T7" fmla="*/ 0 60000 65536"/>
                <a:gd name="T8" fmla="*/ 0 60000 65536"/>
                <a:gd name="T9" fmla="*/ 0 w 3123210"/>
                <a:gd name="T10" fmla="*/ 0 h 2576946"/>
                <a:gd name="T11" fmla="*/ 3123210 w 3123210"/>
                <a:gd name="T12" fmla="*/ 2576946 h 25769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23210" h="2576946">
                  <a:moveTo>
                    <a:pt x="0" y="0"/>
                  </a:moveTo>
                  <a:cubicBezTo>
                    <a:pt x="381000" y="497774"/>
                    <a:pt x="762000" y="995548"/>
                    <a:pt x="1282535" y="1425039"/>
                  </a:cubicBezTo>
                  <a:cubicBezTo>
                    <a:pt x="1803070" y="1854530"/>
                    <a:pt x="2463140" y="2215738"/>
                    <a:pt x="3123210" y="2576946"/>
                  </a:cubicBezTo>
                </a:path>
              </a:pathLst>
            </a:custGeom>
            <a:noFill/>
            <a:ln w="38100" algn="ctr">
              <a:solidFill>
                <a:srgbClr val="4B4B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0" name="TextBox 30"/>
            <p:cNvSpPr txBox="1">
              <a:spLocks noChangeArrowheads="1"/>
            </p:cNvSpPr>
            <p:nvPr/>
          </p:nvSpPr>
          <p:spPr bwMode="auto">
            <a:xfrm>
              <a:off x="4702629" y="4346369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sz="1800" i="1" dirty="0" smtClean="0">
                  <a:solidFill>
                    <a:srgbClr val="000000"/>
                  </a:solidFill>
                </a:rPr>
                <a:t>D</a:t>
              </a:r>
            </a:p>
          </p:txBody>
        </p:sp>
      </p:grpSp>
      <p:sp>
        <p:nvSpPr>
          <p:cNvPr id="51" name="Freeform 183"/>
          <p:cNvSpPr>
            <a:spLocks/>
          </p:cNvSpPr>
          <p:nvPr/>
        </p:nvSpPr>
        <p:spPr bwMode="auto">
          <a:xfrm>
            <a:off x="2640013" y="3777347"/>
            <a:ext cx="144462" cy="136525"/>
          </a:xfrm>
          <a:custGeom>
            <a:avLst/>
            <a:gdLst>
              <a:gd name="T0" fmla="*/ 2147483647 w 106"/>
              <a:gd name="T1" fmla="*/ 2147483647 h 68"/>
              <a:gd name="T2" fmla="*/ 2147483647 w 106"/>
              <a:gd name="T3" fmla="*/ 2147483647 h 68"/>
              <a:gd name="T4" fmla="*/ 2147483647 w 106"/>
              <a:gd name="T5" fmla="*/ 2147483647 h 68"/>
              <a:gd name="T6" fmla="*/ 2147483647 w 106"/>
              <a:gd name="T7" fmla="*/ 2147483647 h 68"/>
              <a:gd name="T8" fmla="*/ 2147483647 w 106"/>
              <a:gd name="T9" fmla="*/ 2147483647 h 68"/>
              <a:gd name="T10" fmla="*/ 2147483647 w 106"/>
              <a:gd name="T11" fmla="*/ 2147483647 h 68"/>
              <a:gd name="T12" fmla="*/ 2147483647 w 106"/>
              <a:gd name="T13" fmla="*/ 2147483647 h 68"/>
              <a:gd name="T14" fmla="*/ 2147483647 w 106"/>
              <a:gd name="T15" fmla="*/ 2147483647 h 68"/>
              <a:gd name="T16" fmla="*/ 2147483647 w 106"/>
              <a:gd name="T17" fmla="*/ 2147483647 h 68"/>
              <a:gd name="T18" fmla="*/ 2147483647 w 106"/>
              <a:gd name="T19" fmla="*/ 2147483647 h 68"/>
              <a:gd name="T20" fmla="*/ 2147483647 w 106"/>
              <a:gd name="T21" fmla="*/ 0 h 68"/>
              <a:gd name="T22" fmla="*/ 2147483647 w 106"/>
              <a:gd name="T23" fmla="*/ 0 h 68"/>
              <a:gd name="T24" fmla="*/ 2147483647 w 106"/>
              <a:gd name="T25" fmla="*/ 2147483647 h 68"/>
              <a:gd name="T26" fmla="*/ 2147483647 w 106"/>
              <a:gd name="T27" fmla="*/ 2147483647 h 68"/>
              <a:gd name="T28" fmla="*/ 2147483647 w 106"/>
              <a:gd name="T29" fmla="*/ 2147483647 h 68"/>
              <a:gd name="T30" fmla="*/ 0 w 106"/>
              <a:gd name="T31" fmla="*/ 2147483647 h 68"/>
              <a:gd name="T32" fmla="*/ 0 w 106"/>
              <a:gd name="T33" fmla="*/ 2147483647 h 68"/>
              <a:gd name="T34" fmla="*/ 2147483647 w 106"/>
              <a:gd name="T35" fmla="*/ 2147483647 h 68"/>
              <a:gd name="T36" fmla="*/ 2147483647 w 106"/>
              <a:gd name="T37" fmla="*/ 2147483647 h 68"/>
              <a:gd name="T38" fmla="*/ 2147483647 w 106"/>
              <a:gd name="T39" fmla="*/ 2147483647 h 68"/>
              <a:gd name="T40" fmla="*/ 2147483647 w 106"/>
              <a:gd name="T41" fmla="*/ 2147483647 h 68"/>
              <a:gd name="T42" fmla="*/ 2147483647 w 106"/>
              <a:gd name="T43" fmla="*/ 2147483647 h 6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6"/>
              <a:gd name="T67" fmla="*/ 0 h 68"/>
              <a:gd name="T68" fmla="*/ 106 w 106"/>
              <a:gd name="T69" fmla="*/ 68 h 6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6" h="68">
                <a:moveTo>
                  <a:pt x="56" y="68"/>
                </a:moveTo>
                <a:lnTo>
                  <a:pt x="56" y="68"/>
                </a:lnTo>
                <a:lnTo>
                  <a:pt x="76" y="65"/>
                </a:lnTo>
                <a:lnTo>
                  <a:pt x="91" y="58"/>
                </a:lnTo>
                <a:lnTo>
                  <a:pt x="101" y="45"/>
                </a:lnTo>
                <a:lnTo>
                  <a:pt x="106" y="32"/>
                </a:lnTo>
                <a:lnTo>
                  <a:pt x="101" y="19"/>
                </a:lnTo>
                <a:lnTo>
                  <a:pt x="91" y="9"/>
                </a:lnTo>
                <a:lnTo>
                  <a:pt x="76" y="3"/>
                </a:lnTo>
                <a:lnTo>
                  <a:pt x="56" y="0"/>
                </a:lnTo>
                <a:lnTo>
                  <a:pt x="36" y="3"/>
                </a:lnTo>
                <a:lnTo>
                  <a:pt x="15" y="9"/>
                </a:lnTo>
                <a:lnTo>
                  <a:pt x="5" y="19"/>
                </a:lnTo>
                <a:lnTo>
                  <a:pt x="0" y="32"/>
                </a:lnTo>
                <a:lnTo>
                  <a:pt x="5" y="45"/>
                </a:lnTo>
                <a:lnTo>
                  <a:pt x="15" y="58"/>
                </a:lnTo>
                <a:lnTo>
                  <a:pt x="36" y="65"/>
                </a:lnTo>
                <a:lnTo>
                  <a:pt x="56" y="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2" name="Freeform 183"/>
          <p:cNvSpPr>
            <a:spLocks/>
          </p:cNvSpPr>
          <p:nvPr/>
        </p:nvSpPr>
        <p:spPr bwMode="auto">
          <a:xfrm>
            <a:off x="3005138" y="3418572"/>
            <a:ext cx="144462" cy="136525"/>
          </a:xfrm>
          <a:custGeom>
            <a:avLst/>
            <a:gdLst>
              <a:gd name="T0" fmla="*/ 2147483647 w 106"/>
              <a:gd name="T1" fmla="*/ 2147483647 h 68"/>
              <a:gd name="T2" fmla="*/ 2147483647 w 106"/>
              <a:gd name="T3" fmla="*/ 2147483647 h 68"/>
              <a:gd name="T4" fmla="*/ 2147483647 w 106"/>
              <a:gd name="T5" fmla="*/ 2147483647 h 68"/>
              <a:gd name="T6" fmla="*/ 2147483647 w 106"/>
              <a:gd name="T7" fmla="*/ 2147483647 h 68"/>
              <a:gd name="T8" fmla="*/ 2147483647 w 106"/>
              <a:gd name="T9" fmla="*/ 2147483647 h 68"/>
              <a:gd name="T10" fmla="*/ 2147483647 w 106"/>
              <a:gd name="T11" fmla="*/ 2147483647 h 68"/>
              <a:gd name="T12" fmla="*/ 2147483647 w 106"/>
              <a:gd name="T13" fmla="*/ 2147483647 h 68"/>
              <a:gd name="T14" fmla="*/ 2147483647 w 106"/>
              <a:gd name="T15" fmla="*/ 2147483647 h 68"/>
              <a:gd name="T16" fmla="*/ 2147483647 w 106"/>
              <a:gd name="T17" fmla="*/ 2147483647 h 68"/>
              <a:gd name="T18" fmla="*/ 2147483647 w 106"/>
              <a:gd name="T19" fmla="*/ 2147483647 h 68"/>
              <a:gd name="T20" fmla="*/ 2147483647 w 106"/>
              <a:gd name="T21" fmla="*/ 0 h 68"/>
              <a:gd name="T22" fmla="*/ 2147483647 w 106"/>
              <a:gd name="T23" fmla="*/ 0 h 68"/>
              <a:gd name="T24" fmla="*/ 2147483647 w 106"/>
              <a:gd name="T25" fmla="*/ 2147483647 h 68"/>
              <a:gd name="T26" fmla="*/ 2147483647 w 106"/>
              <a:gd name="T27" fmla="*/ 2147483647 h 68"/>
              <a:gd name="T28" fmla="*/ 2147483647 w 106"/>
              <a:gd name="T29" fmla="*/ 2147483647 h 68"/>
              <a:gd name="T30" fmla="*/ 0 w 106"/>
              <a:gd name="T31" fmla="*/ 2147483647 h 68"/>
              <a:gd name="T32" fmla="*/ 0 w 106"/>
              <a:gd name="T33" fmla="*/ 2147483647 h 68"/>
              <a:gd name="T34" fmla="*/ 2147483647 w 106"/>
              <a:gd name="T35" fmla="*/ 2147483647 h 68"/>
              <a:gd name="T36" fmla="*/ 2147483647 w 106"/>
              <a:gd name="T37" fmla="*/ 2147483647 h 68"/>
              <a:gd name="T38" fmla="*/ 2147483647 w 106"/>
              <a:gd name="T39" fmla="*/ 2147483647 h 68"/>
              <a:gd name="T40" fmla="*/ 2147483647 w 106"/>
              <a:gd name="T41" fmla="*/ 2147483647 h 68"/>
              <a:gd name="T42" fmla="*/ 2147483647 w 106"/>
              <a:gd name="T43" fmla="*/ 2147483647 h 6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6"/>
              <a:gd name="T67" fmla="*/ 0 h 68"/>
              <a:gd name="T68" fmla="*/ 106 w 106"/>
              <a:gd name="T69" fmla="*/ 68 h 6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6" h="68">
                <a:moveTo>
                  <a:pt x="56" y="68"/>
                </a:moveTo>
                <a:lnTo>
                  <a:pt x="56" y="68"/>
                </a:lnTo>
                <a:lnTo>
                  <a:pt x="76" y="65"/>
                </a:lnTo>
                <a:lnTo>
                  <a:pt x="91" y="58"/>
                </a:lnTo>
                <a:lnTo>
                  <a:pt x="101" y="45"/>
                </a:lnTo>
                <a:lnTo>
                  <a:pt x="106" y="32"/>
                </a:lnTo>
                <a:lnTo>
                  <a:pt x="101" y="19"/>
                </a:lnTo>
                <a:lnTo>
                  <a:pt x="91" y="9"/>
                </a:lnTo>
                <a:lnTo>
                  <a:pt x="76" y="3"/>
                </a:lnTo>
                <a:lnTo>
                  <a:pt x="56" y="0"/>
                </a:lnTo>
                <a:lnTo>
                  <a:pt x="36" y="3"/>
                </a:lnTo>
                <a:lnTo>
                  <a:pt x="15" y="9"/>
                </a:lnTo>
                <a:lnTo>
                  <a:pt x="5" y="19"/>
                </a:lnTo>
                <a:lnTo>
                  <a:pt x="0" y="32"/>
                </a:lnTo>
                <a:lnTo>
                  <a:pt x="5" y="45"/>
                </a:lnTo>
                <a:lnTo>
                  <a:pt x="15" y="58"/>
                </a:lnTo>
                <a:lnTo>
                  <a:pt x="36" y="65"/>
                </a:lnTo>
                <a:lnTo>
                  <a:pt x="56" y="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53" name="Straight Connector 52"/>
          <p:cNvCxnSpPr>
            <a:cxnSpLocks noChangeShapeType="1"/>
          </p:cNvCxnSpPr>
          <p:nvPr/>
        </p:nvCxnSpPr>
        <p:spPr bwMode="auto">
          <a:xfrm rot="10800000">
            <a:off x="957263" y="3496360"/>
            <a:ext cx="2125662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Connector 53"/>
          <p:cNvCxnSpPr>
            <a:cxnSpLocks noChangeShapeType="1"/>
          </p:cNvCxnSpPr>
          <p:nvPr/>
        </p:nvCxnSpPr>
        <p:spPr bwMode="auto">
          <a:xfrm rot="5400000">
            <a:off x="2273300" y="4302810"/>
            <a:ext cx="1614487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5" name="Group 38"/>
          <p:cNvGrpSpPr>
            <a:grpSpLocks/>
          </p:cNvGrpSpPr>
          <p:nvPr/>
        </p:nvGrpSpPr>
        <p:grpSpPr bwMode="auto">
          <a:xfrm>
            <a:off x="504825" y="5121960"/>
            <a:ext cx="4686300" cy="914400"/>
            <a:chOff x="1365023" y="4915202"/>
            <a:chExt cx="4685214" cy="915181"/>
          </a:xfrm>
        </p:grpSpPr>
        <p:cxnSp>
          <p:nvCxnSpPr>
            <p:cNvPr id="56" name="Straight Connector 5"/>
            <p:cNvCxnSpPr>
              <a:cxnSpLocks noChangeShapeType="1"/>
            </p:cNvCxnSpPr>
            <p:nvPr/>
          </p:nvCxnSpPr>
          <p:spPr bwMode="auto">
            <a:xfrm>
              <a:off x="1793174" y="4916384"/>
              <a:ext cx="3918857" cy="158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Straight Connector 6"/>
            <p:cNvCxnSpPr>
              <a:cxnSpLocks noChangeShapeType="1"/>
            </p:cNvCxnSpPr>
            <p:nvPr/>
          </p:nvCxnSpPr>
          <p:spPr bwMode="auto">
            <a:xfrm rot="5400000">
              <a:off x="3527765" y="4963885"/>
              <a:ext cx="95003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" name="TextBox 7"/>
            <p:cNvSpPr txBox="1">
              <a:spLocks noChangeArrowheads="1"/>
            </p:cNvSpPr>
            <p:nvPr/>
          </p:nvSpPr>
          <p:spPr bwMode="auto">
            <a:xfrm>
              <a:off x="3230092" y="5058888"/>
              <a:ext cx="5693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800</a:t>
              </a:r>
            </a:p>
          </p:txBody>
        </p:sp>
        <p:sp>
          <p:nvSpPr>
            <p:cNvPr id="59" name="TextBox 8"/>
            <p:cNvSpPr txBox="1">
              <a:spLocks noChangeArrowheads="1"/>
            </p:cNvSpPr>
            <p:nvPr/>
          </p:nvSpPr>
          <p:spPr bwMode="auto">
            <a:xfrm>
              <a:off x="1387436" y="5058888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sz="1800" dirty="0" smtClean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60" name="TextBox 9"/>
            <p:cNvSpPr txBox="1">
              <a:spLocks noChangeArrowheads="1"/>
            </p:cNvSpPr>
            <p:nvPr/>
          </p:nvSpPr>
          <p:spPr bwMode="auto">
            <a:xfrm>
              <a:off x="1365023" y="5460837"/>
              <a:ext cx="4685214" cy="369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Foreign exchange (billions of euros per day)</a:t>
              </a:r>
            </a:p>
          </p:txBody>
        </p:sp>
        <p:cxnSp>
          <p:nvCxnSpPr>
            <p:cNvPr id="61" name="Straight Connector 36"/>
            <p:cNvCxnSpPr>
              <a:cxnSpLocks noChangeShapeType="1"/>
            </p:cNvCxnSpPr>
            <p:nvPr/>
          </p:nvCxnSpPr>
          <p:spPr bwMode="auto">
            <a:xfrm rot="5400000">
              <a:off x="3893915" y="4961910"/>
              <a:ext cx="95003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2" name="TextBox 37"/>
            <p:cNvSpPr txBox="1">
              <a:spLocks noChangeArrowheads="1"/>
            </p:cNvSpPr>
            <p:nvPr/>
          </p:nvSpPr>
          <p:spPr bwMode="auto">
            <a:xfrm>
              <a:off x="3703117" y="5058888"/>
              <a:ext cx="5693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820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969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2" grpId="0" animBg="1"/>
      <p:bldP spid="51" grpId="0" animBg="1"/>
      <p:bldP spid="5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Arbitrageurs and Speculators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Arbitrageurs</a:t>
            </a:r>
          </a:p>
          <a:p>
            <a:pPr lvl="1"/>
            <a:r>
              <a:rPr lang="en-US" dirty="0" smtClean="0"/>
              <a:t>Dealers who </a:t>
            </a:r>
            <a:r>
              <a:rPr lang="en-US" dirty="0"/>
              <a:t>take advantage of any tiny difference in exchange </a:t>
            </a:r>
            <a:r>
              <a:rPr lang="en-US" dirty="0" smtClean="0"/>
              <a:t>rates across </a:t>
            </a:r>
            <a:r>
              <a:rPr lang="en-US" dirty="0"/>
              <a:t>markets </a:t>
            </a:r>
            <a:endParaRPr lang="en-US" dirty="0" smtClean="0"/>
          </a:p>
          <a:p>
            <a:pPr lvl="2"/>
            <a:r>
              <a:rPr lang="en-US" dirty="0" smtClean="0"/>
              <a:t>By </a:t>
            </a:r>
            <a:r>
              <a:rPr lang="en-US" dirty="0"/>
              <a:t>buying low and selling </a:t>
            </a:r>
            <a:r>
              <a:rPr lang="en-US" dirty="0" smtClean="0"/>
              <a:t>high</a:t>
            </a:r>
          </a:p>
          <a:p>
            <a:pPr lvl="1"/>
            <a:r>
              <a:rPr lang="en-US" dirty="0" smtClean="0"/>
              <a:t>Ensure </a:t>
            </a:r>
            <a:r>
              <a:rPr lang="en-US" dirty="0"/>
              <a:t>equality of exchange rates on different </a:t>
            </a:r>
            <a:r>
              <a:rPr lang="en-US" dirty="0" smtClean="0"/>
              <a:t>markets</a:t>
            </a:r>
          </a:p>
          <a:p>
            <a:pPr lvl="1"/>
            <a:r>
              <a:rPr lang="en-US" dirty="0" smtClean="0"/>
              <a:t>Little risk involved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581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Arbitrageurs and Speculators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Speculators </a:t>
            </a:r>
            <a:endParaRPr lang="en-US" dirty="0"/>
          </a:p>
          <a:p>
            <a:pPr lvl="1"/>
            <a:r>
              <a:rPr lang="en-US" dirty="0" smtClean="0"/>
              <a:t>Buy or </a:t>
            </a:r>
            <a:r>
              <a:rPr lang="en-US" dirty="0"/>
              <a:t>sell foreign exchange in hopes of profiting </a:t>
            </a:r>
            <a:endParaRPr lang="en-US" dirty="0" smtClean="0"/>
          </a:p>
          <a:p>
            <a:pPr lvl="2"/>
            <a:r>
              <a:rPr lang="en-US" dirty="0" smtClean="0"/>
              <a:t>By trading the </a:t>
            </a:r>
            <a:r>
              <a:rPr lang="en-US" dirty="0"/>
              <a:t>currency at a more favorable exchange rate </a:t>
            </a:r>
            <a:r>
              <a:rPr lang="en-US" dirty="0" smtClean="0"/>
              <a:t>later</a:t>
            </a:r>
          </a:p>
          <a:p>
            <a:pPr lvl="1"/>
            <a:r>
              <a:rPr lang="en-US" dirty="0" smtClean="0"/>
              <a:t>Take </a:t>
            </a:r>
            <a:r>
              <a:rPr lang="en-US" dirty="0"/>
              <a:t>risks, </a:t>
            </a:r>
            <a:r>
              <a:rPr lang="en-US" dirty="0" smtClean="0"/>
              <a:t>to </a:t>
            </a:r>
            <a:r>
              <a:rPr lang="en-US" dirty="0"/>
              <a:t>profit from market </a:t>
            </a:r>
            <a:r>
              <a:rPr lang="en-US" dirty="0" smtClean="0"/>
              <a:t>fluctuations</a:t>
            </a:r>
          </a:p>
          <a:p>
            <a:pPr lvl="2"/>
            <a:r>
              <a:rPr lang="en-US" dirty="0" smtClean="0"/>
              <a:t>Try </a:t>
            </a:r>
            <a:r>
              <a:rPr lang="en-US" dirty="0"/>
              <a:t>to buy low and sell high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844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Purchasing Power Parity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purchasing power parity (PPP) </a:t>
            </a:r>
            <a:r>
              <a:rPr lang="en-US" dirty="0" smtClean="0"/>
              <a:t>theory</a:t>
            </a:r>
          </a:p>
          <a:p>
            <a:pPr lvl="1"/>
            <a:r>
              <a:rPr lang="en-US" dirty="0" smtClean="0"/>
              <a:t>Predicts </a:t>
            </a:r>
            <a:r>
              <a:rPr lang="en-US" dirty="0"/>
              <a:t>that the </a:t>
            </a:r>
            <a:r>
              <a:rPr lang="en-US" dirty="0" smtClean="0"/>
              <a:t>exchange rate </a:t>
            </a:r>
            <a:r>
              <a:rPr lang="en-US" dirty="0"/>
              <a:t>between two </a:t>
            </a:r>
            <a:r>
              <a:rPr lang="en-US" dirty="0" smtClean="0"/>
              <a:t>currencies</a:t>
            </a:r>
          </a:p>
          <a:p>
            <a:pPr lvl="2"/>
            <a:r>
              <a:rPr lang="en-US" dirty="0" smtClean="0"/>
              <a:t>Will </a:t>
            </a:r>
            <a:r>
              <a:rPr lang="en-US" dirty="0"/>
              <a:t>adjust in the long run </a:t>
            </a:r>
          </a:p>
          <a:p>
            <a:pPr lvl="2"/>
            <a:r>
              <a:rPr lang="en-US" dirty="0" smtClean="0"/>
              <a:t>To </a:t>
            </a:r>
            <a:r>
              <a:rPr lang="en-US" dirty="0"/>
              <a:t>equalize the cost </a:t>
            </a:r>
            <a:r>
              <a:rPr lang="en-US" dirty="0" smtClean="0"/>
              <a:t>across countries </a:t>
            </a:r>
            <a:r>
              <a:rPr lang="en-US" dirty="0"/>
              <a:t>of an internationally traded basket of </a:t>
            </a:r>
            <a:r>
              <a:rPr lang="en-US" dirty="0" smtClean="0"/>
              <a:t>goods</a:t>
            </a:r>
          </a:p>
          <a:p>
            <a:pPr lvl="1"/>
            <a:r>
              <a:rPr lang="en-US" dirty="0" smtClean="0"/>
              <a:t>As </a:t>
            </a:r>
            <a:r>
              <a:rPr lang="en-US" dirty="0"/>
              <a:t>long as trade across borders is unrestricted </a:t>
            </a:r>
            <a:endParaRPr lang="en-US" dirty="0" smtClean="0"/>
          </a:p>
          <a:p>
            <a:pPr lvl="1"/>
            <a:r>
              <a:rPr lang="en-US" dirty="0" smtClean="0"/>
              <a:t>And </a:t>
            </a:r>
            <a:r>
              <a:rPr lang="en-US" dirty="0"/>
              <a:t>as long as exchange rates are allowed to adjust freely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963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Purchasing Power Parity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purchasing power parity (PPP) </a:t>
            </a:r>
            <a:r>
              <a:rPr lang="en-US" dirty="0" smtClean="0"/>
              <a:t>theory</a:t>
            </a:r>
          </a:p>
          <a:p>
            <a:pPr lvl="1"/>
            <a:r>
              <a:rPr lang="en-US" dirty="0" smtClean="0"/>
              <a:t>A given </a:t>
            </a:r>
            <a:r>
              <a:rPr lang="en-US" dirty="0"/>
              <a:t>basket of </a:t>
            </a:r>
            <a:r>
              <a:rPr lang="en-US" dirty="0" smtClean="0"/>
              <a:t>internationally traded </a:t>
            </a:r>
            <a:r>
              <a:rPr lang="en-US" dirty="0"/>
              <a:t>goods </a:t>
            </a:r>
            <a:endParaRPr lang="en-US" dirty="0" smtClean="0"/>
          </a:p>
          <a:p>
            <a:pPr lvl="2"/>
            <a:r>
              <a:rPr lang="en-US" dirty="0" smtClean="0"/>
              <a:t>Should sell </a:t>
            </a:r>
            <a:r>
              <a:rPr lang="en-US" dirty="0"/>
              <a:t>for about the same around the world (except </a:t>
            </a:r>
            <a:r>
              <a:rPr lang="en-US" dirty="0" smtClean="0"/>
              <a:t>for differences </a:t>
            </a:r>
            <a:r>
              <a:rPr lang="en-US" dirty="0"/>
              <a:t>reflecting transportation costs and the </a:t>
            </a:r>
            <a:r>
              <a:rPr lang="en-US" dirty="0" smtClean="0"/>
              <a:t>like)</a:t>
            </a:r>
          </a:p>
          <a:p>
            <a:pPr lvl="1"/>
            <a:r>
              <a:rPr lang="en-US" dirty="0"/>
              <a:t>Does not explain exchange rates at a particular point in time</a:t>
            </a:r>
          </a:p>
          <a:p>
            <a:pPr lvl="2"/>
            <a:r>
              <a:rPr lang="en-US" dirty="0"/>
              <a:t>Trade </a:t>
            </a:r>
            <a:r>
              <a:rPr lang="en-US" dirty="0" smtClean="0"/>
              <a:t>barriers; </a:t>
            </a:r>
            <a:r>
              <a:rPr lang="en-US" dirty="0"/>
              <a:t>C</a:t>
            </a:r>
            <a:r>
              <a:rPr lang="en-US" dirty="0" smtClean="0"/>
              <a:t>entral </a:t>
            </a:r>
            <a:r>
              <a:rPr lang="en-US" dirty="0"/>
              <a:t>bank intervention</a:t>
            </a:r>
          </a:p>
          <a:p>
            <a:pPr lvl="2"/>
            <a:r>
              <a:rPr lang="en-US" dirty="0"/>
              <a:t>Products not </a:t>
            </a:r>
            <a:r>
              <a:rPr lang="en-US" dirty="0" smtClean="0"/>
              <a:t>traded; Product differentiation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168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Mac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Market basket: one McDonald’s Big Mac</a:t>
            </a:r>
          </a:p>
          <a:p>
            <a:r>
              <a:rPr lang="en-US" dirty="0"/>
              <a:t>Price in local currency</a:t>
            </a:r>
          </a:p>
          <a:p>
            <a:pPr lvl="1"/>
            <a:r>
              <a:rPr lang="en-US" dirty="0" smtClean="0"/>
              <a:t>Convert to $: exchange rate</a:t>
            </a:r>
            <a:endParaRPr lang="en-US" dirty="0"/>
          </a:p>
          <a:p>
            <a:r>
              <a:rPr lang="en-US" dirty="0"/>
              <a:t>Overvalued </a:t>
            </a:r>
            <a:r>
              <a:rPr lang="en-US" dirty="0" smtClean="0"/>
              <a:t>currencies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Swiss </a:t>
            </a:r>
            <a:r>
              <a:rPr lang="en-US" dirty="0" smtClean="0"/>
              <a:t>franc, 57% above U.S. price</a:t>
            </a:r>
          </a:p>
          <a:p>
            <a:r>
              <a:rPr lang="en-US" dirty="0" smtClean="0"/>
              <a:t>Undervalued currencies</a:t>
            </a:r>
          </a:p>
          <a:p>
            <a:pPr lvl="1"/>
            <a:r>
              <a:rPr lang="en-US" dirty="0" smtClean="0"/>
              <a:t>The Russian rupee, 72% below U.S. price</a:t>
            </a:r>
            <a:endParaRPr lang="en-US" dirty="0"/>
          </a:p>
          <a:p>
            <a:r>
              <a:rPr lang="en-US" dirty="0"/>
              <a:t>Differences</a:t>
            </a:r>
          </a:p>
          <a:p>
            <a:pPr lvl="1"/>
            <a:r>
              <a:rPr lang="en-US" dirty="0" smtClean="0"/>
              <a:t>Rent, taxes</a:t>
            </a:r>
            <a:r>
              <a:rPr lang="en-US" dirty="0"/>
              <a:t>, trade </a:t>
            </a:r>
            <a:r>
              <a:rPr lang="en-US" dirty="0" smtClean="0"/>
              <a:t>barriers, wages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9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6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dirty="0"/>
              <a:t>In January 2015, a Big Mac Cost More in the United States Than </a:t>
            </a:r>
            <a:r>
              <a:rPr lang="en-US" dirty="0" smtClean="0"/>
              <a:t>in Most </a:t>
            </a:r>
            <a:r>
              <a:rPr lang="en-US" dirty="0"/>
              <a:t>Other Countries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24" y="1260415"/>
            <a:ext cx="6967751" cy="518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90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Flexible Exchange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Floating/flexible </a:t>
            </a:r>
            <a:r>
              <a:rPr lang="en-US" dirty="0"/>
              <a:t>exchange rates</a:t>
            </a:r>
          </a:p>
          <a:p>
            <a:pPr lvl="1"/>
            <a:r>
              <a:rPr lang="en-US" dirty="0"/>
              <a:t>Determined by demand and </a:t>
            </a:r>
            <a:r>
              <a:rPr lang="en-US" dirty="0" smtClean="0"/>
              <a:t>supply in foreign exchange markets</a:t>
            </a:r>
            <a:endParaRPr lang="en-US" dirty="0"/>
          </a:p>
          <a:p>
            <a:r>
              <a:rPr lang="en-US" dirty="0"/>
              <a:t>Balance of payment accounts</a:t>
            </a:r>
          </a:p>
          <a:p>
            <a:pPr lvl="1"/>
            <a:r>
              <a:rPr lang="en-US" dirty="0"/>
              <a:t>Current or financial accounts</a:t>
            </a:r>
          </a:p>
          <a:p>
            <a:pPr lvl="2"/>
            <a:r>
              <a:rPr lang="en-US" dirty="0" smtClean="0"/>
              <a:t>Debit entries: </a:t>
            </a:r>
            <a:r>
              <a:rPr lang="en-US" dirty="0"/>
              <a:t>increase </a:t>
            </a:r>
            <a:r>
              <a:rPr lang="en-US" i="1" dirty="0"/>
              <a:t>D</a:t>
            </a:r>
            <a:r>
              <a:rPr lang="en-US" dirty="0"/>
              <a:t> for foreign </a:t>
            </a:r>
            <a:r>
              <a:rPr lang="en-US" dirty="0" smtClean="0"/>
              <a:t>exchange, and $ </a:t>
            </a:r>
            <a:r>
              <a:rPr lang="en-US" dirty="0"/>
              <a:t>depreciation</a:t>
            </a:r>
          </a:p>
          <a:p>
            <a:pPr lvl="2"/>
            <a:r>
              <a:rPr lang="en-US" dirty="0"/>
              <a:t>Credit </a:t>
            </a:r>
            <a:r>
              <a:rPr lang="en-US" dirty="0" smtClean="0"/>
              <a:t>entries: </a:t>
            </a:r>
            <a:r>
              <a:rPr lang="en-US" dirty="0"/>
              <a:t>increase </a:t>
            </a:r>
            <a:r>
              <a:rPr lang="en-US" i="1" dirty="0"/>
              <a:t>S</a:t>
            </a:r>
            <a:r>
              <a:rPr lang="en-US" dirty="0"/>
              <a:t> of foreign </a:t>
            </a:r>
            <a:r>
              <a:rPr lang="en-US" dirty="0" smtClean="0"/>
              <a:t>exchange, and $ appreciation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26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Exchange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Fixed exchange rate</a:t>
            </a:r>
          </a:p>
          <a:p>
            <a:pPr lvl="1">
              <a:defRPr/>
            </a:pPr>
            <a:r>
              <a:rPr lang="en-US" dirty="0"/>
              <a:t>Rate of exchange between currencies </a:t>
            </a:r>
          </a:p>
          <a:p>
            <a:pPr lvl="1">
              <a:defRPr/>
            </a:pPr>
            <a:r>
              <a:rPr lang="en-US" dirty="0"/>
              <a:t>Pegged within a narrow range</a:t>
            </a:r>
          </a:p>
          <a:p>
            <a:pPr lvl="1">
              <a:defRPr/>
            </a:pPr>
            <a:r>
              <a:rPr lang="en-US" dirty="0"/>
              <a:t>Maintained by the central bank’s ongoing purchases and sales of currencies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067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Exchange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Central </a:t>
            </a:r>
            <a:r>
              <a:rPr lang="en-US" dirty="0" smtClean="0"/>
              <a:t>Bank: If euro was fixed in dollars</a:t>
            </a:r>
            <a:endParaRPr lang="en-US" dirty="0"/>
          </a:p>
          <a:p>
            <a:pPr lvl="1"/>
            <a:r>
              <a:rPr lang="en-US" dirty="0"/>
              <a:t>Sell euros, buy </a:t>
            </a:r>
            <a:r>
              <a:rPr lang="en-US" dirty="0" smtClean="0"/>
              <a:t>dollars to keep </a:t>
            </a:r>
            <a:r>
              <a:rPr lang="en-US" dirty="0"/>
              <a:t>euro’s value down</a:t>
            </a:r>
          </a:p>
          <a:p>
            <a:pPr lvl="1"/>
            <a:r>
              <a:rPr lang="en-US" dirty="0"/>
              <a:t>Sell dollars, buy </a:t>
            </a:r>
            <a:r>
              <a:rPr lang="en-US" dirty="0" smtClean="0"/>
              <a:t>euros to keep </a:t>
            </a:r>
            <a:r>
              <a:rPr lang="en-US" dirty="0"/>
              <a:t>euro’s value up</a:t>
            </a:r>
          </a:p>
          <a:p>
            <a:r>
              <a:rPr lang="en-US" dirty="0"/>
              <a:t>Increase pegged exchange rate</a:t>
            </a:r>
          </a:p>
          <a:p>
            <a:pPr lvl="1"/>
            <a:r>
              <a:rPr lang="en-US" dirty="0"/>
              <a:t>Devaluation</a:t>
            </a:r>
          </a:p>
          <a:p>
            <a:r>
              <a:rPr lang="en-US" dirty="0"/>
              <a:t>Decrease pegged exchange rate</a:t>
            </a:r>
          </a:p>
          <a:p>
            <a:pPr lvl="1"/>
            <a:r>
              <a:rPr lang="en-US" dirty="0" smtClean="0"/>
              <a:t>Revaluation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756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Merchandise </a:t>
            </a:r>
            <a:r>
              <a:rPr lang="en-US" dirty="0" smtClean="0"/>
              <a:t>Trade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Merchandise trade balance</a:t>
            </a:r>
          </a:p>
          <a:p>
            <a:pPr lvl="1"/>
            <a:r>
              <a:rPr lang="en-US" dirty="0" smtClean="0"/>
              <a:t>‘Trade balance’</a:t>
            </a:r>
          </a:p>
          <a:p>
            <a:pPr lvl="1"/>
            <a:r>
              <a:rPr lang="en-US" dirty="0" smtClean="0"/>
              <a:t>Reflects </a:t>
            </a:r>
            <a:r>
              <a:rPr lang="en-US" dirty="0"/>
              <a:t>trade in goods</a:t>
            </a:r>
          </a:p>
          <a:p>
            <a:pPr lvl="1"/>
            <a:r>
              <a:rPr lang="en-US" dirty="0"/>
              <a:t>Value of merchandise exports minus the value of merchandise imports</a:t>
            </a:r>
          </a:p>
          <a:p>
            <a:pPr lvl="1"/>
            <a:r>
              <a:rPr lang="en-US" dirty="0" smtClean="0"/>
              <a:t>Credits: value </a:t>
            </a:r>
            <a:r>
              <a:rPr lang="en-US" dirty="0"/>
              <a:t>of U.S. merchandise exports</a:t>
            </a:r>
          </a:p>
          <a:p>
            <a:pPr lvl="1"/>
            <a:r>
              <a:rPr lang="en-US" dirty="0" smtClean="0"/>
              <a:t>Debits: value </a:t>
            </a:r>
            <a:r>
              <a:rPr lang="en-US" dirty="0"/>
              <a:t>of U.S. merchandise imports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696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Exchange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Eliminate exchange rate disequilibrium</a:t>
            </a:r>
          </a:p>
          <a:p>
            <a:pPr lvl="1">
              <a:defRPr/>
            </a:pPr>
            <a:r>
              <a:rPr lang="en-US" dirty="0"/>
              <a:t>Change the pegged exchange rate</a:t>
            </a:r>
          </a:p>
          <a:p>
            <a:pPr lvl="1">
              <a:defRPr/>
            </a:pPr>
            <a:r>
              <a:rPr lang="en-US" dirty="0"/>
              <a:t>Restriction on imports or on financial outflows</a:t>
            </a:r>
          </a:p>
          <a:p>
            <a:pPr lvl="1">
              <a:defRPr/>
            </a:pPr>
            <a:r>
              <a:rPr lang="en-US" dirty="0"/>
              <a:t>Policies to slow the economy, increase interest rates, or reduce inflation</a:t>
            </a:r>
          </a:p>
          <a:p>
            <a:pPr lvl="1">
              <a:defRPr/>
            </a:pPr>
            <a:r>
              <a:rPr lang="en-US" dirty="0"/>
              <a:t>Foreign exchange control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298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Monetary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1879 – 1914: Gold Standard</a:t>
            </a:r>
          </a:p>
          <a:p>
            <a:pPr lvl="1"/>
            <a:r>
              <a:rPr lang="en-US" dirty="0"/>
              <a:t>Currencies convert into gold at fixed rate</a:t>
            </a:r>
          </a:p>
          <a:p>
            <a:pPr lvl="1"/>
            <a:r>
              <a:rPr lang="en-US" dirty="0"/>
              <a:t>Collapsed during WWI</a:t>
            </a:r>
          </a:p>
          <a:p>
            <a:r>
              <a:rPr lang="en-US" dirty="0"/>
              <a:t>1944: Bretton Woods Agreement</a:t>
            </a:r>
          </a:p>
          <a:p>
            <a:pPr lvl="1"/>
            <a:r>
              <a:rPr lang="en-US" dirty="0"/>
              <a:t>Exchange </a:t>
            </a:r>
            <a:r>
              <a:rPr lang="en-US" dirty="0" smtClean="0"/>
              <a:t>rates: </a:t>
            </a:r>
            <a:r>
              <a:rPr lang="en-US" dirty="0"/>
              <a:t>fixed in terms of dollars</a:t>
            </a:r>
          </a:p>
          <a:p>
            <a:pPr lvl="1"/>
            <a:r>
              <a:rPr lang="en-US" dirty="0"/>
              <a:t>Dollar standard</a:t>
            </a:r>
          </a:p>
          <a:p>
            <a:pPr lvl="1"/>
            <a:r>
              <a:rPr lang="en-US" dirty="0"/>
              <a:t>Fixed </a:t>
            </a:r>
            <a:r>
              <a:rPr lang="en-US" dirty="0" smtClean="0"/>
              <a:t>rate: dollars </a:t>
            </a:r>
            <a:r>
              <a:rPr lang="en-US" dirty="0"/>
              <a:t>exchanged for gold</a:t>
            </a:r>
          </a:p>
          <a:p>
            <a:pPr lvl="1"/>
            <a:r>
              <a:rPr lang="en-US" dirty="0" smtClean="0"/>
              <a:t>Created the International </a:t>
            </a:r>
            <a:r>
              <a:rPr lang="en-US" dirty="0"/>
              <a:t>Monetary </a:t>
            </a:r>
            <a:r>
              <a:rPr lang="en-US" dirty="0" smtClean="0"/>
              <a:t>Fund, IMF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914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Monetary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Late 1960s: </a:t>
            </a:r>
            <a:r>
              <a:rPr lang="en-US" dirty="0" smtClean="0"/>
              <a:t>U.S. </a:t>
            </a:r>
            <a:r>
              <a:rPr lang="en-US" dirty="0"/>
              <a:t>inflation</a:t>
            </a:r>
          </a:p>
          <a:p>
            <a:pPr lvl="1"/>
            <a:r>
              <a:rPr lang="en-US" dirty="0"/>
              <a:t>Overvalued dollar</a:t>
            </a:r>
          </a:p>
          <a:p>
            <a:r>
              <a:rPr lang="en-US" dirty="0"/>
              <a:t>1971 </a:t>
            </a:r>
          </a:p>
          <a:p>
            <a:pPr lvl="1"/>
            <a:r>
              <a:rPr lang="en-US" dirty="0"/>
              <a:t>US merchandise imports exceeded merchandise exports</a:t>
            </a:r>
          </a:p>
          <a:p>
            <a:pPr lvl="1"/>
            <a:r>
              <a:rPr lang="en-US" dirty="0"/>
              <a:t>Gold outflow</a:t>
            </a:r>
          </a:p>
          <a:p>
            <a:pPr lvl="1"/>
            <a:r>
              <a:rPr lang="en-US" dirty="0"/>
              <a:t>Washington meeting: $ devalued 8%</a:t>
            </a:r>
          </a:p>
          <a:p>
            <a:r>
              <a:rPr lang="en-US" dirty="0"/>
              <a:t>1972</a:t>
            </a:r>
          </a:p>
          <a:p>
            <a:pPr lvl="1"/>
            <a:r>
              <a:rPr lang="en-US" dirty="0"/>
              <a:t>US trade deficit: </a:t>
            </a:r>
            <a:r>
              <a:rPr lang="en-US" dirty="0" smtClean="0"/>
              <a:t>tripled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52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Monetary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1973</a:t>
            </a:r>
          </a:p>
          <a:p>
            <a:pPr lvl="2"/>
            <a:r>
              <a:rPr lang="en-US" dirty="0"/>
              <a:t>$ devalued 10%</a:t>
            </a:r>
          </a:p>
          <a:p>
            <a:pPr lvl="2"/>
            <a:r>
              <a:rPr lang="en-US" dirty="0"/>
              <a:t>Dollars exchanged for German marks</a:t>
            </a:r>
          </a:p>
          <a:p>
            <a:pPr lvl="2"/>
            <a:r>
              <a:rPr lang="en-US" dirty="0"/>
              <a:t>Bretton Woods system collapsed</a:t>
            </a:r>
          </a:p>
          <a:p>
            <a:r>
              <a:rPr lang="en-US" dirty="0"/>
              <a:t>Current system: Managed float </a:t>
            </a:r>
          </a:p>
          <a:p>
            <a:pPr lvl="2"/>
            <a:r>
              <a:rPr lang="en-US" dirty="0"/>
              <a:t>Freely floating exchange </a:t>
            </a:r>
            <a:r>
              <a:rPr lang="en-US" dirty="0" smtClean="0"/>
              <a:t>rate with sporadic </a:t>
            </a:r>
            <a:r>
              <a:rPr lang="en-US" dirty="0"/>
              <a:t>intervention by central </a:t>
            </a:r>
            <a:r>
              <a:rPr lang="en-US" dirty="0" smtClean="0"/>
              <a:t>banks</a:t>
            </a:r>
          </a:p>
          <a:p>
            <a:r>
              <a:rPr lang="en-US" dirty="0" smtClean="0"/>
              <a:t>The </a:t>
            </a:r>
            <a:r>
              <a:rPr lang="en-US" dirty="0"/>
              <a:t>ideal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Foster </a:t>
            </a:r>
            <a:r>
              <a:rPr lang="en-US" dirty="0"/>
              <a:t>international trade, lower inflation, and promote a more </a:t>
            </a:r>
            <a:r>
              <a:rPr lang="en-US" dirty="0" smtClean="0"/>
              <a:t>stable world economy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403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Merchandise </a:t>
            </a:r>
            <a:r>
              <a:rPr lang="en-US" dirty="0" smtClean="0"/>
              <a:t>Trade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Trade balance is in surplus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merchandise exports exceed merchandise </a:t>
            </a:r>
            <a:r>
              <a:rPr lang="en-US" dirty="0" smtClean="0"/>
              <a:t>imports </a:t>
            </a:r>
            <a:endParaRPr lang="en-US" i="1" dirty="0"/>
          </a:p>
          <a:p>
            <a:r>
              <a:rPr lang="en-US" dirty="0" smtClean="0"/>
              <a:t>Trade balance is in deficit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merchandise imports exceed merchandise </a:t>
            </a:r>
            <a:r>
              <a:rPr lang="en-US" dirty="0" smtClean="0"/>
              <a:t>exports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516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Merchandise </a:t>
            </a:r>
            <a:r>
              <a:rPr lang="en-US" dirty="0" smtClean="0"/>
              <a:t>Trade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Merchandise </a:t>
            </a:r>
            <a:r>
              <a:rPr lang="en-US" dirty="0"/>
              <a:t>trade </a:t>
            </a:r>
            <a:r>
              <a:rPr lang="en-US" dirty="0" smtClean="0"/>
              <a:t>balance, reported monthly</a:t>
            </a:r>
          </a:p>
          <a:p>
            <a:pPr lvl="1"/>
            <a:r>
              <a:rPr lang="en-US" dirty="0" smtClean="0"/>
              <a:t>Influences </a:t>
            </a:r>
            <a:r>
              <a:rPr lang="en-US" dirty="0"/>
              <a:t>foreign </a:t>
            </a:r>
            <a:r>
              <a:rPr lang="en-US" dirty="0" smtClean="0"/>
              <a:t>exchange markets</a:t>
            </a:r>
            <a:r>
              <a:rPr lang="en-US" dirty="0"/>
              <a:t>, the stock market, and other financial </a:t>
            </a:r>
            <a:r>
              <a:rPr lang="en-US" dirty="0" smtClean="0"/>
              <a:t>markets </a:t>
            </a:r>
          </a:p>
          <a:p>
            <a:pPr lvl="1"/>
            <a:r>
              <a:rPr lang="en-US" dirty="0" smtClean="0"/>
              <a:t>Depends on a </a:t>
            </a:r>
            <a:r>
              <a:rPr lang="en-US" dirty="0"/>
              <a:t>variety of </a:t>
            </a:r>
            <a:r>
              <a:rPr lang="en-US" dirty="0" smtClean="0"/>
              <a:t>factors</a:t>
            </a:r>
          </a:p>
          <a:p>
            <a:pPr lvl="2"/>
            <a:r>
              <a:rPr lang="en-US" dirty="0" smtClean="0"/>
              <a:t>Relative </a:t>
            </a:r>
            <a:r>
              <a:rPr lang="en-US" dirty="0"/>
              <a:t>strength and competitiveness of the </a:t>
            </a:r>
            <a:r>
              <a:rPr lang="en-US" dirty="0" smtClean="0"/>
              <a:t>domestic economy </a:t>
            </a:r>
            <a:r>
              <a:rPr lang="en-US" dirty="0"/>
              <a:t>compared with other </a:t>
            </a:r>
            <a:r>
              <a:rPr lang="en-US" dirty="0" smtClean="0"/>
              <a:t>economies</a:t>
            </a:r>
          </a:p>
          <a:p>
            <a:pPr lvl="2"/>
            <a:r>
              <a:rPr lang="en-US" dirty="0" smtClean="0"/>
              <a:t>Relative </a:t>
            </a:r>
            <a:r>
              <a:rPr lang="en-US" dirty="0"/>
              <a:t>value of the </a:t>
            </a:r>
            <a:r>
              <a:rPr lang="en-US" dirty="0" smtClean="0"/>
              <a:t>domestic </a:t>
            </a:r>
            <a:r>
              <a:rPr lang="en-US" dirty="0"/>
              <a:t>currency compared with other </a:t>
            </a:r>
            <a:r>
              <a:rPr lang="en-US" dirty="0" smtClean="0"/>
              <a:t>currencies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176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Merchandise </a:t>
            </a:r>
            <a:r>
              <a:rPr lang="en-US" dirty="0" smtClean="0"/>
              <a:t>Trade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Trade deficits as a percentage </a:t>
            </a:r>
            <a:r>
              <a:rPr lang="en-US" dirty="0"/>
              <a:t>of </a:t>
            </a:r>
            <a:r>
              <a:rPr lang="en-US" dirty="0" smtClean="0"/>
              <a:t>GDP</a:t>
            </a:r>
          </a:p>
          <a:p>
            <a:pPr lvl="1"/>
            <a:r>
              <a:rPr lang="en-US" dirty="0" smtClean="0"/>
              <a:t>1991, 1.3%</a:t>
            </a:r>
          </a:p>
          <a:p>
            <a:pPr lvl="1"/>
            <a:r>
              <a:rPr lang="en-US" dirty="0" smtClean="0"/>
              <a:t>2006, 6.3%</a:t>
            </a:r>
          </a:p>
          <a:p>
            <a:pPr lvl="1"/>
            <a:r>
              <a:rPr lang="en-US" dirty="0" smtClean="0"/>
              <a:t>2009, 3.6%</a:t>
            </a:r>
          </a:p>
          <a:p>
            <a:pPr lvl="1"/>
            <a:r>
              <a:rPr lang="en-US" dirty="0" smtClean="0"/>
              <a:t>2014, 4.2% ($735.8 billion)</a:t>
            </a:r>
          </a:p>
          <a:p>
            <a:pPr lvl="2"/>
            <a:r>
              <a:rPr lang="en-US" dirty="0"/>
              <a:t>$343 billion trade deficit </a:t>
            </a:r>
            <a:r>
              <a:rPr lang="en-US" dirty="0" smtClean="0"/>
              <a:t>with China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018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600" dirty="0"/>
              <a:t>U.S. Imports Have Topped Exports Since 1976, but Both Dropped During the Great </a:t>
            </a:r>
            <a:r>
              <a:rPr lang="en-US" sz="2600" dirty="0" smtClean="0"/>
              <a:t>Recession</a:t>
            </a:r>
            <a:endParaRPr lang="en-US" sz="2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7724" y="5322628"/>
            <a:ext cx="9066276" cy="1173046"/>
          </a:xfrm>
        </p:spPr>
        <p:txBody>
          <a:bodyPr/>
          <a:lstStyle/>
          <a:p>
            <a:r>
              <a:rPr lang="en-US" sz="1600" dirty="0"/>
              <a:t>Note that since 1980, merchandise exports have remained in the range of about 5 percent to 10 percent of GDP. But merchandise </a:t>
            </a:r>
            <a:r>
              <a:rPr lang="en-US" sz="1600" dirty="0" smtClean="0"/>
              <a:t>imports have </a:t>
            </a:r>
            <a:r>
              <a:rPr lang="en-US" sz="1600" dirty="0"/>
              <a:t>trended up from about 9 percent in 1980 to about 15 percent in 2008, before dropping off to 11 percent in 2009, the year following the </a:t>
            </a:r>
            <a:r>
              <a:rPr lang="en-US" sz="1600" dirty="0" smtClean="0"/>
              <a:t>financial crisis</a:t>
            </a:r>
            <a:r>
              <a:rPr lang="en-US" sz="1600" dirty="0"/>
              <a:t>. Imports were back up to about 14 percent relative to GDP by 2011 and have remained there.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29" y="1247775"/>
            <a:ext cx="7672743" cy="405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65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887811"/>
            <a:ext cx="75438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500" dirty="0"/>
              <a:t>U.S. Merchandise Trade Deficits in 2014 by Country or Region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09182" y="5527344"/>
            <a:ext cx="8952246" cy="1022922"/>
          </a:xfrm>
        </p:spPr>
        <p:txBody>
          <a:bodyPr/>
          <a:lstStyle/>
          <a:p>
            <a:r>
              <a:rPr lang="en-US" dirty="0"/>
              <a:t>The United States imports more goods from each of the world’s major economies than it exports to them. The largest U.S. trade deficit is </a:t>
            </a:r>
            <a:r>
              <a:rPr lang="en-US" dirty="0" smtClean="0"/>
              <a:t>with China</a:t>
            </a:r>
            <a:r>
              <a:rPr lang="en-US" dirty="0"/>
              <a:t>, which sold nearly four times more to the United States in 2014 than it bought from the United States.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3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Textbook title">
  <a:themeElements>
    <a:clrScheme name="Chapter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pter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tro">
  <a:themeElements>
    <a:clrScheme name="Chapter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pter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apterSlide">
  <a:themeElements>
    <a:clrScheme name="Chapter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pter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xhibit_figur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ase study 2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appendix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26031</TotalTime>
  <Words>3211</Words>
  <Application>Microsoft Office PowerPoint</Application>
  <PresentationFormat>On-screen Show (4:3)</PresentationFormat>
  <Paragraphs>347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Arial</vt:lpstr>
      <vt:lpstr>Calibri</vt:lpstr>
      <vt:lpstr>Cambria</vt:lpstr>
      <vt:lpstr>Times New Roman</vt:lpstr>
      <vt:lpstr>Textbook title</vt:lpstr>
      <vt:lpstr>intro</vt:lpstr>
      <vt:lpstr>ChapterSlide</vt:lpstr>
      <vt:lpstr>exhibit_figure</vt:lpstr>
      <vt:lpstr>case study 2</vt:lpstr>
      <vt:lpstr>appendix</vt:lpstr>
      <vt:lpstr>PowerPoint Presentation</vt:lpstr>
      <vt:lpstr>PowerPoint Presentation</vt:lpstr>
      <vt:lpstr>Balance of Payments</vt:lpstr>
      <vt:lpstr>Merchandise Trade Balance</vt:lpstr>
      <vt:lpstr>Merchandise Trade Balance</vt:lpstr>
      <vt:lpstr>Merchandise Trade Balance</vt:lpstr>
      <vt:lpstr>Merchandise Trade Balance</vt:lpstr>
      <vt:lpstr>Exhibit 1</vt:lpstr>
      <vt:lpstr>Exhibit 2</vt:lpstr>
      <vt:lpstr>Balance on Goods and Services</vt:lpstr>
      <vt:lpstr>Balance on Goods and Services</vt:lpstr>
      <vt:lpstr>Balance on Goods and Services</vt:lpstr>
      <vt:lpstr>Net Investment Income</vt:lpstr>
      <vt:lpstr>Unilateral Transfers</vt:lpstr>
      <vt:lpstr>Unilateral Transfers</vt:lpstr>
      <vt:lpstr>Unilateral Transfers</vt:lpstr>
      <vt:lpstr>The Financial Account</vt:lpstr>
      <vt:lpstr>The Financial Account</vt:lpstr>
      <vt:lpstr>Trade Deficits and Surpluses</vt:lpstr>
      <vt:lpstr>Trade Deficits and Surpluses</vt:lpstr>
      <vt:lpstr>Trade Deficits and Surpluses</vt:lpstr>
      <vt:lpstr>Trade Deficits and Surpluses</vt:lpstr>
      <vt:lpstr>Exhibit 3</vt:lpstr>
      <vt:lpstr>Foreign Exchange Rates and Markets</vt:lpstr>
      <vt:lpstr>Foreign Exchange Rates and Markets</vt:lpstr>
      <vt:lpstr>Demand for Foreign Exchange</vt:lpstr>
      <vt:lpstr>Supply of Foreign Exchange</vt:lpstr>
      <vt:lpstr>Exhibit 4</vt:lpstr>
      <vt:lpstr>Determining the Exchange Rate</vt:lpstr>
      <vt:lpstr>Exhibit 5</vt:lpstr>
      <vt:lpstr>Arbitrageurs and Speculators</vt:lpstr>
      <vt:lpstr>Arbitrageurs and Speculators</vt:lpstr>
      <vt:lpstr>Purchasing Power Parity</vt:lpstr>
      <vt:lpstr>Purchasing Power Parity</vt:lpstr>
      <vt:lpstr>The Big Mac Index</vt:lpstr>
      <vt:lpstr>Exhibit 6</vt:lpstr>
      <vt:lpstr>Flexible Exchange Rates</vt:lpstr>
      <vt:lpstr>Fixed Exchange Rates</vt:lpstr>
      <vt:lpstr>Fixed Exchange Rates</vt:lpstr>
      <vt:lpstr>Fixed Exchange Rates</vt:lpstr>
      <vt:lpstr>International Monetary System</vt:lpstr>
      <vt:lpstr>International Monetary System</vt:lpstr>
      <vt:lpstr>International Monetary System</vt:lpstr>
    </vt:vector>
  </TitlesOfParts>
  <Company>Eastern Illinois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</dc:title>
  <dc:creator>Andreea Chiritescu</dc:creator>
  <cp:lastModifiedBy>CL User</cp:lastModifiedBy>
  <cp:revision>1407</cp:revision>
  <dcterms:created xsi:type="dcterms:W3CDTF">2006-11-30T14:59:54Z</dcterms:created>
  <dcterms:modified xsi:type="dcterms:W3CDTF">2016-01-20T00:56:21Z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1821585029</vt:i4>
  </property>
  <property fmtid="{D5CDD505-2E9C-101B-9397-08002B2CF9AE}" pid="3" name="_NewReviewCycle">
    <vt:lpwstr/>
  </property>
  <property fmtid="{D5CDD505-2E9C-101B-9397-08002B2CF9AE}" pid="4" name="_EmailSubject">
    <vt:lpwstr>PowerPoints</vt:lpwstr>
  </property>
  <property fmtid="{D5CDD505-2E9C-101B-9397-08002B2CF9AE}" pid="5" name="_AuthorEmail">
    <vt:lpwstr>Julia.Chase@cengage.com</vt:lpwstr>
  </property>
  <property fmtid="{D5CDD505-2E9C-101B-9397-08002B2CF9AE}" pid="6" name="_AuthorEmailDisplayName">
    <vt:lpwstr>Chase, Julia</vt:lpwstr>
  </property>
</Properties>
</file>