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414" r:id="rId5"/>
    <p:sldMasterId id="2147484198" r:id="rId6"/>
    <p:sldMasterId id="2147483655" r:id="rId7"/>
    <p:sldMasterId id="2147483654" r:id="rId8"/>
  </p:sldMasterIdLst>
  <p:notesMasterIdLst>
    <p:notesMasterId r:id="rId64"/>
  </p:notesMasterIdLst>
  <p:handoutMasterIdLst>
    <p:handoutMasterId r:id="rId65"/>
  </p:handoutMasterIdLst>
  <p:sldIdLst>
    <p:sldId id="663" r:id="rId9"/>
    <p:sldId id="664" r:id="rId10"/>
    <p:sldId id="818" r:id="rId11"/>
    <p:sldId id="819" r:id="rId12"/>
    <p:sldId id="820" r:id="rId13"/>
    <p:sldId id="821" r:id="rId14"/>
    <p:sldId id="822" r:id="rId15"/>
    <p:sldId id="823" r:id="rId16"/>
    <p:sldId id="824" r:id="rId17"/>
    <p:sldId id="825" r:id="rId18"/>
    <p:sldId id="826" r:id="rId19"/>
    <p:sldId id="866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5" r:id="rId29"/>
    <p:sldId id="836" r:id="rId30"/>
    <p:sldId id="837" r:id="rId31"/>
    <p:sldId id="838" r:id="rId32"/>
    <p:sldId id="839" r:id="rId33"/>
    <p:sldId id="840" r:id="rId34"/>
    <p:sldId id="841" r:id="rId35"/>
    <p:sldId id="867" r:id="rId36"/>
    <p:sldId id="842" r:id="rId37"/>
    <p:sldId id="843" r:id="rId38"/>
    <p:sldId id="868" r:id="rId39"/>
    <p:sldId id="844" r:id="rId40"/>
    <p:sldId id="845" r:id="rId41"/>
    <p:sldId id="846" r:id="rId42"/>
    <p:sldId id="847" r:id="rId43"/>
    <p:sldId id="848" r:id="rId44"/>
    <p:sldId id="870" r:id="rId45"/>
    <p:sldId id="869" r:id="rId46"/>
    <p:sldId id="849" r:id="rId47"/>
    <p:sldId id="850" r:id="rId48"/>
    <p:sldId id="851" r:id="rId49"/>
    <p:sldId id="852" r:id="rId50"/>
    <p:sldId id="853" r:id="rId51"/>
    <p:sldId id="854" r:id="rId52"/>
    <p:sldId id="855" r:id="rId53"/>
    <p:sldId id="856" r:id="rId54"/>
    <p:sldId id="857" r:id="rId55"/>
    <p:sldId id="858" r:id="rId56"/>
    <p:sldId id="859" r:id="rId57"/>
    <p:sldId id="860" r:id="rId58"/>
    <p:sldId id="861" r:id="rId59"/>
    <p:sldId id="862" r:id="rId60"/>
    <p:sldId id="863" r:id="rId61"/>
    <p:sldId id="864" r:id="rId62"/>
    <p:sldId id="865" r:id="rId6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E24"/>
    <a:srgbClr val="FF3399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989780" y="5825446"/>
            <a:ext cx="6154220" cy="5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79413" y="1293813"/>
            <a:ext cx="4337050" cy="5014912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 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6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6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6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6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6</a:t>
            </a:r>
            <a:endParaRPr lang="en-US" sz="11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6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6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6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600" dirty="0"/>
              <a:t>Tracking </a:t>
            </a:r>
            <a:r>
              <a:rPr lang="en-US" sz="4600" dirty="0" smtClean="0"/>
              <a:t>the U.S</a:t>
            </a:r>
            <a:r>
              <a:rPr lang="en-US" sz="4600" dirty="0"/>
              <a:t>. Economy</a:t>
            </a:r>
            <a:endParaRPr lang="en-US" sz="4600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Expenditure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Government purchases, </a:t>
            </a:r>
            <a:r>
              <a:rPr lang="en-US" i="1" dirty="0"/>
              <a:t>G</a:t>
            </a:r>
          </a:p>
          <a:p>
            <a:pPr lvl="1">
              <a:defRPr/>
            </a:pPr>
            <a:r>
              <a:rPr lang="en-US" dirty="0" smtClean="0"/>
              <a:t>Government consumption and gross investment</a:t>
            </a:r>
          </a:p>
          <a:p>
            <a:pPr lvl="1">
              <a:defRPr/>
            </a:pPr>
            <a:r>
              <a:rPr lang="en-US" dirty="0" smtClean="0"/>
              <a:t>Spending </a:t>
            </a:r>
            <a:r>
              <a:rPr lang="en-US" dirty="0"/>
              <a:t>for goods and services</a:t>
            </a:r>
          </a:p>
          <a:p>
            <a:pPr lvl="2">
              <a:defRPr/>
            </a:pPr>
            <a:r>
              <a:rPr lang="en-US" dirty="0"/>
              <a:t>By all levels of government</a:t>
            </a:r>
          </a:p>
          <a:p>
            <a:pPr lvl="1">
              <a:defRPr/>
            </a:pPr>
            <a:r>
              <a:rPr lang="en-US" dirty="0" smtClean="0"/>
              <a:t>Excludes transfer payments</a:t>
            </a:r>
          </a:p>
          <a:p>
            <a:pPr lvl="1">
              <a:defRPr/>
            </a:pPr>
            <a:r>
              <a:rPr lang="en-US" dirty="0" smtClean="0"/>
              <a:t>Government outlays minus transfer payments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Averaged 20% </a:t>
            </a:r>
            <a:r>
              <a:rPr lang="en-US" dirty="0"/>
              <a:t>of GDP during this past decade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97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Expenditure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exports, </a:t>
            </a:r>
            <a:r>
              <a:rPr lang="en-US" i="1" dirty="0" smtClean="0"/>
              <a:t>X - M</a:t>
            </a:r>
            <a:endParaRPr lang="en-US" i="1" dirty="0"/>
          </a:p>
          <a:p>
            <a:pPr lvl="1"/>
            <a:r>
              <a:rPr lang="en-US" dirty="0"/>
              <a:t>Exports (</a:t>
            </a:r>
            <a:r>
              <a:rPr lang="en-US" i="1" dirty="0"/>
              <a:t>X</a:t>
            </a:r>
            <a:r>
              <a:rPr lang="en-US" dirty="0"/>
              <a:t>) minus imports (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Physical items</a:t>
            </a:r>
          </a:p>
          <a:p>
            <a:pPr lvl="2"/>
            <a:r>
              <a:rPr lang="en-US" dirty="0" smtClean="0"/>
              <a:t>And services (so called, invisibles)</a:t>
            </a:r>
            <a:endParaRPr lang="en-US" dirty="0"/>
          </a:p>
          <a:p>
            <a:pPr lvl="1"/>
            <a:r>
              <a:rPr lang="en-US" dirty="0" smtClean="0"/>
              <a:t>Negative since the 1960s</a:t>
            </a:r>
          </a:p>
          <a:p>
            <a:pPr lvl="2"/>
            <a:r>
              <a:rPr lang="en-US" dirty="0" smtClean="0"/>
              <a:t>U.S. Imports </a:t>
            </a:r>
            <a:r>
              <a:rPr lang="en-US" dirty="0"/>
              <a:t>&gt; </a:t>
            </a:r>
            <a:r>
              <a:rPr lang="en-US" dirty="0" smtClean="0"/>
              <a:t>U.S. Exports</a:t>
            </a:r>
          </a:p>
          <a:p>
            <a:pPr lvl="1"/>
            <a:r>
              <a:rPr lang="en-US" dirty="0" smtClean="0"/>
              <a:t>Averaged negative 4</a:t>
            </a:r>
            <a:r>
              <a:rPr lang="en-US" dirty="0"/>
              <a:t>% of GDP for the last decade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900E24"/>
                </a:solidFill>
              </a:rPr>
              <a:t>C+I+G</a:t>
            </a:r>
            <a:r>
              <a:rPr lang="en-US" i="1" dirty="0">
                <a:solidFill>
                  <a:srgbClr val="900E24"/>
                </a:solidFill>
              </a:rPr>
              <a:t>+</a:t>
            </a:r>
            <a:r>
              <a:rPr lang="en-US" dirty="0">
                <a:solidFill>
                  <a:srgbClr val="900E24"/>
                </a:solidFill>
              </a:rPr>
              <a:t>(</a:t>
            </a:r>
            <a:r>
              <a:rPr lang="en-US" i="1" dirty="0">
                <a:solidFill>
                  <a:srgbClr val="900E24"/>
                </a:solidFill>
              </a:rPr>
              <a:t>X-M</a:t>
            </a:r>
            <a:r>
              <a:rPr lang="en-US" dirty="0">
                <a:solidFill>
                  <a:srgbClr val="900E24"/>
                </a:solidFill>
              </a:rPr>
              <a:t>)=Aggregate expenditure=GDP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2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Expenditure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</a:t>
            </a:r>
            <a:r>
              <a:rPr lang="en-US" dirty="0" smtClean="0"/>
              <a:t>expenditure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spending on final goods and services in an </a:t>
            </a:r>
            <a:r>
              <a:rPr lang="en-US" dirty="0" smtClean="0"/>
              <a:t>economy </a:t>
            </a:r>
          </a:p>
          <a:p>
            <a:pPr lvl="2"/>
            <a:r>
              <a:rPr lang="en-US" dirty="0" smtClean="0"/>
              <a:t>During a </a:t>
            </a:r>
            <a:r>
              <a:rPr lang="en-US" dirty="0"/>
              <a:t>given period, usually a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sum </a:t>
            </a:r>
            <a:r>
              <a:rPr lang="en-US" dirty="0" smtClean="0"/>
              <a:t>of consumption</a:t>
            </a:r>
            <a:r>
              <a:rPr lang="en-US" dirty="0"/>
              <a:t>, investment</a:t>
            </a:r>
            <a:r>
              <a:rPr lang="en-US" dirty="0" smtClean="0"/>
              <a:t>, government </a:t>
            </a:r>
            <a:r>
              <a:rPr lang="en-US" dirty="0"/>
              <a:t>purchases, </a:t>
            </a:r>
            <a:r>
              <a:rPr lang="en-US" dirty="0" smtClean="0"/>
              <a:t>and net </a:t>
            </a:r>
            <a:r>
              <a:rPr lang="en-US" dirty="0"/>
              <a:t>exports</a:t>
            </a:r>
            <a:endParaRPr lang="en-US" dirty="0" smtClean="0"/>
          </a:p>
          <a:p>
            <a:pPr marL="0" indent="0">
              <a:buNone/>
            </a:pPr>
            <a:r>
              <a:rPr lang="en-US" i="1" dirty="0">
                <a:solidFill>
                  <a:srgbClr val="900E24"/>
                </a:solidFill>
              </a:rPr>
              <a:t>C+I+G+</a:t>
            </a:r>
            <a:r>
              <a:rPr lang="en-US" dirty="0">
                <a:solidFill>
                  <a:srgbClr val="900E24"/>
                </a:solidFill>
              </a:rPr>
              <a:t>(</a:t>
            </a:r>
            <a:r>
              <a:rPr lang="en-US" i="1" dirty="0">
                <a:solidFill>
                  <a:srgbClr val="900E24"/>
                </a:solidFill>
              </a:rPr>
              <a:t>X</a:t>
            </a:r>
            <a:r>
              <a:rPr lang="en-US" dirty="0">
                <a:solidFill>
                  <a:srgbClr val="900E24"/>
                </a:solidFill>
              </a:rPr>
              <a:t>-</a:t>
            </a:r>
            <a:r>
              <a:rPr lang="en-US" i="1" dirty="0">
                <a:solidFill>
                  <a:srgbClr val="900E24"/>
                </a:solidFill>
              </a:rPr>
              <a:t>M</a:t>
            </a:r>
            <a:r>
              <a:rPr lang="en-US" dirty="0">
                <a:solidFill>
                  <a:srgbClr val="900E24"/>
                </a:solidFill>
              </a:rPr>
              <a:t>)=Aggregate expenditure=GDP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99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Composition </a:t>
            </a:r>
            <a:r>
              <a:rPr lang="en-US" sz="3800" dirty="0" smtClean="0"/>
              <a:t>of Aggregate Expenditure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Consumption</a:t>
            </a:r>
            <a:r>
              <a:rPr lang="en-US" dirty="0"/>
              <a:t>, </a:t>
            </a:r>
            <a:r>
              <a:rPr lang="en-US" i="1" dirty="0"/>
              <a:t>C</a:t>
            </a:r>
          </a:p>
          <a:p>
            <a:pPr lvl="1"/>
            <a:r>
              <a:rPr lang="en-US" dirty="0" smtClean="0"/>
              <a:t>Relatively stable from year to year</a:t>
            </a:r>
            <a:endParaRPr lang="en-US" dirty="0"/>
          </a:p>
          <a:p>
            <a:pPr lvl="1"/>
            <a:r>
              <a:rPr lang="en-US" dirty="0"/>
              <a:t>Long term trend: increase </a:t>
            </a:r>
            <a:r>
              <a:rPr lang="en-US" dirty="0" smtClean="0"/>
              <a:t>as share of GDP</a:t>
            </a:r>
          </a:p>
          <a:p>
            <a:pPr lvl="2"/>
            <a:r>
              <a:rPr lang="en-US" dirty="0" smtClean="0"/>
              <a:t>From and average of 62% during </a:t>
            </a:r>
            <a:r>
              <a:rPr lang="en-US" dirty="0"/>
              <a:t>the 1960s </a:t>
            </a:r>
            <a:endParaRPr lang="en-US" dirty="0" smtClean="0"/>
          </a:p>
          <a:p>
            <a:pPr lvl="2"/>
            <a:r>
              <a:rPr lang="en-US" dirty="0" smtClean="0"/>
              <a:t>To an average of 68% during </a:t>
            </a:r>
            <a:r>
              <a:rPr lang="en-US" dirty="0"/>
              <a:t>the most recent decade</a:t>
            </a:r>
          </a:p>
          <a:p>
            <a:r>
              <a:rPr lang="en-US" dirty="0"/>
              <a:t>Investment, </a:t>
            </a:r>
            <a:r>
              <a:rPr lang="en-US" i="1" dirty="0"/>
              <a:t>I</a:t>
            </a:r>
          </a:p>
          <a:p>
            <a:pPr lvl="1"/>
            <a:r>
              <a:rPr lang="en-US" dirty="0"/>
              <a:t>Fluctuates </a:t>
            </a:r>
            <a:r>
              <a:rPr lang="en-US" dirty="0" smtClean="0"/>
              <a:t>more than consumption from year to year</a:t>
            </a:r>
          </a:p>
          <a:p>
            <a:pPr lvl="1"/>
            <a:r>
              <a:rPr lang="en-US" dirty="0" smtClean="0"/>
              <a:t>No long term trend up or down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8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Composition </a:t>
            </a:r>
            <a:r>
              <a:rPr lang="en-US" sz="3800" dirty="0" smtClean="0"/>
              <a:t>of Aggregate Expenditure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</a:t>
            </a:r>
            <a:r>
              <a:rPr lang="en-US" dirty="0"/>
              <a:t>purchase, </a:t>
            </a:r>
            <a:r>
              <a:rPr lang="en-US" i="1" dirty="0"/>
              <a:t>G</a:t>
            </a:r>
          </a:p>
          <a:p>
            <a:pPr lvl="1"/>
            <a:r>
              <a:rPr lang="en-US" dirty="0"/>
              <a:t>Long-term trend: </a:t>
            </a:r>
            <a:r>
              <a:rPr lang="en-US" dirty="0" smtClean="0"/>
              <a:t>declined from 22% of GDP in the 1960s to 20% of GDP during the most recent decade </a:t>
            </a:r>
          </a:p>
          <a:p>
            <a:pPr lvl="2"/>
            <a:r>
              <a:rPr lang="en-US" dirty="0" smtClean="0"/>
              <a:t>Mostly because of decrease in defense spending since 1960s</a:t>
            </a:r>
          </a:p>
          <a:p>
            <a:pPr lvl="1"/>
            <a:r>
              <a:rPr lang="en-US" dirty="0" smtClean="0"/>
              <a:t>Not included: transfer payments (increased)</a:t>
            </a:r>
            <a:endParaRPr lang="en-US" dirty="0"/>
          </a:p>
          <a:p>
            <a:r>
              <a:rPr lang="en-US" dirty="0"/>
              <a:t>Net exports, </a:t>
            </a:r>
            <a:r>
              <a:rPr lang="en-US" i="1" dirty="0"/>
              <a:t>X-M</a:t>
            </a:r>
          </a:p>
          <a:p>
            <a:pPr lvl="1"/>
            <a:r>
              <a:rPr lang="en-US" dirty="0" smtClean="0"/>
              <a:t>Averaged negative 4% during last decade, as imports (</a:t>
            </a:r>
            <a:r>
              <a:rPr lang="en-US" i="1" dirty="0" smtClean="0"/>
              <a:t>M</a:t>
            </a:r>
            <a:r>
              <a:rPr lang="en-US" dirty="0" smtClean="0"/>
              <a:t>) exceeded exports 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0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500" dirty="0"/>
              <a:t>U.S. Spending Components as Percent of GDP </a:t>
            </a:r>
            <a:r>
              <a:rPr lang="en-US" sz="2500" dirty="0" smtClean="0"/>
              <a:t>Since 1959</a:t>
            </a:r>
            <a:endParaRPr lang="en-US" sz="2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5068929"/>
            <a:ext cx="8884006" cy="1454700"/>
          </a:xfrm>
        </p:spPr>
        <p:txBody>
          <a:bodyPr/>
          <a:lstStyle/>
          <a:p>
            <a:r>
              <a:rPr lang="en-US" sz="1500" dirty="0"/>
              <a:t>The composition of U.S. GDP has not changed that much since 1959. Consumption’s share edged up from an average of 62 percent during </a:t>
            </a:r>
            <a:r>
              <a:rPr lang="en-US" sz="1500" dirty="0" smtClean="0"/>
              <a:t>the 1960s </a:t>
            </a:r>
            <a:r>
              <a:rPr lang="en-US" sz="1500" dirty="0"/>
              <a:t>to 68 percent during the most recent decade. Investment has fluctuated from year to year but with no clear long-term trend up or </a:t>
            </a:r>
            <a:r>
              <a:rPr lang="en-US" sz="1500" dirty="0" smtClean="0"/>
              <a:t>down. Government </a:t>
            </a:r>
            <a:r>
              <a:rPr lang="en-US" sz="1500" dirty="0"/>
              <a:t>purchases declined slightly from an average of 22 percent of GDP during the 1960s to an average of 20 percent in the most </a:t>
            </a:r>
            <a:r>
              <a:rPr lang="en-US" sz="1500" dirty="0" smtClean="0"/>
              <a:t>recent decade</a:t>
            </a:r>
            <a:r>
              <a:rPr lang="en-US" sz="1500" dirty="0"/>
              <a:t>. And net exports have become more negative, expressed in red by that portion exceeding 100 percent of GDP.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5" y="833438"/>
            <a:ext cx="7398509" cy="42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Income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Aggregate income</a:t>
            </a:r>
          </a:p>
          <a:p>
            <a:pPr lvl="1">
              <a:defRPr/>
            </a:pPr>
            <a:r>
              <a:rPr lang="en-US" dirty="0"/>
              <a:t>All earnings of resource suppliers in an economy</a:t>
            </a:r>
          </a:p>
          <a:p>
            <a:pPr lvl="1">
              <a:defRPr/>
            </a:pPr>
            <a:r>
              <a:rPr lang="en-US" dirty="0"/>
              <a:t>During a given period, usually a year</a:t>
            </a:r>
          </a:p>
          <a:p>
            <a:pPr lvl="2">
              <a:defRPr/>
            </a:pPr>
            <a:r>
              <a:rPr lang="en-US" dirty="0"/>
              <a:t>Wages</a:t>
            </a:r>
          </a:p>
          <a:p>
            <a:pPr lvl="2">
              <a:defRPr/>
            </a:pPr>
            <a:r>
              <a:rPr lang="en-US" dirty="0"/>
              <a:t>Interest</a:t>
            </a:r>
          </a:p>
          <a:p>
            <a:pPr lvl="2">
              <a:defRPr/>
            </a:pPr>
            <a:r>
              <a:rPr lang="en-US" dirty="0"/>
              <a:t>Rent</a:t>
            </a:r>
          </a:p>
          <a:p>
            <a:pPr lvl="2">
              <a:defRPr/>
            </a:pPr>
            <a:r>
              <a:rPr lang="en-US" dirty="0"/>
              <a:t>Profit </a:t>
            </a:r>
          </a:p>
          <a:p>
            <a:pPr>
              <a:buFontTx/>
              <a:buNone/>
              <a:defRPr/>
            </a:pPr>
            <a:r>
              <a:rPr lang="en-US" sz="3000" dirty="0">
                <a:solidFill>
                  <a:srgbClr val="900E24"/>
                </a:solidFill>
              </a:rPr>
              <a:t>Aggregate expenditure = GDP = Aggregate </a:t>
            </a:r>
            <a:r>
              <a:rPr lang="en-US" sz="3000" dirty="0" smtClean="0">
                <a:solidFill>
                  <a:srgbClr val="900E24"/>
                </a:solidFill>
              </a:rPr>
              <a:t>income</a:t>
            </a:r>
            <a:endParaRPr lang="en-US" sz="3000" dirty="0">
              <a:solidFill>
                <a:srgbClr val="900E2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26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Income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Value added at each stage of production</a:t>
            </a:r>
          </a:p>
          <a:p>
            <a:pPr lvl="1">
              <a:defRPr/>
            </a:pPr>
            <a:r>
              <a:rPr lang="en-US" dirty="0"/>
              <a:t>Selling price of a product </a:t>
            </a:r>
          </a:p>
          <a:p>
            <a:pPr lvl="2">
              <a:defRPr/>
            </a:pPr>
            <a:r>
              <a:rPr lang="en-US" dirty="0"/>
              <a:t>Minus the cost of intermediate goods purchased from other firms</a:t>
            </a:r>
          </a:p>
          <a:p>
            <a:pPr lvl="1">
              <a:defRPr/>
            </a:pPr>
            <a:r>
              <a:rPr lang="en-US" dirty="0"/>
              <a:t>Income earned by resource suppliers at that stage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0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Computing Value Added for a New Desk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6478" y="4640238"/>
            <a:ext cx="8856710" cy="1678011"/>
          </a:xfrm>
        </p:spPr>
        <p:txBody>
          <a:bodyPr/>
          <a:lstStyle/>
          <a:p>
            <a:r>
              <a:rPr lang="en-US" dirty="0"/>
              <a:t>The value added at each stage of production is the sale price at that stage minus the cost of </a:t>
            </a:r>
            <a:r>
              <a:rPr lang="en-US" dirty="0" smtClean="0"/>
              <a:t>intermediate goods</a:t>
            </a:r>
            <a:r>
              <a:rPr lang="en-US" dirty="0"/>
              <a:t>, or column (1) minus column (2). The values added at each stage sum to the market value of the </a:t>
            </a:r>
            <a:r>
              <a:rPr lang="en-US" dirty="0" smtClean="0"/>
              <a:t>final good</a:t>
            </a:r>
            <a:r>
              <a:rPr lang="en-US" dirty="0"/>
              <a:t>, shown at the bottom of column (3).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384745"/>
            <a:ext cx="8679976" cy="28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Circular </a:t>
            </a:r>
            <a:r>
              <a:rPr lang="en-US" sz="3500" dirty="0" smtClean="0"/>
              <a:t>Flow of Income and Expenditure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Circular flow</a:t>
            </a:r>
          </a:p>
          <a:p>
            <a:pPr lvl="1"/>
            <a:r>
              <a:rPr lang="en-US" dirty="0"/>
              <a:t>Of income and spending in the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For household, firms, government, and the rest of the world</a:t>
            </a:r>
            <a:endParaRPr lang="en-US" dirty="0"/>
          </a:p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Capital </a:t>
            </a:r>
            <a:r>
              <a:rPr lang="en-US" dirty="0" smtClean="0"/>
              <a:t>doesn’t </a:t>
            </a:r>
            <a:r>
              <a:rPr lang="en-US" dirty="0"/>
              <a:t>wear out</a:t>
            </a:r>
          </a:p>
          <a:p>
            <a:pPr lvl="1"/>
            <a:r>
              <a:rPr lang="en-US" dirty="0"/>
              <a:t>Firms </a:t>
            </a:r>
            <a:r>
              <a:rPr lang="en-US" dirty="0" smtClean="0"/>
              <a:t>pay </a:t>
            </a:r>
            <a:r>
              <a:rPr lang="en-US" dirty="0"/>
              <a:t>out all </a:t>
            </a:r>
            <a:r>
              <a:rPr lang="en-US" dirty="0" smtClean="0"/>
              <a:t>profits to firm owners</a:t>
            </a:r>
          </a:p>
          <a:p>
            <a:r>
              <a:rPr lang="en-US" dirty="0" smtClean="0"/>
              <a:t>We can say</a:t>
            </a:r>
          </a:p>
          <a:p>
            <a:pPr marL="457200" lvl="1" indent="0">
              <a:buNone/>
            </a:pPr>
            <a:r>
              <a:rPr lang="en-US" dirty="0" smtClean="0"/>
              <a:t>GDP =  aggregate income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49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01755" y="313899"/>
            <a:ext cx="6919415" cy="6223379"/>
          </a:xfrm>
        </p:spPr>
        <p:txBody>
          <a:bodyPr/>
          <a:lstStyle/>
          <a:p>
            <a:r>
              <a:rPr lang="en-US" sz="3000" dirty="0" smtClean="0">
                <a:solidFill>
                  <a:srgbClr val="004376"/>
                </a:solidFill>
              </a:rPr>
              <a:t>How </a:t>
            </a:r>
            <a:r>
              <a:rPr lang="en-US" sz="3000" dirty="0">
                <a:solidFill>
                  <a:srgbClr val="004376"/>
                </a:solidFill>
              </a:rPr>
              <a:t>do we track one of the most complex economies in world history?</a:t>
            </a:r>
          </a:p>
          <a:p>
            <a:r>
              <a:rPr lang="en-US" sz="3000" dirty="0" smtClean="0">
                <a:solidFill>
                  <a:srgbClr val="004376"/>
                </a:solidFill>
              </a:rPr>
              <a:t>What’s </a:t>
            </a:r>
            <a:r>
              <a:rPr lang="en-US" sz="3000" dirty="0">
                <a:solidFill>
                  <a:srgbClr val="004376"/>
                </a:solidFill>
              </a:rPr>
              <a:t>gross about the gross domestic product?</a:t>
            </a:r>
          </a:p>
          <a:p>
            <a:r>
              <a:rPr lang="en-US" sz="3000" dirty="0" smtClean="0">
                <a:solidFill>
                  <a:srgbClr val="004376"/>
                </a:solidFill>
              </a:rPr>
              <a:t>What’s </a:t>
            </a:r>
            <a:r>
              <a:rPr lang="en-US" sz="3000" dirty="0">
                <a:solidFill>
                  <a:srgbClr val="004376"/>
                </a:solidFill>
              </a:rPr>
              <a:t>domestic about it?</a:t>
            </a:r>
          </a:p>
          <a:p>
            <a:r>
              <a:rPr lang="en-US" sz="3000" dirty="0" smtClean="0">
                <a:solidFill>
                  <a:srgbClr val="004376"/>
                </a:solidFill>
              </a:rPr>
              <a:t>If </a:t>
            </a:r>
            <a:r>
              <a:rPr lang="en-US" sz="3000" dirty="0">
                <a:solidFill>
                  <a:srgbClr val="004376"/>
                </a:solidFill>
              </a:rPr>
              <a:t>you make yourself a tuna sandwich, how much does your effort add to </a:t>
            </a:r>
            <a:r>
              <a:rPr lang="en-US" sz="3000" dirty="0" smtClean="0">
                <a:solidFill>
                  <a:srgbClr val="004376"/>
                </a:solidFill>
              </a:rPr>
              <a:t>the gross </a:t>
            </a:r>
            <a:r>
              <a:rPr lang="en-US" sz="3000" dirty="0">
                <a:solidFill>
                  <a:srgbClr val="004376"/>
                </a:solidFill>
              </a:rPr>
              <a:t>domestic product?</a:t>
            </a:r>
          </a:p>
          <a:p>
            <a:r>
              <a:rPr lang="en-US" sz="3000" dirty="0" smtClean="0">
                <a:solidFill>
                  <a:srgbClr val="004376"/>
                </a:solidFill>
              </a:rPr>
              <a:t>Because </a:t>
            </a:r>
            <a:r>
              <a:rPr lang="en-US" sz="3000" dirty="0">
                <a:solidFill>
                  <a:srgbClr val="004376"/>
                </a:solidFill>
              </a:rPr>
              <a:t>prices change over time, how can we compare the </a:t>
            </a:r>
            <a:r>
              <a:rPr lang="en-US" sz="3000" dirty="0" smtClean="0">
                <a:solidFill>
                  <a:srgbClr val="004376"/>
                </a:solidFill>
              </a:rPr>
              <a:t>economy’s production </a:t>
            </a:r>
            <a:r>
              <a:rPr lang="en-US" sz="3000" dirty="0">
                <a:solidFill>
                  <a:srgbClr val="004376"/>
                </a:solidFill>
              </a:rPr>
              <a:t>in one year with that in other years?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Circular Flow of Income and Expenditure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84094" y="859809"/>
            <a:ext cx="4209094" cy="5458441"/>
          </a:xfrm>
        </p:spPr>
        <p:txBody>
          <a:bodyPr/>
          <a:lstStyle/>
          <a:p>
            <a:r>
              <a:rPr lang="en-US" sz="1500" dirty="0"/>
              <a:t>The circular-flow model captures important relationships in the economy. The bottom half depicts the income arising from production. </a:t>
            </a:r>
            <a:r>
              <a:rPr lang="en-US" sz="1500" dirty="0" smtClean="0"/>
              <a:t>At </a:t>
            </a:r>
            <a:r>
              <a:rPr lang="en-US" sz="1500" dirty="0"/>
              <a:t>juncture (1</a:t>
            </a:r>
            <a:r>
              <a:rPr lang="en-US" sz="1500" dirty="0" smtClean="0"/>
              <a:t>), GDP </a:t>
            </a:r>
            <a:r>
              <a:rPr lang="en-US" sz="1500" dirty="0"/>
              <a:t>equals aggregate income. </a:t>
            </a:r>
            <a:r>
              <a:rPr lang="en-US" sz="1500" dirty="0" smtClean="0"/>
              <a:t>Taxes </a:t>
            </a:r>
            <a:r>
              <a:rPr lang="en-US" sz="1500" dirty="0"/>
              <a:t>leak from the flow at (2), but transfer payments enter the flow at (3). Taxes minus transfers equals net taxes</a:t>
            </a:r>
            <a:r>
              <a:rPr lang="en-US" sz="1500" dirty="0" smtClean="0"/>
              <a:t>, </a:t>
            </a:r>
            <a:r>
              <a:rPr lang="en-US" sz="1500" i="1" dirty="0" smtClean="0"/>
              <a:t>NT</a:t>
            </a:r>
            <a:r>
              <a:rPr lang="en-US" sz="1500" dirty="0"/>
              <a:t>. </a:t>
            </a:r>
            <a:r>
              <a:rPr lang="en-US" sz="1500" dirty="0" smtClean="0"/>
              <a:t>Aggregate </a:t>
            </a:r>
            <a:r>
              <a:rPr lang="en-US" sz="1500" dirty="0"/>
              <a:t>income minus net taxes equals disposable income, </a:t>
            </a:r>
            <a:r>
              <a:rPr lang="en-US" sz="1500" i="1" dirty="0"/>
              <a:t>DI</a:t>
            </a:r>
            <a:r>
              <a:rPr lang="en-US" sz="1500" dirty="0"/>
              <a:t>, which flows to households at juncture (4). The top half of the model </a:t>
            </a:r>
            <a:r>
              <a:rPr lang="en-US" sz="1500" dirty="0" smtClean="0"/>
              <a:t>shows the </a:t>
            </a:r>
            <a:r>
              <a:rPr lang="en-US" sz="1500" dirty="0"/>
              <a:t>flow of expenditure. At (5), households either spend disposable income or save it. Consumption enters the spending flow directly. Saving </a:t>
            </a:r>
            <a:r>
              <a:rPr lang="en-US" sz="1500" dirty="0" smtClean="0"/>
              <a:t>leaks from </a:t>
            </a:r>
            <a:r>
              <a:rPr lang="en-US" sz="1500" dirty="0"/>
              <a:t>the spending flow into financial markets, where it is channeled to borrowers. At (6), investment enters the spending flow. At (7), government </a:t>
            </a:r>
            <a:r>
              <a:rPr lang="en-US" sz="1500" dirty="0" smtClean="0"/>
              <a:t>purchases enter </a:t>
            </a:r>
            <a:r>
              <a:rPr lang="en-US" sz="1500" dirty="0"/>
              <a:t>the spending flow. At (8), imports leak from the spending flow, and at (9), exports enter the spending flow. Consumption plus </a:t>
            </a:r>
            <a:r>
              <a:rPr lang="en-US" sz="1500" dirty="0" smtClean="0"/>
              <a:t>investment plus </a:t>
            </a:r>
            <a:r>
              <a:rPr lang="en-US" sz="1500" dirty="0"/>
              <a:t>government purchases plus net exports add up to the aggregate expenditure on GDP received by firms at (10).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3" y="1062038"/>
            <a:ext cx="4628851" cy="491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Circular </a:t>
            </a:r>
            <a:r>
              <a:rPr lang="en-US" sz="3500" dirty="0" smtClean="0"/>
              <a:t>Flow of Income and Expenditure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flow</a:t>
            </a:r>
          </a:p>
          <a:p>
            <a:pPr lvl="1"/>
            <a:r>
              <a:rPr lang="en-US" dirty="0"/>
              <a:t>Income arising from production</a:t>
            </a:r>
          </a:p>
          <a:p>
            <a:pPr lvl="1"/>
            <a:r>
              <a:rPr lang="en-US" dirty="0"/>
              <a:t>GDP = Aggregate income</a:t>
            </a:r>
          </a:p>
          <a:p>
            <a:pPr lvl="1"/>
            <a:r>
              <a:rPr lang="en-US" dirty="0"/>
              <a:t>Net taxes, NT = Taxes - Transfer payments</a:t>
            </a:r>
          </a:p>
          <a:p>
            <a:pPr lvl="1"/>
            <a:r>
              <a:rPr lang="en-US" dirty="0"/>
              <a:t>Disposable income, </a:t>
            </a:r>
            <a:r>
              <a:rPr lang="en-US" i="1" dirty="0"/>
              <a:t>DI = GDP - NT</a:t>
            </a:r>
          </a:p>
          <a:p>
            <a:r>
              <a:rPr lang="en-US" i="1" dirty="0" smtClean="0">
                <a:solidFill>
                  <a:srgbClr val="900E24"/>
                </a:solidFill>
              </a:rPr>
              <a:t>GDP = DI + NT</a:t>
            </a:r>
            <a:endParaRPr lang="en-US" i="1" dirty="0">
              <a:solidFill>
                <a:srgbClr val="900E2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Circular </a:t>
            </a:r>
            <a:r>
              <a:rPr lang="en-US" sz="3500" dirty="0" smtClean="0"/>
              <a:t>Flow of Income and Expenditure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Disposable income (</a:t>
            </a:r>
            <a:r>
              <a:rPr lang="en-US" i="1" dirty="0"/>
              <a:t>DI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Income households have available to spend or to save</a:t>
            </a:r>
          </a:p>
          <a:p>
            <a:pPr lvl="1">
              <a:defRPr/>
            </a:pPr>
            <a:r>
              <a:rPr lang="en-US" dirty="0"/>
              <a:t>After paying taxes and receiving transfer payments</a:t>
            </a:r>
          </a:p>
          <a:p>
            <a:pPr>
              <a:defRPr/>
            </a:pPr>
            <a:r>
              <a:rPr lang="en-US" dirty="0"/>
              <a:t>Net taxes (</a:t>
            </a:r>
            <a:r>
              <a:rPr lang="en-US" i="1" dirty="0"/>
              <a:t>NT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Taxes minus transfer </a:t>
            </a:r>
            <a:r>
              <a:rPr lang="en-US" dirty="0" smtClean="0"/>
              <a:t>payments</a:t>
            </a:r>
          </a:p>
          <a:p>
            <a:pPr>
              <a:defRPr/>
            </a:pPr>
            <a:r>
              <a:rPr lang="en-US" dirty="0" smtClean="0"/>
              <a:t>Any unsold production</a:t>
            </a:r>
          </a:p>
          <a:p>
            <a:pPr lvl="1">
              <a:defRPr/>
            </a:pPr>
            <a:r>
              <a:rPr lang="en-US" dirty="0" smtClean="0"/>
              <a:t>Gets added to inventories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90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Circular </a:t>
            </a:r>
            <a:r>
              <a:rPr lang="en-US" sz="3500" dirty="0" smtClean="0"/>
              <a:t>Flow of Income and Expenditure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flow </a:t>
            </a:r>
          </a:p>
          <a:p>
            <a:pPr marL="457200" lvl="1" indent="0">
              <a:buNone/>
            </a:pPr>
            <a:r>
              <a:rPr lang="en-US" i="1" dirty="0"/>
              <a:t>DI = C + S</a:t>
            </a:r>
          </a:p>
          <a:p>
            <a:pPr lvl="2"/>
            <a:r>
              <a:rPr lang="en-US" dirty="0"/>
              <a:t>Consumption, </a:t>
            </a:r>
            <a:r>
              <a:rPr lang="en-US" i="1" dirty="0"/>
              <a:t>C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Savings, </a:t>
            </a:r>
            <a:r>
              <a:rPr lang="en-US" i="1" dirty="0"/>
              <a:t>S</a:t>
            </a:r>
            <a:r>
              <a:rPr lang="en-US" dirty="0"/>
              <a:t>, to financial markets</a:t>
            </a:r>
          </a:p>
          <a:p>
            <a:pPr lvl="1"/>
            <a:r>
              <a:rPr lang="en-US" dirty="0" smtClean="0"/>
              <a:t>Investment, </a:t>
            </a:r>
            <a:r>
              <a:rPr lang="en-US" i="1" dirty="0"/>
              <a:t>I</a:t>
            </a:r>
            <a:r>
              <a:rPr lang="en-US" dirty="0"/>
              <a:t> (borrowed)</a:t>
            </a:r>
          </a:p>
          <a:p>
            <a:pPr lvl="2"/>
            <a:r>
              <a:rPr lang="en-US" dirty="0"/>
              <a:t>Firms – </a:t>
            </a:r>
            <a:r>
              <a:rPr lang="en-US" dirty="0" smtClean="0"/>
              <a:t>new capital purchases</a:t>
            </a:r>
            <a:endParaRPr lang="en-US" dirty="0"/>
          </a:p>
          <a:p>
            <a:pPr lvl="2"/>
            <a:r>
              <a:rPr lang="en-US" dirty="0"/>
              <a:t>Households – residential construction</a:t>
            </a:r>
          </a:p>
          <a:p>
            <a:pPr lvl="1"/>
            <a:r>
              <a:rPr lang="en-US" dirty="0"/>
              <a:t>Government spending, </a:t>
            </a:r>
            <a:r>
              <a:rPr lang="en-US" i="1" dirty="0"/>
              <a:t>G</a:t>
            </a:r>
          </a:p>
          <a:p>
            <a:pPr lvl="1"/>
            <a:r>
              <a:rPr lang="en-US" dirty="0"/>
              <a:t>Net exports = </a:t>
            </a:r>
            <a:r>
              <a:rPr lang="en-US" i="1" dirty="0"/>
              <a:t>X – 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3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Circular </a:t>
            </a:r>
            <a:r>
              <a:rPr lang="en-US" sz="3500" dirty="0" smtClean="0"/>
              <a:t>Flow of Income and Expenditure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outlays</a:t>
            </a:r>
          </a:p>
          <a:p>
            <a:pPr lvl="1"/>
            <a:r>
              <a:rPr lang="en-US" sz="3000" dirty="0"/>
              <a:t>Transfer payments plus </a:t>
            </a:r>
            <a:r>
              <a:rPr lang="en-US" sz="3000" dirty="0" smtClean="0"/>
              <a:t>purchases of goods and services </a:t>
            </a:r>
          </a:p>
          <a:p>
            <a:pPr lvl="1"/>
            <a:r>
              <a:rPr lang="en-US" sz="3000" dirty="0" smtClean="0"/>
              <a:t>If they exceed government revenue: deficit (must borrow)</a:t>
            </a:r>
            <a:endParaRPr lang="en-US" sz="3000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sz="3200" i="1" dirty="0" smtClean="0">
                <a:solidFill>
                  <a:srgbClr val="900E24"/>
                </a:solidFill>
              </a:rPr>
              <a:t>C+I+G</a:t>
            </a:r>
            <a:r>
              <a:rPr lang="en-US" sz="3200" i="1" dirty="0">
                <a:solidFill>
                  <a:srgbClr val="900E24"/>
                </a:solidFill>
              </a:rPr>
              <a:t>+(X-M) </a:t>
            </a:r>
            <a:r>
              <a:rPr lang="en-US" sz="3200" dirty="0">
                <a:solidFill>
                  <a:srgbClr val="900E24"/>
                </a:solidFill>
              </a:rPr>
              <a:t>= Aggregate Expenditure = GDP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Financial </a:t>
            </a:r>
            <a:r>
              <a:rPr lang="en-US" dirty="0"/>
              <a:t>markets</a:t>
            </a:r>
          </a:p>
          <a:p>
            <a:pPr lvl="1"/>
            <a:r>
              <a:rPr lang="en-US" dirty="0"/>
              <a:t>Banks and other financial institutions</a:t>
            </a:r>
          </a:p>
          <a:p>
            <a:pPr lvl="1"/>
            <a:r>
              <a:rPr lang="en-US" dirty="0"/>
              <a:t>Facilitate the flow of funds from savers to borrowers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4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Leakages Equal Injections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400" i="1" dirty="0"/>
              <a:t>C+I+G+(X-M)=DI+NT</a:t>
            </a:r>
          </a:p>
          <a:p>
            <a:pPr marL="457200" lvl="1" indent="0">
              <a:buNone/>
            </a:pPr>
            <a:r>
              <a:rPr lang="en-US" sz="3400" i="1" dirty="0"/>
              <a:t>C+I+G+(X-M)=C+S+NT</a:t>
            </a:r>
          </a:p>
          <a:p>
            <a:r>
              <a:rPr lang="en-US" i="1" dirty="0">
                <a:solidFill>
                  <a:srgbClr val="900E24"/>
                </a:solidFill>
              </a:rPr>
              <a:t>I+G+X=S+NT+M</a:t>
            </a:r>
          </a:p>
          <a:p>
            <a:r>
              <a:rPr lang="en-US" dirty="0"/>
              <a:t>Injections</a:t>
            </a:r>
          </a:p>
          <a:p>
            <a:pPr marL="457200" lvl="1" indent="0">
              <a:buNone/>
            </a:pPr>
            <a:r>
              <a:rPr lang="en-US" i="1" dirty="0"/>
              <a:t>I, G, X</a:t>
            </a:r>
          </a:p>
          <a:p>
            <a:r>
              <a:rPr lang="en-US" dirty="0"/>
              <a:t>Leakages</a:t>
            </a:r>
          </a:p>
          <a:p>
            <a:pPr marL="457200" lvl="1" indent="0">
              <a:buNone/>
            </a:pPr>
            <a:r>
              <a:rPr lang="en-US" i="1" dirty="0"/>
              <a:t>S, NT, </a:t>
            </a:r>
            <a:r>
              <a:rPr lang="en-US" i="1" dirty="0" smtClean="0"/>
              <a:t>M</a:t>
            </a:r>
          </a:p>
          <a:p>
            <a:pPr marL="457200" lvl="1" indent="0">
              <a:buNone/>
            </a:pPr>
            <a:r>
              <a:rPr lang="en-US" i="1" dirty="0" smtClean="0"/>
              <a:t>NT</a:t>
            </a:r>
            <a:r>
              <a:rPr lang="en-US" dirty="0" smtClean="0"/>
              <a:t> = net taxes = taxes – transfer payments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3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Leakages Equal Injections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Injection</a:t>
            </a:r>
          </a:p>
          <a:p>
            <a:pPr lvl="1">
              <a:defRPr/>
            </a:pPr>
            <a:r>
              <a:rPr lang="en-US" sz="3000" dirty="0"/>
              <a:t>Any spending other than by households</a:t>
            </a:r>
          </a:p>
          <a:p>
            <a:pPr lvl="1">
              <a:defRPr/>
            </a:pPr>
            <a:r>
              <a:rPr lang="en-US" sz="3000" dirty="0"/>
              <a:t>Any income other than from resource earnings</a:t>
            </a:r>
          </a:p>
          <a:p>
            <a:pPr lvl="1">
              <a:defRPr/>
            </a:pPr>
            <a:r>
              <a:rPr lang="en-US" sz="3000" dirty="0"/>
              <a:t>I</a:t>
            </a:r>
            <a:r>
              <a:rPr lang="en-US" sz="3000" dirty="0" smtClean="0"/>
              <a:t>nvestment</a:t>
            </a:r>
            <a:r>
              <a:rPr lang="en-US" sz="3000" dirty="0"/>
              <a:t>, government purchases, exports, and transfer payments</a:t>
            </a:r>
          </a:p>
          <a:p>
            <a:pPr>
              <a:defRPr/>
            </a:pPr>
            <a:r>
              <a:rPr lang="en-US" dirty="0"/>
              <a:t>Leakage</a:t>
            </a:r>
          </a:p>
          <a:p>
            <a:pPr lvl="1">
              <a:defRPr/>
            </a:pPr>
            <a:r>
              <a:rPr lang="en-US" sz="3000" dirty="0"/>
              <a:t>Any diversion of income from the domestic spending stream</a:t>
            </a:r>
          </a:p>
          <a:p>
            <a:pPr lvl="1">
              <a:defRPr/>
            </a:pPr>
            <a:r>
              <a:rPr lang="en-US" sz="3000" dirty="0"/>
              <a:t>Saving, taxes, and </a:t>
            </a:r>
            <a:r>
              <a:rPr lang="en-US" sz="3000" dirty="0" smtClean="0"/>
              <a:t>imports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2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Limitations of National Income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production </a:t>
            </a:r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dirty="0" smtClean="0"/>
              <a:t>counted in </a:t>
            </a:r>
            <a:r>
              <a:rPr lang="en-US" dirty="0"/>
              <a:t>GDP</a:t>
            </a:r>
          </a:p>
          <a:p>
            <a:pPr lvl="1">
              <a:defRPr/>
            </a:pPr>
            <a:r>
              <a:rPr lang="en-US" dirty="0"/>
              <a:t>Do-it-yourself production</a:t>
            </a:r>
          </a:p>
          <a:p>
            <a:pPr lvl="1">
              <a:defRPr/>
            </a:pPr>
            <a:r>
              <a:rPr lang="en-US" dirty="0"/>
              <a:t>Underground economy</a:t>
            </a:r>
          </a:p>
          <a:p>
            <a:pPr>
              <a:defRPr/>
            </a:pPr>
            <a:r>
              <a:rPr lang="en-US" dirty="0"/>
              <a:t>Underground economy</a:t>
            </a:r>
          </a:p>
          <a:p>
            <a:pPr lvl="1">
              <a:defRPr/>
            </a:pPr>
            <a:r>
              <a:rPr lang="en-US" dirty="0"/>
              <a:t>Market transactions that go unreported</a:t>
            </a:r>
          </a:p>
          <a:p>
            <a:pPr lvl="2">
              <a:defRPr/>
            </a:pPr>
            <a:r>
              <a:rPr lang="en-US" dirty="0"/>
              <a:t>Illegal</a:t>
            </a:r>
          </a:p>
          <a:p>
            <a:pPr lvl="2">
              <a:defRPr/>
            </a:pPr>
            <a:r>
              <a:rPr lang="en-US" dirty="0"/>
              <a:t>People involved want to evade taxes</a:t>
            </a:r>
          </a:p>
          <a:p>
            <a:pPr lvl="1">
              <a:defRPr/>
            </a:pPr>
            <a:r>
              <a:rPr lang="en-US" dirty="0" smtClean="0"/>
              <a:t>About 15% </a:t>
            </a:r>
            <a:r>
              <a:rPr lang="en-US" dirty="0"/>
              <a:t>of </a:t>
            </a:r>
            <a:r>
              <a:rPr lang="en-US" dirty="0" smtClean="0"/>
              <a:t>GDP</a:t>
            </a:r>
          </a:p>
          <a:p>
            <a:pPr lvl="1">
              <a:defRPr/>
            </a:pPr>
            <a:r>
              <a:rPr lang="en-US" dirty="0" smtClean="0"/>
              <a:t>$2.7 trillion in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3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Limitations of National Income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</a:t>
            </a:r>
            <a:r>
              <a:rPr lang="en-US" dirty="0" smtClean="0"/>
              <a:t>includes </a:t>
            </a:r>
            <a:r>
              <a:rPr lang="en-US" dirty="0"/>
              <a:t>some economic production that does not involve market exchange</a:t>
            </a:r>
          </a:p>
          <a:p>
            <a:pPr lvl="1"/>
            <a:r>
              <a:rPr lang="en-US" dirty="0" smtClean="0"/>
              <a:t>Imputed rental income </a:t>
            </a:r>
            <a:r>
              <a:rPr lang="en-US" dirty="0"/>
              <a:t>from home </a:t>
            </a:r>
            <a:r>
              <a:rPr lang="en-US" dirty="0" smtClean="0"/>
              <a:t>ownership</a:t>
            </a:r>
          </a:p>
          <a:p>
            <a:pPr lvl="1"/>
            <a:r>
              <a:rPr lang="en-US" dirty="0" smtClean="0"/>
              <a:t>Imputed </a:t>
            </a:r>
            <a:r>
              <a:rPr lang="en-US" dirty="0"/>
              <a:t>dollar amount for </a:t>
            </a:r>
            <a:r>
              <a:rPr lang="en-US" dirty="0" smtClean="0"/>
              <a:t>wages </a:t>
            </a:r>
            <a:r>
              <a:rPr lang="en-US" dirty="0"/>
              <a:t>paid in </a:t>
            </a:r>
            <a:r>
              <a:rPr lang="en-US" dirty="0" smtClean="0"/>
              <a:t>kind</a:t>
            </a:r>
            <a:endParaRPr lang="en-US" dirty="0"/>
          </a:p>
          <a:p>
            <a:pPr lvl="1"/>
            <a:r>
              <a:rPr lang="en-US" dirty="0" smtClean="0"/>
              <a:t>Imputed dollar amount for food </a:t>
            </a:r>
            <a:r>
              <a:rPr lang="en-US" dirty="0"/>
              <a:t>produced by a farm family for its own </a:t>
            </a:r>
            <a:r>
              <a:rPr lang="en-US" dirty="0" smtClean="0"/>
              <a:t>consumption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047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Limitations of National Income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Leisure, quality, and variety</a:t>
            </a:r>
          </a:p>
          <a:p>
            <a:pPr lvl="1"/>
            <a:r>
              <a:rPr lang="en-US" dirty="0"/>
              <a:t>More leisure</a:t>
            </a:r>
          </a:p>
          <a:p>
            <a:pPr lvl="1"/>
            <a:r>
              <a:rPr lang="en-US" dirty="0" smtClean="0"/>
              <a:t>Higher quality products</a:t>
            </a:r>
            <a:endParaRPr lang="en-US" dirty="0"/>
          </a:p>
          <a:p>
            <a:pPr lvl="1"/>
            <a:r>
              <a:rPr lang="en-US" dirty="0"/>
              <a:t>Greater </a:t>
            </a:r>
            <a:r>
              <a:rPr lang="en-US" dirty="0" smtClean="0"/>
              <a:t>variety of products</a:t>
            </a:r>
          </a:p>
          <a:p>
            <a:pPr lvl="1"/>
            <a:r>
              <a:rPr lang="en-US" dirty="0" smtClean="0"/>
              <a:t>Not captured in GDP</a:t>
            </a:r>
          </a:p>
          <a:p>
            <a:r>
              <a:rPr lang="en-US" dirty="0" smtClean="0"/>
              <a:t>Net </a:t>
            </a:r>
            <a:r>
              <a:rPr lang="en-US" dirty="0"/>
              <a:t>domestic </a:t>
            </a:r>
            <a:r>
              <a:rPr lang="en-US" dirty="0" smtClean="0"/>
              <a:t>product</a:t>
            </a:r>
            <a:endParaRPr lang="en-US" dirty="0"/>
          </a:p>
          <a:p>
            <a:pPr lvl="1"/>
            <a:r>
              <a:rPr lang="en-US" dirty="0"/>
              <a:t>GDP minus depreciation</a:t>
            </a:r>
          </a:p>
          <a:p>
            <a:r>
              <a:rPr lang="en-US" dirty="0"/>
              <a:t>Net investment = </a:t>
            </a:r>
            <a:r>
              <a:rPr lang="en-US" i="1" dirty="0"/>
              <a:t>I</a:t>
            </a:r>
            <a:r>
              <a:rPr lang="en-US" dirty="0"/>
              <a:t> – depreciation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6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 of a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century: Mercantilism </a:t>
            </a:r>
            <a:endParaRPr lang="en-US" dirty="0"/>
          </a:p>
          <a:p>
            <a:pPr lvl="1"/>
            <a:r>
              <a:rPr lang="en-US" dirty="0" smtClean="0"/>
              <a:t>Belief that economic </a:t>
            </a:r>
            <a:r>
              <a:rPr lang="en-US" dirty="0"/>
              <a:t>prosperity: stock of precious </a:t>
            </a:r>
            <a:r>
              <a:rPr lang="en-US" dirty="0" smtClean="0"/>
              <a:t>metals in public treasury</a:t>
            </a:r>
          </a:p>
          <a:p>
            <a:pPr lvl="1"/>
            <a:r>
              <a:rPr lang="en-US" dirty="0" smtClean="0"/>
              <a:t>Restrictions on international trade</a:t>
            </a:r>
          </a:p>
          <a:p>
            <a:pPr lvl="2"/>
            <a:r>
              <a:rPr lang="en-US" dirty="0" smtClean="0"/>
              <a:t>Reduced gains from comparative advantage</a:t>
            </a:r>
            <a:endParaRPr lang="en-US" dirty="0"/>
          </a:p>
          <a:p>
            <a:r>
              <a:rPr lang="en-US" dirty="0"/>
              <a:t>1758, François Quesnay</a:t>
            </a:r>
          </a:p>
          <a:p>
            <a:pPr lvl="1"/>
            <a:r>
              <a:rPr lang="en-US" dirty="0"/>
              <a:t>Circular flow of output and income through different sectors of </a:t>
            </a:r>
            <a:r>
              <a:rPr lang="en-US" dirty="0" smtClean="0"/>
              <a:t>the economy</a:t>
            </a:r>
            <a:endParaRPr lang="en-US" dirty="0"/>
          </a:p>
          <a:p>
            <a:r>
              <a:rPr lang="en-US" dirty="0"/>
              <a:t>National income accounting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568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Limitations of National Income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Depreciation</a:t>
            </a:r>
          </a:p>
          <a:p>
            <a:pPr lvl="1">
              <a:defRPr/>
            </a:pPr>
            <a:r>
              <a:rPr lang="en-US" dirty="0"/>
              <a:t>Value of capital stock used up to produce GDP or that becomes obsolete during the year</a:t>
            </a:r>
          </a:p>
          <a:p>
            <a:pPr>
              <a:defRPr/>
            </a:pPr>
            <a:r>
              <a:rPr lang="en-US" dirty="0"/>
              <a:t>GDP </a:t>
            </a:r>
            <a:r>
              <a:rPr lang="en-US" dirty="0" smtClean="0"/>
              <a:t>does not </a:t>
            </a:r>
            <a:r>
              <a:rPr lang="en-US" dirty="0"/>
              <a:t>reflect all costs</a:t>
            </a:r>
          </a:p>
          <a:p>
            <a:pPr lvl="1">
              <a:defRPr/>
            </a:pPr>
            <a:r>
              <a:rPr lang="en-US" dirty="0"/>
              <a:t>Negative externalities</a:t>
            </a:r>
          </a:p>
          <a:p>
            <a:pPr lvl="2">
              <a:defRPr/>
            </a:pPr>
            <a:r>
              <a:rPr lang="en-US" dirty="0"/>
              <a:t>Air pollution, water pollution</a:t>
            </a:r>
          </a:p>
          <a:p>
            <a:pPr lvl="1">
              <a:defRPr/>
            </a:pPr>
            <a:r>
              <a:rPr lang="en-US" dirty="0"/>
              <a:t>Depletion of natural resources</a:t>
            </a:r>
          </a:p>
          <a:p>
            <a:pPr lvl="2">
              <a:defRPr/>
            </a:pPr>
            <a:r>
              <a:rPr lang="en-US" dirty="0"/>
              <a:t>Soil depletion, loss of other natural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67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Limitations of National Income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Green accounting, green GDP</a:t>
            </a:r>
          </a:p>
          <a:p>
            <a:pPr lvl="1">
              <a:defRPr/>
            </a:pPr>
            <a:r>
              <a:rPr lang="en-US" dirty="0" smtClean="0"/>
              <a:t>Now being developed</a:t>
            </a:r>
          </a:p>
          <a:p>
            <a:pPr lvl="2">
              <a:defRPr/>
            </a:pPr>
            <a:r>
              <a:rPr lang="en-US" dirty="0" smtClean="0"/>
              <a:t>By the </a:t>
            </a:r>
            <a:r>
              <a:rPr lang="en-US" dirty="0"/>
              <a:t>U.S. Commerce </a:t>
            </a:r>
            <a:r>
              <a:rPr lang="en-US" dirty="0" smtClean="0"/>
              <a:t>Department</a:t>
            </a:r>
          </a:p>
          <a:p>
            <a:pPr lvl="2">
              <a:defRPr/>
            </a:pPr>
            <a:r>
              <a:rPr lang="en-US" dirty="0" smtClean="0"/>
              <a:t>Trying to register the </a:t>
            </a:r>
            <a:r>
              <a:rPr lang="en-US" dirty="0"/>
              <a:t>impact of production </a:t>
            </a:r>
            <a:r>
              <a:rPr lang="en-US" dirty="0" smtClean="0"/>
              <a:t>on air </a:t>
            </a:r>
            <a:r>
              <a:rPr lang="en-US" dirty="0"/>
              <a:t>pollution, water pollution, soil depletion, </a:t>
            </a:r>
            <a:r>
              <a:rPr lang="en-US" dirty="0" smtClean="0"/>
              <a:t>and the </a:t>
            </a:r>
            <a:r>
              <a:rPr lang="en-US" dirty="0"/>
              <a:t>loss of other natural </a:t>
            </a:r>
            <a:r>
              <a:rPr lang="en-US" dirty="0" smtClean="0"/>
              <a:t>resources</a:t>
            </a:r>
            <a:endParaRPr lang="en-US" dirty="0"/>
          </a:p>
          <a:p>
            <a:pPr>
              <a:defRPr/>
            </a:pPr>
            <a:r>
              <a:rPr lang="en-US" dirty="0" smtClean="0"/>
              <a:t>GDP is a number</a:t>
            </a:r>
          </a:p>
          <a:p>
            <a:pPr lvl="1">
              <a:defRPr/>
            </a:pPr>
            <a:r>
              <a:rPr lang="en-US" dirty="0" smtClean="0"/>
              <a:t>No </a:t>
            </a:r>
            <a:r>
              <a:rPr lang="en-US" dirty="0"/>
              <a:t>information about its </a:t>
            </a:r>
            <a:r>
              <a:rPr lang="en-US" dirty="0" smtClean="0"/>
              <a:t> composition</a:t>
            </a:r>
          </a:p>
          <a:p>
            <a:pPr lvl="1">
              <a:defRPr/>
            </a:pPr>
            <a:r>
              <a:rPr lang="en-US" dirty="0" smtClean="0"/>
              <a:t>Best </a:t>
            </a:r>
            <a:r>
              <a:rPr lang="en-US" dirty="0"/>
              <a:t>measure of the nation’s economic </a:t>
            </a:r>
            <a:r>
              <a:rPr lang="en-US" dirty="0" smtClean="0"/>
              <a:t>welfare?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7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Nominal GDP</a:t>
            </a:r>
          </a:p>
          <a:p>
            <a:pPr lvl="1">
              <a:defRPr/>
            </a:pPr>
            <a:r>
              <a:rPr lang="en-US" dirty="0"/>
              <a:t>GDP based on prices prevailing at the time of production</a:t>
            </a:r>
          </a:p>
          <a:p>
            <a:pPr>
              <a:defRPr/>
            </a:pPr>
            <a:r>
              <a:rPr lang="en-US" dirty="0"/>
              <a:t>Price index</a:t>
            </a:r>
          </a:p>
          <a:p>
            <a:pPr lvl="1">
              <a:defRPr/>
            </a:pPr>
            <a:r>
              <a:rPr lang="en-US" dirty="0" smtClean="0"/>
              <a:t>A number that shows the average </a:t>
            </a:r>
            <a:r>
              <a:rPr lang="en-US" dirty="0"/>
              <a:t>price of products</a:t>
            </a:r>
          </a:p>
          <a:p>
            <a:pPr lvl="1">
              <a:defRPr/>
            </a:pPr>
            <a:r>
              <a:rPr lang="en-US" dirty="0"/>
              <a:t>In base </a:t>
            </a:r>
            <a:r>
              <a:rPr lang="en-US" dirty="0" smtClean="0"/>
              <a:t>period = </a:t>
            </a:r>
            <a:r>
              <a:rPr lang="en-US" dirty="0"/>
              <a:t>100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= (</a:t>
            </a:r>
            <a:r>
              <a:rPr lang="en-US" dirty="0"/>
              <a:t>Price in current year / Price in base year)*</a:t>
            </a:r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2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Changes in a price index over time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how </a:t>
            </a:r>
            <a:r>
              <a:rPr lang="en-US" dirty="0"/>
              <a:t>changes in the economy’s average price level</a:t>
            </a:r>
          </a:p>
          <a:p>
            <a:pPr>
              <a:defRPr/>
            </a:pPr>
            <a:r>
              <a:rPr lang="en-US" dirty="0"/>
              <a:t>Consumer price index, or CPI</a:t>
            </a:r>
          </a:p>
          <a:p>
            <a:pPr lvl="1">
              <a:defRPr/>
            </a:pPr>
            <a:r>
              <a:rPr lang="en-US" dirty="0"/>
              <a:t>Measure of inflation</a:t>
            </a:r>
          </a:p>
          <a:p>
            <a:pPr lvl="1">
              <a:defRPr/>
            </a:pPr>
            <a:r>
              <a:rPr lang="en-US" dirty="0"/>
              <a:t>Based on the cost of a fixed market basket of goods and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7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Hypothetical Example of a Price Index (base </a:t>
            </a:r>
            <a:r>
              <a:rPr lang="en-US" sz="2400" dirty="0" smtClean="0"/>
              <a:t>year=2014)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2" y="1175615"/>
            <a:ext cx="8820576" cy="301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 price index, CPI</a:t>
            </a:r>
          </a:p>
          <a:p>
            <a:pPr lvl="1"/>
            <a:r>
              <a:rPr lang="en-US" dirty="0"/>
              <a:t>Market basket</a:t>
            </a:r>
          </a:p>
          <a:p>
            <a:pPr marL="457200" lvl="1" indent="0">
              <a:buNone/>
            </a:pPr>
            <a:r>
              <a:rPr lang="en-US" dirty="0" smtClean="0"/>
              <a:t>= (</a:t>
            </a:r>
            <a:r>
              <a:rPr lang="en-US" dirty="0"/>
              <a:t>Cost of basket in current year / Cost in base </a:t>
            </a:r>
            <a:r>
              <a:rPr lang="en-US" dirty="0" smtClean="0"/>
              <a:t>year)x100</a:t>
            </a:r>
            <a:endParaRPr lang="en-US" dirty="0"/>
          </a:p>
          <a:p>
            <a:pPr lvl="1"/>
            <a:r>
              <a:rPr lang="en-US" dirty="0"/>
              <a:t>Overstates inflation, more than 1 percentage point per year</a:t>
            </a:r>
          </a:p>
          <a:p>
            <a:pPr lvl="2"/>
            <a:r>
              <a:rPr lang="en-US" dirty="0"/>
              <a:t>Quality bias; Substitution</a:t>
            </a:r>
          </a:p>
          <a:p>
            <a:pPr lvl="2"/>
            <a:r>
              <a:rPr lang="en-US" dirty="0"/>
              <a:t>Discount stores</a:t>
            </a:r>
          </a:p>
          <a:p>
            <a:pPr lvl="2"/>
            <a:r>
              <a:rPr lang="en-US" dirty="0"/>
              <a:t>Widely used 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5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Hypothetical Market Basket Used to Develop the </a:t>
            </a:r>
            <a:endParaRPr lang="en-US" dirty="0" smtClean="0"/>
          </a:p>
          <a:p>
            <a:r>
              <a:rPr lang="en-US" dirty="0" smtClean="0"/>
              <a:t>Consumer </a:t>
            </a:r>
            <a:r>
              <a:rPr lang="en-US" dirty="0"/>
              <a:t>Price Index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556246"/>
            <a:ext cx="8761863" cy="31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Relative Importance of Items in CPI Market Basket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" y="957172"/>
            <a:ext cx="8611737" cy="496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Overstating the CPI </a:t>
            </a:r>
            <a:r>
              <a:rPr lang="en-US" dirty="0" smtClean="0"/>
              <a:t>Affects</a:t>
            </a:r>
          </a:p>
          <a:p>
            <a:pPr lvl="1"/>
            <a:r>
              <a:rPr lang="en-US" dirty="0" smtClean="0"/>
              <a:t>Changes </a:t>
            </a:r>
            <a:r>
              <a:rPr lang="en-US" dirty="0"/>
              <a:t>in tax brackets </a:t>
            </a:r>
            <a:endParaRPr lang="en-US" dirty="0" smtClean="0"/>
          </a:p>
          <a:p>
            <a:pPr lvl="1"/>
            <a:r>
              <a:rPr lang="en-US" dirty="0" smtClean="0"/>
              <a:t>Changes in </a:t>
            </a:r>
            <a:r>
              <a:rPr lang="en-US" dirty="0"/>
              <a:t>an array of </a:t>
            </a:r>
            <a:r>
              <a:rPr lang="en-US" dirty="0" smtClean="0"/>
              <a:t>payments</a:t>
            </a:r>
          </a:p>
          <a:p>
            <a:pPr lvl="2"/>
            <a:r>
              <a:rPr lang="en-US" dirty="0" smtClean="0"/>
              <a:t>Wage agreements, Social </a:t>
            </a:r>
            <a:r>
              <a:rPr lang="en-US" dirty="0"/>
              <a:t>Security </a:t>
            </a:r>
            <a:r>
              <a:rPr lang="en-US" dirty="0" smtClean="0"/>
              <a:t>benefits ($900 billion annually), </a:t>
            </a:r>
            <a:r>
              <a:rPr lang="en-US" dirty="0"/>
              <a:t>welfare benefits, even </a:t>
            </a:r>
            <a:r>
              <a:rPr lang="en-US" dirty="0" smtClean="0"/>
              <a:t>alimony</a:t>
            </a:r>
          </a:p>
          <a:p>
            <a:pPr lvl="2"/>
            <a:r>
              <a:rPr lang="en-US" dirty="0" smtClean="0"/>
              <a:t>About </a:t>
            </a:r>
            <a:r>
              <a:rPr lang="en-US" dirty="0"/>
              <a:t>one-third of federal </a:t>
            </a:r>
            <a:r>
              <a:rPr lang="en-US" dirty="0" smtClean="0"/>
              <a:t>outlays are tied to </a:t>
            </a:r>
            <a:r>
              <a:rPr lang="en-US" dirty="0"/>
              <a:t>changes in the </a:t>
            </a:r>
            <a:r>
              <a:rPr lang="en-US" dirty="0" smtClean="0"/>
              <a:t>CPI</a:t>
            </a:r>
          </a:p>
          <a:p>
            <a:pPr lvl="1"/>
            <a:r>
              <a:rPr lang="en-US" dirty="0" smtClean="0"/>
              <a:t>Distorts </a:t>
            </a:r>
            <a:r>
              <a:rPr lang="en-US" dirty="0"/>
              <a:t>other </a:t>
            </a:r>
            <a:r>
              <a:rPr lang="en-US" dirty="0" smtClean="0"/>
              <a:t>measures that </a:t>
            </a:r>
            <a:r>
              <a:rPr lang="en-US" dirty="0"/>
              <a:t>use the CPI </a:t>
            </a:r>
            <a:r>
              <a:rPr lang="en-US" dirty="0" smtClean="0"/>
              <a:t>to adjust </a:t>
            </a:r>
            <a:r>
              <a:rPr lang="en-US" dirty="0"/>
              <a:t>for inflation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4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Check on Aisle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BLS, each month:</a:t>
            </a:r>
          </a:p>
          <a:p>
            <a:pPr lvl="1">
              <a:defRPr/>
            </a:pPr>
            <a:r>
              <a:rPr lang="en-US" dirty="0"/>
              <a:t>400 data </a:t>
            </a:r>
            <a:r>
              <a:rPr lang="en-US" dirty="0" smtClean="0"/>
              <a:t>collectors visit stores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To record 85,000 </a:t>
            </a:r>
            <a:r>
              <a:rPr lang="en-US" dirty="0"/>
              <a:t>prices</a:t>
            </a:r>
          </a:p>
          <a:p>
            <a:pPr lvl="1">
              <a:defRPr/>
            </a:pPr>
            <a:r>
              <a:rPr lang="en-US" dirty="0" smtClean="0"/>
              <a:t>For 211 </a:t>
            </a:r>
            <a:r>
              <a:rPr lang="en-US" dirty="0"/>
              <a:t>item categories in the CPI basket</a:t>
            </a:r>
          </a:p>
          <a:p>
            <a:pPr lvl="1">
              <a:defRPr/>
            </a:pPr>
            <a:r>
              <a:rPr lang="en-US" dirty="0"/>
              <a:t>Price adjustments</a:t>
            </a:r>
          </a:p>
          <a:p>
            <a:pPr lvl="1">
              <a:defRPr/>
            </a:pPr>
            <a:r>
              <a:rPr lang="en-US" dirty="0"/>
              <a:t>Some </a:t>
            </a:r>
            <a:r>
              <a:rPr lang="en-US" dirty="0" smtClean="0"/>
              <a:t>products are no </a:t>
            </a:r>
            <a:r>
              <a:rPr lang="en-US" dirty="0"/>
              <a:t>longer on the market</a:t>
            </a:r>
          </a:p>
          <a:p>
            <a:pPr lvl="1">
              <a:defRPr/>
            </a:pPr>
            <a:r>
              <a:rPr lang="en-US" dirty="0"/>
              <a:t>Greatest challenge</a:t>
            </a:r>
          </a:p>
          <a:p>
            <a:pPr lvl="2">
              <a:defRPr/>
            </a:pPr>
            <a:r>
              <a:rPr lang="en-US" dirty="0"/>
              <a:t>Identify substitutes for products that are no longer </a:t>
            </a:r>
            <a:r>
              <a:rPr lang="en-US" dirty="0" smtClean="0"/>
              <a:t>available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GDP, gross domestic product</a:t>
            </a:r>
            <a:endParaRPr lang="en-US" dirty="0"/>
          </a:p>
          <a:p>
            <a:pPr lvl="1"/>
            <a:r>
              <a:rPr lang="en-US" dirty="0"/>
              <a:t>Market value</a:t>
            </a:r>
          </a:p>
          <a:p>
            <a:pPr lvl="1"/>
            <a:r>
              <a:rPr lang="en-US" dirty="0"/>
              <a:t>All final goods and services</a:t>
            </a:r>
          </a:p>
          <a:p>
            <a:pPr lvl="1"/>
            <a:r>
              <a:rPr lang="en-US" dirty="0"/>
              <a:t>Produced during a year</a:t>
            </a:r>
          </a:p>
          <a:p>
            <a:pPr lvl="1"/>
            <a:r>
              <a:rPr lang="en-US" dirty="0"/>
              <a:t>By resources located in US</a:t>
            </a:r>
          </a:p>
          <a:p>
            <a:r>
              <a:rPr lang="en-US" dirty="0"/>
              <a:t>One person’s spending</a:t>
            </a:r>
          </a:p>
          <a:p>
            <a:pPr lvl="1"/>
            <a:r>
              <a:rPr lang="en-US" dirty="0" smtClean="0"/>
              <a:t>Is another </a:t>
            </a:r>
            <a:r>
              <a:rPr lang="en-US" dirty="0"/>
              <a:t>person’s income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13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GDP price index </a:t>
            </a:r>
          </a:p>
          <a:p>
            <a:pPr lvl="1">
              <a:defRPr/>
            </a:pPr>
            <a:r>
              <a:rPr lang="en-US" dirty="0"/>
              <a:t>Comprehensive inflation measure</a:t>
            </a:r>
          </a:p>
          <a:p>
            <a:pPr lvl="2">
              <a:defRPr/>
            </a:pPr>
            <a:r>
              <a:rPr lang="en-US" dirty="0"/>
              <a:t>Of all goods and services included in GDP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= (</a:t>
            </a:r>
            <a:r>
              <a:rPr lang="en-US" dirty="0"/>
              <a:t>Nominal GDP/Real GDP)*100</a:t>
            </a:r>
          </a:p>
          <a:p>
            <a:pPr lvl="1">
              <a:defRPr/>
            </a:pPr>
            <a:r>
              <a:rPr lang="en-US" dirty="0"/>
              <a:t>Before 1995</a:t>
            </a:r>
          </a:p>
          <a:p>
            <a:pPr lvl="2">
              <a:defRPr/>
            </a:pPr>
            <a:r>
              <a:rPr lang="en-US" dirty="0"/>
              <a:t>Fixed-weighted system; base year 1987</a:t>
            </a:r>
          </a:p>
          <a:p>
            <a:pPr lvl="1">
              <a:defRPr/>
            </a:pPr>
            <a:r>
              <a:rPr lang="en-US" dirty="0"/>
              <a:t>Chain-weighted system; base year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3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Price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Chain-weighted system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inflation measure </a:t>
            </a:r>
            <a:endParaRPr lang="en-US" dirty="0" smtClean="0"/>
          </a:p>
          <a:p>
            <a:pPr lvl="1"/>
            <a:r>
              <a:rPr lang="en-US" dirty="0" smtClean="0"/>
              <a:t>Adjusts </a:t>
            </a:r>
            <a:r>
              <a:rPr lang="en-US" dirty="0"/>
              <a:t>the weights from </a:t>
            </a:r>
            <a:r>
              <a:rPr lang="en-US" dirty="0" smtClean="0"/>
              <a:t>year to </a:t>
            </a:r>
            <a:r>
              <a:rPr lang="en-US" dirty="0"/>
              <a:t>year in calculating a </a:t>
            </a:r>
            <a:r>
              <a:rPr lang="en-US" dirty="0" smtClean="0"/>
              <a:t>price index</a:t>
            </a:r>
          </a:p>
          <a:p>
            <a:pPr lvl="1"/>
            <a:r>
              <a:rPr lang="en-US" dirty="0" smtClean="0"/>
              <a:t>Thereby </a:t>
            </a:r>
            <a:r>
              <a:rPr lang="en-US" dirty="0"/>
              <a:t>reducing </a:t>
            </a:r>
            <a:r>
              <a:rPr lang="en-US" dirty="0" smtClean="0"/>
              <a:t>the bias </a:t>
            </a:r>
            <a:r>
              <a:rPr lang="en-US" dirty="0"/>
              <a:t>caused by a </a:t>
            </a:r>
            <a:r>
              <a:rPr lang="en-US" dirty="0" smtClean="0"/>
              <a:t>fixed-price weighting </a:t>
            </a:r>
            <a:r>
              <a:rPr lang="en-US" dirty="0"/>
              <a:t>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7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87896"/>
            <a:ext cx="88773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en-US" sz="2400" dirty="0"/>
              <a:t>U.S. Gross Domestic Product in Nominal Dollars and Chained (2009) Dollars Since 1929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888" y="4928401"/>
            <a:ext cx="8993188" cy="1513341"/>
          </a:xfrm>
        </p:spPr>
        <p:txBody>
          <a:bodyPr/>
          <a:lstStyle/>
          <a:p>
            <a:r>
              <a:rPr lang="en-US" sz="1550" dirty="0"/>
              <a:t>Real GDP, the red line, shows the value of output measured in chained (2009) dollars. The blue line measures GDP in nominal dollars of </a:t>
            </a:r>
            <a:r>
              <a:rPr lang="en-US" sz="1550" dirty="0" smtClean="0"/>
              <a:t>each year </a:t>
            </a:r>
            <a:r>
              <a:rPr lang="en-US" sz="1550" dirty="0"/>
              <a:t>shown. The two lines intersect in 2009, when real GDP equaled nominal GDP. Year-to-year changes in nominal-dollar GDP reflect </a:t>
            </a:r>
            <a:r>
              <a:rPr lang="en-US" sz="1550" dirty="0" smtClean="0"/>
              <a:t>changes in </a:t>
            </a:r>
            <a:r>
              <a:rPr lang="en-US" sz="1550" dirty="0"/>
              <a:t>both real GDP and in the price level. Year-to-year changes in chained-dollar GDP reflect changes in real GDP only. Nominal-dollar GDP </a:t>
            </a:r>
            <a:r>
              <a:rPr lang="en-US" sz="1550" dirty="0" smtClean="0"/>
              <a:t>grows faster </a:t>
            </a:r>
            <a:r>
              <a:rPr lang="en-US" sz="1550" dirty="0"/>
              <a:t>than chained-dollar GDP. Prior to 2009, nominal-dollar prices are less than chained-dollar prices, so nominal-dollar GDP is less </a:t>
            </a:r>
            <a:r>
              <a:rPr lang="en-US" sz="1550" dirty="0" smtClean="0"/>
              <a:t>than chained-dollar </a:t>
            </a:r>
            <a:r>
              <a:rPr lang="en-US" sz="1550" dirty="0"/>
              <a:t>GDP.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Gross </a:t>
            </a:r>
            <a:r>
              <a:rPr lang="en-US" dirty="0"/>
              <a:t>national product, </a:t>
            </a:r>
            <a:r>
              <a:rPr lang="en-US" dirty="0" smtClean="0"/>
              <a:t>GNP</a:t>
            </a:r>
          </a:p>
          <a:p>
            <a:pPr lvl="1">
              <a:defRPr/>
            </a:pPr>
            <a:r>
              <a:rPr lang="en-US" dirty="0" smtClean="0"/>
              <a:t>Market </a:t>
            </a:r>
            <a:r>
              <a:rPr lang="en-US" dirty="0"/>
              <a:t>value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Of </a:t>
            </a:r>
            <a:r>
              <a:rPr lang="en-US" dirty="0"/>
              <a:t>all final goods and services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Produced </a:t>
            </a:r>
            <a:r>
              <a:rPr lang="en-US" dirty="0"/>
              <a:t>by resources supplied by U.S. residents and </a:t>
            </a:r>
            <a:r>
              <a:rPr lang="en-US" dirty="0" smtClean="0"/>
              <a:t>firms</a:t>
            </a:r>
          </a:p>
          <a:p>
            <a:pPr lvl="2">
              <a:defRPr/>
            </a:pPr>
            <a:r>
              <a:rPr lang="en-US" dirty="0" smtClean="0"/>
              <a:t>Regardless </a:t>
            </a:r>
            <a:r>
              <a:rPr lang="en-US" dirty="0"/>
              <a:t>where those resources are </a:t>
            </a:r>
            <a:r>
              <a:rPr lang="en-US" dirty="0" smtClean="0"/>
              <a:t>located</a:t>
            </a:r>
          </a:p>
          <a:p>
            <a:pPr>
              <a:defRPr/>
            </a:pPr>
            <a:r>
              <a:rPr lang="en-US" dirty="0" smtClean="0"/>
              <a:t>GNP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= GDP + net </a:t>
            </a:r>
            <a:r>
              <a:rPr lang="en-US" dirty="0"/>
              <a:t>earnings of American resources </a:t>
            </a:r>
            <a:r>
              <a:rPr lang="en-US" dirty="0" smtClean="0"/>
              <a:t>abroad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 earnings of American resources </a:t>
            </a:r>
            <a:r>
              <a:rPr lang="en-US" dirty="0" smtClean="0"/>
              <a:t>abroad</a:t>
            </a:r>
          </a:p>
          <a:p>
            <a:pPr lvl="1">
              <a:defRPr/>
            </a:pPr>
            <a:r>
              <a:rPr lang="en-US" dirty="0" smtClean="0"/>
              <a:t>Income </a:t>
            </a:r>
            <a:r>
              <a:rPr lang="en-US" dirty="0"/>
              <a:t>earned by American </a:t>
            </a:r>
            <a:r>
              <a:rPr lang="en-US" dirty="0" smtClean="0"/>
              <a:t>resources abroad </a:t>
            </a:r>
          </a:p>
          <a:p>
            <a:pPr lvl="1">
              <a:defRPr/>
            </a:pPr>
            <a:r>
              <a:rPr lang="en-US" dirty="0" smtClean="0"/>
              <a:t>Minus </a:t>
            </a:r>
            <a:r>
              <a:rPr lang="en-US" dirty="0"/>
              <a:t>income earned by resources in </a:t>
            </a:r>
            <a:r>
              <a:rPr lang="en-US" dirty="0" smtClean="0"/>
              <a:t>the United </a:t>
            </a:r>
            <a:r>
              <a:rPr lang="en-US" dirty="0"/>
              <a:t>States owned by those outside the </a:t>
            </a:r>
            <a:r>
              <a:rPr lang="en-US" dirty="0" smtClean="0"/>
              <a:t>country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 national product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= GNP minus Depreciation</a:t>
            </a:r>
          </a:p>
          <a:p>
            <a:r>
              <a:rPr lang="en-US" dirty="0"/>
              <a:t>National income</a:t>
            </a:r>
          </a:p>
          <a:p>
            <a:pPr marL="457200" lvl="1" indent="0">
              <a:buNone/>
            </a:pPr>
            <a:r>
              <a:rPr lang="en-US" dirty="0"/>
              <a:t> = Net national product + Any statistical </a:t>
            </a:r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Deriving Net Domestic Product and </a:t>
            </a:r>
            <a:r>
              <a:rPr lang="en-US" dirty="0" smtClean="0"/>
              <a:t>National Income </a:t>
            </a:r>
          </a:p>
          <a:p>
            <a:r>
              <a:rPr lang="en-US" dirty="0" smtClean="0"/>
              <a:t>in 2014 </a:t>
            </a:r>
            <a:r>
              <a:rPr lang="en-US" dirty="0"/>
              <a:t>(trillions)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30481"/>
            <a:ext cx="67437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Personal income </a:t>
            </a:r>
          </a:p>
          <a:p>
            <a:pPr lvl="1">
              <a:defRPr/>
            </a:pPr>
            <a:r>
              <a:rPr lang="en-US" dirty="0"/>
              <a:t>National income</a:t>
            </a:r>
          </a:p>
          <a:p>
            <a:pPr lvl="1">
              <a:defRPr/>
            </a:pPr>
            <a:r>
              <a:rPr lang="en-US" dirty="0"/>
              <a:t>Plus income received but not earned</a:t>
            </a:r>
          </a:p>
          <a:p>
            <a:pPr lvl="1">
              <a:defRPr/>
            </a:pPr>
            <a:r>
              <a:rPr lang="en-US" dirty="0"/>
              <a:t>Minus income earned but not received</a:t>
            </a:r>
          </a:p>
          <a:p>
            <a:pPr>
              <a:defRPr/>
            </a:pPr>
            <a:r>
              <a:rPr lang="en-US" dirty="0"/>
              <a:t>Income earned but not received</a:t>
            </a:r>
          </a:p>
          <a:p>
            <a:pPr lvl="2">
              <a:defRPr/>
            </a:pPr>
            <a:r>
              <a:rPr lang="en-US" dirty="0"/>
              <a:t>Employer’s share of Social Security taxes</a:t>
            </a:r>
          </a:p>
          <a:p>
            <a:pPr lvl="2">
              <a:defRPr/>
            </a:pPr>
            <a:r>
              <a:rPr lang="en-US" dirty="0"/>
              <a:t>Taxes on production</a:t>
            </a:r>
          </a:p>
          <a:p>
            <a:pPr lvl="2">
              <a:defRPr/>
            </a:pPr>
            <a:r>
              <a:rPr lang="en-US" dirty="0"/>
              <a:t>Net of subsidies</a:t>
            </a:r>
          </a:p>
          <a:p>
            <a:pPr lvl="2">
              <a:defRPr/>
            </a:pPr>
            <a:r>
              <a:rPr lang="en-US" dirty="0"/>
              <a:t>Corporate income taxes</a:t>
            </a:r>
          </a:p>
          <a:p>
            <a:pPr lvl="2">
              <a:defRPr/>
            </a:pPr>
            <a:r>
              <a:rPr lang="en-US" dirty="0"/>
              <a:t>Undistributed corporate </a:t>
            </a:r>
            <a:r>
              <a:rPr lang="en-US" dirty="0" smtClean="0"/>
              <a:t>profits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Income received but not earned</a:t>
            </a:r>
          </a:p>
          <a:p>
            <a:pPr lvl="1">
              <a:defRPr/>
            </a:pPr>
            <a:r>
              <a:rPr lang="en-US" dirty="0"/>
              <a:t>Government transfer payments</a:t>
            </a:r>
          </a:p>
          <a:p>
            <a:pPr lvl="1">
              <a:defRPr/>
            </a:pPr>
            <a:r>
              <a:rPr lang="en-US" dirty="0"/>
              <a:t>Receipts from private pension plans</a:t>
            </a:r>
          </a:p>
          <a:p>
            <a:pPr lvl="1">
              <a:defRPr/>
            </a:pPr>
            <a:r>
              <a:rPr lang="en-US" dirty="0"/>
              <a:t>Interest paid by government and by consumers</a:t>
            </a:r>
          </a:p>
          <a:p>
            <a:pPr>
              <a:defRPr/>
            </a:pPr>
            <a:r>
              <a:rPr lang="en-US" dirty="0"/>
              <a:t>Disposable income</a:t>
            </a:r>
          </a:p>
          <a:p>
            <a:pPr lvl="1">
              <a:defRPr/>
            </a:pPr>
            <a:r>
              <a:rPr lang="en-US" dirty="0"/>
              <a:t>Personal income minus taxes</a:t>
            </a:r>
          </a:p>
          <a:p>
            <a:pPr lvl="1">
              <a:defRPr/>
            </a:pPr>
            <a:r>
              <a:rPr lang="en-US" dirty="0"/>
              <a:t>Spend or save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Deriving Personal Income and </a:t>
            </a:r>
            <a:r>
              <a:rPr lang="en-US" dirty="0" smtClean="0"/>
              <a:t>Disposable Income </a:t>
            </a:r>
          </a:p>
          <a:p>
            <a:r>
              <a:rPr lang="en-US" dirty="0" smtClean="0"/>
              <a:t>in 2014 </a:t>
            </a:r>
            <a:r>
              <a:rPr lang="en-US" dirty="0"/>
              <a:t>(trillions)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747981"/>
            <a:ext cx="68770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</a:t>
            </a:r>
            <a:r>
              <a:rPr lang="en-US" dirty="0" smtClean="0"/>
              <a:t>approach to GDP</a:t>
            </a:r>
            <a:endParaRPr lang="en-US" dirty="0"/>
          </a:p>
          <a:p>
            <a:pPr lvl="1"/>
            <a:r>
              <a:rPr lang="en-US" dirty="0"/>
              <a:t>Spending on all final goods and services</a:t>
            </a:r>
          </a:p>
          <a:p>
            <a:pPr lvl="2"/>
            <a:r>
              <a:rPr lang="en-US" dirty="0"/>
              <a:t>Produced in the nation </a:t>
            </a:r>
          </a:p>
          <a:p>
            <a:pPr lvl="2"/>
            <a:r>
              <a:rPr lang="en-US" dirty="0"/>
              <a:t>Within the year</a:t>
            </a:r>
          </a:p>
          <a:p>
            <a:r>
              <a:rPr lang="en-US" dirty="0"/>
              <a:t>Income approach </a:t>
            </a:r>
            <a:r>
              <a:rPr lang="en-US" dirty="0" smtClean="0"/>
              <a:t>to GDP</a:t>
            </a:r>
            <a:endParaRPr lang="en-US" dirty="0"/>
          </a:p>
          <a:p>
            <a:pPr lvl="1"/>
            <a:r>
              <a:rPr lang="en-US" dirty="0"/>
              <a:t>Earnings by those who produce all output</a:t>
            </a:r>
          </a:p>
          <a:p>
            <a:pPr lvl="2"/>
            <a:r>
              <a:rPr lang="en-US" dirty="0"/>
              <a:t>In the nation</a:t>
            </a:r>
          </a:p>
          <a:p>
            <a:pPr lvl="2"/>
            <a:r>
              <a:rPr lang="en-US" dirty="0"/>
              <a:t>During the year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9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income statement of the economy</a:t>
            </a:r>
          </a:p>
          <a:p>
            <a:pPr lvl="1">
              <a:defRPr/>
            </a:pPr>
            <a:r>
              <a:rPr lang="en-US" dirty="0"/>
              <a:t>Aggregate expenditure</a:t>
            </a:r>
          </a:p>
          <a:p>
            <a:pPr lvl="2">
              <a:defRPr/>
            </a:pPr>
            <a:r>
              <a:rPr lang="en-US" dirty="0"/>
              <a:t>Consumption</a:t>
            </a:r>
          </a:p>
          <a:p>
            <a:pPr lvl="2">
              <a:defRPr/>
            </a:pPr>
            <a:r>
              <a:rPr lang="en-US" dirty="0"/>
              <a:t>Gross investment</a:t>
            </a:r>
          </a:p>
          <a:p>
            <a:pPr lvl="2">
              <a:defRPr/>
            </a:pPr>
            <a:r>
              <a:rPr lang="en-US" dirty="0"/>
              <a:t>Government purchases</a:t>
            </a:r>
          </a:p>
          <a:p>
            <a:pPr lvl="2">
              <a:defRPr/>
            </a:pPr>
            <a:r>
              <a:rPr lang="en-US" dirty="0"/>
              <a:t>Net </a:t>
            </a:r>
            <a:r>
              <a:rPr lang="en-US" dirty="0" smtClean="0"/>
              <a:t>exports (negative)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income statement of the economy</a:t>
            </a:r>
          </a:p>
          <a:p>
            <a:pPr lvl="1">
              <a:defRPr/>
            </a:pPr>
            <a:r>
              <a:rPr lang="en-US" dirty="0"/>
              <a:t>Aggregate income</a:t>
            </a:r>
          </a:p>
          <a:p>
            <a:pPr lvl="2">
              <a:defRPr/>
            </a:pPr>
            <a:r>
              <a:rPr lang="en-US" dirty="0"/>
              <a:t>Employee compensation</a:t>
            </a:r>
          </a:p>
          <a:p>
            <a:pPr lvl="2">
              <a:defRPr/>
            </a:pPr>
            <a:r>
              <a:rPr lang="en-US" dirty="0"/>
              <a:t>Proprietors’ income</a:t>
            </a:r>
          </a:p>
          <a:p>
            <a:pPr lvl="2">
              <a:defRPr/>
            </a:pPr>
            <a:r>
              <a:rPr lang="en-US" dirty="0"/>
              <a:t>Corporate profits</a:t>
            </a:r>
          </a:p>
          <a:p>
            <a:pPr lvl="2">
              <a:defRPr/>
            </a:pPr>
            <a:r>
              <a:rPr lang="en-US" dirty="0"/>
              <a:t>Net interest</a:t>
            </a:r>
          </a:p>
          <a:p>
            <a:pPr lvl="2">
              <a:defRPr/>
            </a:pPr>
            <a:r>
              <a:rPr lang="en-US" dirty="0"/>
              <a:t>Rental income of persons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Employee compensation</a:t>
            </a:r>
          </a:p>
          <a:p>
            <a:pPr lvl="1">
              <a:defRPr/>
            </a:pPr>
            <a:r>
              <a:rPr lang="en-US" dirty="0"/>
              <a:t>Money wages</a:t>
            </a:r>
          </a:p>
          <a:p>
            <a:pPr lvl="1">
              <a:defRPr/>
            </a:pPr>
            <a:r>
              <a:rPr lang="en-US" dirty="0"/>
              <a:t>Employer contributions</a:t>
            </a:r>
          </a:p>
          <a:p>
            <a:pPr lvl="2">
              <a:defRPr/>
            </a:pPr>
            <a:r>
              <a:rPr lang="en-US" dirty="0"/>
              <a:t>Social Security taxes, medical insurance, and other fringe benefits</a:t>
            </a:r>
          </a:p>
          <a:p>
            <a:pPr>
              <a:defRPr/>
            </a:pPr>
            <a:r>
              <a:rPr lang="en-US" dirty="0"/>
              <a:t>Proprietors’ income</a:t>
            </a:r>
          </a:p>
          <a:p>
            <a:pPr lvl="1">
              <a:defRPr/>
            </a:pPr>
            <a:r>
              <a:rPr lang="en-US" dirty="0"/>
              <a:t>Earnings of unincorporated businesses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Corporate profits</a:t>
            </a:r>
          </a:p>
          <a:p>
            <a:pPr lvl="1">
              <a:defRPr/>
            </a:pPr>
            <a:r>
              <a:rPr lang="en-US" dirty="0"/>
              <a:t>Net revenues received by incorporated businesses</a:t>
            </a:r>
          </a:p>
          <a:p>
            <a:pPr lvl="2">
              <a:defRPr/>
            </a:pPr>
            <a:r>
              <a:rPr lang="en-US" dirty="0"/>
              <a:t>Before subtracting corporate income taxes </a:t>
            </a:r>
          </a:p>
          <a:p>
            <a:pPr>
              <a:defRPr/>
            </a:pPr>
            <a:r>
              <a:rPr lang="en-US" dirty="0"/>
              <a:t>Net interest</a:t>
            </a:r>
          </a:p>
          <a:p>
            <a:pPr lvl="1">
              <a:defRPr/>
            </a:pPr>
            <a:r>
              <a:rPr lang="en-US" dirty="0"/>
              <a:t>Interest received by individuals</a:t>
            </a:r>
          </a:p>
          <a:p>
            <a:pPr lvl="1">
              <a:defRPr/>
            </a:pPr>
            <a:r>
              <a:rPr lang="en-US" dirty="0"/>
              <a:t>Excludes</a:t>
            </a:r>
          </a:p>
          <a:p>
            <a:pPr lvl="2">
              <a:defRPr/>
            </a:pPr>
            <a:r>
              <a:rPr lang="en-US" dirty="0"/>
              <a:t>Interest paid by consumers to businesses</a:t>
            </a:r>
          </a:p>
          <a:p>
            <a:pPr lvl="2">
              <a:defRPr/>
            </a:pPr>
            <a:r>
              <a:rPr lang="en-US" dirty="0"/>
              <a:t>Interest paid by government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Rental income of persons</a:t>
            </a:r>
          </a:p>
          <a:p>
            <a:pPr lvl="1">
              <a:defRPr/>
            </a:pPr>
            <a:r>
              <a:rPr lang="en-US" dirty="0"/>
              <a:t>Imputed rental value of owner-occupied housing</a:t>
            </a:r>
          </a:p>
          <a:p>
            <a:pPr lvl="1">
              <a:defRPr/>
            </a:pPr>
            <a:r>
              <a:rPr lang="en-US" dirty="0"/>
              <a:t>Minus the cost of owning that property </a:t>
            </a:r>
          </a:p>
          <a:p>
            <a:pPr lvl="2">
              <a:defRPr/>
            </a:pPr>
            <a:r>
              <a:rPr lang="en-US" dirty="0"/>
              <a:t>Property taxes, insurance, depreciation</a:t>
            </a:r>
          </a:p>
          <a:p>
            <a:pPr lvl="2">
              <a:defRPr/>
            </a:pPr>
            <a:r>
              <a:rPr lang="en-US" dirty="0"/>
              <a:t>Interest paid on the mortgage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320"/>
            <a:r>
              <a:rPr lang="en-US" sz="2400" dirty="0"/>
              <a:t>Expenditure and Income Statement for the U.S</a:t>
            </a:r>
            <a:r>
              <a:rPr lang="en-US" sz="2400" dirty="0" smtClean="0"/>
              <a:t>. Economy </a:t>
            </a:r>
          </a:p>
          <a:p>
            <a:pPr marL="274320"/>
            <a:r>
              <a:rPr lang="en-US" sz="2400" dirty="0" smtClean="0"/>
              <a:t>in 2014 </a:t>
            </a:r>
            <a:r>
              <a:rPr lang="en-US" sz="2400" dirty="0"/>
              <a:t>(trillions)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52" y="1187381"/>
            <a:ext cx="6348696" cy="522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Income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goods and services</a:t>
            </a:r>
          </a:p>
          <a:p>
            <a:pPr lvl="1"/>
            <a:r>
              <a:rPr lang="en-US" dirty="0"/>
              <a:t>Sold to the final user</a:t>
            </a:r>
          </a:p>
          <a:p>
            <a:r>
              <a:rPr lang="en-US" dirty="0"/>
              <a:t>Intermediate goods and services</a:t>
            </a:r>
          </a:p>
          <a:p>
            <a:pPr lvl="1"/>
            <a:r>
              <a:rPr lang="en-US" dirty="0"/>
              <a:t>Purchased by </a:t>
            </a:r>
            <a:r>
              <a:rPr lang="en-US" dirty="0" smtClean="0"/>
              <a:t>firms for </a:t>
            </a:r>
            <a:r>
              <a:rPr lang="en-US" dirty="0"/>
              <a:t>further processing and resale </a:t>
            </a:r>
            <a:endParaRPr lang="en-US" dirty="0" smtClean="0"/>
          </a:p>
          <a:p>
            <a:pPr lvl="1"/>
            <a:r>
              <a:rPr lang="en-US" dirty="0" smtClean="0"/>
              <a:t>Not included in GDP to avoid double counting</a:t>
            </a:r>
          </a:p>
          <a:p>
            <a:pPr lvl="2"/>
            <a:r>
              <a:rPr lang="en-US" dirty="0" smtClean="0"/>
              <a:t>Counting the same production more than once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27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Expenditure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Consumption, </a:t>
            </a:r>
            <a:r>
              <a:rPr lang="en-US" i="1" dirty="0"/>
              <a:t>C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Household purchases of final goods and services</a:t>
            </a:r>
          </a:p>
          <a:p>
            <a:pPr lvl="2">
              <a:defRPr/>
            </a:pPr>
            <a:r>
              <a:rPr lang="en-US" dirty="0"/>
              <a:t>Except for new residences </a:t>
            </a:r>
            <a:r>
              <a:rPr lang="en-US" dirty="0" smtClean="0"/>
              <a:t>(that’s investment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Personal consumption expenditures</a:t>
            </a:r>
          </a:p>
          <a:p>
            <a:pPr lvl="2">
              <a:defRPr/>
            </a:pPr>
            <a:r>
              <a:rPr lang="en-US" dirty="0" smtClean="0"/>
              <a:t>Services</a:t>
            </a:r>
            <a:r>
              <a:rPr lang="en-US" dirty="0"/>
              <a:t>, nondurable goods, durable goods</a:t>
            </a:r>
          </a:p>
          <a:p>
            <a:pPr lvl="1">
              <a:defRPr/>
            </a:pPr>
            <a:r>
              <a:rPr lang="en-US" dirty="0" smtClean="0"/>
              <a:t>Averaged 68% </a:t>
            </a:r>
            <a:r>
              <a:rPr lang="en-US" dirty="0"/>
              <a:t>of GDP </a:t>
            </a:r>
            <a:r>
              <a:rPr lang="en-US" dirty="0" smtClean="0"/>
              <a:t>during this past decade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4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Expenditure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Investment, </a:t>
            </a:r>
            <a:r>
              <a:rPr lang="en-US" i="1" dirty="0"/>
              <a:t>I</a:t>
            </a:r>
          </a:p>
          <a:p>
            <a:pPr lvl="1"/>
            <a:r>
              <a:rPr lang="en-US" dirty="0"/>
              <a:t>Gross private domestic investment</a:t>
            </a:r>
          </a:p>
          <a:p>
            <a:pPr lvl="1"/>
            <a:r>
              <a:rPr lang="en-US" dirty="0" smtClean="0"/>
              <a:t>New construction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capital goods  </a:t>
            </a:r>
          </a:p>
          <a:p>
            <a:pPr lvl="1"/>
            <a:r>
              <a:rPr lang="en-US" dirty="0" smtClean="0"/>
              <a:t>New software</a:t>
            </a:r>
          </a:p>
          <a:p>
            <a:pPr lvl="1"/>
            <a:r>
              <a:rPr lang="en-US" dirty="0" smtClean="0"/>
              <a:t>Net </a:t>
            </a:r>
            <a:r>
              <a:rPr lang="en-US" dirty="0"/>
              <a:t>additions to inventories</a:t>
            </a:r>
          </a:p>
          <a:p>
            <a:pPr lvl="1"/>
            <a:r>
              <a:rPr lang="en-US" dirty="0" smtClean="0"/>
              <a:t>Averaged 16% </a:t>
            </a:r>
            <a:r>
              <a:rPr lang="en-US" dirty="0"/>
              <a:t>of GDP during this past decade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62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GDP: Expenditure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Physical capital</a:t>
            </a:r>
          </a:p>
          <a:p>
            <a:pPr lvl="1">
              <a:defRPr/>
            </a:pPr>
            <a:r>
              <a:rPr lang="en-US" dirty="0"/>
              <a:t>Manufactured items used to produce goods and services</a:t>
            </a:r>
          </a:p>
          <a:p>
            <a:pPr lvl="2">
              <a:defRPr/>
            </a:pPr>
            <a:r>
              <a:rPr lang="en-US" dirty="0"/>
              <a:t>New plants, new equipment</a:t>
            </a:r>
          </a:p>
          <a:p>
            <a:pPr>
              <a:defRPr/>
            </a:pPr>
            <a:r>
              <a:rPr lang="en-US" dirty="0"/>
              <a:t>Residential construction</a:t>
            </a:r>
          </a:p>
          <a:p>
            <a:pPr lvl="1">
              <a:defRPr/>
            </a:pPr>
            <a:r>
              <a:rPr lang="en-US" dirty="0"/>
              <a:t>Building new homes or dwelling places</a:t>
            </a:r>
          </a:p>
          <a:p>
            <a:pPr>
              <a:defRPr/>
            </a:pPr>
            <a:r>
              <a:rPr lang="en-US" dirty="0" smtClean="0"/>
              <a:t>Net changes in </a:t>
            </a:r>
            <a:r>
              <a:rPr lang="en-US" dirty="0"/>
              <a:t>i</a:t>
            </a:r>
            <a:r>
              <a:rPr lang="en-US" dirty="0" smtClean="0"/>
              <a:t>nventories</a:t>
            </a:r>
            <a:endParaRPr lang="en-US" dirty="0"/>
          </a:p>
          <a:p>
            <a:pPr lvl="1">
              <a:defRPr/>
            </a:pPr>
            <a:r>
              <a:rPr lang="en-US" dirty="0"/>
              <a:t>Producers’ stocks of finished  and in-process goods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9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figure 2 text box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21758</TotalTime>
  <Words>3942</Words>
  <Application>Microsoft Office PowerPoint</Application>
  <PresentationFormat>On-screen Show (4:3)</PresentationFormat>
  <Paragraphs>420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exhibit_figure 2 text boxes</vt:lpstr>
      <vt:lpstr>exhibit_table</vt:lpstr>
      <vt:lpstr>case study 2</vt:lpstr>
      <vt:lpstr>appendix</vt:lpstr>
      <vt:lpstr>PowerPoint Presentation</vt:lpstr>
      <vt:lpstr>PowerPoint Presentation</vt:lpstr>
      <vt:lpstr>The Product of a Nation</vt:lpstr>
      <vt:lpstr>National Income Accounts</vt:lpstr>
      <vt:lpstr>National Income Accounts</vt:lpstr>
      <vt:lpstr>National Income Accounts</vt:lpstr>
      <vt:lpstr>GDP: Expenditure Approach</vt:lpstr>
      <vt:lpstr>GDP: Expenditure Approach</vt:lpstr>
      <vt:lpstr>GDP: Expenditure Approach</vt:lpstr>
      <vt:lpstr>GDP: Expenditure Approach</vt:lpstr>
      <vt:lpstr>GDP: Expenditure Approach</vt:lpstr>
      <vt:lpstr>GDP: Expenditure Approach</vt:lpstr>
      <vt:lpstr>Composition of Aggregate Expenditure</vt:lpstr>
      <vt:lpstr>Composition of Aggregate Expenditure</vt:lpstr>
      <vt:lpstr>Exhibit 1</vt:lpstr>
      <vt:lpstr>GDP: Income Approach</vt:lpstr>
      <vt:lpstr>GDP: Income Approach</vt:lpstr>
      <vt:lpstr>Exhibit 2</vt:lpstr>
      <vt:lpstr>Circular Flow of Income and Expenditure</vt:lpstr>
      <vt:lpstr>Exhibit 3</vt:lpstr>
      <vt:lpstr>Circular Flow of Income and Expenditure</vt:lpstr>
      <vt:lpstr>Circular Flow of Income and Expenditure</vt:lpstr>
      <vt:lpstr>Circular Flow of Income and Expenditure</vt:lpstr>
      <vt:lpstr>Circular Flow of Income and Expenditure</vt:lpstr>
      <vt:lpstr>Leakages Equal Injections </vt:lpstr>
      <vt:lpstr>Leakages Equal Injections </vt:lpstr>
      <vt:lpstr>Limitations of National Income Accounting</vt:lpstr>
      <vt:lpstr>Limitations of National Income Accounting</vt:lpstr>
      <vt:lpstr>Limitations of National Income Accounting</vt:lpstr>
      <vt:lpstr>Limitations of National Income Accounting</vt:lpstr>
      <vt:lpstr>Limitations of National Income Accounting</vt:lpstr>
      <vt:lpstr>Accounting for Price Changes</vt:lpstr>
      <vt:lpstr>Accounting for Price Changes</vt:lpstr>
      <vt:lpstr>Exhibit 4</vt:lpstr>
      <vt:lpstr>Accounting for Price Changes</vt:lpstr>
      <vt:lpstr>Exhibit 5</vt:lpstr>
      <vt:lpstr>Exhibit 6</vt:lpstr>
      <vt:lpstr>Accounting for Price Changes</vt:lpstr>
      <vt:lpstr>Price Check on Aisle 2</vt:lpstr>
      <vt:lpstr>Accounting for Price Changes</vt:lpstr>
      <vt:lpstr>Accounting for Price Changes</vt:lpstr>
      <vt:lpstr>Exhibit 7</vt:lpstr>
      <vt:lpstr>National Income Accounts</vt:lpstr>
      <vt:lpstr>National Income Accounts</vt:lpstr>
      <vt:lpstr>National Income Accounts</vt:lpstr>
      <vt:lpstr>Exhibit 8</vt:lpstr>
      <vt:lpstr>National Income Accounts</vt:lpstr>
      <vt:lpstr>National Income Accounts</vt:lpstr>
      <vt:lpstr>Exhibit 9</vt:lpstr>
      <vt:lpstr>National Income Accounts</vt:lpstr>
      <vt:lpstr>National Income Accounts</vt:lpstr>
      <vt:lpstr>National Income Accounts</vt:lpstr>
      <vt:lpstr>National Income Accounts</vt:lpstr>
      <vt:lpstr>National Income Accounts</vt:lpstr>
      <vt:lpstr>Exhibit 10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1134</cp:revision>
  <dcterms:created xsi:type="dcterms:W3CDTF">2006-11-30T14:59:54Z</dcterms:created>
  <dcterms:modified xsi:type="dcterms:W3CDTF">2016-01-20T00:29:31Z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1464591162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