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34" r:id="rId1"/>
    <p:sldMasterId id="2147484293" r:id="rId2"/>
    <p:sldMasterId id="2147483650" r:id="rId3"/>
    <p:sldMasterId id="2147483652" r:id="rId4"/>
    <p:sldMasterId id="2147484414" r:id="rId5"/>
    <p:sldMasterId id="2147484198" r:id="rId6"/>
    <p:sldMasterId id="2147483655" r:id="rId7"/>
    <p:sldMasterId id="2147483654" r:id="rId8"/>
  </p:sldMasterIdLst>
  <p:notesMasterIdLst>
    <p:notesMasterId r:id="rId54"/>
  </p:notesMasterIdLst>
  <p:handoutMasterIdLst>
    <p:handoutMasterId r:id="rId55"/>
  </p:handoutMasterIdLst>
  <p:sldIdLst>
    <p:sldId id="663" r:id="rId9"/>
    <p:sldId id="664" r:id="rId10"/>
    <p:sldId id="820" r:id="rId11"/>
    <p:sldId id="821" r:id="rId12"/>
    <p:sldId id="822" r:id="rId13"/>
    <p:sldId id="823" r:id="rId14"/>
    <p:sldId id="824" r:id="rId15"/>
    <p:sldId id="825" r:id="rId16"/>
    <p:sldId id="826" r:id="rId17"/>
    <p:sldId id="827" r:id="rId18"/>
    <p:sldId id="828" r:id="rId19"/>
    <p:sldId id="829" r:id="rId20"/>
    <p:sldId id="830" r:id="rId21"/>
    <p:sldId id="831" r:id="rId22"/>
    <p:sldId id="832" r:id="rId23"/>
    <p:sldId id="833" r:id="rId24"/>
    <p:sldId id="861" r:id="rId25"/>
    <p:sldId id="834" r:id="rId26"/>
    <p:sldId id="862" r:id="rId27"/>
    <p:sldId id="863" r:id="rId28"/>
    <p:sldId id="835" r:id="rId29"/>
    <p:sldId id="836" r:id="rId30"/>
    <p:sldId id="837" r:id="rId31"/>
    <p:sldId id="838" r:id="rId32"/>
    <p:sldId id="839" r:id="rId33"/>
    <p:sldId id="840" r:id="rId34"/>
    <p:sldId id="864" r:id="rId35"/>
    <p:sldId id="841" r:id="rId36"/>
    <p:sldId id="843" r:id="rId37"/>
    <p:sldId id="844" r:id="rId38"/>
    <p:sldId id="865" r:id="rId39"/>
    <p:sldId id="842" r:id="rId40"/>
    <p:sldId id="845" r:id="rId41"/>
    <p:sldId id="846" r:id="rId42"/>
    <p:sldId id="850" r:id="rId43"/>
    <p:sldId id="851" r:id="rId44"/>
    <p:sldId id="852" r:id="rId45"/>
    <p:sldId id="853" r:id="rId46"/>
    <p:sldId id="854" r:id="rId47"/>
    <p:sldId id="855" r:id="rId48"/>
    <p:sldId id="856" r:id="rId49"/>
    <p:sldId id="857" r:id="rId50"/>
    <p:sldId id="858" r:id="rId51"/>
    <p:sldId id="859" r:id="rId52"/>
    <p:sldId id="866" r:id="rId5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buChar char="•"/>
      <a:defRPr sz="3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00E24"/>
    <a:srgbClr val="DE4A00"/>
    <a:srgbClr val="FF732D"/>
    <a:srgbClr val="FF0066"/>
    <a:srgbClr val="0044A8"/>
    <a:srgbClr val="B42828"/>
    <a:srgbClr val="00AAC9"/>
    <a:srgbClr val="0097A1"/>
    <a:srgbClr val="0027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86406" autoAdjust="0"/>
  </p:normalViewPr>
  <p:slideViewPr>
    <p:cSldViewPr snapToGrid="0">
      <p:cViewPr varScale="1">
        <p:scale>
          <a:sx n="59" d="100"/>
          <a:sy n="59" d="100"/>
        </p:scale>
        <p:origin x="133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0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92D0800-4859-4CA8-B7EC-AA42AD7B60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411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18B77CDB-D0D5-4635-9103-FBDA270D4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8591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5050"/>
            <a:ext cx="914400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11"/>
          <p:cNvSpPr>
            <a:spLocks noChangeArrowheads="1"/>
          </p:cNvSpPr>
          <p:nvPr userDrawn="1"/>
        </p:nvSpPr>
        <p:spPr bwMode="auto">
          <a:xfrm>
            <a:off x="3256908" y="5845996"/>
            <a:ext cx="5887092" cy="54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lnSpc>
                <a:spcPct val="80000"/>
              </a:lnSpc>
              <a:buFontTx/>
              <a:buNone/>
            </a:pPr>
            <a:r>
              <a:rPr lang="en-US" sz="1600" dirty="0" smtClean="0"/>
              <a:t>Prepared by:</a:t>
            </a:r>
            <a:r>
              <a:rPr lang="en-US" sz="1600" baseline="0" dirty="0" smtClean="0"/>
              <a:t> </a:t>
            </a:r>
            <a:r>
              <a:rPr lang="en-US" sz="1600" dirty="0" smtClean="0"/>
              <a:t>V. </a:t>
            </a:r>
            <a:r>
              <a:rPr lang="en-US" sz="1600" dirty="0" err="1" smtClean="0"/>
              <a:t>Andreea</a:t>
            </a:r>
            <a:r>
              <a:rPr lang="en-US" sz="1600" dirty="0" smtClean="0"/>
              <a:t> </a:t>
            </a:r>
            <a:r>
              <a:rPr lang="en-US" sz="1600" dirty="0" err="1" smtClean="0"/>
              <a:t>Chiritescu</a:t>
            </a:r>
            <a:r>
              <a:rPr lang="en-US" sz="1600" dirty="0" smtClean="0"/>
              <a:t>, Eastern Illinois University</a:t>
            </a:r>
          </a:p>
          <a:p>
            <a:pPr algn="l">
              <a:lnSpc>
                <a:spcPct val="80000"/>
              </a:lnSpc>
              <a:buFontTx/>
              <a:buNone/>
            </a:pP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Reviewed by: William A. </a:t>
            </a:r>
            <a:r>
              <a:rPr lang="en-US" sz="1600" kern="1200" dirty="0" err="1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McEachern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,</a:t>
            </a:r>
            <a:r>
              <a:rPr lang="en-US" sz="1600" kern="1200" baseline="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n-US" sz="16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University of Connecticut</a:t>
            </a:r>
            <a:endParaRPr lang="en-US" sz="1600" kern="1200" dirty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spect="1" noChangeArrowheads="1"/>
          </p:cNvSpPr>
          <p:nvPr>
            <p:ph type="subTitle" sz="quarter" idx="1" hasCustomPrompt="1"/>
          </p:nvPr>
        </p:nvSpPr>
        <p:spPr>
          <a:xfrm>
            <a:off x="0" y="1924316"/>
            <a:ext cx="9144000" cy="2429300"/>
          </a:xfrm>
          <a:prstGeom prst="rect">
            <a:avLst/>
          </a:prstGeom>
        </p:spPr>
        <p:txBody>
          <a:bodyPr wrap="none"/>
          <a:lstStyle>
            <a:lvl1pPr marL="0" indent="0" algn="ctr">
              <a:buFontTx/>
              <a:buNone/>
              <a:defRPr sz="4800">
                <a:solidFill>
                  <a:srgbClr val="900E24"/>
                </a:solidFill>
              </a:defRPr>
            </a:lvl1pPr>
          </a:lstStyle>
          <a:p>
            <a:r>
              <a:rPr lang="en-US" dirty="0" err="1" smtClean="0"/>
              <a:t>Ch</a:t>
            </a:r>
            <a:r>
              <a:rPr lang="en-US" dirty="0" smtClean="0"/>
              <a:t># </a:t>
            </a:r>
          </a:p>
          <a:p>
            <a:r>
              <a:rPr lang="en-US" dirty="0" smtClean="0"/>
              <a:t>and Chapter </a:t>
            </a:r>
            <a:r>
              <a:rPr lang="en-US" dirty="0"/>
              <a:t>name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18364" y="6492875"/>
            <a:ext cx="8925636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2761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7290" y="382137"/>
            <a:ext cx="6946710" cy="6120880"/>
          </a:xfrm>
          <a:prstGeom prst="rect">
            <a:avLst/>
          </a:prstGeom>
        </p:spPr>
        <p:txBody>
          <a:bodyPr/>
          <a:lstStyle>
            <a:lvl1pPr>
              <a:defRPr sz="2800" i="0">
                <a:solidFill>
                  <a:schemeClr val="tx1"/>
                </a:solidFill>
                <a:latin typeface="+mn-lt"/>
                <a:cs typeface="Calibri" pitchFamily="34" charset="0"/>
              </a:defRPr>
            </a:lvl1pPr>
            <a:lvl2pPr>
              <a:defRPr>
                <a:solidFill>
                  <a:schemeClr val="accent2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2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2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2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</a:t>
            </a:r>
          </a:p>
          <a:p>
            <a:pPr lvl="0"/>
            <a:r>
              <a:rPr lang="en-US" dirty="0" smtClean="0"/>
              <a:t>to edit </a:t>
            </a:r>
          </a:p>
          <a:p>
            <a:pPr lvl="0"/>
            <a:r>
              <a:rPr lang="en-US" dirty="0" smtClean="0"/>
              <a:t>Master </a:t>
            </a:r>
          </a:p>
          <a:p>
            <a:pPr lvl="0"/>
            <a:r>
              <a:rPr lang="en-US" dirty="0" smtClean="0"/>
              <a:t>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79569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43" y="0"/>
            <a:ext cx="8488957" cy="865188"/>
          </a:xfrm>
        </p:spPr>
        <p:txBody>
          <a:bodyPr/>
          <a:lstStyle>
            <a:lvl1pPr>
              <a:defRPr b="0" i="0">
                <a:solidFill>
                  <a:srgbClr val="900E24"/>
                </a:solidFill>
                <a:latin typeface="+mj-lt"/>
                <a:cs typeface="Times New Roman" panose="02020603050405020304" pitchFamily="18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280" y="924375"/>
            <a:ext cx="8833734" cy="552405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4096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38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7977" cy="3524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29488"/>
            <a:ext cx="9144000" cy="477221"/>
          </a:xfrm>
        </p:spPr>
        <p:txBody>
          <a:bodyPr/>
          <a:lstStyle>
            <a:lvl1pPr>
              <a:defRPr sz="2800">
                <a:solidFill>
                  <a:srgbClr val="1C1C1C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967288" y="1270000"/>
            <a:ext cx="4025900" cy="5048250"/>
          </a:xfrm>
        </p:spPr>
        <p:txBody>
          <a:bodyPr/>
          <a:lstStyle>
            <a:lvl1pPr marL="0" indent="0">
              <a:spcBef>
                <a:spcPts val="0"/>
              </a:spcBef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79413" y="1293813"/>
            <a:ext cx="4337050" cy="5014912"/>
          </a:xfrm>
        </p:spPr>
        <p:txBody>
          <a:bodyPr/>
          <a:lstStyle>
            <a:lvl1pPr marL="0" indent="0">
              <a:spcBef>
                <a:spcPts val="0"/>
              </a:spcBef>
              <a:defRPr/>
            </a:lvl1pPr>
            <a:lvl2pPr marL="0" indent="0">
              <a:spcBef>
                <a:spcPts val="0"/>
              </a:spcBef>
              <a:defRPr/>
            </a:lvl2pPr>
            <a:lvl3pPr marL="0" indent="0">
              <a:spcBef>
                <a:spcPts val="0"/>
              </a:spcBef>
              <a:defRPr/>
            </a:lvl3pPr>
            <a:lvl4pPr marL="0" indent="0">
              <a:spcBef>
                <a:spcPts val="0"/>
              </a:spcBef>
              <a:defRPr/>
            </a:lvl4pPr>
            <a:lvl5pPr marL="0" indent="0">
              <a:spcBef>
                <a:spcPts val="0"/>
              </a:spcBef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93563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303741" cy="370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0" y="333403"/>
            <a:ext cx="9144000" cy="42953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162550" y="1804988"/>
            <a:ext cx="3646488" cy="415607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88950" y="1009650"/>
            <a:ext cx="3956926" cy="5667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4729163" y="962025"/>
            <a:ext cx="4225925" cy="5984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024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902" y="959370"/>
            <a:ext cx="8765498" cy="5517630"/>
          </a:xfrm>
        </p:spPr>
        <p:txBody>
          <a:bodyPr/>
          <a:lstStyle>
            <a:lvl1pPr>
              <a:defRPr>
                <a:solidFill>
                  <a:srgbClr val="0044A8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721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7C3B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060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emf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8364" y="6492875"/>
            <a:ext cx="8925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8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6" r:id="rId1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86045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71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1955"/>
            <a:ext cx="2124258" cy="6314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 bwMode="auto">
          <a:xfrm>
            <a:off x="2224585" y="368489"/>
            <a:ext cx="6757490" cy="62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586045"/>
            <a:ext cx="9144000" cy="271955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l">
              <a:spcBef>
                <a:spcPts val="0"/>
              </a:spcBef>
              <a:buFontTx/>
              <a:buNone/>
              <a:defRPr sz="115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4884879" y="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2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200" i="1" kern="0" dirty="0" smtClean="0">
                <a:solidFill>
                  <a:srgbClr val="000000"/>
                </a:solidFill>
                <a:latin typeface="+mj-lt"/>
              </a:rPr>
              <a:t>Economics</a:t>
            </a:r>
            <a:r>
              <a:rPr lang="en-US" sz="1200" kern="0" dirty="0" smtClean="0">
                <a:solidFill>
                  <a:srgbClr val="000000"/>
                </a:solidFill>
                <a:latin typeface="+mj-lt"/>
              </a:rPr>
              <a:t> 11e, Ch. 22 </a:t>
            </a:r>
            <a:endParaRPr lang="en-US" sz="12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7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rgbClr val="C00000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6267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262673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rgbClr val="262673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262673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rgbClr val="262673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6434410"/>
            <a:ext cx="9144000" cy="42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68375"/>
            <a:ext cx="860901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1069" y="6492875"/>
            <a:ext cx="61960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"/>
            <a:ext cx="652984" cy="799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3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704402" y="60325"/>
            <a:ext cx="8439598" cy="865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Title – text and content – red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04598"/>
            <a:ext cx="9144000" cy="10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 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8" r:id="rId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0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07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900E24"/>
          </a:solidFill>
          <a:latin typeface="Times New Roman" pitchFamily="18" charset="0"/>
          <a:ea typeface="+mj-ea"/>
          <a:cs typeface="Times New Roman" pitchFamily="18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 i="1">
          <a:solidFill>
            <a:srgbClr val="B42828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accent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90000"/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2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52425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EXHIBIT 1</a:t>
            </a:r>
          </a:p>
        </p:txBody>
      </p:sp>
      <p:grpSp>
        <p:nvGrpSpPr>
          <p:cNvPr id="3" name="Group 2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8194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" name="Group 1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4105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6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7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4108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4101" name="Rectangle 3"/>
          <p:cNvSpPr>
            <a:spLocks noGrp="1" noChangeArrowheads="1"/>
          </p:cNvSpPr>
          <p:nvPr userDrawn="1">
            <p:ph type="body" idx="1"/>
          </p:nvPr>
        </p:nvSpPr>
        <p:spPr bwMode="auto">
          <a:xfrm>
            <a:off x="5260975" y="1149350"/>
            <a:ext cx="36576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text</a:t>
            </a: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FontTx/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sp>
        <p:nvSpPr>
          <p:cNvPr id="13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</a:t>
            </a:r>
            <a:endParaRPr lang="en-US" sz="11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086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5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401341" y="-4401341"/>
            <a:ext cx="341319" cy="91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0" y="0"/>
            <a:ext cx="9144000" cy="33655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Exhibit 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7317" y="798513"/>
            <a:ext cx="8974133" cy="5693789"/>
            <a:chOff x="87317" y="798513"/>
            <a:chExt cx="8974133" cy="5693789"/>
          </a:xfrm>
        </p:grpSpPr>
        <p:pic>
          <p:nvPicPr>
            <p:cNvPr id="15" name="Picture 2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18" y="808646"/>
              <a:ext cx="8974130" cy="56745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6" name="Group 15"/>
            <p:cNvGrpSpPr/>
            <p:nvPr userDrawn="1"/>
          </p:nvGrpSpPr>
          <p:grpSpPr>
            <a:xfrm>
              <a:off x="87317" y="798513"/>
              <a:ext cx="8974133" cy="5693789"/>
              <a:chOff x="87317" y="798513"/>
              <a:chExt cx="8974133" cy="5693789"/>
            </a:xfrm>
          </p:grpSpPr>
          <p:cxnSp>
            <p:nvCxnSpPr>
              <p:cNvPr id="17" name="Straight Connector 2"/>
              <p:cNvCxnSpPr>
                <a:cxnSpLocks noChangeShapeType="1"/>
              </p:cNvCxnSpPr>
              <p:nvPr userDrawn="1"/>
            </p:nvCxnSpPr>
            <p:spPr bwMode="auto">
              <a:xfrm>
                <a:off x="87318" y="6483222"/>
                <a:ext cx="8974132" cy="0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8" name="Straight Connector 10"/>
              <p:cNvCxnSpPr>
                <a:cxnSpLocks noChangeShapeType="1"/>
              </p:cNvCxnSpPr>
              <p:nvPr userDrawn="1"/>
            </p:nvCxnSpPr>
            <p:spPr bwMode="auto">
              <a:xfrm flipV="1">
                <a:off x="87318" y="805964"/>
                <a:ext cx="8974132" cy="2682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9" name="Straight Connector 11"/>
              <p:cNvCxnSpPr>
                <a:cxnSpLocks noChangeShapeType="1"/>
              </p:cNvCxnSpPr>
              <p:nvPr userDrawn="1"/>
            </p:nvCxnSpPr>
            <p:spPr bwMode="auto">
              <a:xfrm flipH="1">
                <a:off x="87317" y="798513"/>
                <a:ext cx="1" cy="5693789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0" name="Straight Connector 14"/>
              <p:cNvCxnSpPr>
                <a:cxnSpLocks noChangeShapeType="1"/>
              </p:cNvCxnSpPr>
              <p:nvPr userDrawn="1"/>
            </p:nvCxnSpPr>
            <p:spPr bwMode="auto">
              <a:xfrm>
                <a:off x="9061448" y="798513"/>
                <a:ext cx="2" cy="5689774"/>
              </a:xfrm>
              <a:prstGeom prst="line">
                <a:avLst/>
              </a:prstGeom>
              <a:noFill/>
              <a:ln w="19050" algn="ctr">
                <a:solidFill>
                  <a:srgbClr val="007C3B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12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3" r:id="rId1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60066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" y="509661"/>
            <a:ext cx="9143999" cy="419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case-study</a:t>
            </a:r>
          </a:p>
        </p:txBody>
      </p:sp>
      <p:sp>
        <p:nvSpPr>
          <p:cNvPr id="6150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134911" y="944380"/>
            <a:ext cx="8844197" cy="553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</a:t>
            </a:r>
          </a:p>
          <a:p>
            <a:pPr lvl="0"/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144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 11e,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4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1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615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44A8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2262188" y="0"/>
            <a:ext cx="6881812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Appendix master title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685801"/>
            <a:ext cx="8362950" cy="5714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 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28096" cy="365125"/>
          </a:xfrm>
          <a:prstGeom prst="rect">
            <a:avLst/>
          </a:prstGeom>
          <a:blipFill dpi="0" rotWithShape="1">
            <a:blip r:embed="rId3" cstate="print">
              <a:extLst/>
            </a:blip>
            <a:srcRect/>
            <a:stretch>
              <a:fillRect/>
            </a:stretch>
          </a:blipFill>
        </p:spPr>
        <p:txBody>
          <a:bodyPr vert="horz" lIns="91440" tIns="45720" rIns="91440" bIns="45720" rtlCol="0" anchor="ctr"/>
          <a:lstStyle>
            <a:lvl1pPr algn="l">
              <a:buNone/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6739"/>
            <a:ext cx="91440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010802" cy="5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2"/>
          <p:cNvSpPr txBox="1">
            <a:spLocks/>
          </p:cNvSpPr>
          <p:nvPr userDrawn="1"/>
        </p:nvSpPr>
        <p:spPr>
          <a:xfrm>
            <a:off x="5048655" y="6646460"/>
            <a:ext cx="4095345" cy="21154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har char="•"/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buNone/>
            </a:pPr>
            <a:r>
              <a:rPr lang="en-US" sz="1100" kern="0" dirty="0" err="1" smtClean="0">
                <a:solidFill>
                  <a:srgbClr val="000000"/>
                </a:solidFill>
                <a:latin typeface="+mj-lt"/>
              </a:rPr>
              <a:t>McEachern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 </a:t>
            </a:r>
            <a:r>
              <a:rPr lang="en-US" sz="1100" i="1" kern="0" dirty="0" smtClean="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t>Macroeconomics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11e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, Ch. </a:t>
            </a:r>
            <a:r>
              <a:rPr lang="en-US" sz="1100" kern="0" dirty="0" smtClean="0">
                <a:solidFill>
                  <a:srgbClr val="000000"/>
                </a:solidFill>
                <a:latin typeface="+mj-lt"/>
              </a:rPr>
              <a:t>8</a:t>
            </a:r>
            <a:endParaRPr lang="en-US" sz="1100" kern="0" dirty="0">
              <a:latin typeface="+mj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95" r:id="rId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4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1024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400">
          <a:solidFill>
            <a:srgbClr val="0D0D0D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990000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rgbClr val="007C3B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"/>
          <p:cNvSpPr>
            <a:spLocks noGrp="1"/>
          </p:cNvSpPr>
          <p:nvPr>
            <p:ph type="subTitle" sz="quarter" idx="1"/>
          </p:nvPr>
        </p:nvSpPr>
        <p:spPr>
          <a:xfrm>
            <a:off x="191069" y="2115403"/>
            <a:ext cx="8730862" cy="2178178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1"/>
                </a:solidFill>
              </a:rPr>
              <a:t>8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Productivity </a:t>
            </a:r>
            <a:r>
              <a:rPr lang="en-US" dirty="0"/>
              <a:t>and Growth</a:t>
            </a:r>
            <a:endParaRPr lang="en-US" dirty="0" smtClean="0"/>
          </a:p>
        </p:txBody>
      </p:sp>
      <p:sp>
        <p:nvSpPr>
          <p:cNvPr id="14339" name="Footer Placeholder 7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100" dirty="0" smtClean="0"/>
              <a:t>© 2017 Cengage Learning®. 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2035509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Labor </a:t>
            </a:r>
          </a:p>
          <a:p>
            <a:pPr lvl="1">
              <a:defRPr/>
            </a:pPr>
            <a:r>
              <a:rPr lang="en-US" dirty="0"/>
              <a:t>Most commonly used to measure productivity</a:t>
            </a:r>
          </a:p>
          <a:p>
            <a:pPr lvl="1">
              <a:defRPr/>
            </a:pPr>
            <a:r>
              <a:rPr lang="en-US" dirty="0" smtClean="0"/>
              <a:t>Accounts for about 70</a:t>
            </a:r>
            <a:r>
              <a:rPr lang="en-US" dirty="0"/>
              <a:t>% of production costs</a:t>
            </a:r>
          </a:p>
          <a:p>
            <a:pPr lvl="1">
              <a:defRPr/>
            </a:pPr>
            <a:r>
              <a:rPr lang="en-US" dirty="0"/>
              <a:t>Easily measured</a:t>
            </a:r>
          </a:p>
          <a:p>
            <a:pPr lvl="1">
              <a:defRPr/>
            </a:pPr>
            <a:r>
              <a:rPr lang="en-US" dirty="0"/>
              <a:t>Available statistics </a:t>
            </a:r>
          </a:p>
          <a:p>
            <a:pPr>
              <a:defRPr/>
            </a:pPr>
            <a:r>
              <a:rPr lang="en-US" dirty="0"/>
              <a:t>Labor productivity</a:t>
            </a:r>
          </a:p>
          <a:p>
            <a:pPr lvl="1">
              <a:defRPr/>
            </a:pPr>
            <a:r>
              <a:rPr lang="en-US" dirty="0"/>
              <a:t>Increases with human and physical capital per </a:t>
            </a:r>
            <a:r>
              <a:rPr lang="en-US" dirty="0" smtClean="0"/>
              <a:t>worker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1900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Labor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Poorer countries </a:t>
            </a:r>
          </a:p>
          <a:p>
            <a:pPr lvl="1">
              <a:defRPr/>
            </a:pPr>
            <a:r>
              <a:rPr lang="en-US" dirty="0"/>
              <a:t>Labor is cheap, capital is dear</a:t>
            </a:r>
          </a:p>
          <a:p>
            <a:pPr lvl="1">
              <a:defRPr/>
            </a:pPr>
            <a:r>
              <a:rPr lang="en-US" dirty="0"/>
              <a:t>Producers substitute labor for capital</a:t>
            </a:r>
          </a:p>
          <a:p>
            <a:pPr>
              <a:defRPr/>
            </a:pPr>
            <a:r>
              <a:rPr lang="en-US" dirty="0" smtClean="0"/>
              <a:t>In an economy that accumulates </a:t>
            </a:r>
            <a:r>
              <a:rPr lang="en-US" dirty="0"/>
              <a:t>more capital per worker</a:t>
            </a:r>
          </a:p>
          <a:p>
            <a:pPr lvl="1">
              <a:defRPr/>
            </a:pPr>
            <a:r>
              <a:rPr lang="en-US" dirty="0"/>
              <a:t>Labor productivity increases</a:t>
            </a:r>
          </a:p>
          <a:p>
            <a:pPr lvl="1">
              <a:defRPr/>
            </a:pPr>
            <a:r>
              <a:rPr lang="en-US" dirty="0"/>
              <a:t>Standard of living grows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1604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Per-Worker Production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Per-worker production function, </a:t>
            </a:r>
            <a:r>
              <a:rPr lang="en-US" i="1" dirty="0"/>
              <a:t>PF</a:t>
            </a:r>
          </a:p>
          <a:p>
            <a:pPr lvl="1"/>
            <a:r>
              <a:rPr lang="en-US" dirty="0"/>
              <a:t>The relationship between </a:t>
            </a:r>
            <a:r>
              <a:rPr lang="en-US" dirty="0" smtClean="0"/>
              <a:t>the amount </a:t>
            </a:r>
            <a:r>
              <a:rPr lang="en-US" dirty="0"/>
              <a:t>of capital per </a:t>
            </a:r>
            <a:r>
              <a:rPr lang="en-US" dirty="0" smtClean="0"/>
              <a:t>worker in </a:t>
            </a:r>
            <a:r>
              <a:rPr lang="en-US" dirty="0"/>
              <a:t>the economy </a:t>
            </a:r>
            <a:endParaRPr lang="en-US" dirty="0" smtClean="0"/>
          </a:p>
          <a:p>
            <a:pPr lvl="2"/>
            <a:r>
              <a:rPr lang="en-US" dirty="0" smtClean="0"/>
              <a:t>And average output </a:t>
            </a:r>
            <a:r>
              <a:rPr lang="en-US" dirty="0"/>
              <a:t>per </a:t>
            </a:r>
            <a:r>
              <a:rPr lang="en-US" dirty="0" smtClean="0"/>
              <a:t>worker</a:t>
            </a:r>
          </a:p>
          <a:p>
            <a:pPr lvl="1"/>
            <a:r>
              <a:rPr lang="en-US" dirty="0" smtClean="0"/>
              <a:t>Upward </a:t>
            </a:r>
            <a:r>
              <a:rPr lang="en-US" dirty="0"/>
              <a:t>sloping </a:t>
            </a:r>
            <a:r>
              <a:rPr lang="en-US" dirty="0" smtClean="0"/>
              <a:t>with a </a:t>
            </a:r>
            <a:r>
              <a:rPr lang="en-US" dirty="0"/>
              <a:t>diminishing slope</a:t>
            </a:r>
          </a:p>
          <a:p>
            <a:pPr lvl="2"/>
            <a:r>
              <a:rPr lang="en-US" dirty="0"/>
              <a:t>Diminishing marginal returns from capital</a:t>
            </a:r>
          </a:p>
          <a:p>
            <a:pPr lvl="1"/>
            <a:r>
              <a:rPr lang="en-US" dirty="0"/>
              <a:t>Increased productivity</a:t>
            </a:r>
          </a:p>
          <a:p>
            <a:pPr lvl="2"/>
            <a:r>
              <a:rPr lang="en-US" dirty="0"/>
              <a:t>More capital per </a:t>
            </a:r>
            <a:r>
              <a:rPr lang="en-US" dirty="0" smtClean="0"/>
              <a:t>worker: </a:t>
            </a:r>
            <a:r>
              <a:rPr lang="en-US" dirty="0"/>
              <a:t>move along </a:t>
            </a:r>
            <a:r>
              <a:rPr lang="en-US" i="1" dirty="0"/>
              <a:t>PF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4919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Per-Worker Production Function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36479" y="4967784"/>
            <a:ext cx="8856710" cy="146031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The per-worker production function, </a:t>
            </a:r>
            <a:r>
              <a:rPr lang="en-US" i="1" dirty="0">
                <a:solidFill>
                  <a:srgbClr val="000000"/>
                </a:solidFill>
              </a:rPr>
              <a:t>PF</a:t>
            </a:r>
            <a:r>
              <a:rPr lang="en-US" dirty="0">
                <a:solidFill>
                  <a:srgbClr val="000000"/>
                </a:solidFill>
              </a:rPr>
              <a:t>, shows a direct relationship between the amount of capital per worker, </a:t>
            </a:r>
            <a:r>
              <a:rPr lang="en-US" i="1" dirty="0">
                <a:solidFill>
                  <a:srgbClr val="000000"/>
                </a:solidFill>
              </a:rPr>
              <a:t>k</a:t>
            </a:r>
            <a:r>
              <a:rPr lang="en-US" dirty="0">
                <a:solidFill>
                  <a:srgbClr val="000000"/>
                </a:solidFill>
              </a:rPr>
              <a:t>, and the output per worker, </a:t>
            </a:r>
            <a:r>
              <a:rPr lang="en-US" i="1" dirty="0">
                <a:solidFill>
                  <a:srgbClr val="000000"/>
                </a:solidFill>
              </a:rPr>
              <a:t>y</a:t>
            </a:r>
            <a:r>
              <a:rPr lang="en-US" dirty="0">
                <a:solidFill>
                  <a:srgbClr val="000000"/>
                </a:solidFill>
              </a:rPr>
              <a:t>. The bowed shape of </a:t>
            </a:r>
            <a:r>
              <a:rPr lang="en-US" i="1" dirty="0">
                <a:solidFill>
                  <a:srgbClr val="000000"/>
                </a:solidFill>
              </a:rPr>
              <a:t>PF</a:t>
            </a:r>
            <a:r>
              <a:rPr lang="en-US" dirty="0">
                <a:solidFill>
                  <a:srgbClr val="000000"/>
                </a:solidFill>
              </a:rPr>
              <a:t> reflects the law of diminishing marginal returns from capital, which holds that as more capital is added to a given number of workers, output per worker increases but at a diminishing rate and eventually could turn negative.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838450" y="1323975"/>
            <a:ext cx="3657600" cy="3001963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3024935" y="3832225"/>
            <a:ext cx="10556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H="1" flipV="1">
            <a:off x="2843214" y="3297239"/>
            <a:ext cx="710947" cy="156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30"/>
          <p:cNvGrpSpPr>
            <a:grpSpLocks/>
          </p:cNvGrpSpPr>
          <p:nvPr/>
        </p:nvGrpSpPr>
        <p:grpSpPr bwMode="auto">
          <a:xfrm>
            <a:off x="2820988" y="2402129"/>
            <a:ext cx="3214687" cy="1953979"/>
            <a:chOff x="1799221" y="2660608"/>
            <a:chExt cx="3214792" cy="1954599"/>
          </a:xfrm>
        </p:grpSpPr>
        <p:sp>
          <p:nvSpPr>
            <p:cNvPr id="11" name="Freeform 10"/>
            <p:cNvSpPr/>
            <p:nvPr/>
          </p:nvSpPr>
          <p:spPr bwMode="auto">
            <a:xfrm>
              <a:off x="1799221" y="2975459"/>
              <a:ext cx="3109476" cy="1639748"/>
            </a:xfrm>
            <a:custGeom>
              <a:avLst/>
              <a:gdLst>
                <a:gd name="connsiteX0" fmla="*/ 0 w 3095740"/>
                <a:gd name="connsiteY0" fmla="*/ 1520328 h 1520328"/>
                <a:gd name="connsiteX1" fmla="*/ 484742 w 3095740"/>
                <a:gd name="connsiteY1" fmla="*/ 826265 h 1520328"/>
                <a:gd name="connsiteX2" fmla="*/ 1377108 w 3095740"/>
                <a:gd name="connsiteY2" fmla="*/ 242371 h 1520328"/>
                <a:gd name="connsiteX3" fmla="*/ 3095740 w 3095740"/>
                <a:gd name="connsiteY3" fmla="*/ 0 h 1520328"/>
                <a:gd name="connsiteX0" fmla="*/ 0 w 3095740"/>
                <a:gd name="connsiteY0" fmla="*/ 1520328 h 1520328"/>
                <a:gd name="connsiteX1" fmla="*/ 484742 w 3095740"/>
                <a:gd name="connsiteY1" fmla="*/ 826265 h 1520328"/>
                <a:gd name="connsiteX2" fmla="*/ 1377108 w 3095740"/>
                <a:gd name="connsiteY2" fmla="*/ 242371 h 1520328"/>
                <a:gd name="connsiteX3" fmla="*/ 3095740 w 3095740"/>
                <a:gd name="connsiteY3" fmla="*/ 0 h 1520328"/>
                <a:gd name="connsiteX0" fmla="*/ 0 w 3201247"/>
                <a:gd name="connsiteY0" fmla="*/ 1520328 h 1520328"/>
                <a:gd name="connsiteX1" fmla="*/ 590249 w 3201247"/>
                <a:gd name="connsiteY1" fmla="*/ 826265 h 1520328"/>
                <a:gd name="connsiteX2" fmla="*/ 1482615 w 3201247"/>
                <a:gd name="connsiteY2" fmla="*/ 242371 h 1520328"/>
                <a:gd name="connsiteX3" fmla="*/ 3201247 w 3201247"/>
                <a:gd name="connsiteY3" fmla="*/ 0 h 1520328"/>
                <a:gd name="connsiteX0" fmla="*/ 0 w 3201247"/>
                <a:gd name="connsiteY0" fmla="*/ 1520328 h 1520328"/>
                <a:gd name="connsiteX1" fmla="*/ 590249 w 3201247"/>
                <a:gd name="connsiteY1" fmla="*/ 826265 h 1520328"/>
                <a:gd name="connsiteX2" fmla="*/ 1482615 w 3201247"/>
                <a:gd name="connsiteY2" fmla="*/ 242371 h 1520328"/>
                <a:gd name="connsiteX3" fmla="*/ 3201247 w 3201247"/>
                <a:gd name="connsiteY3" fmla="*/ 0 h 1520328"/>
                <a:gd name="connsiteX0" fmla="*/ 0 w 3201247"/>
                <a:gd name="connsiteY0" fmla="*/ 1520328 h 1520328"/>
                <a:gd name="connsiteX1" fmla="*/ 470227 w 3201247"/>
                <a:gd name="connsiteY1" fmla="*/ 735173 h 1520328"/>
                <a:gd name="connsiteX2" fmla="*/ 1482615 w 3201247"/>
                <a:gd name="connsiteY2" fmla="*/ 242371 h 1520328"/>
                <a:gd name="connsiteX3" fmla="*/ 3201247 w 3201247"/>
                <a:gd name="connsiteY3" fmla="*/ 0 h 1520328"/>
                <a:gd name="connsiteX0" fmla="*/ 0 w 3201247"/>
                <a:gd name="connsiteY0" fmla="*/ 1520328 h 1520328"/>
                <a:gd name="connsiteX1" fmla="*/ 470227 w 3201247"/>
                <a:gd name="connsiteY1" fmla="*/ 735173 h 1520328"/>
                <a:gd name="connsiteX2" fmla="*/ 1333624 w 3201247"/>
                <a:gd name="connsiteY2" fmla="*/ 97452 h 1520328"/>
                <a:gd name="connsiteX3" fmla="*/ 3201247 w 3201247"/>
                <a:gd name="connsiteY3" fmla="*/ 0 h 1520328"/>
                <a:gd name="connsiteX0" fmla="*/ 0 w 3110197"/>
                <a:gd name="connsiteY0" fmla="*/ 1640403 h 1640403"/>
                <a:gd name="connsiteX1" fmla="*/ 470227 w 3110197"/>
                <a:gd name="connsiteY1" fmla="*/ 855248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470227 w 3110197"/>
                <a:gd name="connsiteY1" fmla="*/ 855248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449534 w 3110197"/>
                <a:gd name="connsiteY1" fmla="*/ 834546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449534 w 3110197"/>
                <a:gd name="connsiteY1" fmla="*/ 834546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449534 w 3110197"/>
                <a:gd name="connsiteY1" fmla="*/ 834546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354345 w 3110197"/>
                <a:gd name="connsiteY1" fmla="*/ 979464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354345 w 3110197"/>
                <a:gd name="connsiteY1" fmla="*/ 979464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  <a:gd name="connsiteX0" fmla="*/ 0 w 3110197"/>
                <a:gd name="connsiteY0" fmla="*/ 1640403 h 1640403"/>
                <a:gd name="connsiteX1" fmla="*/ 354345 w 3110197"/>
                <a:gd name="connsiteY1" fmla="*/ 979464 h 1640403"/>
                <a:gd name="connsiteX2" fmla="*/ 1333624 w 3110197"/>
                <a:gd name="connsiteY2" fmla="*/ 217527 h 1640403"/>
                <a:gd name="connsiteX3" fmla="*/ 3110197 w 3110197"/>
                <a:gd name="connsiteY3" fmla="*/ 0 h 1640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10197" h="1640403">
                  <a:moveTo>
                    <a:pt x="0" y="1640403"/>
                  </a:moveTo>
                  <a:cubicBezTo>
                    <a:pt x="138238" y="1351672"/>
                    <a:pt x="196361" y="1196597"/>
                    <a:pt x="354345" y="979464"/>
                  </a:cubicBezTo>
                  <a:cubicBezTo>
                    <a:pt x="546615" y="729206"/>
                    <a:pt x="898458" y="355238"/>
                    <a:pt x="1333624" y="217527"/>
                  </a:cubicBezTo>
                  <a:cubicBezTo>
                    <a:pt x="1768790" y="79816"/>
                    <a:pt x="2468464" y="52330"/>
                    <a:pt x="3110197" y="0"/>
                  </a:cubicBezTo>
                </a:path>
              </a:pathLst>
            </a:custGeom>
            <a:noFill/>
            <a:ln w="38100" cap="flat" cmpd="sng" algn="ctr">
              <a:solidFill>
                <a:srgbClr val="212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4534395" y="2660608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PF</a:t>
              </a:r>
            </a:p>
          </p:txBody>
        </p:sp>
      </p:grpSp>
      <p:grpSp>
        <p:nvGrpSpPr>
          <p:cNvPr id="13" name="Group 29"/>
          <p:cNvGrpSpPr>
            <a:grpSpLocks/>
          </p:cNvGrpSpPr>
          <p:nvPr/>
        </p:nvGrpSpPr>
        <p:grpSpPr bwMode="auto">
          <a:xfrm>
            <a:off x="1998663" y="1333500"/>
            <a:ext cx="839787" cy="3016250"/>
            <a:chOff x="976538" y="1592088"/>
            <a:chExt cx="841181" cy="3016332"/>
          </a:xfrm>
        </p:grpSpPr>
        <p:cxnSp>
          <p:nvCxnSpPr>
            <p:cNvPr id="14" name="Straight Connector 5"/>
            <p:cNvCxnSpPr>
              <a:cxnSpLocks noChangeShapeType="1"/>
            </p:cNvCxnSpPr>
            <p:nvPr/>
          </p:nvCxnSpPr>
          <p:spPr bwMode="auto">
            <a:xfrm rot="5400000">
              <a:off x="308759" y="3099460"/>
              <a:ext cx="3016332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21"/>
            <p:cNvCxnSpPr>
              <a:cxnSpLocks noChangeShapeType="1"/>
            </p:cNvCxnSpPr>
            <p:nvPr/>
          </p:nvCxnSpPr>
          <p:spPr bwMode="auto">
            <a:xfrm rot="10800000">
              <a:off x="1651380" y="3555242"/>
              <a:ext cx="15694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25"/>
            <p:cNvSpPr txBox="1">
              <a:spLocks noChangeArrowheads="1"/>
            </p:cNvSpPr>
            <p:nvPr/>
          </p:nvSpPr>
          <p:spPr bwMode="auto">
            <a:xfrm rot="-5400000">
              <a:off x="145541" y="2818252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Output per worker</a:t>
              </a:r>
            </a:p>
          </p:txBody>
        </p:sp>
        <p:sp>
          <p:nvSpPr>
            <p:cNvPr id="17" name="TextBox 26"/>
            <p:cNvSpPr txBox="1">
              <a:spLocks noChangeArrowheads="1"/>
            </p:cNvSpPr>
            <p:nvPr/>
          </p:nvSpPr>
          <p:spPr bwMode="auto">
            <a:xfrm>
              <a:off x="1393370" y="33646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y</a:t>
              </a:r>
            </a:p>
          </p:txBody>
        </p:sp>
      </p:grpSp>
      <p:grpSp>
        <p:nvGrpSpPr>
          <p:cNvPr id="18" name="Group 28"/>
          <p:cNvGrpSpPr>
            <a:grpSpLocks/>
          </p:cNvGrpSpPr>
          <p:nvPr/>
        </p:nvGrpSpPr>
        <p:grpSpPr bwMode="auto">
          <a:xfrm>
            <a:off x="2401888" y="4348163"/>
            <a:ext cx="4167187" cy="514350"/>
            <a:chOff x="1380546" y="4607626"/>
            <a:chExt cx="4167773" cy="513816"/>
          </a:xfrm>
        </p:grpSpPr>
        <p:cxnSp>
          <p:nvCxnSpPr>
            <p:cNvPr id="19" name="Straight Connector 7"/>
            <p:cNvCxnSpPr>
              <a:cxnSpLocks noChangeShapeType="1"/>
            </p:cNvCxnSpPr>
            <p:nvPr/>
          </p:nvCxnSpPr>
          <p:spPr bwMode="auto">
            <a:xfrm>
              <a:off x="1816925" y="4607626"/>
              <a:ext cx="368135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Straight Connector 19"/>
            <p:cNvCxnSpPr>
              <a:cxnSpLocks noChangeShapeType="1"/>
            </p:cNvCxnSpPr>
            <p:nvPr/>
          </p:nvCxnSpPr>
          <p:spPr bwMode="auto">
            <a:xfrm rot="5400000">
              <a:off x="2455077" y="4684594"/>
              <a:ext cx="14330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" name="TextBox 22"/>
            <p:cNvSpPr txBox="1">
              <a:spLocks noChangeArrowheads="1"/>
            </p:cNvSpPr>
            <p:nvPr/>
          </p:nvSpPr>
          <p:spPr bwMode="auto">
            <a:xfrm>
              <a:off x="3491346" y="4752110"/>
              <a:ext cx="2056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Capital per worker</a:t>
              </a:r>
            </a:p>
          </p:txBody>
        </p:sp>
        <p:sp>
          <p:nvSpPr>
            <p:cNvPr id="22" name="TextBox 24"/>
            <p:cNvSpPr txBox="1">
              <a:spLocks noChangeArrowheads="1"/>
            </p:cNvSpPr>
            <p:nvPr/>
          </p:nvSpPr>
          <p:spPr bwMode="auto">
            <a:xfrm>
              <a:off x="1380546" y="475211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23" name="TextBox 27"/>
            <p:cNvSpPr txBox="1">
              <a:spLocks noChangeArrowheads="1"/>
            </p:cNvSpPr>
            <p:nvPr/>
          </p:nvSpPr>
          <p:spPr bwMode="auto">
            <a:xfrm>
              <a:off x="2374328" y="47521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k</a:t>
              </a:r>
            </a:p>
          </p:txBody>
        </p:sp>
      </p:grpSp>
      <p:sp>
        <p:nvSpPr>
          <p:cNvPr id="24" name="Freeform 183"/>
          <p:cNvSpPr>
            <a:spLocks/>
          </p:cNvSpPr>
          <p:nvPr/>
        </p:nvSpPr>
        <p:spPr bwMode="auto">
          <a:xfrm>
            <a:off x="3472610" y="3221038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2121FF"/>
          </a:solidFill>
          <a:ln w="9525">
            <a:solidFill>
              <a:srgbClr val="2121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95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Per-Worker Production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Capital deepening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in the </a:t>
            </a:r>
            <a:r>
              <a:rPr lang="en-US" dirty="0" smtClean="0"/>
              <a:t>amount of </a:t>
            </a:r>
            <a:r>
              <a:rPr lang="en-US" dirty="0"/>
              <a:t>capital per </a:t>
            </a:r>
            <a:r>
              <a:rPr lang="en-US" dirty="0" smtClean="0"/>
              <a:t>worker</a:t>
            </a:r>
          </a:p>
          <a:p>
            <a:pPr lvl="1"/>
            <a:r>
              <a:rPr lang="en-US" dirty="0" smtClean="0"/>
              <a:t>Contributes </a:t>
            </a:r>
            <a:r>
              <a:rPr lang="en-US" dirty="0"/>
              <a:t>to labor </a:t>
            </a:r>
            <a:r>
              <a:rPr lang="en-US" dirty="0" smtClean="0"/>
              <a:t>productivity and </a:t>
            </a:r>
            <a:r>
              <a:rPr lang="en-US" dirty="0"/>
              <a:t>economic </a:t>
            </a:r>
            <a:r>
              <a:rPr lang="en-US" dirty="0" smtClean="0"/>
              <a:t>growth</a:t>
            </a:r>
          </a:p>
          <a:p>
            <a:r>
              <a:rPr lang="en-US" dirty="0" smtClean="0"/>
              <a:t>Law of diminishing marginal </a:t>
            </a:r>
            <a:r>
              <a:rPr lang="en-US" dirty="0"/>
              <a:t>returns from </a:t>
            </a:r>
            <a:r>
              <a:rPr lang="en-US" dirty="0" smtClean="0"/>
              <a:t>capital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eyond </a:t>
            </a:r>
            <a:r>
              <a:rPr lang="en-US" dirty="0"/>
              <a:t>some level of capital per </a:t>
            </a:r>
            <a:r>
              <a:rPr lang="en-US" dirty="0" smtClean="0"/>
              <a:t>worker</a:t>
            </a:r>
          </a:p>
          <a:p>
            <a:pPr lvl="1"/>
            <a:r>
              <a:rPr lang="en-US" dirty="0" smtClean="0"/>
              <a:t>Increases </a:t>
            </a:r>
            <a:r>
              <a:rPr lang="en-US" dirty="0"/>
              <a:t>in capital add less and less to output per worker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3753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Technological </a:t>
            </a:r>
            <a:r>
              <a:rPr lang="en-US" sz="3800" dirty="0" smtClean="0"/>
              <a:t>Change and Know-How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Technological </a:t>
            </a:r>
            <a:r>
              <a:rPr lang="en-US" dirty="0" smtClean="0"/>
              <a:t>change and better know-how</a:t>
            </a:r>
            <a:endParaRPr lang="en-US" dirty="0"/>
          </a:p>
          <a:p>
            <a:pPr lvl="1"/>
            <a:r>
              <a:rPr lang="en-US" dirty="0"/>
              <a:t>Improves the quality of capital</a:t>
            </a:r>
          </a:p>
          <a:p>
            <a:pPr lvl="1"/>
            <a:r>
              <a:rPr lang="en-US" dirty="0" smtClean="0"/>
              <a:t>Additional sources of increased </a:t>
            </a:r>
            <a:r>
              <a:rPr lang="en-US" dirty="0"/>
              <a:t>productivity</a:t>
            </a:r>
          </a:p>
          <a:p>
            <a:pPr lvl="1"/>
            <a:r>
              <a:rPr lang="en-US" dirty="0"/>
              <a:t>Upward rotation of </a:t>
            </a:r>
            <a:r>
              <a:rPr lang="en-US" i="1" dirty="0"/>
              <a:t>PF</a:t>
            </a:r>
          </a:p>
          <a:p>
            <a:pPr lvl="1"/>
            <a:r>
              <a:rPr lang="en-US" dirty="0"/>
              <a:t>Higher standard of living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744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3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Impact of a Technological Breakthrough on the </a:t>
            </a:r>
            <a:r>
              <a:rPr lang="en-US" dirty="0" smtClean="0"/>
              <a:t>Per-Worker Production </a:t>
            </a:r>
            <a:r>
              <a:rPr lang="en-US" dirty="0"/>
              <a:t>Function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5063319"/>
            <a:ext cx="8952246" cy="1405058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 technological breakthrough increases output per worker at each level of capital per worker. Better technology makes workers more productive. This is shown by a rotation upward in the per-worker production function from </a:t>
            </a:r>
            <a:r>
              <a:rPr lang="en-US" i="1" dirty="0">
                <a:solidFill>
                  <a:srgbClr val="000000"/>
                </a:solidFill>
              </a:rPr>
              <a:t>PF</a:t>
            </a:r>
            <a:r>
              <a:rPr lang="en-US" dirty="0">
                <a:solidFill>
                  <a:srgbClr val="000000"/>
                </a:solidFill>
              </a:rPr>
              <a:t> to </a:t>
            </a:r>
            <a:r>
              <a:rPr lang="en-US" i="1" dirty="0">
                <a:solidFill>
                  <a:srgbClr val="000000"/>
                </a:solidFill>
              </a:rPr>
              <a:t>PF′</a:t>
            </a:r>
            <a:r>
              <a:rPr lang="en-US" dirty="0">
                <a:solidFill>
                  <a:srgbClr val="000000"/>
                </a:solidFill>
              </a:rPr>
              <a:t>. An improvement in know-how or the rules of the game would have a similar effect.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360613" y="1378876"/>
            <a:ext cx="3657600" cy="3001962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/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5400000">
            <a:off x="2859881" y="3872045"/>
            <a:ext cx="10572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10800000">
            <a:off x="2347913" y="3336263"/>
            <a:ext cx="1036637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10" name="Group 6"/>
          <p:cNvGrpSpPr>
            <a:grpSpLocks/>
          </p:cNvGrpSpPr>
          <p:nvPr/>
        </p:nvGrpSpPr>
        <p:grpSpPr bwMode="auto">
          <a:xfrm>
            <a:off x="2325688" y="2653638"/>
            <a:ext cx="3630612" cy="1743075"/>
            <a:chOff x="1799221" y="2871850"/>
            <a:chExt cx="3630428" cy="1743357"/>
          </a:xfrm>
        </p:grpSpPr>
        <p:sp>
          <p:nvSpPr>
            <p:cNvPr id="11" name="Freeform 10"/>
            <p:cNvSpPr/>
            <p:nvPr/>
          </p:nvSpPr>
          <p:spPr bwMode="auto">
            <a:xfrm>
              <a:off x="1799221" y="3094136"/>
              <a:ext cx="3201825" cy="1521071"/>
            </a:xfrm>
            <a:custGeom>
              <a:avLst/>
              <a:gdLst>
                <a:gd name="connsiteX0" fmla="*/ 0 w 3095740"/>
                <a:gd name="connsiteY0" fmla="*/ 1520328 h 1520328"/>
                <a:gd name="connsiteX1" fmla="*/ 484742 w 3095740"/>
                <a:gd name="connsiteY1" fmla="*/ 826265 h 1520328"/>
                <a:gd name="connsiteX2" fmla="*/ 1377108 w 3095740"/>
                <a:gd name="connsiteY2" fmla="*/ 242371 h 1520328"/>
                <a:gd name="connsiteX3" fmla="*/ 3095740 w 3095740"/>
                <a:gd name="connsiteY3" fmla="*/ 0 h 1520328"/>
                <a:gd name="connsiteX0" fmla="*/ 0 w 3095740"/>
                <a:gd name="connsiteY0" fmla="*/ 1520328 h 1520328"/>
                <a:gd name="connsiteX1" fmla="*/ 484742 w 3095740"/>
                <a:gd name="connsiteY1" fmla="*/ 826265 h 1520328"/>
                <a:gd name="connsiteX2" fmla="*/ 1377108 w 3095740"/>
                <a:gd name="connsiteY2" fmla="*/ 242371 h 1520328"/>
                <a:gd name="connsiteX3" fmla="*/ 3095740 w 3095740"/>
                <a:gd name="connsiteY3" fmla="*/ 0 h 1520328"/>
                <a:gd name="connsiteX0" fmla="*/ 0 w 3201247"/>
                <a:gd name="connsiteY0" fmla="*/ 1520328 h 1520328"/>
                <a:gd name="connsiteX1" fmla="*/ 590249 w 3201247"/>
                <a:gd name="connsiteY1" fmla="*/ 826265 h 1520328"/>
                <a:gd name="connsiteX2" fmla="*/ 1482615 w 3201247"/>
                <a:gd name="connsiteY2" fmla="*/ 242371 h 1520328"/>
                <a:gd name="connsiteX3" fmla="*/ 3201247 w 3201247"/>
                <a:gd name="connsiteY3" fmla="*/ 0 h 1520328"/>
                <a:gd name="connsiteX0" fmla="*/ 0 w 3201247"/>
                <a:gd name="connsiteY0" fmla="*/ 1520328 h 1520328"/>
                <a:gd name="connsiteX1" fmla="*/ 590249 w 3201247"/>
                <a:gd name="connsiteY1" fmla="*/ 826265 h 1520328"/>
                <a:gd name="connsiteX2" fmla="*/ 1482615 w 3201247"/>
                <a:gd name="connsiteY2" fmla="*/ 242371 h 1520328"/>
                <a:gd name="connsiteX3" fmla="*/ 3201247 w 3201247"/>
                <a:gd name="connsiteY3" fmla="*/ 0 h 152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01247" h="1520328">
                  <a:moveTo>
                    <a:pt x="0" y="1520328"/>
                  </a:moveTo>
                  <a:cubicBezTo>
                    <a:pt x="187902" y="1264721"/>
                    <a:pt x="390876" y="1039258"/>
                    <a:pt x="590249" y="826265"/>
                  </a:cubicBezTo>
                  <a:cubicBezTo>
                    <a:pt x="819767" y="613272"/>
                    <a:pt x="1047449" y="380082"/>
                    <a:pt x="1482615" y="242371"/>
                  </a:cubicBezTo>
                  <a:cubicBezTo>
                    <a:pt x="1917781" y="104660"/>
                    <a:pt x="2559514" y="52330"/>
                    <a:pt x="3201247" y="0"/>
                  </a:cubicBezTo>
                </a:path>
              </a:pathLst>
            </a:custGeom>
            <a:noFill/>
            <a:ln w="38100" cap="flat" cmpd="sng" algn="ctr">
              <a:solidFill>
                <a:srgbClr val="2121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marL="342900" indent="-342900">
                <a:defRPr/>
              </a:pPr>
              <a:endParaRPr lang="en-US" sz="18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12" name="TextBox 8"/>
            <p:cNvSpPr txBox="1">
              <a:spLocks noChangeArrowheads="1"/>
            </p:cNvSpPr>
            <p:nvPr/>
          </p:nvSpPr>
          <p:spPr bwMode="auto">
            <a:xfrm>
              <a:off x="4950031" y="2871850"/>
              <a:ext cx="47961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PF</a:t>
              </a:r>
            </a:p>
          </p:txBody>
        </p:sp>
      </p:grpSp>
      <p:grpSp>
        <p:nvGrpSpPr>
          <p:cNvPr id="13" name="Group 14"/>
          <p:cNvGrpSpPr>
            <a:grpSpLocks/>
          </p:cNvGrpSpPr>
          <p:nvPr/>
        </p:nvGrpSpPr>
        <p:grpSpPr bwMode="auto">
          <a:xfrm>
            <a:off x="1906588" y="4388776"/>
            <a:ext cx="4167187" cy="514350"/>
            <a:chOff x="1380546" y="4607626"/>
            <a:chExt cx="4167773" cy="513816"/>
          </a:xfrm>
        </p:grpSpPr>
        <p:cxnSp>
          <p:nvCxnSpPr>
            <p:cNvPr id="14" name="Straight Connector 15"/>
            <p:cNvCxnSpPr>
              <a:cxnSpLocks noChangeShapeType="1"/>
            </p:cNvCxnSpPr>
            <p:nvPr/>
          </p:nvCxnSpPr>
          <p:spPr bwMode="auto">
            <a:xfrm>
              <a:off x="1816925" y="4607626"/>
              <a:ext cx="3681350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" name="Straight Connector 16"/>
            <p:cNvCxnSpPr>
              <a:cxnSpLocks noChangeShapeType="1"/>
            </p:cNvCxnSpPr>
            <p:nvPr/>
          </p:nvCxnSpPr>
          <p:spPr bwMode="auto">
            <a:xfrm rot="5400000">
              <a:off x="2790302" y="4684594"/>
              <a:ext cx="143302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" name="TextBox 17"/>
            <p:cNvSpPr txBox="1">
              <a:spLocks noChangeArrowheads="1"/>
            </p:cNvSpPr>
            <p:nvPr/>
          </p:nvSpPr>
          <p:spPr bwMode="auto">
            <a:xfrm>
              <a:off x="3491346" y="4752110"/>
              <a:ext cx="205697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Capital per worker</a:t>
              </a:r>
            </a:p>
          </p:txBody>
        </p:sp>
        <p:sp>
          <p:nvSpPr>
            <p:cNvPr id="17" name="TextBox 18"/>
            <p:cNvSpPr txBox="1">
              <a:spLocks noChangeArrowheads="1"/>
            </p:cNvSpPr>
            <p:nvPr/>
          </p:nvSpPr>
          <p:spPr bwMode="auto">
            <a:xfrm>
              <a:off x="1380546" y="475211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0</a:t>
              </a:r>
            </a:p>
          </p:txBody>
        </p:sp>
        <p:sp>
          <p:nvSpPr>
            <p:cNvPr id="18" name="TextBox 19"/>
            <p:cNvSpPr txBox="1">
              <a:spLocks noChangeArrowheads="1"/>
            </p:cNvSpPr>
            <p:nvPr/>
          </p:nvSpPr>
          <p:spPr bwMode="auto">
            <a:xfrm>
              <a:off x="2709553" y="4752110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k</a:t>
              </a:r>
            </a:p>
          </p:txBody>
        </p:sp>
      </p:grpSp>
      <p:grpSp>
        <p:nvGrpSpPr>
          <p:cNvPr id="19" name="Group 21"/>
          <p:cNvGrpSpPr>
            <a:grpSpLocks/>
          </p:cNvGrpSpPr>
          <p:nvPr/>
        </p:nvGrpSpPr>
        <p:grpSpPr bwMode="auto">
          <a:xfrm>
            <a:off x="2346325" y="1955138"/>
            <a:ext cx="3525578" cy="2451100"/>
            <a:chOff x="1799221" y="2831909"/>
            <a:chExt cx="3250070" cy="1783295"/>
          </a:xfrm>
        </p:grpSpPr>
        <p:sp>
          <p:nvSpPr>
            <p:cNvPr id="20" name="Freeform 22"/>
            <p:cNvSpPr>
              <a:spLocks noChangeArrowheads="1"/>
            </p:cNvSpPr>
            <p:nvPr/>
          </p:nvSpPr>
          <p:spPr bwMode="auto">
            <a:xfrm>
              <a:off x="1799221" y="2952825"/>
              <a:ext cx="2756327" cy="1662379"/>
            </a:xfrm>
            <a:custGeom>
              <a:avLst/>
              <a:gdLst>
                <a:gd name="T0" fmla="*/ 0 w 3201247"/>
                <a:gd name="T1" fmla="*/ 2173242 h 1520328"/>
                <a:gd name="T2" fmla="*/ 324401 w 3201247"/>
                <a:gd name="T3" fmla="*/ 1181111 h 1520328"/>
                <a:gd name="T4" fmla="*/ 814846 w 3201247"/>
                <a:gd name="T5" fmla="*/ 346459 h 1520328"/>
                <a:gd name="T6" fmla="*/ 1759404 w 3201247"/>
                <a:gd name="T7" fmla="*/ 0 h 15203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201247"/>
                <a:gd name="T13" fmla="*/ 0 h 1520328"/>
                <a:gd name="T14" fmla="*/ 3201247 w 3201247"/>
                <a:gd name="T15" fmla="*/ 1520328 h 15203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201247" h="1520328">
                  <a:moveTo>
                    <a:pt x="0" y="1520328"/>
                  </a:moveTo>
                  <a:cubicBezTo>
                    <a:pt x="187902" y="1264721"/>
                    <a:pt x="390876" y="1039258"/>
                    <a:pt x="590249" y="826265"/>
                  </a:cubicBezTo>
                  <a:cubicBezTo>
                    <a:pt x="819767" y="613272"/>
                    <a:pt x="1047449" y="380082"/>
                    <a:pt x="1482615" y="242371"/>
                  </a:cubicBezTo>
                  <a:cubicBezTo>
                    <a:pt x="1917781" y="104660"/>
                    <a:pt x="2559514" y="52330"/>
                    <a:pt x="3201247" y="0"/>
                  </a:cubicBezTo>
                </a:path>
              </a:pathLst>
            </a:custGeom>
            <a:noFill/>
            <a:ln w="38100" algn="ctr">
              <a:solidFill>
                <a:srgbClr val="8F8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1" name="TextBox 23"/>
            <p:cNvSpPr txBox="1">
              <a:spLocks noChangeArrowheads="1"/>
            </p:cNvSpPr>
            <p:nvPr/>
          </p:nvSpPr>
          <p:spPr bwMode="auto">
            <a:xfrm>
              <a:off x="4567253" y="2831909"/>
              <a:ext cx="482038" cy="2687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PF′</a:t>
              </a:r>
            </a:p>
          </p:txBody>
        </p:sp>
      </p:grpSp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5400000" flipH="1" flipV="1">
            <a:off x="3056731" y="3059245"/>
            <a:ext cx="663575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Straight Connector 22"/>
          <p:cNvCxnSpPr>
            <a:cxnSpLocks noChangeShapeType="1"/>
          </p:cNvCxnSpPr>
          <p:nvPr/>
        </p:nvCxnSpPr>
        <p:spPr bwMode="auto">
          <a:xfrm>
            <a:off x="2330450" y="2750476"/>
            <a:ext cx="1046163" cy="1587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Freeform 183"/>
          <p:cNvSpPr>
            <a:spLocks/>
          </p:cNvSpPr>
          <p:nvPr/>
        </p:nvSpPr>
        <p:spPr bwMode="auto">
          <a:xfrm>
            <a:off x="3308350" y="3261651"/>
            <a:ext cx="146050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2121FF"/>
          </a:solidFill>
          <a:ln w="9525">
            <a:solidFill>
              <a:srgbClr val="2121FF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Freeform 183"/>
          <p:cNvSpPr>
            <a:spLocks/>
          </p:cNvSpPr>
          <p:nvPr/>
        </p:nvSpPr>
        <p:spPr bwMode="auto">
          <a:xfrm>
            <a:off x="3312205" y="2677451"/>
            <a:ext cx="144462" cy="136525"/>
          </a:xfrm>
          <a:custGeom>
            <a:avLst/>
            <a:gdLst>
              <a:gd name="T0" fmla="*/ 2147483647 w 106"/>
              <a:gd name="T1" fmla="*/ 2147483647 h 68"/>
              <a:gd name="T2" fmla="*/ 2147483647 w 106"/>
              <a:gd name="T3" fmla="*/ 2147483647 h 68"/>
              <a:gd name="T4" fmla="*/ 2147483647 w 106"/>
              <a:gd name="T5" fmla="*/ 2147483647 h 68"/>
              <a:gd name="T6" fmla="*/ 2147483647 w 106"/>
              <a:gd name="T7" fmla="*/ 2147483647 h 68"/>
              <a:gd name="T8" fmla="*/ 2147483647 w 106"/>
              <a:gd name="T9" fmla="*/ 2147483647 h 68"/>
              <a:gd name="T10" fmla="*/ 2147483647 w 106"/>
              <a:gd name="T11" fmla="*/ 2147483647 h 68"/>
              <a:gd name="T12" fmla="*/ 2147483647 w 106"/>
              <a:gd name="T13" fmla="*/ 2147483647 h 68"/>
              <a:gd name="T14" fmla="*/ 2147483647 w 106"/>
              <a:gd name="T15" fmla="*/ 2147483647 h 68"/>
              <a:gd name="T16" fmla="*/ 2147483647 w 106"/>
              <a:gd name="T17" fmla="*/ 2147483647 h 68"/>
              <a:gd name="T18" fmla="*/ 2147483647 w 106"/>
              <a:gd name="T19" fmla="*/ 2147483647 h 68"/>
              <a:gd name="T20" fmla="*/ 2147483647 w 106"/>
              <a:gd name="T21" fmla="*/ 0 h 68"/>
              <a:gd name="T22" fmla="*/ 2147483647 w 106"/>
              <a:gd name="T23" fmla="*/ 0 h 68"/>
              <a:gd name="T24" fmla="*/ 2147483647 w 106"/>
              <a:gd name="T25" fmla="*/ 2147483647 h 68"/>
              <a:gd name="T26" fmla="*/ 2147483647 w 106"/>
              <a:gd name="T27" fmla="*/ 2147483647 h 68"/>
              <a:gd name="T28" fmla="*/ 2147483647 w 106"/>
              <a:gd name="T29" fmla="*/ 2147483647 h 68"/>
              <a:gd name="T30" fmla="*/ 0 w 106"/>
              <a:gd name="T31" fmla="*/ 2147483647 h 68"/>
              <a:gd name="T32" fmla="*/ 0 w 106"/>
              <a:gd name="T33" fmla="*/ 2147483647 h 68"/>
              <a:gd name="T34" fmla="*/ 2147483647 w 106"/>
              <a:gd name="T35" fmla="*/ 2147483647 h 68"/>
              <a:gd name="T36" fmla="*/ 2147483647 w 106"/>
              <a:gd name="T37" fmla="*/ 2147483647 h 68"/>
              <a:gd name="T38" fmla="*/ 2147483647 w 106"/>
              <a:gd name="T39" fmla="*/ 2147483647 h 68"/>
              <a:gd name="T40" fmla="*/ 2147483647 w 106"/>
              <a:gd name="T41" fmla="*/ 2147483647 h 68"/>
              <a:gd name="T42" fmla="*/ 2147483647 w 106"/>
              <a:gd name="T43" fmla="*/ 2147483647 h 68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106"/>
              <a:gd name="T67" fmla="*/ 0 h 68"/>
              <a:gd name="T68" fmla="*/ 106 w 106"/>
              <a:gd name="T69" fmla="*/ 68 h 68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106" h="68">
                <a:moveTo>
                  <a:pt x="56" y="68"/>
                </a:moveTo>
                <a:lnTo>
                  <a:pt x="56" y="68"/>
                </a:lnTo>
                <a:lnTo>
                  <a:pt x="76" y="65"/>
                </a:lnTo>
                <a:lnTo>
                  <a:pt x="91" y="58"/>
                </a:lnTo>
                <a:lnTo>
                  <a:pt x="101" y="45"/>
                </a:lnTo>
                <a:lnTo>
                  <a:pt x="106" y="32"/>
                </a:lnTo>
                <a:lnTo>
                  <a:pt x="101" y="19"/>
                </a:lnTo>
                <a:lnTo>
                  <a:pt x="91" y="9"/>
                </a:lnTo>
                <a:lnTo>
                  <a:pt x="76" y="3"/>
                </a:lnTo>
                <a:lnTo>
                  <a:pt x="56" y="0"/>
                </a:lnTo>
                <a:lnTo>
                  <a:pt x="36" y="3"/>
                </a:lnTo>
                <a:lnTo>
                  <a:pt x="15" y="9"/>
                </a:lnTo>
                <a:lnTo>
                  <a:pt x="5" y="19"/>
                </a:lnTo>
                <a:lnTo>
                  <a:pt x="0" y="32"/>
                </a:lnTo>
                <a:lnTo>
                  <a:pt x="5" y="45"/>
                </a:lnTo>
                <a:lnTo>
                  <a:pt x="15" y="58"/>
                </a:lnTo>
                <a:lnTo>
                  <a:pt x="36" y="65"/>
                </a:lnTo>
                <a:lnTo>
                  <a:pt x="56" y="68"/>
                </a:lnTo>
                <a:close/>
              </a:path>
            </a:pathLst>
          </a:custGeom>
          <a:solidFill>
            <a:srgbClr val="8F8FFF"/>
          </a:solidFill>
          <a:ln w="9525">
            <a:solidFill>
              <a:srgbClr val="4B4BFF"/>
            </a:solidFill>
            <a:round/>
            <a:headEnd/>
            <a:tailEnd/>
          </a:ln>
        </p:spPr>
        <p:txBody>
          <a:bodyPr/>
          <a:lstStyle/>
          <a:p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grpSp>
        <p:nvGrpSpPr>
          <p:cNvPr id="26" name="Group 32"/>
          <p:cNvGrpSpPr>
            <a:grpSpLocks/>
          </p:cNvGrpSpPr>
          <p:nvPr/>
        </p:nvGrpSpPr>
        <p:grpSpPr bwMode="auto">
          <a:xfrm>
            <a:off x="1385888" y="1374113"/>
            <a:ext cx="960437" cy="3016250"/>
            <a:chOff x="597130" y="1687088"/>
            <a:chExt cx="961677" cy="3016332"/>
          </a:xfrm>
        </p:grpSpPr>
        <p:cxnSp>
          <p:nvCxnSpPr>
            <p:cNvPr id="27" name="Straight Connector 10"/>
            <p:cNvCxnSpPr>
              <a:cxnSpLocks noChangeShapeType="1"/>
            </p:cNvCxnSpPr>
            <p:nvPr/>
          </p:nvCxnSpPr>
          <p:spPr bwMode="auto">
            <a:xfrm rot="5400000">
              <a:off x="47509" y="3194460"/>
              <a:ext cx="3016332" cy="1588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" name="Straight Connector 11"/>
            <p:cNvCxnSpPr>
              <a:cxnSpLocks noChangeShapeType="1"/>
            </p:cNvCxnSpPr>
            <p:nvPr/>
          </p:nvCxnSpPr>
          <p:spPr bwMode="auto">
            <a:xfrm rot="10800000">
              <a:off x="1390130" y="3650242"/>
              <a:ext cx="15694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" name="TextBox 12"/>
            <p:cNvSpPr txBox="1">
              <a:spLocks noChangeArrowheads="1"/>
            </p:cNvSpPr>
            <p:nvPr/>
          </p:nvSpPr>
          <p:spPr bwMode="auto">
            <a:xfrm rot="-5400000">
              <a:off x="-233867" y="2940549"/>
              <a:ext cx="20313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Output per worker</a:t>
              </a:r>
            </a:p>
          </p:txBody>
        </p:sp>
        <p:sp>
          <p:nvSpPr>
            <p:cNvPr id="30" name="TextBox 13"/>
            <p:cNvSpPr txBox="1">
              <a:spLocks noChangeArrowheads="1"/>
            </p:cNvSpPr>
            <p:nvPr/>
          </p:nvSpPr>
          <p:spPr bwMode="auto">
            <a:xfrm>
              <a:off x="1132120" y="3459676"/>
              <a:ext cx="3000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smtClean="0">
                  <a:solidFill>
                    <a:srgbClr val="000000"/>
                  </a:solidFill>
                </a:rPr>
                <a:t>y</a:t>
              </a:r>
            </a:p>
          </p:txBody>
        </p:sp>
        <p:cxnSp>
          <p:nvCxnSpPr>
            <p:cNvPr id="31" name="Straight Connector 30"/>
            <p:cNvCxnSpPr>
              <a:cxnSpLocks noChangeShapeType="1"/>
            </p:cNvCxnSpPr>
            <p:nvPr/>
          </p:nvCxnSpPr>
          <p:spPr bwMode="auto">
            <a:xfrm rot="10800000">
              <a:off x="1401858" y="3063834"/>
              <a:ext cx="156949" cy="158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TextBox 31"/>
            <p:cNvSpPr txBox="1">
              <a:spLocks noChangeArrowheads="1"/>
            </p:cNvSpPr>
            <p:nvPr/>
          </p:nvSpPr>
          <p:spPr bwMode="auto">
            <a:xfrm>
              <a:off x="1080824" y="2878572"/>
              <a:ext cx="343807" cy="369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y′</a:t>
              </a:r>
            </a:p>
          </p:txBody>
        </p:sp>
      </p:grp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 rot="5400000" flipH="1" flipV="1">
            <a:off x="4271963" y="2606013"/>
            <a:ext cx="600075" cy="3175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43588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Technological </a:t>
            </a:r>
            <a:r>
              <a:rPr lang="en-US" sz="3800" dirty="0" smtClean="0"/>
              <a:t>Change and Know-How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Changes in </a:t>
            </a:r>
            <a:r>
              <a:rPr lang="en-US" dirty="0"/>
              <a:t>capital improve worker </a:t>
            </a:r>
            <a:r>
              <a:rPr lang="en-US" dirty="0" smtClean="0"/>
              <a:t>productivity</a:t>
            </a:r>
          </a:p>
          <a:p>
            <a:pPr lvl="1"/>
            <a:r>
              <a:rPr lang="en-US" dirty="0" smtClean="0"/>
              <a:t>An increase in </a:t>
            </a:r>
            <a:r>
              <a:rPr lang="en-US" dirty="0"/>
              <a:t>the quantity of capital per </a:t>
            </a:r>
            <a:r>
              <a:rPr lang="en-US" dirty="0" smtClean="0"/>
              <a:t>worker</a:t>
            </a:r>
          </a:p>
          <a:p>
            <a:pPr lvl="2"/>
            <a:r>
              <a:rPr lang="en-US" dirty="0" smtClean="0"/>
              <a:t>Movement </a:t>
            </a:r>
            <a:r>
              <a:rPr lang="en-US" dirty="0"/>
              <a:t>along the </a:t>
            </a:r>
            <a:r>
              <a:rPr lang="en-US" dirty="0" smtClean="0"/>
              <a:t>per-worker production function</a:t>
            </a:r>
          </a:p>
          <a:p>
            <a:pPr lvl="1"/>
            <a:r>
              <a:rPr lang="en-US" dirty="0" smtClean="0"/>
              <a:t>An </a:t>
            </a:r>
            <a:r>
              <a:rPr lang="en-US" dirty="0"/>
              <a:t>improvement in the quality of capital per </a:t>
            </a:r>
            <a:r>
              <a:rPr lang="en-US" dirty="0" smtClean="0"/>
              <a:t>worker</a:t>
            </a:r>
          </a:p>
          <a:p>
            <a:pPr lvl="2"/>
            <a:r>
              <a:rPr lang="en-US" dirty="0" smtClean="0"/>
              <a:t>Technological </a:t>
            </a:r>
            <a:r>
              <a:rPr lang="en-US" dirty="0"/>
              <a:t>change and know-how that rotates the curve upward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57487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  <a:p>
            <a:pPr lvl="1"/>
            <a:r>
              <a:rPr lang="en-US" dirty="0" smtClean="0"/>
              <a:t>Laws</a:t>
            </a:r>
            <a:r>
              <a:rPr lang="en-US" dirty="0"/>
              <a:t>, customs, manners, conventions, other institutional elements </a:t>
            </a:r>
            <a:endParaRPr lang="en-US" dirty="0" smtClean="0"/>
          </a:p>
          <a:p>
            <a:pPr lvl="1"/>
            <a:r>
              <a:rPr lang="en-US" dirty="0" smtClean="0"/>
              <a:t>That determine </a:t>
            </a:r>
            <a:r>
              <a:rPr lang="en-US" dirty="0"/>
              <a:t>transaction </a:t>
            </a:r>
            <a:r>
              <a:rPr lang="en-US" dirty="0" smtClean="0"/>
              <a:t>costs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thereby affect </a:t>
            </a:r>
            <a:r>
              <a:rPr lang="en-US" dirty="0" smtClean="0"/>
              <a:t>people’s incentive </a:t>
            </a:r>
            <a:r>
              <a:rPr lang="en-US" dirty="0"/>
              <a:t>to </a:t>
            </a:r>
            <a:r>
              <a:rPr lang="en-US" dirty="0" smtClean="0"/>
              <a:t>undertake production </a:t>
            </a:r>
            <a:r>
              <a:rPr lang="en-US" dirty="0"/>
              <a:t>and </a:t>
            </a:r>
            <a:r>
              <a:rPr lang="en-US" dirty="0" smtClean="0"/>
              <a:t>exchange</a:t>
            </a:r>
          </a:p>
          <a:p>
            <a:pPr lvl="1"/>
            <a:r>
              <a:rPr lang="en-US" dirty="0" smtClean="0"/>
              <a:t>Stable </a:t>
            </a:r>
            <a:r>
              <a:rPr lang="en-US" dirty="0"/>
              <a:t>political climate</a:t>
            </a:r>
          </a:p>
          <a:p>
            <a:pPr lvl="2"/>
            <a:r>
              <a:rPr lang="en-US" dirty="0"/>
              <a:t>Benefit productivity</a:t>
            </a:r>
          </a:p>
          <a:p>
            <a:pPr lvl="2"/>
            <a:r>
              <a:rPr lang="en-US" dirty="0"/>
              <a:t>Upward rotation of PF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8466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Advanced </a:t>
            </a:r>
            <a:r>
              <a:rPr lang="en-US" dirty="0" smtClean="0"/>
              <a:t>economies</a:t>
            </a:r>
          </a:p>
          <a:p>
            <a:pPr lvl="1"/>
            <a:r>
              <a:rPr lang="en-US" dirty="0" smtClean="0"/>
              <a:t>Developed </a:t>
            </a:r>
            <a:r>
              <a:rPr lang="en-US" dirty="0"/>
              <a:t>a reliable and respected system of </a:t>
            </a:r>
            <a:r>
              <a:rPr lang="en-US" dirty="0" smtClean="0"/>
              <a:t>property rights</a:t>
            </a:r>
            <a:r>
              <a:rPr lang="en-US" dirty="0"/>
              <a:t>, customs, and conventions that nurture productive </a:t>
            </a:r>
            <a:r>
              <a:rPr lang="en-US" dirty="0" smtClean="0"/>
              <a:t>activity</a:t>
            </a:r>
          </a:p>
          <a:p>
            <a:pPr lvl="1"/>
            <a:r>
              <a:rPr lang="en-US" dirty="0" smtClean="0"/>
              <a:t>Cultivated </a:t>
            </a:r>
            <a:r>
              <a:rPr lang="en-US" dirty="0"/>
              <a:t>the social capital that helps an economy run </a:t>
            </a:r>
            <a:r>
              <a:rPr lang="en-US" dirty="0" smtClean="0"/>
              <a:t>more smoothly</a:t>
            </a:r>
          </a:p>
          <a:p>
            <a:r>
              <a:rPr lang="en-US" dirty="0" smtClean="0"/>
              <a:t>Social capital</a:t>
            </a:r>
            <a:endParaRPr lang="en-US" dirty="0"/>
          </a:p>
          <a:p>
            <a:pPr lvl="1"/>
            <a:r>
              <a:rPr lang="en-US" dirty="0"/>
              <a:t>The shared values and </a:t>
            </a:r>
            <a:r>
              <a:rPr lang="en-US" dirty="0" smtClean="0"/>
              <a:t>trust that </a:t>
            </a:r>
            <a:r>
              <a:rPr lang="en-US" dirty="0"/>
              <a:t>promote cooperation </a:t>
            </a:r>
            <a:r>
              <a:rPr lang="en-US" dirty="0" smtClean="0"/>
              <a:t>in the economy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07771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idx="1"/>
          </p:nvPr>
        </p:nvSpPr>
        <p:spPr>
          <a:xfrm>
            <a:off x="2101755" y="313899"/>
            <a:ext cx="6919415" cy="6223379"/>
          </a:xfrm>
        </p:spPr>
        <p:txBody>
          <a:bodyPr/>
          <a:lstStyle/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is the standard of living so much higher in some countries than </a:t>
            </a:r>
            <a:r>
              <a:rPr lang="en-US" sz="2900" dirty="0" smtClean="0">
                <a:solidFill>
                  <a:srgbClr val="004376"/>
                </a:solidFill>
              </a:rPr>
              <a:t>in others</a:t>
            </a:r>
            <a:r>
              <a:rPr lang="en-US" sz="2900" dirty="0">
                <a:solidFill>
                  <a:srgbClr val="004376"/>
                </a:solidFill>
              </a:rPr>
              <a:t>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How </a:t>
            </a:r>
            <a:r>
              <a:rPr lang="en-US" sz="2900" dirty="0">
                <a:solidFill>
                  <a:srgbClr val="004376"/>
                </a:solidFill>
              </a:rPr>
              <a:t>does an economy increase its living standard?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Why </a:t>
            </a:r>
            <a:r>
              <a:rPr lang="en-US" sz="2900" dirty="0">
                <a:solidFill>
                  <a:srgbClr val="004376"/>
                </a:solidFill>
              </a:rPr>
              <a:t>is the long-term growth rate more important than </a:t>
            </a:r>
            <a:r>
              <a:rPr lang="en-US" sz="2900" dirty="0" smtClean="0">
                <a:solidFill>
                  <a:srgbClr val="004376"/>
                </a:solidFill>
              </a:rPr>
              <a:t>short-term fluctuations </a:t>
            </a:r>
            <a:r>
              <a:rPr lang="en-US" sz="2900" dirty="0">
                <a:solidFill>
                  <a:srgbClr val="004376"/>
                </a:solidFill>
              </a:rPr>
              <a:t>in economic activity?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What’s </a:t>
            </a:r>
            <a:r>
              <a:rPr lang="en-US" sz="2900" dirty="0">
                <a:solidFill>
                  <a:srgbClr val="004376"/>
                </a:solidFill>
              </a:rPr>
              <a:t>labor productivity, why is it important, and why has it varied so </a:t>
            </a:r>
            <a:r>
              <a:rPr lang="en-US" sz="2900" dirty="0" smtClean="0">
                <a:solidFill>
                  <a:srgbClr val="004376"/>
                </a:solidFill>
              </a:rPr>
              <a:t>much over </a:t>
            </a:r>
            <a:r>
              <a:rPr lang="en-US" sz="2900" dirty="0">
                <a:solidFill>
                  <a:srgbClr val="004376"/>
                </a:solidFill>
              </a:rPr>
              <a:t>time?</a:t>
            </a:r>
          </a:p>
          <a:p>
            <a:r>
              <a:rPr lang="en-US" sz="2900" dirty="0" smtClean="0">
                <a:solidFill>
                  <a:srgbClr val="004376"/>
                </a:solidFill>
              </a:rPr>
              <a:t>What’s </a:t>
            </a:r>
            <a:r>
              <a:rPr lang="en-US" sz="2900" dirty="0">
                <a:solidFill>
                  <a:srgbClr val="004376"/>
                </a:solidFill>
              </a:rPr>
              <a:t>been the impact of computers and the Internet on labor productivity?</a:t>
            </a:r>
          </a:p>
        </p:txBody>
      </p:sp>
      <p:sp>
        <p:nvSpPr>
          <p:cNvPr id="15363" name="Footer Placeholder 3"/>
          <p:cNvSpPr>
            <a:spLocks noGrp="1"/>
          </p:cNvSpPr>
          <p:nvPr>
            <p:ph type="ftr" sz="quarter" idx="10"/>
          </p:nvPr>
        </p:nvSpPr>
        <p:spPr bwMode="auto"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sz="1100" dirty="0" smtClean="0">
                <a:cs typeface="Arial" pitchFamily="34" charset="0"/>
              </a:rPr>
              <a:t>© 2017 Cengage Learning®. May not be scanned, copied or duplicated, or posted to a publicly accessible website, in whole or in part.</a:t>
            </a:r>
            <a:endParaRPr lang="en-US" sz="1100" dirty="0" smtClean="0"/>
          </a:p>
        </p:txBody>
      </p:sp>
    </p:spTree>
    <p:extLst>
      <p:ext uri="{BB962C8B-B14F-4D97-AF65-F5344CB8AC3E}">
        <p14:creationId xmlns:p14="http://schemas.microsoft.com/office/powerpoint/2010/main" val="36013360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of the Game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Low-income economies </a:t>
            </a:r>
            <a:endParaRPr lang="en-US" dirty="0" smtClean="0"/>
          </a:p>
          <a:p>
            <a:pPr lvl="1"/>
            <a:r>
              <a:rPr lang="en-US" dirty="0" smtClean="0"/>
              <a:t>Typically </a:t>
            </a:r>
            <a:r>
              <a:rPr lang="en-US" dirty="0"/>
              <a:t>have poorly defined property rights, less </a:t>
            </a:r>
            <a:r>
              <a:rPr lang="en-US" dirty="0" smtClean="0"/>
              <a:t>social capital</a:t>
            </a:r>
          </a:p>
          <a:p>
            <a:pPr lvl="1"/>
            <a:r>
              <a:rPr lang="en-US" dirty="0" smtClean="0"/>
              <a:t>And </a:t>
            </a:r>
            <a:r>
              <a:rPr lang="en-US" dirty="0"/>
              <a:t>in the extreme, customs and conventions where violence, bribery, and </a:t>
            </a:r>
            <a:r>
              <a:rPr lang="en-US" dirty="0" smtClean="0"/>
              <a:t>government corruption </a:t>
            </a:r>
            <a:r>
              <a:rPr lang="en-US" dirty="0"/>
              <a:t>are </a:t>
            </a:r>
            <a:r>
              <a:rPr lang="en-US" dirty="0" smtClean="0"/>
              <a:t>common</a:t>
            </a:r>
          </a:p>
          <a:p>
            <a:pPr lvl="1"/>
            <a:r>
              <a:rPr lang="en-US" dirty="0" smtClean="0"/>
              <a:t>Civil </a:t>
            </a:r>
            <a:r>
              <a:rPr lang="en-US" dirty="0"/>
              <a:t>wars have ravaged some of the </a:t>
            </a:r>
            <a:r>
              <a:rPr lang="en-US" dirty="0" smtClean="0"/>
              <a:t>poorest countries </a:t>
            </a:r>
            <a:r>
              <a:rPr lang="en-US" dirty="0"/>
              <a:t>on </a:t>
            </a:r>
            <a:r>
              <a:rPr lang="en-US" dirty="0" smtClean="0"/>
              <a:t>Earth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07648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and Growth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Industrial market countries</a:t>
            </a:r>
          </a:p>
          <a:p>
            <a:pPr lvl="1">
              <a:defRPr/>
            </a:pPr>
            <a:r>
              <a:rPr lang="en-US" dirty="0"/>
              <a:t>Developed countries</a:t>
            </a:r>
          </a:p>
          <a:p>
            <a:pPr lvl="1">
              <a:defRPr/>
            </a:pPr>
            <a:r>
              <a:rPr lang="en-US" dirty="0"/>
              <a:t>The first to experience long-term economic growth during the 19th century</a:t>
            </a:r>
          </a:p>
          <a:p>
            <a:pPr lvl="1">
              <a:defRPr/>
            </a:pPr>
            <a:r>
              <a:rPr lang="en-US" dirty="0"/>
              <a:t>Highest standard of living </a:t>
            </a:r>
          </a:p>
          <a:p>
            <a:pPr lvl="2">
              <a:defRPr/>
            </a:pPr>
            <a:r>
              <a:rPr lang="en-US" dirty="0"/>
              <a:t>Abundant human and physical capital</a:t>
            </a:r>
          </a:p>
          <a:p>
            <a:pPr lvl="1">
              <a:defRPr/>
            </a:pPr>
            <a:r>
              <a:rPr lang="en-US" dirty="0" smtClean="0"/>
              <a:t>18% </a:t>
            </a:r>
            <a:r>
              <a:rPr lang="en-US" dirty="0"/>
              <a:t>of world </a:t>
            </a:r>
            <a:r>
              <a:rPr lang="en-US" dirty="0" smtClean="0"/>
              <a:t>population produce 52% </a:t>
            </a:r>
            <a:r>
              <a:rPr lang="en-US" dirty="0"/>
              <a:t>of world’s output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2841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and Growth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Industrial market countries</a:t>
            </a:r>
          </a:p>
          <a:p>
            <a:pPr lvl="1">
              <a:defRPr/>
            </a:pPr>
            <a:r>
              <a:rPr lang="en-US" dirty="0"/>
              <a:t>Economically advanced capitalist countries of</a:t>
            </a:r>
          </a:p>
          <a:p>
            <a:pPr lvl="2">
              <a:defRPr/>
            </a:pPr>
            <a:r>
              <a:rPr lang="en-US" dirty="0"/>
              <a:t>Western Europe, North America, Australia, New Zealand, and Japan</a:t>
            </a:r>
          </a:p>
          <a:p>
            <a:pPr lvl="1">
              <a:defRPr/>
            </a:pPr>
            <a:r>
              <a:rPr lang="en-US" dirty="0"/>
              <a:t>Newly industrialized Asian economies </a:t>
            </a:r>
          </a:p>
          <a:p>
            <a:pPr lvl="2">
              <a:defRPr/>
            </a:pPr>
            <a:r>
              <a:rPr lang="en-US" dirty="0"/>
              <a:t>Taiwan, South Korea, Hong Kong, and </a:t>
            </a:r>
            <a:r>
              <a:rPr lang="en-US" dirty="0" smtClean="0"/>
              <a:t>Singapore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535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Productivity and Growth in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Poor countries</a:t>
            </a:r>
          </a:p>
          <a:p>
            <a:pPr lvl="1"/>
            <a:r>
              <a:rPr lang="en-US" dirty="0"/>
              <a:t>Lower standard of living</a:t>
            </a:r>
          </a:p>
          <a:p>
            <a:pPr lvl="2"/>
            <a:r>
              <a:rPr lang="en-US" dirty="0"/>
              <a:t>Less human and physical capital</a:t>
            </a:r>
          </a:p>
          <a:p>
            <a:pPr lvl="2"/>
            <a:r>
              <a:rPr lang="en-US" dirty="0"/>
              <a:t>Low labor productivity</a:t>
            </a:r>
          </a:p>
          <a:p>
            <a:pPr lvl="1"/>
            <a:r>
              <a:rPr lang="en-US" dirty="0" smtClean="0"/>
              <a:t>82% </a:t>
            </a:r>
            <a:r>
              <a:rPr lang="en-US" dirty="0"/>
              <a:t>of world’s population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090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Education and Economic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  <a:p>
            <a:pPr lvl="1"/>
            <a:r>
              <a:rPr lang="en-US" dirty="0"/>
              <a:t>Human capital</a:t>
            </a:r>
          </a:p>
          <a:p>
            <a:pPr lvl="1"/>
            <a:r>
              <a:rPr lang="en-US" dirty="0"/>
              <a:t>Higher productivity</a:t>
            </a:r>
          </a:p>
          <a:p>
            <a:r>
              <a:rPr lang="en-US" dirty="0"/>
              <a:t>Industrial market economies</a:t>
            </a:r>
          </a:p>
          <a:p>
            <a:pPr lvl="1"/>
            <a:r>
              <a:rPr lang="en-US" dirty="0"/>
              <a:t>Higher education levels</a:t>
            </a:r>
          </a:p>
          <a:p>
            <a:r>
              <a:rPr lang="en-US" dirty="0"/>
              <a:t>Developing countries</a:t>
            </a:r>
          </a:p>
          <a:p>
            <a:pPr lvl="1"/>
            <a:r>
              <a:rPr lang="en-US" dirty="0"/>
              <a:t>Lower education levels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672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4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Percent of Adult Population With at Least a Post-High </a:t>
            </a:r>
            <a:endParaRPr lang="en-US" dirty="0" smtClean="0"/>
          </a:p>
          <a:p>
            <a:r>
              <a:rPr lang="en-US" dirty="0" smtClean="0"/>
              <a:t>School </a:t>
            </a:r>
            <a:r>
              <a:rPr lang="en-US" dirty="0"/>
              <a:t>Degree</a:t>
            </a:r>
            <a:r>
              <a:rPr lang="en-US" dirty="0" smtClean="0"/>
              <a:t>: 1998 </a:t>
            </a:r>
            <a:r>
              <a:rPr lang="en-US" dirty="0"/>
              <a:t>and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578221" y="1555844"/>
            <a:ext cx="2414967" cy="4762405"/>
          </a:xfrm>
        </p:spPr>
        <p:txBody>
          <a:bodyPr/>
          <a:lstStyle/>
          <a:p>
            <a:r>
              <a:rPr lang="en-US" sz="1700" dirty="0"/>
              <a:t>The share of the U.S. population ages 25 to 64 with at least a degree beyond high school increased from </a:t>
            </a:r>
            <a:r>
              <a:rPr lang="en-US" sz="1700" dirty="0" smtClean="0"/>
              <a:t>35 percent </a:t>
            </a:r>
            <a:r>
              <a:rPr lang="en-US" sz="1700" dirty="0"/>
              <a:t>in 1998 to 42 percent in 2012. The United States slipped from second among the seven major </a:t>
            </a:r>
            <a:r>
              <a:rPr lang="en-US" sz="1700" dirty="0" smtClean="0"/>
              <a:t>industrial market </a:t>
            </a:r>
            <a:r>
              <a:rPr lang="en-US" sz="1700" dirty="0"/>
              <a:t>economies in 1998 to third in 2012.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7" y="1379065"/>
            <a:ext cx="6301716" cy="453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9542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Labor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Annual productivity growth </a:t>
            </a:r>
          </a:p>
          <a:p>
            <a:pPr lvl="1"/>
            <a:r>
              <a:rPr lang="en-US" dirty="0" smtClean="0"/>
              <a:t>Averaged 2.1</a:t>
            </a:r>
            <a:r>
              <a:rPr lang="en-US" dirty="0"/>
              <a:t>% per year, since 1870 (</a:t>
            </a:r>
            <a:r>
              <a:rPr lang="en-US" dirty="0" smtClean="0"/>
              <a:t>by more than 1,900%)</a:t>
            </a:r>
            <a:endParaRPr lang="en-US" dirty="0"/>
          </a:p>
          <a:p>
            <a:pPr lvl="1"/>
            <a:r>
              <a:rPr lang="en-US" dirty="0"/>
              <a:t>Over long </a:t>
            </a:r>
            <a:r>
              <a:rPr lang="en-US" dirty="0" smtClean="0"/>
              <a:t>periods, small </a:t>
            </a:r>
            <a:r>
              <a:rPr lang="en-US" dirty="0"/>
              <a:t>differences in productivity can make huge differences </a:t>
            </a:r>
            <a:r>
              <a:rPr lang="en-US" dirty="0" smtClean="0"/>
              <a:t>in the </a:t>
            </a:r>
            <a:r>
              <a:rPr lang="en-US" dirty="0"/>
              <a:t>economy’s ability to produce and therefore in the standard of living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01249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U.S. Labor Productivity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Growth in </a:t>
            </a:r>
            <a:r>
              <a:rPr lang="en-US" dirty="0"/>
              <a:t>U.S. labor </a:t>
            </a:r>
            <a:r>
              <a:rPr lang="en-US" dirty="0" smtClean="0"/>
              <a:t>productivity:</a:t>
            </a:r>
          </a:p>
          <a:p>
            <a:pPr lvl="1"/>
            <a:r>
              <a:rPr lang="en-US" dirty="0" smtClean="0"/>
              <a:t>Technological advances</a:t>
            </a:r>
          </a:p>
          <a:p>
            <a:pPr lvl="1"/>
            <a:r>
              <a:rPr lang="en-US" dirty="0" smtClean="0"/>
              <a:t>Increase in capital</a:t>
            </a:r>
          </a:p>
          <a:p>
            <a:pPr lvl="1"/>
            <a:r>
              <a:rPr lang="en-US" dirty="0" smtClean="0"/>
              <a:t>Reduction in </a:t>
            </a:r>
            <a:r>
              <a:rPr lang="en-US" dirty="0"/>
              <a:t>racial and gender </a:t>
            </a:r>
            <a:r>
              <a:rPr lang="en-US" dirty="0" smtClean="0"/>
              <a:t>discrimination</a:t>
            </a:r>
          </a:p>
          <a:p>
            <a:pPr lvl="2"/>
            <a:r>
              <a:rPr lang="en-US" dirty="0" smtClean="0"/>
              <a:t>More efficient labor markets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2402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5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 smtClean="0"/>
              <a:t>Long-Term Trend </a:t>
            </a:r>
            <a:r>
              <a:rPr lang="en-US" sz="2400" dirty="0"/>
              <a:t>in U.S. Labor Productivity Growth: Annual </a:t>
            </a:r>
            <a:endParaRPr lang="en-US" sz="2400" dirty="0" smtClean="0"/>
          </a:p>
          <a:p>
            <a:r>
              <a:rPr lang="en-US" sz="2400" dirty="0" smtClean="0"/>
              <a:t>Average </a:t>
            </a:r>
            <a:r>
              <a:rPr lang="en-US" sz="2400" dirty="0"/>
              <a:t>by </a:t>
            </a:r>
            <a:endParaRPr lang="en-US" sz="2400" dirty="0" smtClean="0"/>
          </a:p>
          <a:p>
            <a:r>
              <a:rPr lang="en-US" sz="2400" dirty="0" smtClean="0"/>
              <a:t>Decade</a:t>
            </a:r>
            <a:endParaRPr lang="en-US" sz="2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2830" y="5145207"/>
            <a:ext cx="8870358" cy="1337480"/>
          </a:xfrm>
        </p:spPr>
        <p:txBody>
          <a:bodyPr/>
          <a:lstStyle/>
          <a:p>
            <a:r>
              <a:rPr lang="en-US" sz="1600" dirty="0"/>
              <a:t>Annual productivity growth, measured as the growth in real output per work hour, is averaged by decade. For the entire period since 1870</a:t>
            </a:r>
            <a:r>
              <a:rPr lang="en-US" sz="1600" dirty="0" smtClean="0"/>
              <a:t>, labor </a:t>
            </a:r>
            <a:r>
              <a:rPr lang="en-US" sz="1600" dirty="0"/>
              <a:t>productivity grew an average of 2.1 percent per year. Note the big dip during the Great Depression of the 1930s and the big </a:t>
            </a:r>
            <a:r>
              <a:rPr lang="en-US" sz="1600" dirty="0" smtClean="0"/>
              <a:t>bounce back </a:t>
            </a:r>
            <a:r>
              <a:rPr lang="en-US" sz="1600" dirty="0"/>
              <a:t>during World War II. Productivity growth slowed during the 1970s and 1980s but recovered slightly during the 1990s and 2000s </a:t>
            </a:r>
            <a:r>
              <a:rPr lang="en-US" sz="1600" dirty="0" smtClean="0"/>
              <a:t>before dropping </a:t>
            </a:r>
            <a:r>
              <a:rPr lang="en-US" sz="1600" dirty="0"/>
              <a:t>more recently.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266" y="912197"/>
            <a:ext cx="7243625" cy="4359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409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 and </a:t>
            </a:r>
            <a:r>
              <a:rPr lang="en-US" dirty="0" smtClean="0"/>
              <a:t>Rebound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1948-1973: Golden </a:t>
            </a:r>
            <a:r>
              <a:rPr lang="en-US" dirty="0" smtClean="0"/>
              <a:t>days</a:t>
            </a:r>
            <a:endParaRPr lang="en-US" dirty="0"/>
          </a:p>
          <a:p>
            <a:pPr lvl="1"/>
            <a:r>
              <a:rPr lang="en-US" dirty="0"/>
              <a:t>Productivity growth: 2.8% per year</a:t>
            </a:r>
          </a:p>
          <a:p>
            <a:pPr>
              <a:defRPr/>
            </a:pPr>
            <a:r>
              <a:rPr lang="en-US" dirty="0" smtClean="0"/>
              <a:t>1973-1982</a:t>
            </a:r>
            <a:r>
              <a:rPr lang="en-US" dirty="0"/>
              <a:t>: Slowdown to </a:t>
            </a:r>
            <a:r>
              <a:rPr lang="en-US" dirty="0" smtClean="0"/>
              <a:t>0.9%</a:t>
            </a:r>
            <a:endParaRPr lang="en-US" dirty="0"/>
          </a:p>
          <a:p>
            <a:pPr lvl="1">
              <a:defRPr/>
            </a:pPr>
            <a:r>
              <a:rPr lang="en-US" dirty="0"/>
              <a:t>Oil pieces jumped (1973-1974, 1979-1980)</a:t>
            </a:r>
          </a:p>
          <a:p>
            <a:pPr lvl="2">
              <a:defRPr/>
            </a:pPr>
            <a:r>
              <a:rPr lang="en-US" dirty="0"/>
              <a:t>Inflation, stagflation, three recessions</a:t>
            </a:r>
          </a:p>
          <a:p>
            <a:pPr lvl="1">
              <a:defRPr/>
            </a:pPr>
            <a:r>
              <a:rPr lang="en-US" dirty="0"/>
              <a:t>Legislation</a:t>
            </a:r>
          </a:p>
          <a:p>
            <a:pPr lvl="2">
              <a:defRPr/>
            </a:pPr>
            <a:r>
              <a:rPr lang="en-US" dirty="0"/>
              <a:t>Protect the environment</a:t>
            </a:r>
          </a:p>
          <a:p>
            <a:pPr lvl="2">
              <a:defRPr/>
            </a:pPr>
            <a:r>
              <a:rPr lang="en-US" dirty="0"/>
              <a:t>Improve workplace </a:t>
            </a:r>
            <a:r>
              <a:rPr lang="en-US" dirty="0" smtClean="0"/>
              <a:t>safety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3705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Theory of Productivity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standard of living</a:t>
            </a:r>
          </a:p>
          <a:p>
            <a:pPr lvl="1"/>
            <a:r>
              <a:rPr lang="en-US" dirty="0"/>
              <a:t>Increase in amount </a:t>
            </a:r>
            <a:r>
              <a:rPr lang="en-US" dirty="0" smtClean="0"/>
              <a:t>and quality of resources</a:t>
            </a:r>
          </a:p>
          <a:p>
            <a:pPr lvl="2"/>
            <a:r>
              <a:rPr lang="en-US" dirty="0" smtClean="0"/>
              <a:t>Especially labor </a:t>
            </a:r>
            <a:r>
              <a:rPr lang="en-US" dirty="0"/>
              <a:t>and capital</a:t>
            </a:r>
          </a:p>
          <a:p>
            <a:pPr lvl="1"/>
            <a:r>
              <a:rPr lang="en-US" dirty="0" smtClean="0"/>
              <a:t>Better technology and know-how </a:t>
            </a:r>
            <a:endParaRPr lang="en-US" dirty="0"/>
          </a:p>
          <a:p>
            <a:pPr lvl="1"/>
            <a:r>
              <a:rPr lang="en-US" dirty="0"/>
              <a:t>Improvement in the rules of the game that facilitate </a:t>
            </a:r>
            <a:r>
              <a:rPr lang="en-US" dirty="0" smtClean="0"/>
              <a:t>production and exchange</a:t>
            </a:r>
          </a:p>
          <a:p>
            <a:pPr lvl="2"/>
            <a:r>
              <a:rPr lang="en-US" dirty="0" smtClean="0"/>
              <a:t>Tax </a:t>
            </a:r>
            <a:r>
              <a:rPr lang="en-US" dirty="0"/>
              <a:t>laws, property rights, patent laws, the legal system</a:t>
            </a:r>
            <a:r>
              <a:rPr lang="en-US" dirty="0" smtClean="0"/>
              <a:t>, and </a:t>
            </a:r>
            <a:r>
              <a:rPr lang="en-US" dirty="0"/>
              <a:t>the manners, customs, and conventions of the market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53581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 and Rebound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1982 - 2005: Rebound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1.8% from </a:t>
            </a:r>
            <a:r>
              <a:rPr lang="en-US" dirty="0"/>
              <a:t>1982 to </a:t>
            </a:r>
            <a:r>
              <a:rPr lang="en-US" dirty="0" smtClean="0"/>
              <a:t>1995</a:t>
            </a:r>
          </a:p>
          <a:p>
            <a:pPr lvl="1">
              <a:defRPr/>
            </a:pPr>
            <a:r>
              <a:rPr lang="en-US" dirty="0" smtClean="0"/>
              <a:t>3.0% </a:t>
            </a:r>
            <a:r>
              <a:rPr lang="en-US" dirty="0"/>
              <a:t>from 1995 to </a:t>
            </a:r>
            <a:r>
              <a:rPr lang="en-US" dirty="0" smtClean="0"/>
              <a:t>2005</a:t>
            </a:r>
          </a:p>
          <a:p>
            <a:pPr lvl="1">
              <a:defRPr/>
            </a:pPr>
            <a:r>
              <a:rPr lang="en-US" dirty="0" smtClean="0"/>
              <a:t>Reasons: the information revolution </a:t>
            </a:r>
            <a:r>
              <a:rPr lang="en-US" dirty="0"/>
              <a:t>powered by the computer chip and the Internet started paying </a:t>
            </a:r>
            <a:r>
              <a:rPr lang="en-US" dirty="0" smtClean="0"/>
              <a:t>off</a:t>
            </a:r>
            <a:endParaRPr lang="en-US" dirty="0"/>
          </a:p>
          <a:p>
            <a:pPr lvl="2">
              <a:defRPr/>
            </a:pPr>
            <a:r>
              <a:rPr lang="en-US" dirty="0" smtClean="0"/>
              <a:t>The </a:t>
            </a:r>
            <a:r>
              <a:rPr lang="en-US" dirty="0"/>
              <a:t>greater the penetration of </a:t>
            </a:r>
            <a:r>
              <a:rPr lang="en-US" dirty="0" smtClean="0"/>
              <a:t>broadband Internet </a:t>
            </a:r>
            <a:r>
              <a:rPr lang="en-US" dirty="0"/>
              <a:t>service, the higher the economic growth per capita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26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Slowdown and Rebound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2005 - 2015: slow growth</a:t>
            </a:r>
            <a:endParaRPr lang="en-US" dirty="0"/>
          </a:p>
          <a:p>
            <a:pPr lvl="1">
              <a:defRPr/>
            </a:pPr>
            <a:r>
              <a:rPr lang="en-US" dirty="0" smtClean="0"/>
              <a:t>Labor productivity </a:t>
            </a:r>
            <a:r>
              <a:rPr lang="en-US" dirty="0"/>
              <a:t>growth </a:t>
            </a:r>
            <a:r>
              <a:rPr lang="en-US" dirty="0" smtClean="0"/>
              <a:t>averaged 1.3%</a:t>
            </a:r>
          </a:p>
          <a:p>
            <a:pPr>
              <a:defRPr/>
            </a:pPr>
            <a:r>
              <a:rPr lang="en-US" dirty="0" smtClean="0"/>
              <a:t>BLS – measures labor </a:t>
            </a:r>
            <a:r>
              <a:rPr lang="en-US" dirty="0"/>
              <a:t>productivity </a:t>
            </a:r>
            <a:endParaRPr lang="en-US" dirty="0" smtClean="0"/>
          </a:p>
          <a:p>
            <a:pPr lvl="1">
              <a:defRPr/>
            </a:pPr>
            <a:r>
              <a:rPr lang="en-US" dirty="0" smtClean="0"/>
              <a:t>In </a:t>
            </a:r>
            <a:r>
              <a:rPr lang="en-US" dirty="0"/>
              <a:t>only about </a:t>
            </a:r>
            <a:r>
              <a:rPr lang="en-US" dirty="0" smtClean="0"/>
              <a:t>60% </a:t>
            </a:r>
            <a:r>
              <a:rPr lang="en-US" dirty="0"/>
              <a:t>of all </a:t>
            </a:r>
            <a:r>
              <a:rPr lang="en-US" dirty="0" smtClean="0"/>
              <a:t>industries</a:t>
            </a:r>
          </a:p>
          <a:p>
            <a:pPr lvl="1">
              <a:defRPr/>
            </a:pPr>
            <a:r>
              <a:rPr lang="en-US" dirty="0" smtClean="0"/>
              <a:t>Leaving </a:t>
            </a:r>
            <a:r>
              <a:rPr lang="en-US" dirty="0"/>
              <a:t>out some of </a:t>
            </a:r>
            <a:r>
              <a:rPr lang="en-US" dirty="0" smtClean="0"/>
              <a:t>the newest ones</a:t>
            </a:r>
          </a:p>
          <a:p>
            <a:pPr lvl="2">
              <a:defRPr/>
            </a:pPr>
            <a:r>
              <a:rPr lang="en-US" dirty="0" smtClean="0"/>
              <a:t>New apps – make life easier and more </a:t>
            </a:r>
            <a:r>
              <a:rPr lang="en-US" dirty="0"/>
              <a:t>enjoyable, but </a:t>
            </a:r>
            <a:r>
              <a:rPr lang="en-US" dirty="0" smtClean="0"/>
              <a:t>little of </a:t>
            </a:r>
            <a:r>
              <a:rPr lang="en-US" dirty="0"/>
              <a:t>this is captured in productivity </a:t>
            </a:r>
            <a:r>
              <a:rPr lang="en-US" dirty="0" smtClean="0"/>
              <a:t>measures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204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6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400" dirty="0"/>
              <a:t>U.S. Labor Productivity Growth Since 1947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5534" y="5090615"/>
            <a:ext cx="8979542" cy="1391410"/>
          </a:xfrm>
        </p:spPr>
        <p:txBody>
          <a:bodyPr/>
          <a:lstStyle/>
          <a:p>
            <a:r>
              <a:rPr lang="en-US" sz="1600" dirty="0"/>
              <a:t>The growth in labor productivity declined from an average of 2.8 percent per year between 1947 and </a:t>
            </a:r>
            <a:r>
              <a:rPr lang="en-US" sz="1600" dirty="0" smtClean="0"/>
              <a:t>1973 to </a:t>
            </a:r>
            <a:r>
              <a:rPr lang="en-US" sz="1600" dirty="0"/>
              <a:t>only 0.9 percent between 1973 and 1982. A jump in the price of oil contributed to three recessions </a:t>
            </a:r>
            <a:r>
              <a:rPr lang="en-US" sz="1600" dirty="0" smtClean="0"/>
              <a:t>during that </a:t>
            </a:r>
            <a:r>
              <a:rPr lang="en-US" sz="1600" dirty="0"/>
              <a:t>stretch, and new environmental and workplace regulations, though necessary and beneficial, </a:t>
            </a:r>
            <a:r>
              <a:rPr lang="en-US" sz="1600" dirty="0" smtClean="0"/>
              <a:t>slowed down </a:t>
            </a:r>
            <a:r>
              <a:rPr lang="en-US" sz="1600" dirty="0"/>
              <a:t>productivity growth temporarily. The information revolution powered by the computer chip and </a:t>
            </a:r>
            <a:r>
              <a:rPr lang="en-US" sz="1600" dirty="0" smtClean="0"/>
              <a:t>the Internet </a:t>
            </a:r>
            <a:r>
              <a:rPr lang="en-US" sz="1600" dirty="0"/>
              <a:t>boosted productivity between 1982 and 2005.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328" y="851630"/>
            <a:ext cx="7241345" cy="4211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912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 per Capita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Standard of living</a:t>
            </a:r>
          </a:p>
          <a:p>
            <a:pPr lvl="1"/>
            <a:r>
              <a:rPr lang="en-US" dirty="0"/>
              <a:t>Output per </a:t>
            </a:r>
            <a:r>
              <a:rPr lang="en-US" dirty="0" smtClean="0"/>
              <a:t>capita</a:t>
            </a:r>
          </a:p>
          <a:p>
            <a:pPr lvl="1"/>
            <a:r>
              <a:rPr lang="en-US" dirty="0" smtClean="0"/>
              <a:t>Real </a:t>
            </a:r>
            <a:r>
              <a:rPr lang="en-US" dirty="0"/>
              <a:t>GDP divided by population</a:t>
            </a:r>
          </a:p>
          <a:p>
            <a:r>
              <a:rPr lang="en-US" dirty="0"/>
              <a:t>The U.S</a:t>
            </a:r>
            <a:r>
              <a:rPr lang="en-US" dirty="0" smtClean="0"/>
              <a:t>., GDP per capita</a:t>
            </a:r>
          </a:p>
          <a:p>
            <a:pPr lvl="1"/>
            <a:r>
              <a:rPr lang="en-US" dirty="0"/>
              <a:t>$54,800 in 2014</a:t>
            </a:r>
          </a:p>
          <a:p>
            <a:pPr lvl="1"/>
            <a:r>
              <a:rPr lang="en-US" dirty="0"/>
              <a:t>General upward trend</a:t>
            </a:r>
          </a:p>
          <a:p>
            <a:pPr lvl="1"/>
            <a:r>
              <a:rPr lang="en-US" dirty="0"/>
              <a:t>During recessions</a:t>
            </a:r>
          </a:p>
          <a:p>
            <a:pPr lvl="2"/>
            <a:r>
              <a:rPr lang="en-US" dirty="0"/>
              <a:t>Decrease in productivity</a:t>
            </a:r>
          </a:p>
          <a:p>
            <a:r>
              <a:rPr lang="en-US" dirty="0" smtClean="0"/>
              <a:t>GDP per capita</a:t>
            </a:r>
            <a:r>
              <a:rPr lang="en-US" dirty="0"/>
              <a:t>, world: $16,100 in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918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7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600" dirty="0"/>
              <a:t>U.S. GDP Per Capita in 2014 Was Highest of G-7 Economies and Four Times China’s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463" y="1293720"/>
            <a:ext cx="7165074" cy="482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5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/>
              <a:t>Other Issues of Technology and Growth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Does technological change lead to unemployment?</a:t>
            </a:r>
          </a:p>
          <a:p>
            <a:pPr lvl="1"/>
            <a:r>
              <a:rPr lang="en-US" dirty="0" smtClean="0"/>
              <a:t>Technological change can create job dislocations and </a:t>
            </a:r>
            <a:r>
              <a:rPr lang="en-US" dirty="0"/>
              <a:t>displaced workers</a:t>
            </a:r>
          </a:p>
          <a:p>
            <a:pPr lvl="1"/>
            <a:r>
              <a:rPr lang="en-US" dirty="0" smtClean="0"/>
              <a:t>But also new products and job opportunities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affordable products, higher demand</a:t>
            </a:r>
          </a:p>
          <a:p>
            <a:pPr lvl="2"/>
            <a:r>
              <a:rPr lang="en-US" dirty="0"/>
              <a:t>Increased employment and production</a:t>
            </a:r>
          </a:p>
          <a:p>
            <a:pPr lvl="1"/>
            <a:r>
              <a:rPr lang="en-US" dirty="0" smtClean="0"/>
              <a:t>Long-run benefits: higher </a:t>
            </a:r>
            <a:r>
              <a:rPr lang="en-US" dirty="0"/>
              <a:t>real incomes and </a:t>
            </a:r>
            <a:r>
              <a:rPr lang="en-US" dirty="0" smtClean="0"/>
              <a:t>more leisure</a:t>
            </a:r>
          </a:p>
          <a:p>
            <a:pPr lvl="2"/>
            <a:r>
              <a:rPr lang="en-US" dirty="0" smtClean="0"/>
              <a:t>A </a:t>
            </a:r>
            <a:r>
              <a:rPr lang="en-US" dirty="0"/>
              <a:t>higher standard of living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35647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research</a:t>
            </a:r>
          </a:p>
          <a:p>
            <a:pPr lvl="1"/>
            <a:r>
              <a:rPr lang="en-US" dirty="0"/>
              <a:t>General search for knowledge</a:t>
            </a:r>
          </a:p>
          <a:p>
            <a:pPr lvl="1"/>
            <a:r>
              <a:rPr lang="en-US" dirty="0"/>
              <a:t>First step for technological advancement</a:t>
            </a:r>
          </a:p>
          <a:p>
            <a:pPr lvl="1"/>
            <a:r>
              <a:rPr lang="en-US" dirty="0"/>
              <a:t>Yields a higher return to society as a whole than does applied research</a:t>
            </a:r>
          </a:p>
          <a:p>
            <a:r>
              <a:rPr lang="en-US" dirty="0"/>
              <a:t>Applied research</a:t>
            </a:r>
          </a:p>
          <a:p>
            <a:pPr lvl="1"/>
            <a:r>
              <a:rPr lang="en-US" dirty="0"/>
              <a:t>Answer particular questions</a:t>
            </a:r>
          </a:p>
          <a:p>
            <a:pPr lvl="1"/>
            <a:r>
              <a:rPr lang="en-US" dirty="0"/>
              <a:t>Develop specific </a:t>
            </a:r>
            <a:r>
              <a:rPr lang="en-US" dirty="0" smtClean="0"/>
              <a:t>products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122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</a:t>
            </a:r>
            <a:r>
              <a:rPr lang="en-US" dirty="0"/>
              <a:t>change </a:t>
            </a:r>
            <a:endParaRPr lang="en-US" dirty="0" smtClean="0"/>
          </a:p>
          <a:p>
            <a:pPr lvl="1"/>
            <a:r>
              <a:rPr lang="en-US" dirty="0" smtClean="0"/>
              <a:t>Is </a:t>
            </a:r>
            <a:r>
              <a:rPr lang="en-US" dirty="0"/>
              <a:t>the fruit of research and development (R&amp;D</a:t>
            </a:r>
            <a:r>
              <a:rPr lang="en-US" dirty="0" smtClean="0"/>
              <a:t>)</a:t>
            </a:r>
          </a:p>
          <a:p>
            <a:r>
              <a:rPr lang="en-US" dirty="0" smtClean="0"/>
              <a:t>Investment in </a:t>
            </a:r>
            <a:r>
              <a:rPr lang="en-US" dirty="0"/>
              <a:t>R&amp;D </a:t>
            </a:r>
            <a:endParaRPr lang="en-US" dirty="0" smtClean="0"/>
          </a:p>
          <a:p>
            <a:pPr lvl="1"/>
            <a:r>
              <a:rPr lang="en-US" dirty="0" smtClean="0"/>
              <a:t>Improves </a:t>
            </a:r>
            <a:r>
              <a:rPr lang="en-US" dirty="0"/>
              <a:t>productivity through technological </a:t>
            </a:r>
            <a:r>
              <a:rPr lang="en-US" dirty="0" smtClean="0"/>
              <a:t>discovery</a:t>
            </a:r>
          </a:p>
          <a:p>
            <a:r>
              <a:rPr lang="en-US" dirty="0" smtClean="0"/>
              <a:t>Tracking R&amp;D spending</a:t>
            </a:r>
          </a:p>
          <a:p>
            <a:pPr lvl="1"/>
            <a:r>
              <a:rPr lang="en-US" dirty="0" smtClean="0"/>
              <a:t>Measure </a:t>
            </a:r>
            <a:r>
              <a:rPr lang="en-US" dirty="0"/>
              <a:t>it relative to gross domestic product, or GDP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8483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and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Overall R&amp;D </a:t>
            </a:r>
            <a:r>
              <a:rPr lang="en-US" dirty="0" smtClean="0"/>
              <a:t>spending in </a:t>
            </a:r>
            <a:r>
              <a:rPr lang="en-US" dirty="0"/>
              <a:t>the </a:t>
            </a:r>
            <a:r>
              <a:rPr lang="en-US" dirty="0" smtClean="0"/>
              <a:t>U.S.</a:t>
            </a:r>
          </a:p>
          <a:p>
            <a:pPr lvl="1"/>
            <a:r>
              <a:rPr lang="en-US" dirty="0" smtClean="0"/>
              <a:t>Remained </a:t>
            </a:r>
            <a:r>
              <a:rPr lang="en-US" dirty="0"/>
              <a:t>constant, </a:t>
            </a:r>
            <a:r>
              <a:rPr lang="en-US" dirty="0" smtClean="0"/>
              <a:t>averaging 2.7% of </a:t>
            </a:r>
            <a:r>
              <a:rPr lang="en-US" dirty="0"/>
              <a:t>GDP in the 1980s, in the 1990s, and </a:t>
            </a:r>
            <a:r>
              <a:rPr lang="en-US" dirty="0" smtClean="0"/>
              <a:t>2.8% in the 2000s</a:t>
            </a:r>
          </a:p>
          <a:p>
            <a:pPr lvl="1"/>
            <a:r>
              <a:rPr lang="en-US" dirty="0"/>
              <a:t>T</a:t>
            </a:r>
            <a:r>
              <a:rPr lang="en-US" dirty="0" smtClean="0"/>
              <a:t>ied for second with Germany among </a:t>
            </a:r>
            <a:r>
              <a:rPr lang="en-US" dirty="0"/>
              <a:t>the major economies, behind </a:t>
            </a:r>
            <a:r>
              <a:rPr lang="en-US" dirty="0" smtClean="0"/>
              <a:t>Japan</a:t>
            </a:r>
          </a:p>
          <a:p>
            <a:r>
              <a:rPr lang="en-US" dirty="0" smtClean="0"/>
              <a:t>Manufacturing</a:t>
            </a:r>
          </a:p>
          <a:p>
            <a:pPr lvl="1"/>
            <a:r>
              <a:rPr lang="en-US" dirty="0" smtClean="0"/>
              <a:t>Accounts </a:t>
            </a:r>
            <a:r>
              <a:rPr lang="en-US" dirty="0"/>
              <a:t>for only </a:t>
            </a:r>
            <a:r>
              <a:rPr lang="en-US" dirty="0" smtClean="0"/>
              <a:t>11% </a:t>
            </a:r>
            <a:r>
              <a:rPr lang="en-US" dirty="0"/>
              <a:t>of U.S. GDP </a:t>
            </a:r>
            <a:endParaRPr lang="en-US" dirty="0" smtClean="0"/>
          </a:p>
          <a:p>
            <a:pPr lvl="1"/>
            <a:r>
              <a:rPr lang="en-US" dirty="0" smtClean="0"/>
              <a:t>Responsible </a:t>
            </a:r>
            <a:r>
              <a:rPr lang="en-US" dirty="0"/>
              <a:t>for </a:t>
            </a:r>
            <a:r>
              <a:rPr lang="en-US" dirty="0" smtClean="0"/>
              <a:t>68% </a:t>
            </a:r>
            <a:r>
              <a:rPr lang="en-US" dirty="0"/>
              <a:t>of R&amp;D </a:t>
            </a:r>
            <a:r>
              <a:rPr lang="en-US" dirty="0" smtClean="0"/>
              <a:t>spending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63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8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R&amp;D Spending as a Percentage of GDP for G-7 </a:t>
            </a:r>
            <a:endParaRPr lang="en-US" dirty="0" smtClean="0"/>
          </a:p>
          <a:p>
            <a:r>
              <a:rPr lang="en-US" dirty="0" smtClean="0"/>
              <a:t>Economies </a:t>
            </a:r>
          </a:p>
          <a:p>
            <a:r>
              <a:rPr lang="en-US" dirty="0" smtClean="0"/>
              <a:t>During </a:t>
            </a:r>
            <a:r>
              <a:rPr lang="en-US" dirty="0"/>
              <a:t>the </a:t>
            </a:r>
            <a:endParaRPr lang="en-US" dirty="0" smtClean="0"/>
          </a:p>
          <a:p>
            <a:r>
              <a:rPr lang="en-US" dirty="0" smtClean="0"/>
              <a:t>1980s</a:t>
            </a:r>
            <a:r>
              <a:rPr lang="en-US" dirty="0"/>
              <a:t>, 1990s</a:t>
            </a:r>
            <a:r>
              <a:rPr lang="en-US" dirty="0" smtClean="0"/>
              <a:t>,</a:t>
            </a:r>
          </a:p>
          <a:p>
            <a:r>
              <a:rPr lang="en-US" dirty="0" smtClean="0"/>
              <a:t>and </a:t>
            </a:r>
            <a:r>
              <a:rPr lang="en-US" dirty="0"/>
              <a:t>in 2013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1874" y="914691"/>
            <a:ext cx="6462001" cy="548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76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</a:t>
            </a:r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PPF, production possibilities frontier</a:t>
            </a:r>
          </a:p>
          <a:p>
            <a:pPr lvl="1"/>
            <a:r>
              <a:rPr lang="en-US" dirty="0"/>
              <a:t>Economy’s production</a:t>
            </a:r>
          </a:p>
          <a:p>
            <a:pPr lvl="1"/>
            <a:r>
              <a:rPr lang="en-US" dirty="0"/>
              <a:t>Efficient use of resources</a:t>
            </a:r>
          </a:p>
          <a:p>
            <a:pPr lvl="1"/>
            <a:r>
              <a:rPr lang="en-US" dirty="0"/>
              <a:t>Assumptions</a:t>
            </a:r>
          </a:p>
          <a:p>
            <a:pPr lvl="2"/>
            <a:r>
              <a:rPr lang="en-US" dirty="0"/>
              <a:t>Fixed quantity of resources, </a:t>
            </a:r>
            <a:r>
              <a:rPr lang="en-US" dirty="0" smtClean="0"/>
              <a:t>technology and know-how, </a:t>
            </a:r>
            <a:r>
              <a:rPr lang="en-US" dirty="0"/>
              <a:t>and rules of the game</a:t>
            </a:r>
          </a:p>
          <a:p>
            <a:pPr lvl="2"/>
            <a:r>
              <a:rPr lang="en-US" dirty="0"/>
              <a:t>Two categories of products</a:t>
            </a:r>
          </a:p>
          <a:p>
            <a:pPr lvl="3"/>
            <a:r>
              <a:rPr lang="en-US" dirty="0"/>
              <a:t>Consumer goods</a:t>
            </a:r>
          </a:p>
          <a:p>
            <a:pPr lvl="3"/>
            <a:r>
              <a:rPr lang="en-US" dirty="0"/>
              <a:t>Capital goods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2537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Industrial policy</a:t>
            </a:r>
          </a:p>
          <a:p>
            <a:pPr lvl="1"/>
            <a:r>
              <a:rPr lang="en-US" dirty="0" smtClean="0"/>
              <a:t>The view that the government</a:t>
            </a:r>
            <a:endParaRPr lang="en-US" dirty="0"/>
          </a:p>
          <a:p>
            <a:pPr lvl="2"/>
            <a:r>
              <a:rPr lang="en-US" dirty="0" smtClean="0"/>
              <a:t>Using </a:t>
            </a:r>
            <a:r>
              <a:rPr lang="en-US" dirty="0"/>
              <a:t>taxes, subsidies, regulations, coordination</a:t>
            </a:r>
          </a:p>
          <a:p>
            <a:pPr lvl="1"/>
            <a:r>
              <a:rPr lang="en-US" dirty="0" smtClean="0"/>
              <a:t>Should nurture </a:t>
            </a:r>
            <a:r>
              <a:rPr lang="en-US" dirty="0"/>
              <a:t>the industries </a:t>
            </a:r>
            <a:r>
              <a:rPr lang="en-US" dirty="0" smtClean="0"/>
              <a:t>and technologies </a:t>
            </a:r>
            <a:r>
              <a:rPr lang="en-US" dirty="0"/>
              <a:t>of the </a:t>
            </a:r>
            <a:r>
              <a:rPr lang="en-US" dirty="0" smtClean="0"/>
              <a:t>future</a:t>
            </a:r>
          </a:p>
          <a:p>
            <a:pPr lvl="1"/>
            <a:r>
              <a:rPr lang="en-US" dirty="0" smtClean="0"/>
              <a:t>Thereby </a:t>
            </a:r>
            <a:r>
              <a:rPr lang="en-US" dirty="0"/>
              <a:t>giving </a:t>
            </a:r>
            <a:r>
              <a:rPr lang="en-US" dirty="0" smtClean="0"/>
              <a:t>these domestic </a:t>
            </a:r>
            <a:r>
              <a:rPr lang="en-US" dirty="0"/>
              <a:t>industries </a:t>
            </a:r>
            <a:r>
              <a:rPr lang="en-US" dirty="0" smtClean="0"/>
              <a:t>an advantage </a:t>
            </a:r>
            <a:r>
              <a:rPr lang="en-US" dirty="0"/>
              <a:t>over </a:t>
            </a:r>
            <a:r>
              <a:rPr lang="en-US" dirty="0" smtClean="0"/>
              <a:t>foreign competition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6979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Clustering</a:t>
            </a:r>
          </a:p>
          <a:p>
            <a:pPr lvl="1"/>
            <a:r>
              <a:rPr lang="en-US" dirty="0" smtClean="0"/>
              <a:t>Locating in a region already thick with firms in the same industry or related industries</a:t>
            </a:r>
          </a:p>
          <a:p>
            <a:pPr lvl="2"/>
            <a:r>
              <a:rPr lang="en-US" dirty="0" smtClean="0"/>
              <a:t>Facilitate communication </a:t>
            </a:r>
            <a:r>
              <a:rPr lang="en-US" dirty="0"/>
              <a:t>and promote healthy competition among cluster </a:t>
            </a:r>
            <a:r>
              <a:rPr lang="en-US" dirty="0" smtClean="0"/>
              <a:t>members</a:t>
            </a:r>
          </a:p>
          <a:p>
            <a:pPr lvl="2"/>
            <a:r>
              <a:rPr lang="en-US" dirty="0" smtClean="0"/>
              <a:t>A firm </a:t>
            </a:r>
            <a:r>
              <a:rPr lang="en-US" dirty="0"/>
              <a:t>can also tap into established </a:t>
            </a:r>
            <a:r>
              <a:rPr lang="en-US" dirty="0" smtClean="0"/>
              <a:t>local markets </a:t>
            </a:r>
            <a:r>
              <a:rPr lang="en-US" dirty="0"/>
              <a:t>for specialized labor and for other inputs</a:t>
            </a:r>
          </a:p>
          <a:p>
            <a:pPr lvl="1"/>
            <a:r>
              <a:rPr lang="en-US" dirty="0" smtClean="0"/>
              <a:t>Stimulates </a:t>
            </a:r>
            <a:r>
              <a:rPr lang="en-US" dirty="0"/>
              <a:t>regional innovation and propels growth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276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Industrial Policy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Critics of </a:t>
            </a:r>
            <a:r>
              <a:rPr lang="en-US" dirty="0" smtClean="0"/>
              <a:t>industrial policy say</a:t>
            </a:r>
          </a:p>
          <a:p>
            <a:pPr lvl="1"/>
            <a:r>
              <a:rPr lang="en-US" dirty="0" smtClean="0"/>
              <a:t>Markets </a:t>
            </a:r>
            <a:r>
              <a:rPr lang="en-US" dirty="0"/>
              <a:t>allocate scarce resources better 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Industrial </a:t>
            </a:r>
            <a:r>
              <a:rPr lang="en-US" dirty="0"/>
              <a:t>policy </a:t>
            </a:r>
            <a:r>
              <a:rPr lang="en-US" dirty="0" smtClean="0"/>
              <a:t>could </a:t>
            </a:r>
            <a:r>
              <a:rPr lang="en-US" dirty="0"/>
              <a:t>evolve into a government </a:t>
            </a:r>
            <a:r>
              <a:rPr lang="en-US" dirty="0" smtClean="0"/>
              <a:t>giveaway program</a:t>
            </a:r>
          </a:p>
          <a:p>
            <a:pPr lvl="2"/>
            <a:r>
              <a:rPr lang="en-US" dirty="0" smtClean="0"/>
              <a:t>To the </a:t>
            </a:r>
            <a:r>
              <a:rPr lang="en-US" dirty="0"/>
              <a:t>politically </a:t>
            </a:r>
            <a:r>
              <a:rPr lang="en-US" dirty="0" smtClean="0"/>
              <a:t>connected</a:t>
            </a:r>
          </a:p>
          <a:p>
            <a:pPr lvl="1"/>
            <a:r>
              <a:rPr lang="en-US" dirty="0" smtClean="0"/>
              <a:t>How </a:t>
            </a:r>
            <a:r>
              <a:rPr lang="en-US" dirty="0"/>
              <a:t>wise it is to sponsor corporate research </a:t>
            </a:r>
            <a:endParaRPr lang="en-US" dirty="0" smtClean="0"/>
          </a:p>
          <a:p>
            <a:pPr lvl="2"/>
            <a:r>
              <a:rPr lang="en-US" dirty="0" smtClean="0"/>
              <a:t>When </a:t>
            </a:r>
            <a:r>
              <a:rPr lang="en-US" dirty="0"/>
              <a:t>beneficiaries may share their </a:t>
            </a:r>
            <a:r>
              <a:rPr lang="en-US" dirty="0" smtClean="0"/>
              <a:t>expertise with </a:t>
            </a:r>
            <a:r>
              <a:rPr lang="en-US" dirty="0"/>
              <a:t>foreign companies or even build factories abroad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53551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Happiness index</a:t>
            </a:r>
          </a:p>
          <a:p>
            <a:pPr lvl="1"/>
            <a:r>
              <a:rPr lang="en-US" dirty="0"/>
              <a:t>Based on:</a:t>
            </a:r>
          </a:p>
          <a:p>
            <a:pPr lvl="2"/>
            <a:r>
              <a:rPr lang="en-US" dirty="0"/>
              <a:t>Living conditions, Income</a:t>
            </a:r>
          </a:p>
          <a:p>
            <a:pPr lvl="2"/>
            <a:r>
              <a:rPr lang="en-US" dirty="0"/>
              <a:t>Environment, Social welfare</a:t>
            </a:r>
          </a:p>
          <a:p>
            <a:pPr lvl="2"/>
            <a:r>
              <a:rPr lang="en-US" dirty="0"/>
              <a:t>Employment </a:t>
            </a:r>
          </a:p>
          <a:p>
            <a:pPr lvl="1"/>
            <a:r>
              <a:rPr lang="en-US" dirty="0"/>
              <a:t>Most people in the high income area are happy</a:t>
            </a:r>
          </a:p>
          <a:p>
            <a:pPr lvl="1"/>
            <a:r>
              <a:rPr lang="en-US" dirty="0"/>
              <a:t>Most people in the poor areas are not </a:t>
            </a:r>
            <a:r>
              <a:rPr lang="en-US" dirty="0" smtClean="0"/>
              <a:t>happy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U.S.</a:t>
            </a:r>
            <a:endParaRPr lang="en-US" dirty="0"/>
          </a:p>
          <a:p>
            <a:pPr lvl="1"/>
            <a:r>
              <a:rPr lang="en-US" dirty="0"/>
              <a:t>Richer generation</a:t>
            </a:r>
          </a:p>
          <a:p>
            <a:pPr lvl="2"/>
            <a:r>
              <a:rPr lang="en-US" dirty="0"/>
              <a:t>Just as happy as previous ones</a:t>
            </a:r>
          </a:p>
          <a:p>
            <a:pPr lvl="1"/>
            <a:r>
              <a:rPr lang="en-US" dirty="0"/>
              <a:t>Luxuries then – necessities now</a:t>
            </a:r>
          </a:p>
          <a:p>
            <a:pPr lvl="1"/>
            <a:r>
              <a:rPr lang="en-US" dirty="0"/>
              <a:t>Income relative to other’s </a:t>
            </a:r>
            <a:r>
              <a:rPr lang="en-US" dirty="0" smtClean="0"/>
              <a:t>income</a:t>
            </a:r>
          </a:p>
          <a:p>
            <a:r>
              <a:rPr lang="en-US" dirty="0" smtClean="0"/>
              <a:t>Other countries, Europe, Japan</a:t>
            </a:r>
          </a:p>
          <a:p>
            <a:pPr lvl="1"/>
            <a:r>
              <a:rPr lang="en-US" dirty="0" smtClean="0"/>
              <a:t>Increase in happiness with increase in income over time 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92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and Happiness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Inequality </a:t>
            </a:r>
            <a:r>
              <a:rPr lang="en-US" dirty="0"/>
              <a:t>in happiness </a:t>
            </a:r>
            <a:r>
              <a:rPr lang="en-US" dirty="0" smtClean="0"/>
              <a:t>has </a:t>
            </a:r>
            <a:r>
              <a:rPr lang="en-US" dirty="0"/>
              <a:t>fallen substantially since the </a:t>
            </a:r>
            <a:r>
              <a:rPr lang="en-US" dirty="0" smtClean="0"/>
              <a:t>1970s</a:t>
            </a:r>
          </a:p>
          <a:p>
            <a:pPr lvl="1"/>
            <a:r>
              <a:rPr lang="en-US" dirty="0" smtClean="0"/>
              <a:t>Blacks </a:t>
            </a:r>
            <a:r>
              <a:rPr lang="en-US" dirty="0"/>
              <a:t>have closed two-thirds of the happiness gap they had with </a:t>
            </a:r>
            <a:r>
              <a:rPr lang="en-US" dirty="0" smtClean="0"/>
              <a:t>whites</a:t>
            </a:r>
          </a:p>
          <a:p>
            <a:pPr lvl="1"/>
            <a:r>
              <a:rPr lang="en-US" dirty="0" smtClean="0"/>
              <a:t>Women </a:t>
            </a:r>
            <a:r>
              <a:rPr lang="en-US" dirty="0"/>
              <a:t>are no longer less happy than </a:t>
            </a:r>
            <a:r>
              <a:rPr lang="en-US" dirty="0" smtClean="0"/>
              <a:t>men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</a:t>
            </a:r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PPF, </a:t>
            </a:r>
            <a:r>
              <a:rPr lang="en-US" dirty="0"/>
              <a:t>production possibilities frontier</a:t>
            </a:r>
          </a:p>
          <a:p>
            <a:pPr lvl="1"/>
            <a:r>
              <a:rPr lang="en-US" dirty="0" smtClean="0"/>
              <a:t>Inside</a:t>
            </a:r>
            <a:r>
              <a:rPr lang="en-US" dirty="0"/>
              <a:t>: Inefficient</a:t>
            </a:r>
          </a:p>
          <a:p>
            <a:pPr lvl="1"/>
            <a:r>
              <a:rPr lang="en-US" dirty="0"/>
              <a:t>Outside: Unattainable </a:t>
            </a:r>
          </a:p>
          <a:p>
            <a:pPr lvl="1"/>
            <a:r>
              <a:rPr lang="en-US" dirty="0"/>
              <a:t>On the PPF: Efficient </a:t>
            </a:r>
          </a:p>
          <a:p>
            <a:pPr lvl="1"/>
            <a:r>
              <a:rPr lang="en-US" dirty="0"/>
              <a:t>Bowed out</a:t>
            </a:r>
          </a:p>
          <a:p>
            <a:pPr lvl="2"/>
            <a:r>
              <a:rPr lang="en-US" dirty="0"/>
              <a:t>Some resources are specialized</a:t>
            </a:r>
          </a:p>
          <a:p>
            <a:r>
              <a:rPr lang="en-US" dirty="0"/>
              <a:t>Economic growth</a:t>
            </a:r>
          </a:p>
          <a:p>
            <a:pPr lvl="1"/>
            <a:r>
              <a:rPr lang="en-US" dirty="0"/>
              <a:t>Outward shift of PPF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208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</a:t>
            </a:r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Economic growth</a:t>
            </a:r>
          </a:p>
          <a:p>
            <a:pPr lvl="1">
              <a:defRPr/>
            </a:pPr>
            <a:r>
              <a:rPr lang="en-US" dirty="0"/>
              <a:t>Greater availability of resources</a:t>
            </a:r>
          </a:p>
          <a:p>
            <a:pPr lvl="1">
              <a:defRPr/>
            </a:pPr>
            <a:r>
              <a:rPr lang="en-US" dirty="0"/>
              <a:t>Improvement in the quality of resources</a:t>
            </a:r>
          </a:p>
          <a:p>
            <a:pPr lvl="1">
              <a:defRPr/>
            </a:pPr>
            <a:r>
              <a:rPr lang="en-US" dirty="0"/>
              <a:t>Technological change that makes better use of resources</a:t>
            </a:r>
          </a:p>
          <a:p>
            <a:pPr lvl="1">
              <a:defRPr/>
            </a:pPr>
            <a:r>
              <a:rPr lang="en-US" dirty="0"/>
              <a:t>Improvements in the rules of the game that enhance </a:t>
            </a:r>
            <a:r>
              <a:rPr lang="en-US" dirty="0" smtClean="0"/>
              <a:t>production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04064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/>
          <p:cNvGrpSpPr/>
          <p:nvPr/>
        </p:nvGrpSpPr>
        <p:grpSpPr>
          <a:xfrm>
            <a:off x="477838" y="1473958"/>
            <a:ext cx="3259730" cy="3962172"/>
            <a:chOff x="477838" y="1473958"/>
            <a:chExt cx="3259730" cy="3962172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152525" y="1473959"/>
              <a:ext cx="2552700" cy="322378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32" name="Group 15"/>
            <p:cNvGrpSpPr>
              <a:grpSpLocks/>
            </p:cNvGrpSpPr>
            <p:nvPr/>
          </p:nvGrpSpPr>
          <p:grpSpPr bwMode="auto">
            <a:xfrm>
              <a:off x="1152525" y="4691391"/>
              <a:ext cx="2585043" cy="744739"/>
              <a:chOff x="1151906" y="4785756"/>
              <a:chExt cx="2585242" cy="745674"/>
            </a:xfrm>
          </p:grpSpPr>
          <p:cxnSp>
            <p:nvCxnSpPr>
              <p:cNvPr id="33" name="Straight Connector 7"/>
              <p:cNvCxnSpPr>
                <a:cxnSpLocks noChangeShapeType="1"/>
              </p:cNvCxnSpPr>
              <p:nvPr/>
            </p:nvCxnSpPr>
            <p:spPr bwMode="auto">
              <a:xfrm>
                <a:off x="1151906" y="4785756"/>
                <a:ext cx="2580998" cy="139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4" name="TextBox 8"/>
              <p:cNvSpPr txBox="1">
                <a:spLocks noChangeArrowheads="1"/>
              </p:cNvSpPr>
              <p:nvPr/>
            </p:nvSpPr>
            <p:spPr bwMode="auto">
              <a:xfrm>
                <a:off x="2077636" y="5161096"/>
                <a:ext cx="1659512" cy="370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Capital  goods</a:t>
                </a:r>
              </a:p>
            </p:txBody>
          </p:sp>
          <p:sp>
            <p:nvSpPr>
              <p:cNvPr id="35" name="TextBox 10"/>
              <p:cNvSpPr txBox="1">
                <a:spLocks noChangeArrowheads="1"/>
              </p:cNvSpPr>
              <p:nvPr/>
            </p:nvSpPr>
            <p:spPr bwMode="auto">
              <a:xfrm>
                <a:off x="1944966" y="4789715"/>
                <a:ext cx="248798" cy="3703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36" name="TextBox 12"/>
              <p:cNvSpPr txBox="1">
                <a:spLocks noChangeArrowheads="1"/>
              </p:cNvSpPr>
              <p:nvPr/>
            </p:nvSpPr>
            <p:spPr bwMode="auto">
              <a:xfrm>
                <a:off x="2369142" y="4789715"/>
                <a:ext cx="292090" cy="3697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I′</a:t>
                </a:r>
              </a:p>
            </p:txBody>
          </p:sp>
        </p:grpSp>
        <p:grpSp>
          <p:nvGrpSpPr>
            <p:cNvPr id="37" name="Group 16"/>
            <p:cNvGrpSpPr>
              <a:grpSpLocks/>
            </p:cNvGrpSpPr>
            <p:nvPr/>
          </p:nvGrpSpPr>
          <p:grpSpPr bwMode="auto">
            <a:xfrm>
              <a:off x="477838" y="1473958"/>
              <a:ext cx="702236" cy="3230136"/>
              <a:chOff x="476842" y="1567875"/>
              <a:chExt cx="704702" cy="3230550"/>
            </a:xfrm>
          </p:grpSpPr>
          <p:cxnSp>
            <p:nvCxnSpPr>
              <p:cNvPr id="38" name="Straight Connector 5"/>
              <p:cNvCxnSpPr>
                <a:cxnSpLocks noChangeShapeType="1"/>
              </p:cNvCxnSpPr>
              <p:nvPr/>
            </p:nvCxnSpPr>
            <p:spPr bwMode="auto">
              <a:xfrm>
                <a:off x="1147526" y="1567875"/>
                <a:ext cx="15462" cy="3230550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TextBox 9"/>
              <p:cNvSpPr txBox="1">
                <a:spLocks noChangeArrowheads="1"/>
              </p:cNvSpPr>
              <p:nvPr/>
            </p:nvSpPr>
            <p:spPr bwMode="auto">
              <a:xfrm rot="-5400000">
                <a:off x="-309040" y="3500055"/>
                <a:ext cx="1941806" cy="3700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smtClean="0">
                    <a:solidFill>
                      <a:srgbClr val="000000"/>
                    </a:solidFill>
                  </a:rPr>
                  <a:t>Consumer goods</a:t>
                </a:r>
              </a:p>
            </p:txBody>
          </p:sp>
          <p:sp>
            <p:nvSpPr>
              <p:cNvPr id="40" name="TextBox 11"/>
              <p:cNvSpPr txBox="1">
                <a:spLocks noChangeArrowheads="1"/>
              </p:cNvSpPr>
              <p:nvPr/>
            </p:nvSpPr>
            <p:spPr bwMode="auto">
              <a:xfrm>
                <a:off x="785498" y="2911426"/>
                <a:ext cx="352053" cy="369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41" name="TextBox 13"/>
              <p:cNvSpPr txBox="1">
                <a:spLocks noChangeArrowheads="1"/>
              </p:cNvSpPr>
              <p:nvPr/>
            </p:nvSpPr>
            <p:spPr bwMode="auto">
              <a:xfrm>
                <a:off x="785498" y="2419152"/>
                <a:ext cx="396046" cy="369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C′</a:t>
                </a: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Exhibit 1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2700" dirty="0"/>
              <a:t>Economic Growth Shown by Shifts Outward of </a:t>
            </a:r>
            <a:r>
              <a:rPr lang="en-US" sz="2700" dirty="0" smtClean="0"/>
              <a:t>the PPF</a:t>
            </a:r>
            <a:endParaRPr lang="en-US" sz="27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22830" y="5431014"/>
            <a:ext cx="8870358" cy="1051673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An economy that produces more capital goods will grow more, as reflected by a shift outward of the production possibilities frontier. More capital goods are produced in panel (b) than in panel (a), so the PPF shifts out more in panel (b).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022350" y="955171"/>
            <a:ext cx="19161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(a) Lower growth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48288" y="955171"/>
            <a:ext cx="19669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3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>
              <a:buFontTx/>
              <a:buNone/>
            </a:pPr>
            <a:r>
              <a:rPr lang="en-US" sz="1800" dirty="0" smtClean="0">
                <a:solidFill>
                  <a:srgbClr val="000000"/>
                </a:solidFill>
              </a:rPr>
              <a:t>(b) Higher growth</a:t>
            </a:r>
          </a:p>
        </p:txBody>
      </p:sp>
      <p:grpSp>
        <p:nvGrpSpPr>
          <p:cNvPr id="56" name="Group 55"/>
          <p:cNvGrpSpPr/>
          <p:nvPr/>
        </p:nvGrpSpPr>
        <p:grpSpPr>
          <a:xfrm>
            <a:off x="4803775" y="1473958"/>
            <a:ext cx="3255585" cy="3957057"/>
            <a:chOff x="4803775" y="1473958"/>
            <a:chExt cx="3255585" cy="3957057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5495925" y="1473961"/>
              <a:ext cx="2554288" cy="3198383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342900" indent="-342900"/>
              <a:endParaRPr lang="en-US" smtClean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grpSp>
          <p:nvGrpSpPr>
            <p:cNvPr id="22" name="Group 33"/>
            <p:cNvGrpSpPr>
              <a:grpSpLocks/>
            </p:cNvGrpSpPr>
            <p:nvPr/>
          </p:nvGrpSpPr>
          <p:grpSpPr bwMode="auto">
            <a:xfrm>
              <a:off x="5478463" y="4692982"/>
              <a:ext cx="2580897" cy="738033"/>
              <a:chOff x="1151906" y="4785756"/>
              <a:chExt cx="2580998" cy="738831"/>
            </a:xfrm>
          </p:grpSpPr>
          <p:cxnSp>
            <p:nvCxnSpPr>
              <p:cNvPr id="23" name="Straight Connector 34"/>
              <p:cNvCxnSpPr>
                <a:cxnSpLocks noChangeShapeType="1"/>
              </p:cNvCxnSpPr>
              <p:nvPr/>
            </p:nvCxnSpPr>
            <p:spPr bwMode="auto">
              <a:xfrm>
                <a:off x="1151906" y="4785756"/>
                <a:ext cx="2580998" cy="139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4" name="TextBox 35"/>
              <p:cNvSpPr txBox="1">
                <a:spLocks noChangeArrowheads="1"/>
              </p:cNvSpPr>
              <p:nvPr/>
            </p:nvSpPr>
            <p:spPr bwMode="auto">
              <a:xfrm>
                <a:off x="1788646" y="5155052"/>
                <a:ext cx="1659473" cy="369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dirty="0" smtClean="0">
                    <a:solidFill>
                      <a:srgbClr val="000000"/>
                    </a:solidFill>
                  </a:rPr>
                  <a:t>Capital  goods</a:t>
                </a:r>
              </a:p>
            </p:txBody>
          </p:sp>
          <p:sp>
            <p:nvSpPr>
              <p:cNvPr id="25" name="TextBox 36"/>
              <p:cNvSpPr txBox="1">
                <a:spLocks noChangeArrowheads="1"/>
              </p:cNvSpPr>
              <p:nvPr/>
            </p:nvSpPr>
            <p:spPr bwMode="auto">
              <a:xfrm>
                <a:off x="1958614" y="4789711"/>
                <a:ext cx="248793" cy="369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I</a:t>
                </a:r>
              </a:p>
            </p:txBody>
          </p:sp>
          <p:sp>
            <p:nvSpPr>
              <p:cNvPr id="26" name="TextBox 37"/>
              <p:cNvSpPr txBox="1">
                <a:spLocks noChangeArrowheads="1"/>
              </p:cNvSpPr>
              <p:nvPr/>
            </p:nvSpPr>
            <p:spPr bwMode="auto">
              <a:xfrm>
                <a:off x="3055135" y="4789711"/>
                <a:ext cx="330553" cy="369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I″</a:t>
                </a:r>
              </a:p>
            </p:txBody>
          </p:sp>
        </p:grpSp>
        <p:grpSp>
          <p:nvGrpSpPr>
            <p:cNvPr id="27" name="Group 38"/>
            <p:cNvGrpSpPr>
              <a:grpSpLocks/>
            </p:cNvGrpSpPr>
            <p:nvPr/>
          </p:nvGrpSpPr>
          <p:grpSpPr bwMode="auto">
            <a:xfrm>
              <a:off x="4803775" y="1473958"/>
              <a:ext cx="717123" cy="3231722"/>
              <a:chOff x="477059" y="1566287"/>
              <a:chExt cx="717221" cy="3232137"/>
            </a:xfrm>
          </p:grpSpPr>
          <p:cxnSp>
            <p:nvCxnSpPr>
              <p:cNvPr id="28" name="Straight Connector 39"/>
              <p:cNvCxnSpPr>
                <a:cxnSpLocks noChangeShapeType="1"/>
              </p:cNvCxnSpPr>
              <p:nvPr/>
            </p:nvCxnSpPr>
            <p:spPr bwMode="auto">
              <a:xfrm>
                <a:off x="1162989" y="1566287"/>
                <a:ext cx="0" cy="3232137"/>
              </a:xfrm>
              <a:prstGeom prst="line">
                <a:avLst/>
              </a:pr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29" name="TextBox 40"/>
              <p:cNvSpPr txBox="1">
                <a:spLocks noChangeArrowheads="1"/>
              </p:cNvSpPr>
              <p:nvPr/>
            </p:nvSpPr>
            <p:spPr bwMode="auto">
              <a:xfrm rot="-5400000">
                <a:off x="-309041" y="3500274"/>
                <a:ext cx="1941806" cy="369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smtClean="0">
                    <a:solidFill>
                      <a:srgbClr val="000000"/>
                    </a:solidFill>
                  </a:rPr>
                  <a:t>Consumer goods</a:t>
                </a:r>
              </a:p>
            </p:txBody>
          </p:sp>
          <p:sp>
            <p:nvSpPr>
              <p:cNvPr id="30" name="TextBox 41"/>
              <p:cNvSpPr txBox="1">
                <a:spLocks noChangeArrowheads="1"/>
              </p:cNvSpPr>
              <p:nvPr/>
            </p:nvSpPr>
            <p:spPr bwMode="auto">
              <a:xfrm>
                <a:off x="785497" y="2911426"/>
                <a:ext cx="351637" cy="369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C</a:t>
                </a:r>
              </a:p>
            </p:txBody>
          </p:sp>
          <p:sp>
            <p:nvSpPr>
              <p:cNvPr id="31" name="TextBox 42"/>
              <p:cNvSpPr txBox="1">
                <a:spLocks noChangeArrowheads="1"/>
              </p:cNvSpPr>
              <p:nvPr/>
            </p:nvSpPr>
            <p:spPr bwMode="auto">
              <a:xfrm>
                <a:off x="761089" y="1721853"/>
                <a:ext cx="433191" cy="3693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1pPr>
                <a:lvl2pPr marL="742950" indent="-28575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2pPr>
                <a:lvl3pPr marL="11430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3pPr>
                <a:lvl4pPr marL="16002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4pPr>
                <a:lvl5pPr marL="2057400" indent="-228600" eaLnBrk="0" hangingPunct="0"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5pPr>
                <a:lvl6pPr marL="25146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6pPr>
                <a:lvl7pPr marL="29718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7pPr>
                <a:lvl8pPr marL="34290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8pPr>
                <a:lvl9pPr marL="3886200" indent="-228600" algn="ctr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3400">
                    <a:solidFill>
                      <a:schemeClr val="tx1"/>
                    </a:solidFill>
                    <a:latin typeface="Arial" pitchFamily="34" charset="0"/>
                  </a:defRPr>
                </a:lvl9pPr>
              </a:lstStyle>
              <a:p>
                <a:pPr algn="l" eaLnBrk="1" hangingPunct="1">
                  <a:buFontTx/>
                  <a:buNone/>
                </a:pPr>
                <a:r>
                  <a:rPr lang="en-US" sz="1800" i="1" dirty="0" smtClean="0">
                    <a:solidFill>
                      <a:srgbClr val="000000"/>
                    </a:solidFill>
                  </a:rPr>
                  <a:t>C″</a:t>
                </a:r>
              </a:p>
            </p:txBody>
          </p:sp>
        </p:grpSp>
      </p:grpSp>
      <p:sp>
        <p:nvSpPr>
          <p:cNvPr id="52" name="Freeform 51"/>
          <p:cNvSpPr/>
          <p:nvPr/>
        </p:nvSpPr>
        <p:spPr bwMode="auto">
          <a:xfrm>
            <a:off x="1169721" y="3004456"/>
            <a:ext cx="908463" cy="1681245"/>
          </a:xfrm>
          <a:custGeom>
            <a:avLst/>
            <a:gdLst>
              <a:gd name="connsiteX0" fmla="*/ 0 w 908463"/>
              <a:gd name="connsiteY0" fmla="*/ 0 h 1674421"/>
              <a:gd name="connsiteX1" fmla="*/ 219694 w 908463"/>
              <a:gd name="connsiteY1" fmla="*/ 53439 h 1674421"/>
              <a:gd name="connsiteX2" fmla="*/ 439387 w 908463"/>
              <a:gd name="connsiteY2" fmla="*/ 184067 h 1674421"/>
              <a:gd name="connsiteX3" fmla="*/ 611579 w 908463"/>
              <a:gd name="connsiteY3" fmla="*/ 391886 h 1674421"/>
              <a:gd name="connsiteX4" fmla="*/ 777834 w 908463"/>
              <a:gd name="connsiteY4" fmla="*/ 742208 h 1674421"/>
              <a:gd name="connsiteX5" fmla="*/ 849086 w 908463"/>
              <a:gd name="connsiteY5" fmla="*/ 1062841 h 1674421"/>
              <a:gd name="connsiteX6" fmla="*/ 902525 w 908463"/>
              <a:gd name="connsiteY6" fmla="*/ 1436914 h 1674421"/>
              <a:gd name="connsiteX7" fmla="*/ 908463 w 908463"/>
              <a:gd name="connsiteY7" fmla="*/ 1668483 h 1674421"/>
              <a:gd name="connsiteX8" fmla="*/ 17813 w 908463"/>
              <a:gd name="connsiteY8" fmla="*/ 1674421 h 1674421"/>
              <a:gd name="connsiteX9" fmla="*/ 0 w 908463"/>
              <a:gd name="connsiteY9" fmla="*/ 0 h 1674421"/>
              <a:gd name="connsiteX0" fmla="*/ 3283 w 911746"/>
              <a:gd name="connsiteY0" fmla="*/ 0 h 1688069"/>
              <a:gd name="connsiteX1" fmla="*/ 222977 w 911746"/>
              <a:gd name="connsiteY1" fmla="*/ 53439 h 1688069"/>
              <a:gd name="connsiteX2" fmla="*/ 442670 w 911746"/>
              <a:gd name="connsiteY2" fmla="*/ 184067 h 1688069"/>
              <a:gd name="connsiteX3" fmla="*/ 614862 w 911746"/>
              <a:gd name="connsiteY3" fmla="*/ 391886 h 1688069"/>
              <a:gd name="connsiteX4" fmla="*/ 781117 w 911746"/>
              <a:gd name="connsiteY4" fmla="*/ 742208 h 1688069"/>
              <a:gd name="connsiteX5" fmla="*/ 852369 w 911746"/>
              <a:gd name="connsiteY5" fmla="*/ 1062841 h 1688069"/>
              <a:gd name="connsiteX6" fmla="*/ 905808 w 911746"/>
              <a:gd name="connsiteY6" fmla="*/ 1436914 h 1688069"/>
              <a:gd name="connsiteX7" fmla="*/ 911746 w 911746"/>
              <a:gd name="connsiteY7" fmla="*/ 1668483 h 1688069"/>
              <a:gd name="connsiteX8" fmla="*/ 625 w 911746"/>
              <a:gd name="connsiteY8" fmla="*/ 1688069 h 1688069"/>
              <a:gd name="connsiteX9" fmla="*/ 3283 w 911746"/>
              <a:gd name="connsiteY9" fmla="*/ 0 h 1688069"/>
              <a:gd name="connsiteX0" fmla="*/ 0 w 908463"/>
              <a:gd name="connsiteY0" fmla="*/ 0 h 1681245"/>
              <a:gd name="connsiteX1" fmla="*/ 219694 w 908463"/>
              <a:gd name="connsiteY1" fmla="*/ 53439 h 1681245"/>
              <a:gd name="connsiteX2" fmla="*/ 439387 w 908463"/>
              <a:gd name="connsiteY2" fmla="*/ 184067 h 1681245"/>
              <a:gd name="connsiteX3" fmla="*/ 611579 w 908463"/>
              <a:gd name="connsiteY3" fmla="*/ 391886 h 1681245"/>
              <a:gd name="connsiteX4" fmla="*/ 777834 w 908463"/>
              <a:gd name="connsiteY4" fmla="*/ 742208 h 1681245"/>
              <a:gd name="connsiteX5" fmla="*/ 849086 w 908463"/>
              <a:gd name="connsiteY5" fmla="*/ 1062841 h 1681245"/>
              <a:gd name="connsiteX6" fmla="*/ 902525 w 908463"/>
              <a:gd name="connsiteY6" fmla="*/ 1436914 h 1681245"/>
              <a:gd name="connsiteX7" fmla="*/ 908463 w 908463"/>
              <a:gd name="connsiteY7" fmla="*/ 1668483 h 1681245"/>
              <a:gd name="connsiteX8" fmla="*/ 4166 w 908463"/>
              <a:gd name="connsiteY8" fmla="*/ 1681245 h 1681245"/>
              <a:gd name="connsiteX9" fmla="*/ 0 w 908463"/>
              <a:gd name="connsiteY9" fmla="*/ 0 h 1681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8463" h="1681245">
                <a:moveTo>
                  <a:pt x="0" y="0"/>
                </a:moveTo>
                <a:lnTo>
                  <a:pt x="219694" y="53439"/>
                </a:lnTo>
                <a:lnTo>
                  <a:pt x="439387" y="184067"/>
                </a:lnTo>
                <a:lnTo>
                  <a:pt x="611579" y="391886"/>
                </a:lnTo>
                <a:lnTo>
                  <a:pt x="777834" y="742208"/>
                </a:lnTo>
                <a:lnTo>
                  <a:pt x="849086" y="1062841"/>
                </a:lnTo>
                <a:lnTo>
                  <a:pt x="902525" y="1436914"/>
                </a:lnTo>
                <a:lnTo>
                  <a:pt x="908463" y="1668483"/>
                </a:lnTo>
                <a:lnTo>
                  <a:pt x="4166" y="1681245"/>
                </a:lnTo>
                <a:cubicBezTo>
                  <a:pt x="208" y="1123105"/>
                  <a:pt x="9896" y="558140"/>
                  <a:pt x="0" y="0"/>
                </a:cubicBezTo>
                <a:close/>
              </a:path>
            </a:pathLst>
          </a:custGeom>
          <a:solidFill>
            <a:srgbClr val="BDBDFF"/>
          </a:solidFill>
          <a:ln w="9525" cap="flat" cmpd="sng" algn="ctr">
            <a:solidFill>
              <a:srgbClr val="BDB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1345900" y="3262264"/>
            <a:ext cx="425301" cy="460751"/>
            <a:chOff x="1274644" y="3262264"/>
            <a:chExt cx="425301" cy="460751"/>
          </a:xfrm>
        </p:grpSpPr>
        <p:sp>
          <p:nvSpPr>
            <p:cNvPr id="14" name="TextBox 14"/>
            <p:cNvSpPr txBox="1">
              <a:spLocks noChangeArrowheads="1"/>
            </p:cNvSpPr>
            <p:nvPr/>
          </p:nvSpPr>
          <p:spPr bwMode="auto">
            <a:xfrm>
              <a:off x="1274644" y="3354259"/>
              <a:ext cx="338554" cy="3687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i="1" dirty="0" smtClean="0">
                  <a:solidFill>
                    <a:srgbClr val="000000"/>
                  </a:solidFill>
                </a:rPr>
                <a:t>A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1603375" y="3262264"/>
              <a:ext cx="96570" cy="10708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48" name="Freeform 47"/>
          <p:cNvSpPr/>
          <p:nvPr/>
        </p:nvSpPr>
        <p:spPr bwMode="auto">
          <a:xfrm>
            <a:off x="1132764" y="2994175"/>
            <a:ext cx="945420" cy="1709919"/>
          </a:xfrm>
          <a:custGeom>
            <a:avLst/>
            <a:gdLst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21477"/>
              <a:gd name="connsiteY0" fmla="*/ 0 h 1678675"/>
              <a:gd name="connsiteX1" fmla="*/ 914400 w 921477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1678675">
                <a:moveTo>
                  <a:pt x="0" y="0"/>
                </a:moveTo>
                <a:cubicBezTo>
                  <a:pt x="799664" y="53350"/>
                  <a:pt x="907577" y="1182807"/>
                  <a:pt x="914400" y="16786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5" name="Freeform 54"/>
          <p:cNvSpPr/>
          <p:nvPr/>
        </p:nvSpPr>
        <p:spPr bwMode="auto">
          <a:xfrm>
            <a:off x="1146412" y="1467134"/>
            <a:ext cx="2572603" cy="3214048"/>
          </a:xfrm>
          <a:custGeom>
            <a:avLst/>
            <a:gdLst>
              <a:gd name="connsiteX0" fmla="*/ 13648 w 2572603"/>
              <a:gd name="connsiteY0" fmla="*/ 1030406 h 3214048"/>
              <a:gd name="connsiteX1" fmla="*/ 184245 w 2572603"/>
              <a:gd name="connsiteY1" fmla="*/ 1044054 h 3214048"/>
              <a:gd name="connsiteX2" fmla="*/ 388961 w 2572603"/>
              <a:gd name="connsiteY2" fmla="*/ 1098645 h 3214048"/>
              <a:gd name="connsiteX3" fmla="*/ 648269 w 2572603"/>
              <a:gd name="connsiteY3" fmla="*/ 1235122 h 3214048"/>
              <a:gd name="connsiteX4" fmla="*/ 771098 w 2572603"/>
              <a:gd name="connsiteY4" fmla="*/ 1344305 h 3214048"/>
              <a:gd name="connsiteX5" fmla="*/ 948519 w 2572603"/>
              <a:gd name="connsiteY5" fmla="*/ 1555845 h 3214048"/>
              <a:gd name="connsiteX6" fmla="*/ 1071349 w 2572603"/>
              <a:gd name="connsiteY6" fmla="*/ 1746914 h 3214048"/>
              <a:gd name="connsiteX7" fmla="*/ 1146412 w 2572603"/>
              <a:gd name="connsiteY7" fmla="*/ 1931158 h 3214048"/>
              <a:gd name="connsiteX8" fmla="*/ 1262418 w 2572603"/>
              <a:gd name="connsiteY8" fmla="*/ 2238233 h 3214048"/>
              <a:gd name="connsiteX9" fmla="*/ 1330657 w 2572603"/>
              <a:gd name="connsiteY9" fmla="*/ 2640842 h 3214048"/>
              <a:gd name="connsiteX10" fmla="*/ 1371600 w 2572603"/>
              <a:gd name="connsiteY10" fmla="*/ 2982036 h 3214048"/>
              <a:gd name="connsiteX11" fmla="*/ 1378424 w 2572603"/>
              <a:gd name="connsiteY11" fmla="*/ 3200400 h 3214048"/>
              <a:gd name="connsiteX12" fmla="*/ 2572603 w 2572603"/>
              <a:gd name="connsiteY12" fmla="*/ 3214048 h 3214048"/>
              <a:gd name="connsiteX13" fmla="*/ 2558955 w 2572603"/>
              <a:gd name="connsiteY13" fmla="*/ 0 h 3214048"/>
              <a:gd name="connsiteX14" fmla="*/ 0 w 2572603"/>
              <a:gd name="connsiteY14" fmla="*/ 0 h 3214048"/>
              <a:gd name="connsiteX15" fmla="*/ 13648 w 2572603"/>
              <a:gd name="connsiteY15" fmla="*/ 1030406 h 3214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72603" h="3214048">
                <a:moveTo>
                  <a:pt x="13648" y="1030406"/>
                </a:moveTo>
                <a:lnTo>
                  <a:pt x="184245" y="1044054"/>
                </a:lnTo>
                <a:lnTo>
                  <a:pt x="388961" y="1098645"/>
                </a:lnTo>
                <a:lnTo>
                  <a:pt x="648269" y="1235122"/>
                </a:lnTo>
                <a:lnTo>
                  <a:pt x="771098" y="1344305"/>
                </a:lnTo>
                <a:lnTo>
                  <a:pt x="948519" y="1555845"/>
                </a:lnTo>
                <a:lnTo>
                  <a:pt x="1071349" y="1746914"/>
                </a:lnTo>
                <a:lnTo>
                  <a:pt x="1146412" y="1931158"/>
                </a:lnTo>
                <a:lnTo>
                  <a:pt x="1262418" y="2238233"/>
                </a:lnTo>
                <a:lnTo>
                  <a:pt x="1330657" y="2640842"/>
                </a:lnTo>
                <a:lnTo>
                  <a:pt x="1371600" y="2982036"/>
                </a:lnTo>
                <a:lnTo>
                  <a:pt x="1378424" y="3200400"/>
                </a:lnTo>
                <a:lnTo>
                  <a:pt x="2572603" y="3214048"/>
                </a:lnTo>
                <a:cubicBezTo>
                  <a:pt x="2568054" y="2142699"/>
                  <a:pt x="2563504" y="1071349"/>
                  <a:pt x="2558955" y="0"/>
                </a:cubicBezTo>
                <a:lnTo>
                  <a:pt x="0" y="0"/>
                </a:lnTo>
                <a:lnTo>
                  <a:pt x="13648" y="1030406"/>
                </a:lnTo>
                <a:close/>
              </a:path>
            </a:pathLst>
          </a:custGeom>
          <a:solidFill>
            <a:srgbClr val="FFC5FF"/>
          </a:solidFill>
          <a:ln w="9525" cap="flat" cmpd="sng" algn="ctr">
            <a:solidFill>
              <a:srgbClr val="FFC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4" name="Freeform 53"/>
          <p:cNvSpPr/>
          <p:nvPr/>
        </p:nvSpPr>
        <p:spPr bwMode="auto">
          <a:xfrm>
            <a:off x="1153879" y="2514391"/>
            <a:ext cx="1363690" cy="2170653"/>
          </a:xfrm>
          <a:custGeom>
            <a:avLst/>
            <a:gdLst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21477"/>
              <a:gd name="connsiteY0" fmla="*/ 0 h 1678675"/>
              <a:gd name="connsiteX1" fmla="*/ 914400 w 921477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1678675">
                <a:moveTo>
                  <a:pt x="0" y="0"/>
                </a:moveTo>
                <a:cubicBezTo>
                  <a:pt x="799664" y="53350"/>
                  <a:pt x="907577" y="1182807"/>
                  <a:pt x="914400" y="1678675"/>
                </a:cubicBezTo>
              </a:path>
            </a:pathLst>
          </a:custGeom>
          <a:noFill/>
          <a:ln w="381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7" name="Freeform 56"/>
          <p:cNvSpPr/>
          <p:nvPr/>
        </p:nvSpPr>
        <p:spPr bwMode="auto">
          <a:xfrm>
            <a:off x="5495853" y="3007824"/>
            <a:ext cx="932017" cy="1671270"/>
          </a:xfrm>
          <a:custGeom>
            <a:avLst/>
            <a:gdLst>
              <a:gd name="connsiteX0" fmla="*/ 0 w 908463"/>
              <a:gd name="connsiteY0" fmla="*/ 0 h 1674421"/>
              <a:gd name="connsiteX1" fmla="*/ 219694 w 908463"/>
              <a:gd name="connsiteY1" fmla="*/ 53439 h 1674421"/>
              <a:gd name="connsiteX2" fmla="*/ 439387 w 908463"/>
              <a:gd name="connsiteY2" fmla="*/ 184067 h 1674421"/>
              <a:gd name="connsiteX3" fmla="*/ 611579 w 908463"/>
              <a:gd name="connsiteY3" fmla="*/ 391886 h 1674421"/>
              <a:gd name="connsiteX4" fmla="*/ 777834 w 908463"/>
              <a:gd name="connsiteY4" fmla="*/ 742208 h 1674421"/>
              <a:gd name="connsiteX5" fmla="*/ 849086 w 908463"/>
              <a:gd name="connsiteY5" fmla="*/ 1062841 h 1674421"/>
              <a:gd name="connsiteX6" fmla="*/ 902525 w 908463"/>
              <a:gd name="connsiteY6" fmla="*/ 1436914 h 1674421"/>
              <a:gd name="connsiteX7" fmla="*/ 908463 w 908463"/>
              <a:gd name="connsiteY7" fmla="*/ 1668483 h 1674421"/>
              <a:gd name="connsiteX8" fmla="*/ 17813 w 908463"/>
              <a:gd name="connsiteY8" fmla="*/ 1674421 h 1674421"/>
              <a:gd name="connsiteX9" fmla="*/ 0 w 908463"/>
              <a:gd name="connsiteY9" fmla="*/ 0 h 1674421"/>
              <a:gd name="connsiteX0" fmla="*/ 9349 w 917812"/>
              <a:gd name="connsiteY0" fmla="*/ 0 h 1681245"/>
              <a:gd name="connsiteX1" fmla="*/ 229043 w 917812"/>
              <a:gd name="connsiteY1" fmla="*/ 53439 h 1681245"/>
              <a:gd name="connsiteX2" fmla="*/ 448736 w 917812"/>
              <a:gd name="connsiteY2" fmla="*/ 184067 h 1681245"/>
              <a:gd name="connsiteX3" fmla="*/ 620928 w 917812"/>
              <a:gd name="connsiteY3" fmla="*/ 391886 h 1681245"/>
              <a:gd name="connsiteX4" fmla="*/ 787183 w 917812"/>
              <a:gd name="connsiteY4" fmla="*/ 742208 h 1681245"/>
              <a:gd name="connsiteX5" fmla="*/ 858435 w 917812"/>
              <a:gd name="connsiteY5" fmla="*/ 1062841 h 1681245"/>
              <a:gd name="connsiteX6" fmla="*/ 911874 w 917812"/>
              <a:gd name="connsiteY6" fmla="*/ 1436914 h 1681245"/>
              <a:gd name="connsiteX7" fmla="*/ 917812 w 917812"/>
              <a:gd name="connsiteY7" fmla="*/ 1668483 h 1681245"/>
              <a:gd name="connsiteX8" fmla="*/ 467 w 917812"/>
              <a:gd name="connsiteY8" fmla="*/ 1681245 h 1681245"/>
              <a:gd name="connsiteX9" fmla="*/ 9349 w 917812"/>
              <a:gd name="connsiteY9" fmla="*/ 0 h 1681245"/>
              <a:gd name="connsiteX0" fmla="*/ 6169 w 914632"/>
              <a:gd name="connsiteY0" fmla="*/ 0 h 1668483"/>
              <a:gd name="connsiteX1" fmla="*/ 225863 w 914632"/>
              <a:gd name="connsiteY1" fmla="*/ 53439 h 1668483"/>
              <a:gd name="connsiteX2" fmla="*/ 445556 w 914632"/>
              <a:gd name="connsiteY2" fmla="*/ 184067 h 1668483"/>
              <a:gd name="connsiteX3" fmla="*/ 617748 w 914632"/>
              <a:gd name="connsiteY3" fmla="*/ 391886 h 1668483"/>
              <a:gd name="connsiteX4" fmla="*/ 784003 w 914632"/>
              <a:gd name="connsiteY4" fmla="*/ 742208 h 1668483"/>
              <a:gd name="connsiteX5" fmla="*/ 855255 w 914632"/>
              <a:gd name="connsiteY5" fmla="*/ 1062841 h 1668483"/>
              <a:gd name="connsiteX6" fmla="*/ 908694 w 914632"/>
              <a:gd name="connsiteY6" fmla="*/ 1436914 h 1668483"/>
              <a:gd name="connsiteX7" fmla="*/ 914632 w 914632"/>
              <a:gd name="connsiteY7" fmla="*/ 1668483 h 1668483"/>
              <a:gd name="connsiteX8" fmla="*/ 539 w 914632"/>
              <a:gd name="connsiteY8" fmla="*/ 1664620 h 1668483"/>
              <a:gd name="connsiteX9" fmla="*/ 6169 w 914632"/>
              <a:gd name="connsiteY9" fmla="*/ 0 h 1668483"/>
              <a:gd name="connsiteX0" fmla="*/ 3014 w 911477"/>
              <a:gd name="connsiteY0" fmla="*/ 0 h 1671270"/>
              <a:gd name="connsiteX1" fmla="*/ 222708 w 911477"/>
              <a:gd name="connsiteY1" fmla="*/ 53439 h 1671270"/>
              <a:gd name="connsiteX2" fmla="*/ 442401 w 911477"/>
              <a:gd name="connsiteY2" fmla="*/ 184067 h 1671270"/>
              <a:gd name="connsiteX3" fmla="*/ 614593 w 911477"/>
              <a:gd name="connsiteY3" fmla="*/ 391886 h 1671270"/>
              <a:gd name="connsiteX4" fmla="*/ 780848 w 911477"/>
              <a:gd name="connsiteY4" fmla="*/ 742208 h 1671270"/>
              <a:gd name="connsiteX5" fmla="*/ 852100 w 911477"/>
              <a:gd name="connsiteY5" fmla="*/ 1062841 h 1671270"/>
              <a:gd name="connsiteX6" fmla="*/ 905539 w 911477"/>
              <a:gd name="connsiteY6" fmla="*/ 1436914 h 1671270"/>
              <a:gd name="connsiteX7" fmla="*/ 911477 w 911477"/>
              <a:gd name="connsiteY7" fmla="*/ 1668483 h 1671270"/>
              <a:gd name="connsiteX8" fmla="*/ 636 w 911477"/>
              <a:gd name="connsiteY8" fmla="*/ 1671270 h 1671270"/>
              <a:gd name="connsiteX9" fmla="*/ 3014 w 911477"/>
              <a:gd name="connsiteY9" fmla="*/ 0 h 167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11477" h="1671270">
                <a:moveTo>
                  <a:pt x="3014" y="0"/>
                </a:moveTo>
                <a:lnTo>
                  <a:pt x="222708" y="53439"/>
                </a:lnTo>
                <a:lnTo>
                  <a:pt x="442401" y="184067"/>
                </a:lnTo>
                <a:lnTo>
                  <a:pt x="614593" y="391886"/>
                </a:lnTo>
                <a:lnTo>
                  <a:pt x="780848" y="742208"/>
                </a:lnTo>
                <a:lnTo>
                  <a:pt x="852100" y="1062841"/>
                </a:lnTo>
                <a:lnTo>
                  <a:pt x="905539" y="1436914"/>
                </a:lnTo>
                <a:lnTo>
                  <a:pt x="911477" y="1668483"/>
                </a:lnTo>
                <a:lnTo>
                  <a:pt x="636" y="1671270"/>
                </a:lnTo>
                <a:cubicBezTo>
                  <a:pt x="-3322" y="1113130"/>
                  <a:pt x="12910" y="558140"/>
                  <a:pt x="3014" y="0"/>
                </a:cubicBezTo>
                <a:close/>
              </a:path>
            </a:pathLst>
          </a:custGeom>
          <a:solidFill>
            <a:srgbClr val="BDBDFF"/>
          </a:solidFill>
          <a:ln w="9525" cap="flat" cmpd="sng" algn="ctr">
            <a:solidFill>
              <a:srgbClr val="BDBD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58" name="Group 57"/>
          <p:cNvGrpSpPr/>
          <p:nvPr/>
        </p:nvGrpSpPr>
        <p:grpSpPr>
          <a:xfrm>
            <a:off x="5951846" y="3962827"/>
            <a:ext cx="425301" cy="461327"/>
            <a:chOff x="1274644" y="3262264"/>
            <a:chExt cx="425301" cy="461327"/>
          </a:xfrm>
        </p:grpSpPr>
        <p:sp>
          <p:nvSpPr>
            <p:cNvPr id="59" name="TextBox 14"/>
            <p:cNvSpPr txBox="1">
              <a:spLocks noChangeArrowheads="1"/>
            </p:cNvSpPr>
            <p:nvPr/>
          </p:nvSpPr>
          <p:spPr bwMode="auto">
            <a:xfrm>
              <a:off x="1274644" y="3354259"/>
              <a:ext cx="3385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3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3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>
                <a:buFontTx/>
                <a:buNone/>
              </a:pPr>
              <a:r>
                <a:rPr lang="en-US" sz="1800" dirty="0" smtClean="0">
                  <a:solidFill>
                    <a:srgbClr val="000000"/>
                  </a:solidFill>
                </a:rPr>
                <a:t>B</a:t>
              </a:r>
            </a:p>
          </p:txBody>
        </p:sp>
        <p:sp>
          <p:nvSpPr>
            <p:cNvPr id="60" name="Oval 59"/>
            <p:cNvSpPr/>
            <p:nvPr/>
          </p:nvSpPr>
          <p:spPr bwMode="auto">
            <a:xfrm>
              <a:off x="1603375" y="3262264"/>
              <a:ext cx="96570" cy="107087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342900" marR="0" indent="-34290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3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61" name="Freeform 60"/>
          <p:cNvSpPr/>
          <p:nvPr/>
        </p:nvSpPr>
        <p:spPr bwMode="auto">
          <a:xfrm>
            <a:off x="5461978" y="3004366"/>
            <a:ext cx="945420" cy="1709919"/>
          </a:xfrm>
          <a:custGeom>
            <a:avLst/>
            <a:gdLst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21477"/>
              <a:gd name="connsiteY0" fmla="*/ 0 h 1678675"/>
              <a:gd name="connsiteX1" fmla="*/ 914400 w 921477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1678675">
                <a:moveTo>
                  <a:pt x="0" y="0"/>
                </a:moveTo>
                <a:cubicBezTo>
                  <a:pt x="799664" y="53350"/>
                  <a:pt x="907577" y="1182807"/>
                  <a:pt x="914400" y="1678675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4" name="Freeform 63"/>
          <p:cNvSpPr/>
          <p:nvPr/>
        </p:nvSpPr>
        <p:spPr bwMode="auto">
          <a:xfrm>
            <a:off x="5479576" y="1467134"/>
            <a:ext cx="2586251" cy="3234520"/>
          </a:xfrm>
          <a:custGeom>
            <a:avLst/>
            <a:gdLst>
              <a:gd name="connsiteX0" fmla="*/ 0 w 2586251"/>
              <a:gd name="connsiteY0" fmla="*/ 0 h 3227696"/>
              <a:gd name="connsiteX1" fmla="*/ 6824 w 2586251"/>
              <a:gd name="connsiteY1" fmla="*/ 334370 h 3227696"/>
              <a:gd name="connsiteX2" fmla="*/ 156949 w 2586251"/>
              <a:gd name="connsiteY2" fmla="*/ 348018 h 3227696"/>
              <a:gd name="connsiteX3" fmla="*/ 348018 w 2586251"/>
              <a:gd name="connsiteY3" fmla="*/ 375314 h 3227696"/>
              <a:gd name="connsiteX4" fmla="*/ 552734 w 2586251"/>
              <a:gd name="connsiteY4" fmla="*/ 429905 h 3227696"/>
              <a:gd name="connsiteX5" fmla="*/ 764275 w 2586251"/>
              <a:gd name="connsiteY5" fmla="*/ 504967 h 3227696"/>
              <a:gd name="connsiteX6" fmla="*/ 955343 w 2586251"/>
              <a:gd name="connsiteY6" fmla="*/ 614149 h 3227696"/>
              <a:gd name="connsiteX7" fmla="*/ 1173708 w 2586251"/>
              <a:gd name="connsiteY7" fmla="*/ 771099 h 3227696"/>
              <a:gd name="connsiteX8" fmla="*/ 1317009 w 2586251"/>
              <a:gd name="connsiteY8" fmla="*/ 914400 h 3227696"/>
              <a:gd name="connsiteX9" fmla="*/ 1487606 w 2586251"/>
              <a:gd name="connsiteY9" fmla="*/ 1112293 h 3227696"/>
              <a:gd name="connsiteX10" fmla="*/ 1589964 w 2586251"/>
              <a:gd name="connsiteY10" fmla="*/ 1262418 h 3227696"/>
              <a:gd name="connsiteX11" fmla="*/ 1678675 w 2586251"/>
              <a:gd name="connsiteY11" fmla="*/ 1433015 h 3227696"/>
              <a:gd name="connsiteX12" fmla="*/ 1781033 w 2586251"/>
              <a:gd name="connsiteY12" fmla="*/ 1637732 h 3227696"/>
              <a:gd name="connsiteX13" fmla="*/ 1876567 w 2586251"/>
              <a:gd name="connsiteY13" fmla="*/ 1876567 h 3227696"/>
              <a:gd name="connsiteX14" fmla="*/ 1944806 w 2586251"/>
              <a:gd name="connsiteY14" fmla="*/ 2142699 h 3227696"/>
              <a:gd name="connsiteX15" fmla="*/ 2013045 w 2586251"/>
              <a:gd name="connsiteY15" fmla="*/ 2504364 h 3227696"/>
              <a:gd name="connsiteX16" fmla="*/ 2067636 w 2586251"/>
              <a:gd name="connsiteY16" fmla="*/ 2886502 h 3227696"/>
              <a:gd name="connsiteX17" fmla="*/ 2074460 w 2586251"/>
              <a:gd name="connsiteY17" fmla="*/ 3227696 h 3227696"/>
              <a:gd name="connsiteX18" fmla="*/ 2579427 w 2586251"/>
              <a:gd name="connsiteY18" fmla="*/ 3227696 h 3227696"/>
              <a:gd name="connsiteX19" fmla="*/ 2586251 w 2586251"/>
              <a:gd name="connsiteY19" fmla="*/ 13648 h 3227696"/>
              <a:gd name="connsiteX20" fmla="*/ 0 w 2586251"/>
              <a:gd name="connsiteY20" fmla="*/ 0 h 3227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586251" h="3227696">
                <a:moveTo>
                  <a:pt x="0" y="0"/>
                </a:moveTo>
                <a:lnTo>
                  <a:pt x="6824" y="334370"/>
                </a:lnTo>
                <a:lnTo>
                  <a:pt x="156949" y="348018"/>
                </a:lnTo>
                <a:lnTo>
                  <a:pt x="348018" y="375314"/>
                </a:lnTo>
                <a:lnTo>
                  <a:pt x="552734" y="429905"/>
                </a:lnTo>
                <a:lnTo>
                  <a:pt x="764275" y="504967"/>
                </a:lnTo>
                <a:lnTo>
                  <a:pt x="955343" y="614149"/>
                </a:lnTo>
                <a:lnTo>
                  <a:pt x="1173708" y="771099"/>
                </a:lnTo>
                <a:lnTo>
                  <a:pt x="1317009" y="914400"/>
                </a:lnTo>
                <a:lnTo>
                  <a:pt x="1487606" y="1112293"/>
                </a:lnTo>
                <a:lnTo>
                  <a:pt x="1589964" y="1262418"/>
                </a:lnTo>
                <a:lnTo>
                  <a:pt x="1678675" y="1433015"/>
                </a:lnTo>
                <a:lnTo>
                  <a:pt x="1781033" y="1637732"/>
                </a:lnTo>
                <a:lnTo>
                  <a:pt x="1876567" y="1876567"/>
                </a:lnTo>
                <a:lnTo>
                  <a:pt x="1944806" y="2142699"/>
                </a:lnTo>
                <a:lnTo>
                  <a:pt x="2013045" y="2504364"/>
                </a:lnTo>
                <a:lnTo>
                  <a:pt x="2067636" y="2886502"/>
                </a:lnTo>
                <a:lnTo>
                  <a:pt x="2074460" y="3227696"/>
                </a:lnTo>
                <a:lnTo>
                  <a:pt x="2579427" y="3227696"/>
                </a:lnTo>
                <a:cubicBezTo>
                  <a:pt x="2581702" y="2156347"/>
                  <a:pt x="2583976" y="1084997"/>
                  <a:pt x="2586251" y="13648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5FF"/>
          </a:solidFill>
          <a:ln w="9525" cap="flat" cmpd="sng" algn="ctr">
            <a:solidFill>
              <a:srgbClr val="FFC5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3" name="Freeform 62"/>
          <p:cNvSpPr/>
          <p:nvPr/>
        </p:nvSpPr>
        <p:spPr bwMode="auto">
          <a:xfrm>
            <a:off x="5495924" y="1818304"/>
            <a:ext cx="2051287" cy="2876074"/>
          </a:xfrm>
          <a:custGeom>
            <a:avLst/>
            <a:gdLst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21477"/>
              <a:gd name="connsiteY0" fmla="*/ 0 h 1678675"/>
              <a:gd name="connsiteX1" fmla="*/ 914400 w 921477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  <a:gd name="connsiteX0" fmla="*/ 0 w 914400"/>
              <a:gd name="connsiteY0" fmla="*/ 0 h 1678675"/>
              <a:gd name="connsiteX1" fmla="*/ 914400 w 914400"/>
              <a:gd name="connsiteY1" fmla="*/ 1678675 h 167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1678675">
                <a:moveTo>
                  <a:pt x="0" y="0"/>
                </a:moveTo>
                <a:cubicBezTo>
                  <a:pt x="799664" y="53350"/>
                  <a:pt x="907577" y="1182807"/>
                  <a:pt x="914400" y="1678675"/>
                </a:cubicBezTo>
              </a:path>
            </a:pathLst>
          </a:custGeom>
          <a:noFill/>
          <a:ln w="38100" cap="flat" cmpd="sng" algn="ctr">
            <a:solidFill>
              <a:srgbClr val="FF757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42900" marR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3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52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/>
      <p:bldP spid="10" grpId="0"/>
      <p:bldP spid="52" grpId="0" animBg="1"/>
      <p:bldP spid="48" grpId="0" animBg="1"/>
      <p:bldP spid="55" grpId="0" animBg="1"/>
      <p:bldP spid="54" grpId="0" animBg="1"/>
      <p:bldP spid="57" grpId="0" animBg="1"/>
      <p:bldP spid="61" grpId="0" animBg="1"/>
      <p:bldP spid="64" grpId="0" animBg="1"/>
      <p:bldP spid="6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Growth and the </a:t>
            </a:r>
            <a:r>
              <a:rPr lang="en-US" dirty="0" smtClean="0"/>
              <a:t>PPF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invest more in capital this year</a:t>
            </a:r>
          </a:p>
          <a:p>
            <a:pPr lvl="1"/>
            <a:r>
              <a:rPr lang="en-US" dirty="0" smtClean="0"/>
              <a:t>To produce more </a:t>
            </a:r>
            <a:r>
              <a:rPr lang="en-US" dirty="0"/>
              <a:t>capital this </a:t>
            </a:r>
            <a:r>
              <a:rPr lang="en-US" dirty="0" smtClean="0"/>
              <a:t>year  </a:t>
            </a:r>
          </a:p>
          <a:p>
            <a:pPr lvl="2"/>
            <a:r>
              <a:rPr lang="en-US" dirty="0" smtClean="0"/>
              <a:t>Must </a:t>
            </a:r>
            <a:r>
              <a:rPr lang="en-US" dirty="0"/>
              <a:t>give up some consumer goods </a:t>
            </a:r>
            <a:r>
              <a:rPr lang="en-US" dirty="0" smtClean="0"/>
              <a:t>this year</a:t>
            </a:r>
          </a:p>
          <a:p>
            <a:pPr lvl="1"/>
            <a:r>
              <a:rPr lang="en-US" dirty="0" smtClean="0"/>
              <a:t>Must save more now: investment cannot occur without saving</a:t>
            </a:r>
          </a:p>
          <a:p>
            <a:r>
              <a:rPr lang="en-US" dirty="0" smtClean="0"/>
              <a:t>The </a:t>
            </a:r>
            <a:r>
              <a:rPr lang="en-US" dirty="0"/>
              <a:t>opportunity cost of producing more capital goods this </a:t>
            </a:r>
            <a:r>
              <a:rPr lang="en-US" dirty="0" smtClean="0"/>
              <a:t>year</a:t>
            </a:r>
          </a:p>
          <a:p>
            <a:pPr lvl="1"/>
            <a:r>
              <a:rPr lang="en-US" dirty="0" smtClean="0"/>
              <a:t>Is producing fewer </a:t>
            </a:r>
            <a:r>
              <a:rPr lang="en-US" dirty="0"/>
              <a:t>consumer </a:t>
            </a:r>
            <a:r>
              <a:rPr lang="en-US" dirty="0" smtClean="0"/>
              <a:t>goods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0440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Productivity?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Production </a:t>
            </a:r>
          </a:p>
          <a:p>
            <a:pPr lvl="1"/>
            <a:r>
              <a:rPr lang="en-US" dirty="0"/>
              <a:t>Process that transform resources into goods and services</a:t>
            </a:r>
          </a:p>
          <a:p>
            <a:r>
              <a:rPr lang="en-US" dirty="0"/>
              <a:t>Productivity</a:t>
            </a:r>
          </a:p>
          <a:p>
            <a:pPr lvl="1"/>
            <a:r>
              <a:rPr lang="en-US" dirty="0"/>
              <a:t>Efficient use of resources</a:t>
            </a:r>
          </a:p>
          <a:p>
            <a:pPr lvl="1"/>
            <a:r>
              <a:rPr lang="en-US" dirty="0"/>
              <a:t>Ratio of a specific measure of output to a specific measure of input</a:t>
            </a:r>
          </a:p>
          <a:p>
            <a:r>
              <a:rPr lang="en-US" dirty="0"/>
              <a:t>Labor productivity</a:t>
            </a:r>
          </a:p>
          <a:p>
            <a:pPr lvl="1"/>
            <a:r>
              <a:rPr lang="en-US" dirty="0"/>
              <a:t>Output per unit of </a:t>
            </a:r>
            <a:r>
              <a:rPr lang="en-US" dirty="0" smtClean="0"/>
              <a:t>labor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2017 Cengage Learning®. May not be scanned, copied or duplicated, or posted to a publicly accessible website, in whole or in part.</a:t>
            </a: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923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xtbook titl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ro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hapterSlide">
  <a:themeElements>
    <a:clrScheme name="ChapterSli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hapterSli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hapter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apter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apter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exhibit_figur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exhibit_figure 2 text boxes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exhibit_table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ase study 2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appendix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342900" marR="0" indent="-34290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24766</TotalTime>
  <Words>3310</Words>
  <Application>Microsoft Office PowerPoint</Application>
  <PresentationFormat>On-screen Show (4:3)</PresentationFormat>
  <Paragraphs>357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45</vt:i4>
      </vt:variant>
    </vt:vector>
  </HeadingPairs>
  <TitlesOfParts>
    <vt:vector size="57" baseType="lpstr">
      <vt:lpstr>Arial</vt:lpstr>
      <vt:lpstr>Calibri</vt:lpstr>
      <vt:lpstr>Cambria</vt:lpstr>
      <vt:lpstr>Times New Roman</vt:lpstr>
      <vt:lpstr>Textbook title</vt:lpstr>
      <vt:lpstr>intro</vt:lpstr>
      <vt:lpstr>ChapterSlide</vt:lpstr>
      <vt:lpstr>exhibit_figure</vt:lpstr>
      <vt:lpstr>exhibit_figure 2 text boxes</vt:lpstr>
      <vt:lpstr>exhibit_table</vt:lpstr>
      <vt:lpstr>case study 2</vt:lpstr>
      <vt:lpstr>appendix</vt:lpstr>
      <vt:lpstr>PowerPoint Presentation</vt:lpstr>
      <vt:lpstr>PowerPoint Presentation</vt:lpstr>
      <vt:lpstr>Theory of Productivity and Growth</vt:lpstr>
      <vt:lpstr>Growth and the PPF</vt:lpstr>
      <vt:lpstr>Growth and the PPF</vt:lpstr>
      <vt:lpstr>Growth and the PPF</vt:lpstr>
      <vt:lpstr>Exhibit 1</vt:lpstr>
      <vt:lpstr>Growth and the PPF</vt:lpstr>
      <vt:lpstr>What is Productivity?</vt:lpstr>
      <vt:lpstr>Labor Productivity</vt:lpstr>
      <vt:lpstr>Labor Productivity</vt:lpstr>
      <vt:lpstr>Per-Worker Production Function</vt:lpstr>
      <vt:lpstr>Exhibit 2</vt:lpstr>
      <vt:lpstr>Per-Worker Production Function</vt:lpstr>
      <vt:lpstr>Technological Change and Know-How</vt:lpstr>
      <vt:lpstr>Exhibit 3</vt:lpstr>
      <vt:lpstr>Technological Change and Know-How</vt:lpstr>
      <vt:lpstr>Rules of the Game</vt:lpstr>
      <vt:lpstr>Rules of the Game</vt:lpstr>
      <vt:lpstr>Rules of the Game</vt:lpstr>
      <vt:lpstr>Productivity and Growth in Practice</vt:lpstr>
      <vt:lpstr>Productivity and Growth in Practice</vt:lpstr>
      <vt:lpstr>Productivity and Growth in Practice</vt:lpstr>
      <vt:lpstr>Education and Economic Development</vt:lpstr>
      <vt:lpstr>Exhibit 4</vt:lpstr>
      <vt:lpstr>U.S. Labor Productivity</vt:lpstr>
      <vt:lpstr>U.S. Labor Productivity</vt:lpstr>
      <vt:lpstr>Exhibit 5</vt:lpstr>
      <vt:lpstr>Slowdown and Rebound</vt:lpstr>
      <vt:lpstr>Slowdown and Rebound</vt:lpstr>
      <vt:lpstr>Slowdown and Rebound</vt:lpstr>
      <vt:lpstr>Exhibit 6</vt:lpstr>
      <vt:lpstr>Output per Capita</vt:lpstr>
      <vt:lpstr>Exhibit 7</vt:lpstr>
      <vt:lpstr>Other Issues of Technology and Growth</vt:lpstr>
      <vt:lpstr>Research and Development</vt:lpstr>
      <vt:lpstr>Research and Development</vt:lpstr>
      <vt:lpstr>Research and Development</vt:lpstr>
      <vt:lpstr>Exhibit 8</vt:lpstr>
      <vt:lpstr>Industrial Policy</vt:lpstr>
      <vt:lpstr>Industrial Policy</vt:lpstr>
      <vt:lpstr>Industrial Policy</vt:lpstr>
      <vt:lpstr>Income and Happiness</vt:lpstr>
      <vt:lpstr>Income and Happiness</vt:lpstr>
      <vt:lpstr>Income and Happiness</vt:lpstr>
    </vt:vector>
  </TitlesOfParts>
  <Company>Eastern Illinois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ECONOMICS</dc:title>
  <dc:creator>Andreea Chiritescu</dc:creator>
  <cp:lastModifiedBy>CL User</cp:lastModifiedBy>
  <cp:revision>1182</cp:revision>
  <dcterms:created xsi:type="dcterms:W3CDTF">2006-11-30T14:59:54Z</dcterms:created>
  <dcterms:modified xsi:type="dcterms:W3CDTF">2016-01-20T00:34:49Z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2003424474</vt:i4>
  </property>
  <property fmtid="{D5CDD505-2E9C-101B-9397-08002B2CF9AE}" pid="3" name="_NewReviewCycle">
    <vt:lpwstr/>
  </property>
  <property fmtid="{D5CDD505-2E9C-101B-9397-08002B2CF9AE}" pid="4" name="_EmailSubject">
    <vt:lpwstr>PowerPoints</vt:lpwstr>
  </property>
  <property fmtid="{D5CDD505-2E9C-101B-9397-08002B2CF9AE}" pid="5" name="_AuthorEmail">
    <vt:lpwstr>Julia.Chase@cengage.com</vt:lpwstr>
  </property>
  <property fmtid="{D5CDD505-2E9C-101B-9397-08002B2CF9AE}" pid="6" name="_AuthorEmailDisplayName">
    <vt:lpwstr>Chase, Julia</vt:lpwstr>
  </property>
</Properties>
</file>