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7"/>
  </p:notesMasterIdLst>
  <p:handoutMasterIdLst>
    <p:handoutMasterId r:id="rId58"/>
  </p:handoutMasterIdLst>
  <p:sldIdLst>
    <p:sldId id="256" r:id="rId10"/>
    <p:sldId id="647" r:id="rId11"/>
    <p:sldId id="374" r:id="rId12"/>
    <p:sldId id="348" r:id="rId13"/>
    <p:sldId id="691" r:id="rId14"/>
    <p:sldId id="693" r:id="rId15"/>
    <p:sldId id="692" r:id="rId16"/>
    <p:sldId id="695" r:id="rId17"/>
    <p:sldId id="696" r:id="rId18"/>
    <p:sldId id="626" r:id="rId19"/>
    <p:sldId id="697" r:id="rId20"/>
    <p:sldId id="658" r:id="rId21"/>
    <p:sldId id="628" r:id="rId22"/>
    <p:sldId id="660" r:id="rId23"/>
    <p:sldId id="699" r:id="rId24"/>
    <p:sldId id="661" r:id="rId25"/>
    <p:sldId id="700" r:id="rId26"/>
    <p:sldId id="701" r:id="rId27"/>
    <p:sldId id="703" r:id="rId28"/>
    <p:sldId id="665" r:id="rId29"/>
    <p:sldId id="666" r:id="rId30"/>
    <p:sldId id="636" r:id="rId31"/>
    <p:sldId id="668" r:id="rId32"/>
    <p:sldId id="669" r:id="rId33"/>
    <p:sldId id="704" r:id="rId34"/>
    <p:sldId id="631" r:id="rId35"/>
    <p:sldId id="706" r:id="rId36"/>
    <p:sldId id="673" r:id="rId37"/>
    <p:sldId id="674" r:id="rId38"/>
    <p:sldId id="675" r:id="rId39"/>
    <p:sldId id="676" r:id="rId40"/>
    <p:sldId id="677" r:id="rId41"/>
    <p:sldId id="678" r:id="rId42"/>
    <p:sldId id="679" r:id="rId43"/>
    <p:sldId id="683" r:id="rId44"/>
    <p:sldId id="707" r:id="rId45"/>
    <p:sldId id="705" r:id="rId46"/>
    <p:sldId id="685" r:id="rId47"/>
    <p:sldId id="686" r:id="rId48"/>
    <p:sldId id="687" r:id="rId49"/>
    <p:sldId id="688" r:id="rId50"/>
    <p:sldId id="644" r:id="rId51"/>
    <p:sldId id="645" r:id="rId52"/>
    <p:sldId id="617" r:id="rId53"/>
    <p:sldId id="648" r:id="rId54"/>
    <p:sldId id="649" r:id="rId55"/>
    <p:sldId id="65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3799" autoAdjust="0"/>
  </p:normalViewPr>
  <p:slideViewPr>
    <p:cSldViewPr>
      <p:cViewPr varScale="1">
        <p:scale>
          <a:sx n="95" d="100"/>
          <a:sy n="95" d="100"/>
        </p:scale>
        <p:origin x="444" y="90"/>
      </p:cViewPr>
      <p:guideLst>
        <p:guide orient="horz" pos="2160"/>
        <p:guide pos="2880"/>
      </p:guideLst>
    </p:cSldViewPr>
  </p:slideViewPr>
  <p:outlineViewPr>
    <p:cViewPr>
      <p:scale>
        <a:sx n="33" d="100"/>
        <a:sy n="33" d="100"/>
      </p:scale>
      <p:origin x="0" y="19674"/>
    </p:cViewPr>
  </p:outlineViewPr>
  <p:notesTextViewPr>
    <p:cViewPr>
      <p:scale>
        <a:sx n="1" d="1"/>
        <a:sy n="1" d="1"/>
      </p:scale>
      <p:origin x="0" y="0"/>
    </p:cViewPr>
  </p:notesTextViewPr>
  <p:sorterViewPr>
    <p:cViewPr>
      <p:scale>
        <a:sx n="110" d="100"/>
        <a:sy n="110" d="100"/>
      </p:scale>
      <p:origin x="0" y="13704"/>
    </p:cViewPr>
  </p:sorterViewPr>
  <p:notesViewPr>
    <p:cSldViewPr>
      <p:cViewPr>
        <p:scale>
          <a:sx n="70" d="100"/>
          <a:sy n="70" d="100"/>
        </p:scale>
        <p:origin x="-2544" y="8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10/31/2017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chapter is very technical and full of definitions and graphs.  Most of the material is not very analytical.  But it may be harder for some students to see the relevance of this material.  </a:t>
            </a:r>
          </a:p>
          <a:p>
            <a:pPr eaLnBrk="1" hangingPunct="1"/>
            <a:endParaRPr lang="en-US" sz="1200" dirty="0" smtClean="0"/>
          </a:p>
          <a:p>
            <a:pPr eaLnBrk="1" hangingPunct="1"/>
            <a:r>
              <a:rPr lang="en-US" sz="1200" dirty="0" smtClean="0"/>
              <a:t>So, this PowerPoint begins with a short brainstorming activity on the next slide.  This activity asks students to think of several costs that a real-world firm actually faces and the kinds of decisions that are affected by these costs.  Having realized that costs are important to business decisions, students should be more motivated to learn the concepts in this chapter. </a:t>
            </a:r>
          </a:p>
          <a:p>
            <a:pPr eaLnBrk="1" hangingPunct="1"/>
            <a:endParaRPr lang="en-US" sz="1200" dirty="0" smtClean="0"/>
          </a:p>
          <a:p>
            <a:pPr eaLnBrk="1" hangingPunct="1"/>
            <a:r>
              <a:rPr lang="en-US" sz="1200" dirty="0" smtClean="0"/>
              <a:t>It might also be worthwhile to point out that material in this chapter provides the foundation for the following four chapters.  In those four chapters, we will see how firms in different market structures use the cost concepts introduced here to make decisions about how much stuff to produce, what price to charge, and so forth.  Learning that material will be much easier for students if they have a good grasp of the material in this chapter.</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241248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following slides, Example 1 will be used to illustrate the production function, marginal product, and a first look at the costs of production.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44261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CA44109-6588-4860-A048-8C0C20583F0E}" type="slidenum">
              <a:rPr lang="en-US" smtClean="0"/>
              <a:pPr/>
              <a:t>12</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BEFF9B1D-DE94-440A-922E-9B141F754D21}" type="slidenum">
              <a:rPr lang="en-US" sz="1200">
                <a:cs typeface="Arial" charset="0"/>
              </a:rPr>
              <a:pPr algn="r"/>
              <a:t>12</a:t>
            </a:fld>
            <a:endParaRPr lang="en-US" sz="1200">
              <a:cs typeface="Arial" charset="0"/>
            </a:endParaRPr>
          </a:p>
        </p:txBody>
      </p:sp>
      <p:sp>
        <p:nvSpPr>
          <p:cNvPr id="67588" name="Rectangle 2"/>
          <p:cNvSpPr>
            <a:spLocks noGrp="1" noRot="1" noChangeAspect="1" noChangeArrowheads="1" noTextEdit="1"/>
          </p:cNvSpPr>
          <p:nvPr>
            <p:ph type="sldImg"/>
          </p:nvPr>
        </p:nvSpPr>
        <p:spPr>
          <a:xfrm>
            <a:off x="1144588"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83551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Notation: </a:t>
            </a:r>
            <a:br>
              <a:rPr lang="en-US" dirty="0" smtClean="0"/>
            </a:br>
            <a:r>
              <a:rPr lang="en-US" dirty="0" smtClean="0"/>
              <a:t>   ∆ (delta) = “change in…”</a:t>
            </a:r>
          </a:p>
          <a:p>
            <a:r>
              <a:rPr lang="en-US" dirty="0" smtClean="0"/>
              <a:t>	</a:t>
            </a:r>
            <a:br>
              <a:rPr lang="en-US" dirty="0" smtClean="0"/>
            </a:br>
            <a:r>
              <a:rPr lang="en-US" dirty="0" smtClean="0"/>
              <a:t>∆Q = change in output, </a:t>
            </a:r>
          </a:p>
          <a:p>
            <a:r>
              <a:rPr lang="en-US" dirty="0" smtClean="0"/>
              <a:t>∆L = change in labor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98966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CAF8147-15DC-4DE7-A500-9960D314FADB}" type="slidenum">
              <a:rPr lang="en-US" smtClean="0"/>
              <a:pPr/>
              <a:t>14</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DA6575BB-BB3B-4A03-B712-1993F86ECAF8}" type="slidenum">
              <a:rPr lang="en-US" sz="1200">
                <a:cs typeface="Arial" charset="0"/>
              </a:rPr>
              <a:pPr algn="r"/>
              <a:t>14</a:t>
            </a:fld>
            <a:endParaRPr lang="en-US" sz="1200">
              <a:cs typeface="Arial" charset="0"/>
            </a:endParaRPr>
          </a:p>
        </p:txBody>
      </p:sp>
      <p:sp>
        <p:nvSpPr>
          <p:cNvPr id="69636" name="Rectangle 2"/>
          <p:cNvSpPr>
            <a:spLocks noGrp="1" noRot="1" noChangeAspect="1" noChangeArrowheads="1" noTextEdit="1"/>
          </p:cNvSpPr>
          <p:nvPr>
            <p:ph type="sldImg"/>
          </p:nvPr>
        </p:nvSpPr>
        <p:spPr>
          <a:xfrm>
            <a:off x="1144588" y="534988"/>
            <a:ext cx="4572000" cy="3429000"/>
          </a:xfrm>
          <a:ln/>
        </p:spPr>
      </p:sp>
      <p:sp>
        <p:nvSpPr>
          <p:cNvPr id="69637"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134827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88493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DA55562-BF7B-4527-A81A-9B46AB1FF609}" type="slidenum">
              <a:rPr lang="en-US" smtClean="0"/>
              <a:pPr/>
              <a:t>16</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64F48358-E9FA-4535-A90E-5562A8F5EC4F}" type="slidenum">
              <a:rPr lang="en-US" sz="1200">
                <a:cs typeface="Arial" charset="0"/>
              </a:rPr>
              <a:pPr algn="r"/>
              <a:t>16</a:t>
            </a:fld>
            <a:endParaRPr lang="en-US" sz="1200">
              <a:cs typeface="Arial" charset="0"/>
            </a:endParaRPr>
          </a:p>
        </p:txBody>
      </p:sp>
      <p:sp>
        <p:nvSpPr>
          <p:cNvPr id="70660" name="Rectangle 2"/>
          <p:cNvSpPr>
            <a:spLocks noGrp="1" noRot="1" noChangeAspect="1" noChangeArrowheads="1" noTextEdit="1"/>
          </p:cNvSpPr>
          <p:nvPr>
            <p:ph type="sldImg"/>
          </p:nvPr>
        </p:nvSpPr>
        <p:spPr>
          <a:xfrm>
            <a:off x="1144588" y="534988"/>
            <a:ext cx="4572000" cy="3429000"/>
          </a:xfrm>
          <a:ln/>
        </p:spPr>
      </p:sp>
      <p:sp>
        <p:nvSpPr>
          <p:cNvPr id="70661"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MPL equals the slope of the production function.  </a:t>
            </a:r>
          </a:p>
          <a:p>
            <a:pPr eaLnBrk="1" hangingPunct="1"/>
            <a:r>
              <a:rPr lang="en-US" dirty="0" smtClean="0"/>
              <a:t>Notice that MPL diminishes as L increases.</a:t>
            </a:r>
          </a:p>
          <a:p>
            <a:pPr eaLnBrk="1" hangingPunct="1"/>
            <a:r>
              <a:rPr lang="en-US" dirty="0" smtClean="0"/>
              <a:t>This explains why the production function gets flatter as L increases. </a:t>
            </a:r>
          </a:p>
          <a:p>
            <a:pPr eaLnBrk="1" hangingPunct="1"/>
            <a:endParaRPr lang="en-US" dirty="0" smtClean="0"/>
          </a:p>
        </p:txBody>
      </p:sp>
    </p:spTree>
    <p:extLst>
      <p:ext uri="{BB962C8B-B14F-4D97-AF65-F5344CB8AC3E}">
        <p14:creationId xmlns:p14="http://schemas.microsoft.com/office/powerpoint/2010/main" val="312053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Thinking at the margin helps not only Jack, but all managers in the real world, who make business decisions every day by comparing marginal costs with marginal benefits.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75418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45326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53761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21624"/>
            <a:ext cx="6324600" cy="4336576"/>
          </a:xfrm>
        </p:spPr>
        <p:txBody>
          <a:bodyPr/>
          <a:lstStyle/>
          <a:p>
            <a:pPr eaLnBrk="1" hangingPunct="1"/>
            <a:r>
              <a:rPr lang="en-US" sz="1100" dirty="0" smtClean="0"/>
              <a:t>SUGGESTION:  Show the slide and give students a few quiet moments to formulate their answers.  Better yet, have them work in pairs.  Then, ask for volunteers to share their answers.  Total time for this activity:  5-15 minutes.  </a:t>
            </a:r>
          </a:p>
          <a:p>
            <a:pPr eaLnBrk="1" hangingPunct="1"/>
            <a:endParaRPr lang="en-US" sz="1100" dirty="0" smtClean="0"/>
          </a:p>
          <a:p>
            <a:pPr eaLnBrk="1" hangingPunct="1"/>
            <a:r>
              <a:rPr lang="en-US" sz="1100" dirty="0" smtClean="0"/>
              <a:t>The literature on teaching and learning indicates that brainstorming activities like this are very effective.  This activity will motivate the chapter, engage students, and prime them for learning the cost concepts that follow.  </a:t>
            </a:r>
          </a:p>
          <a:p>
            <a:pPr eaLnBrk="1" hangingPunct="1"/>
            <a:endParaRPr lang="en-US" sz="1100" dirty="0" smtClean="0"/>
          </a:p>
          <a:p>
            <a:pPr eaLnBrk="1" hangingPunct="1"/>
            <a:r>
              <a:rPr lang="en-US" sz="1100" u="sng" dirty="0" smtClean="0"/>
              <a:t>Examples of Ford’s costs</a:t>
            </a:r>
            <a:r>
              <a:rPr lang="en-US" sz="1100" dirty="0" smtClean="0"/>
              <a:t>:  Wages &amp; benefits, cost of intermediate inputs (like engine parts, tires, etc.), rent, advertising (though advertising is not a production cost).  </a:t>
            </a:r>
          </a:p>
          <a:p>
            <a:pPr eaLnBrk="1" hangingPunct="1"/>
            <a:endParaRPr lang="en-US" sz="1100" dirty="0" smtClean="0"/>
          </a:p>
          <a:p>
            <a:pPr eaLnBrk="1" hangingPunct="1"/>
            <a:r>
              <a:rPr lang="en-US" sz="1100" u="sng" dirty="0" smtClean="0"/>
              <a:t>Examples of decisions affected by costs</a:t>
            </a:r>
            <a:r>
              <a:rPr lang="en-US" sz="1100" dirty="0" smtClean="0"/>
              <a:t>:  How many workers to hire, what size factory to build, what price to charge, how many of each type of vehicle to produce.  </a:t>
            </a:r>
          </a:p>
          <a:p>
            <a:pPr eaLnBrk="1" hangingPunct="1"/>
            <a:endParaRPr lang="en-US" sz="1100" dirty="0" smtClean="0"/>
          </a:p>
          <a:p>
            <a:pPr eaLnBrk="1" hangingPunct="1"/>
            <a:r>
              <a:rPr lang="en-US" sz="1100" dirty="0" smtClean="0"/>
              <a:t>If you wish, you can type (concise versions of) students’ responses on a PowerPoint slide as students share their responses.  As long as you can type reasonably well, this is easy to do.  Before class, insert two slides following this one.  Title the first slide “Ford’s costs” and the second one “Decisions affected by Ford’s costs”.  During your class presentation, when you get to this point, hit the “ESC” key to stop your presentation and go into edit mode.  Make sure the main editing window is big enough for students to see.  Type brief versions of students’ responses as they share them with the class.  When you are done, resume the presentation from the current slide.  </a:t>
            </a:r>
          </a:p>
          <a:p>
            <a:pPr eaLnBrk="1" hangingPunct="1"/>
            <a:endParaRPr lang="en-US" sz="1100" dirty="0" smtClean="0"/>
          </a:p>
          <a:p>
            <a:pPr eaLnBrk="1" hangingPunct="1"/>
            <a:r>
              <a:rPr lang="en-US" sz="1100" dirty="0" smtClean="0"/>
              <a:t>What if a student gives an incorrect response?  You can explain why it’s incorrect.  Or, add it to the list; after you have completed the list, ask the class to look it over and to verify that each item really belongs on the list. Get other students to identify the incorrect answer and explain why it’s incorrect.</a:t>
            </a:r>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517762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78FE21E-9D56-4016-8D7D-EA2841844348}" type="slidenum">
              <a:rPr lang="en-US" smtClean="0"/>
              <a:pPr/>
              <a:t>20</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4D1FFC1D-3B83-4835-9875-94B943899523}" type="slidenum">
              <a:rPr lang="en-US" sz="1200">
                <a:cs typeface="Arial" charset="0"/>
              </a:rPr>
              <a:pPr algn="r"/>
              <a:t>20</a:t>
            </a:fld>
            <a:endParaRPr lang="en-US" sz="1200">
              <a:cs typeface="Arial" charset="0"/>
            </a:endParaRPr>
          </a:p>
        </p:txBody>
      </p:sp>
      <p:sp>
        <p:nvSpPr>
          <p:cNvPr id="74756" name="Rectangle 2"/>
          <p:cNvSpPr>
            <a:spLocks noGrp="1" noRot="1" noChangeAspect="1" noChangeArrowheads="1" noTextEdit="1"/>
          </p:cNvSpPr>
          <p:nvPr>
            <p:ph type="sldImg"/>
          </p:nvPr>
        </p:nvSpPr>
        <p:spPr>
          <a:xfrm>
            <a:off x="1144588" y="534988"/>
            <a:ext cx="4572000" cy="3429000"/>
          </a:xfrm>
          <a:ln/>
        </p:spPr>
      </p:sp>
      <p:sp>
        <p:nvSpPr>
          <p:cNvPr id="74757"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73809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A4DFD9-250F-49A4-AA1D-38A803F9C674}" type="slidenum">
              <a:rPr lang="en-US" smtClean="0"/>
              <a:pPr/>
              <a:t>21</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52B9A981-060C-43B2-87FF-52E265F14A33}" type="slidenum">
              <a:rPr lang="en-US" sz="1200">
                <a:cs typeface="Arial" charset="0"/>
              </a:rPr>
              <a:pPr algn="r"/>
              <a:t>21</a:t>
            </a:fld>
            <a:endParaRPr lang="en-US" sz="1200">
              <a:cs typeface="Arial" charset="0"/>
            </a:endParaRPr>
          </a:p>
        </p:txBody>
      </p:sp>
      <p:sp>
        <p:nvSpPr>
          <p:cNvPr id="75780" name="Rectangle 2"/>
          <p:cNvSpPr>
            <a:spLocks noGrp="1" noRot="1" noChangeAspect="1" noChangeArrowheads="1" noTextEdit="1"/>
          </p:cNvSpPr>
          <p:nvPr>
            <p:ph type="sldImg"/>
          </p:nvPr>
        </p:nvSpPr>
        <p:spPr>
          <a:xfrm>
            <a:off x="1144588"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Total-cost curve: relationship between quantity produced and total costs; Gets steeper as the amount produced rises b/c of diminishing marginal product: producing one additional unit of output requires a lot of additional units of inputs.</a:t>
            </a:r>
          </a:p>
          <a:p>
            <a:pPr eaLnBrk="1" hangingPunct="1"/>
            <a:endParaRPr lang="en-US" dirty="0" smtClean="0"/>
          </a:p>
        </p:txBody>
      </p:sp>
    </p:spTree>
    <p:extLst>
      <p:ext uri="{BB962C8B-B14F-4D97-AF65-F5344CB8AC3E}">
        <p14:creationId xmlns:p14="http://schemas.microsoft.com/office/powerpoint/2010/main" val="376979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30465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49AC2E-D718-432C-B711-2262A413EC06}" type="slidenum">
              <a:rPr lang="en-US" smtClean="0"/>
              <a:pPr/>
              <a:t>23</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4166249B-C4B3-4090-AD4C-D4C0411AAA8E}" type="slidenum">
              <a:rPr lang="en-US" sz="1200">
                <a:cs typeface="Arial" charset="0"/>
              </a:rPr>
              <a:pPr algn="r"/>
              <a:t>23</a:t>
            </a:fld>
            <a:endParaRPr lang="en-US" sz="1200">
              <a:cs typeface="Arial" charset="0"/>
            </a:endParaRPr>
          </a:p>
        </p:txBody>
      </p:sp>
      <p:sp>
        <p:nvSpPr>
          <p:cNvPr id="77828" name="Rectangle 2"/>
          <p:cNvSpPr>
            <a:spLocks noGrp="1" noRot="1" noChangeAspect="1" noChangeArrowheads="1" noTextEdit="1"/>
          </p:cNvSpPr>
          <p:nvPr>
            <p:ph type="sldImg"/>
          </p:nvPr>
        </p:nvSpPr>
        <p:spPr>
          <a:xfrm>
            <a:off x="1144588"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2256963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E7F84CA-5D11-4F77-BA9E-92A7B6EC791C}" type="slidenum">
              <a:rPr lang="en-US" smtClean="0"/>
              <a:pPr/>
              <a:t>24</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71B05B9-6851-41B5-BE97-4F4F5FDFE4EC}" type="slidenum">
              <a:rPr lang="en-US" sz="1200">
                <a:cs typeface="Arial" charset="0"/>
              </a:rPr>
              <a:pPr algn="r"/>
              <a:t>24</a:t>
            </a:fld>
            <a:endParaRPr lang="en-US" sz="1200">
              <a:cs typeface="Arial" charset="0"/>
            </a:endParaRPr>
          </a:p>
        </p:txBody>
      </p:sp>
      <p:sp>
        <p:nvSpPr>
          <p:cNvPr id="78852" name="Rectangle 2"/>
          <p:cNvSpPr>
            <a:spLocks noGrp="1" noRot="1" noChangeAspect="1" noChangeArrowheads="1" noTextEdit="1"/>
          </p:cNvSpPr>
          <p:nvPr>
            <p:ph type="sldImg"/>
          </p:nvPr>
        </p:nvSpPr>
        <p:spPr>
          <a:xfrm>
            <a:off x="1144588" y="534988"/>
            <a:ext cx="4572000" cy="3429000"/>
          </a:xfrm>
          <a:ln/>
        </p:spPr>
      </p:sp>
      <p:sp>
        <p:nvSpPr>
          <p:cNvPr id="78853"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MC usually rises as Q rises, as in this example.</a:t>
            </a:r>
          </a:p>
          <a:p>
            <a:pPr eaLnBrk="1" hangingPunct="1"/>
            <a:endParaRPr lang="en-US" dirty="0" smtClean="0"/>
          </a:p>
        </p:txBody>
      </p:sp>
    </p:spTree>
    <p:extLst>
      <p:ext uri="{BB962C8B-B14F-4D97-AF65-F5344CB8AC3E}">
        <p14:creationId xmlns:p14="http://schemas.microsoft.com/office/powerpoint/2010/main" val="370037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next chapter, we will learn more about how firms choose Q to maximize their profits.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444084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did Active Learning 1 and created a class-generated list of Ford Motor Company’ costs, you might return to that list and ask students which of the costs on their list are fixed and which are variable.  </a:t>
            </a:r>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571633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949126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1A4E970-39B6-4DD3-9503-179249B7D18B}" type="slidenum">
              <a:rPr lang="en-US" smtClean="0"/>
              <a:pPr/>
              <a:t>28</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B1D540D6-C66B-442C-AB10-E4C0B2664816}" type="slidenum">
              <a:rPr lang="en-US" sz="1200">
                <a:cs typeface="Arial" charset="0"/>
              </a:rPr>
              <a:pPr algn="r"/>
              <a:t>28</a:t>
            </a:fld>
            <a:endParaRPr lang="en-US" sz="1200">
              <a:cs typeface="Arial" charset="0"/>
            </a:endParaRPr>
          </a:p>
        </p:txBody>
      </p:sp>
      <p:sp>
        <p:nvSpPr>
          <p:cNvPr id="82948" name="Rectangle 2"/>
          <p:cNvSpPr>
            <a:spLocks noGrp="1" noRot="1" noChangeAspect="1" noChangeArrowheads="1" noTextEdit="1"/>
          </p:cNvSpPr>
          <p:nvPr>
            <p:ph type="sldImg"/>
          </p:nvPr>
        </p:nvSpPr>
        <p:spPr>
          <a:xfrm>
            <a:off x="1144588"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In this example, FC and VC are given.</a:t>
            </a:r>
          </a:p>
          <a:p>
            <a:pPr eaLnBrk="1" hangingPunct="1"/>
            <a:r>
              <a:rPr lang="en-US" dirty="0" smtClean="0"/>
              <a:t>Point out that the TC curve is parallel to the VC curve but is higher by the amount FC. (the vertical distance between TC</a:t>
            </a:r>
            <a:r>
              <a:rPr lang="en-US" baseline="0" dirty="0" smtClean="0"/>
              <a:t> and VC is FC. Mathematically: since TC = FC + VC, it follows that for any quantity TC – VC = FC)</a:t>
            </a:r>
            <a:endParaRPr lang="en-US" dirty="0" smtClean="0"/>
          </a:p>
        </p:txBody>
      </p:sp>
    </p:spTree>
    <p:extLst>
      <p:ext uri="{BB962C8B-B14F-4D97-AF65-F5344CB8AC3E}">
        <p14:creationId xmlns:p14="http://schemas.microsoft.com/office/powerpoint/2010/main" val="520781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7DB12AB-CF87-4EEA-BE2F-20228F58D196}" type="slidenum">
              <a:rPr lang="en-US" smtClean="0"/>
              <a:pPr/>
              <a:t>29</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DD232FF3-21AA-4839-9404-128D69017029}" type="slidenum">
              <a:rPr lang="en-US" sz="1200">
                <a:cs typeface="Arial" charset="0"/>
              </a:rPr>
              <a:pPr algn="r"/>
              <a:t>29</a:t>
            </a:fld>
            <a:endParaRPr lang="en-US" sz="1200">
              <a:cs typeface="Arial" charset="0"/>
            </a:endParaRPr>
          </a:p>
        </p:txBody>
      </p:sp>
      <p:sp>
        <p:nvSpPr>
          <p:cNvPr id="83972" name="Rectangle 2"/>
          <p:cNvSpPr>
            <a:spLocks noGrp="1" noRot="1" noChangeAspect="1" noChangeArrowheads="1" noTextEdit="1"/>
          </p:cNvSpPr>
          <p:nvPr>
            <p:ph type="sldImg"/>
          </p:nvPr>
        </p:nvSpPr>
        <p:spPr>
          <a:xfrm>
            <a:off x="1144588"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Recall, Marginal Cost (MC) is the change in total cost from producing one more unit:∆TC/∆Q</a:t>
            </a:r>
          </a:p>
          <a:p>
            <a:pPr eaLnBrk="1" hangingPunct="1"/>
            <a:r>
              <a:rPr lang="en-US" dirty="0" smtClean="0"/>
              <a:t>Usually, MC rises as Q rises, due to diminishing marginal product.  </a:t>
            </a:r>
          </a:p>
          <a:p>
            <a:pPr eaLnBrk="1" hangingPunct="1"/>
            <a:r>
              <a:rPr lang="en-US" dirty="0" smtClean="0"/>
              <a:t>Sometimes (as here), MC falls before rising.  </a:t>
            </a:r>
          </a:p>
          <a:p>
            <a:pPr eaLnBrk="1" hangingPunct="1"/>
            <a:r>
              <a:rPr lang="en-US" dirty="0" smtClean="0"/>
              <a:t>(In other examples, MC may be constant.) </a:t>
            </a:r>
          </a:p>
          <a:p>
            <a:pPr eaLnBrk="1" hangingPunct="1"/>
            <a:endParaRPr lang="en-US" dirty="0" smtClean="0"/>
          </a:p>
        </p:txBody>
      </p:sp>
    </p:spTree>
    <p:extLst>
      <p:ext uri="{BB962C8B-B14F-4D97-AF65-F5344CB8AC3E}">
        <p14:creationId xmlns:p14="http://schemas.microsoft.com/office/powerpoint/2010/main" val="41122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2A23872-737A-4070-B34B-A130B2753730}" type="slidenum">
              <a:rPr lang="en-US" smtClean="0"/>
              <a:pPr/>
              <a:t>30</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8725F5C6-A01C-4591-B126-97C8F3D8B2A5}" type="slidenum">
              <a:rPr lang="en-US" sz="1200">
                <a:cs typeface="Arial" charset="0"/>
              </a:rPr>
              <a:pPr algn="r"/>
              <a:t>30</a:t>
            </a:fld>
            <a:endParaRPr lang="en-US" sz="1200">
              <a:cs typeface="Arial" charset="0"/>
            </a:endParaRPr>
          </a:p>
        </p:txBody>
      </p:sp>
      <p:sp>
        <p:nvSpPr>
          <p:cNvPr id="84996" name="Rectangle 2"/>
          <p:cNvSpPr>
            <a:spLocks noGrp="1" noRot="1" noChangeAspect="1" noChangeArrowheads="1" noTextEdit="1"/>
          </p:cNvSpPr>
          <p:nvPr>
            <p:ph type="sldImg"/>
          </p:nvPr>
        </p:nvSpPr>
        <p:spPr>
          <a:xfrm>
            <a:off x="1144588"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lIns="91432" tIns="45716" rIns="91432" bIns="45716"/>
          <a:lstStyle/>
          <a:p>
            <a:pPr>
              <a:lnSpc>
                <a:spcPct val="105000"/>
              </a:lnSpc>
              <a:spcBef>
                <a:spcPct val="45000"/>
              </a:spcBef>
            </a:pPr>
            <a:r>
              <a:rPr lang="en-US" b="0" dirty="0" smtClean="0">
                <a:solidFill>
                  <a:srgbClr val="CC0000"/>
                </a:solidFill>
                <a:cs typeface="Arial"/>
              </a:rPr>
              <a:t>Average fixed cost (</a:t>
            </a:r>
            <a:r>
              <a:rPr lang="en-US" b="0" i="1" dirty="0" smtClean="0">
                <a:solidFill>
                  <a:srgbClr val="CC0000"/>
                </a:solidFill>
                <a:cs typeface="Arial"/>
              </a:rPr>
              <a:t>AFC</a:t>
            </a:r>
            <a:r>
              <a:rPr lang="en-US" b="0" dirty="0" smtClean="0">
                <a:solidFill>
                  <a:srgbClr val="CC0000"/>
                </a:solidFill>
                <a:cs typeface="Arial"/>
              </a:rPr>
              <a:t>)</a:t>
            </a:r>
            <a:r>
              <a:rPr lang="en-US" b="0" dirty="0" smtClean="0">
                <a:cs typeface="Arial"/>
              </a:rPr>
              <a:t> is fixed cost divided by the quantity of output:   </a:t>
            </a:r>
            <a:r>
              <a:rPr lang="en-US" b="0" i="1" dirty="0" smtClean="0">
                <a:cs typeface="Arial"/>
              </a:rPr>
              <a:t>AFC</a:t>
            </a:r>
            <a:r>
              <a:rPr lang="en-US" b="0" dirty="0" smtClean="0">
                <a:cs typeface="Arial"/>
              </a:rPr>
              <a:t> = </a:t>
            </a:r>
            <a:r>
              <a:rPr lang="en-US" b="0" i="1" dirty="0" smtClean="0">
                <a:cs typeface="Arial"/>
              </a:rPr>
              <a:t>FC</a:t>
            </a:r>
            <a:r>
              <a:rPr lang="en-US" b="0" dirty="0" smtClean="0">
                <a:cs typeface="Arial"/>
              </a:rPr>
              <a:t>/</a:t>
            </a:r>
            <a:r>
              <a:rPr lang="en-US" b="0" i="1" dirty="0" smtClean="0">
                <a:cs typeface="Arial"/>
              </a:rPr>
              <a:t>Q</a:t>
            </a:r>
          </a:p>
          <a:p>
            <a:pPr>
              <a:lnSpc>
                <a:spcPct val="105000"/>
              </a:lnSpc>
              <a:spcBef>
                <a:spcPct val="45000"/>
              </a:spcBef>
            </a:pPr>
            <a:r>
              <a:rPr lang="en-US" b="0" dirty="0" smtClean="0">
                <a:cs typeface="Arial"/>
              </a:rPr>
              <a:t>Notice that </a:t>
            </a:r>
            <a:r>
              <a:rPr lang="en-US" b="0" i="1" dirty="0" smtClean="0">
                <a:cs typeface="Arial"/>
              </a:rPr>
              <a:t>AFC</a:t>
            </a:r>
            <a:r>
              <a:rPr lang="en-US" b="0" dirty="0" smtClean="0">
                <a:cs typeface="Arial"/>
              </a:rPr>
              <a:t> falls as </a:t>
            </a:r>
            <a:r>
              <a:rPr lang="en-US" b="0" i="1" dirty="0" smtClean="0">
                <a:cs typeface="Arial"/>
              </a:rPr>
              <a:t>Q</a:t>
            </a:r>
            <a:r>
              <a:rPr lang="en-US" b="0" dirty="0" smtClean="0">
                <a:cs typeface="Arial"/>
              </a:rPr>
              <a:t> rises:  The firm is spreading its fixed costs over a larger and larger number of units. </a:t>
            </a:r>
          </a:p>
          <a:p>
            <a:pPr eaLnBrk="1" hangingPunct="1"/>
            <a:endParaRPr lang="en-US" dirty="0" smtClean="0"/>
          </a:p>
          <a:p>
            <a:pPr eaLnBrk="1" hangingPunct="1"/>
            <a:r>
              <a:rPr lang="en-US" dirty="0" smtClean="0"/>
              <a:t>Most students quickly grasp the following example.  </a:t>
            </a:r>
          </a:p>
          <a:p>
            <a:pPr eaLnBrk="1" hangingPunct="1"/>
            <a:endParaRPr lang="en-US" dirty="0" smtClean="0"/>
          </a:p>
          <a:p>
            <a:pPr eaLnBrk="1" hangingPunct="1"/>
            <a:r>
              <a:rPr lang="en-US" dirty="0" smtClean="0"/>
              <a:t>Suppose FC = $1 million for a factory that produces cars.  </a:t>
            </a:r>
          </a:p>
          <a:p>
            <a:pPr eaLnBrk="1" hangingPunct="1"/>
            <a:endParaRPr lang="en-US" dirty="0" smtClean="0"/>
          </a:p>
          <a:p>
            <a:pPr eaLnBrk="1" hangingPunct="1"/>
            <a:r>
              <a:rPr lang="en-US" dirty="0" smtClean="0"/>
              <a:t>If the firm produces Q = 1 car, then AFC = $1 million.  </a:t>
            </a:r>
          </a:p>
          <a:p>
            <a:pPr eaLnBrk="1" hangingPunct="1"/>
            <a:endParaRPr lang="en-US" dirty="0" smtClean="0"/>
          </a:p>
          <a:p>
            <a:pPr eaLnBrk="1" hangingPunct="1"/>
            <a:r>
              <a:rPr lang="en-US" dirty="0" smtClean="0"/>
              <a:t>If the firm produces 2 cars, AFC = $500,000.  </a:t>
            </a:r>
          </a:p>
          <a:p>
            <a:pPr eaLnBrk="1" hangingPunct="1"/>
            <a:endParaRPr lang="en-US" dirty="0" smtClean="0"/>
          </a:p>
          <a:p>
            <a:pPr eaLnBrk="1" hangingPunct="1"/>
            <a:r>
              <a:rPr lang="en-US" dirty="0" smtClean="0"/>
              <a:t>If the firm produces 5 cars, AFC = $200,000.  </a:t>
            </a:r>
          </a:p>
          <a:p>
            <a:pPr eaLnBrk="1" hangingPunct="1"/>
            <a:endParaRPr lang="en-US" dirty="0" smtClean="0"/>
          </a:p>
          <a:p>
            <a:pPr eaLnBrk="1" hangingPunct="1"/>
            <a:r>
              <a:rPr lang="en-US" dirty="0" smtClean="0"/>
              <a:t>If the firm produces 100 cars, AFC = $10,000.  </a:t>
            </a:r>
          </a:p>
          <a:p>
            <a:pPr eaLnBrk="1" hangingPunct="1"/>
            <a:endParaRPr lang="en-US" dirty="0" smtClean="0"/>
          </a:p>
          <a:p>
            <a:pPr eaLnBrk="1" hangingPunct="1"/>
            <a:r>
              <a:rPr lang="en-US" dirty="0" smtClean="0"/>
              <a:t>The more cars produced at the factory, the smaller is the cost of the factory per car.  </a:t>
            </a:r>
          </a:p>
        </p:txBody>
      </p:sp>
    </p:spTree>
    <p:extLst>
      <p:ext uri="{BB962C8B-B14F-4D97-AF65-F5344CB8AC3E}">
        <p14:creationId xmlns:p14="http://schemas.microsoft.com/office/powerpoint/2010/main" val="104263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0F81D0F-97B0-4D02-94CA-9C1769D559D5}" type="slidenum">
              <a:rPr lang="en-US" smtClean="0"/>
              <a:pPr/>
              <a:t>31</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9C00AA4-49A8-4DF9-B91E-0C58780F9D6F}" type="slidenum">
              <a:rPr lang="en-US" sz="1200">
                <a:cs typeface="Arial" charset="0"/>
              </a:rPr>
              <a:pPr algn="r"/>
              <a:t>31</a:t>
            </a:fld>
            <a:endParaRPr lang="en-US" sz="1200">
              <a:cs typeface="Arial" charset="0"/>
            </a:endParaRPr>
          </a:p>
        </p:txBody>
      </p:sp>
      <p:sp>
        <p:nvSpPr>
          <p:cNvPr id="86020" name="Rectangle 2"/>
          <p:cNvSpPr>
            <a:spLocks noGrp="1" noRot="1" noChangeAspect="1" noChangeArrowheads="1" noTextEdit="1"/>
          </p:cNvSpPr>
          <p:nvPr>
            <p:ph type="sldImg"/>
          </p:nvPr>
        </p:nvSpPr>
        <p:spPr>
          <a:xfrm>
            <a:off x="1144588" y="534988"/>
            <a:ext cx="4572000" cy="3429000"/>
          </a:xfrm>
          <a:ln/>
        </p:spPr>
      </p:sp>
      <p:sp>
        <p:nvSpPr>
          <p:cNvPr id="86021"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Average variable cost (AVC) is variable cost divided by the quantity of output:    AVC = VC/Q</a:t>
            </a:r>
          </a:p>
          <a:p>
            <a:pPr eaLnBrk="1" hangingPunct="1"/>
            <a:r>
              <a:rPr lang="en-US" dirty="0" smtClean="0"/>
              <a:t>As Q rises, AVC may fall initially.  In most cases, AVC will eventually rise as output rises.</a:t>
            </a:r>
          </a:p>
          <a:p>
            <a:pPr eaLnBrk="1" hangingPunct="1"/>
            <a:endParaRPr lang="en-US" dirty="0" smtClean="0"/>
          </a:p>
        </p:txBody>
      </p:sp>
    </p:spTree>
    <p:extLst>
      <p:ext uri="{BB962C8B-B14F-4D97-AF65-F5344CB8AC3E}">
        <p14:creationId xmlns:p14="http://schemas.microsoft.com/office/powerpoint/2010/main" val="2660814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A035962-B8F6-499B-9F1D-CF03D29A13FB}" type="slidenum">
              <a:rPr lang="en-US" smtClean="0"/>
              <a:pPr/>
              <a:t>32</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A9CFC574-0415-45E5-B2F1-BBC3DC376D20}" type="slidenum">
              <a:rPr lang="en-US" sz="1200">
                <a:cs typeface="Arial" charset="0"/>
              </a:rPr>
              <a:pPr algn="r"/>
              <a:t>32</a:t>
            </a:fld>
            <a:endParaRPr lang="en-US" sz="1200">
              <a:cs typeface="Arial" charset="0"/>
            </a:endParaRPr>
          </a:p>
        </p:txBody>
      </p:sp>
      <p:sp>
        <p:nvSpPr>
          <p:cNvPr id="87044" name="Rectangle 2"/>
          <p:cNvSpPr>
            <a:spLocks noGrp="1" noRot="1" noChangeAspect="1" noChangeArrowheads="1" noTextEdit="1"/>
          </p:cNvSpPr>
          <p:nvPr>
            <p:ph type="sldImg"/>
          </p:nvPr>
        </p:nvSpPr>
        <p:spPr>
          <a:xfrm>
            <a:off x="1144588" y="534988"/>
            <a:ext cx="4572000" cy="3429000"/>
          </a:xfrm>
          <a:ln/>
        </p:spPr>
      </p:sp>
      <p:sp>
        <p:nvSpPr>
          <p:cNvPr id="87045"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smtClean="0"/>
              <a:t>Many students have heard the terms “cost per unit” or “unit cost” in other business courses.  ATC means the same thing.  </a:t>
            </a:r>
          </a:p>
        </p:txBody>
      </p:sp>
    </p:spTree>
    <p:extLst>
      <p:ext uri="{BB962C8B-B14F-4D97-AF65-F5344CB8AC3E}">
        <p14:creationId xmlns:p14="http://schemas.microsoft.com/office/powerpoint/2010/main" val="361739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B02EFF0-2AAD-4838-AE17-70E9EF97A7EB}" type="slidenum">
              <a:rPr lang="en-US" smtClean="0"/>
              <a:pPr/>
              <a:t>33</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E27F024F-86ED-48BB-BB07-EBD84E2872F3}" type="slidenum">
              <a:rPr lang="en-US" sz="1200">
                <a:cs typeface="Arial" charset="0"/>
              </a:rPr>
              <a:pPr algn="r"/>
              <a:t>33</a:t>
            </a:fld>
            <a:endParaRPr lang="en-US" sz="1200">
              <a:cs typeface="Arial" charset="0"/>
            </a:endParaRPr>
          </a:p>
        </p:txBody>
      </p:sp>
      <p:sp>
        <p:nvSpPr>
          <p:cNvPr id="88068" name="Rectangle 2"/>
          <p:cNvSpPr>
            <a:spLocks noGrp="1" noRot="1" noChangeAspect="1" noChangeArrowheads="1" noTextEdit="1"/>
          </p:cNvSpPr>
          <p:nvPr>
            <p:ph type="sldImg"/>
          </p:nvPr>
        </p:nvSpPr>
        <p:spPr>
          <a:xfrm>
            <a:off x="1144588" y="534988"/>
            <a:ext cx="4572000" cy="3429000"/>
          </a:xfrm>
          <a:ln/>
        </p:spPr>
      </p:sp>
      <p:sp>
        <p:nvSpPr>
          <p:cNvPr id="8806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Usually, as in this example, the ATC curve is U-shaped.</a:t>
            </a:r>
          </a:p>
          <a:p>
            <a:pPr eaLnBrk="1" hangingPunct="1"/>
            <a:endParaRPr lang="en-US" dirty="0" smtClean="0"/>
          </a:p>
          <a:p>
            <a:pPr eaLnBrk="1" hangingPunct="1"/>
            <a:r>
              <a:rPr lang="en-US" dirty="0" smtClean="0"/>
              <a:t>As Q rises:</a:t>
            </a:r>
          </a:p>
          <a:p>
            <a:pPr eaLnBrk="1" hangingPunct="1"/>
            <a:r>
              <a:rPr lang="en-US" dirty="0" smtClean="0"/>
              <a:t>- Initially,  falling AFC pulls ATC down.</a:t>
            </a:r>
          </a:p>
          <a:p>
            <a:pPr eaLnBrk="1" hangingPunct="1"/>
            <a:r>
              <a:rPr lang="en-US" dirty="0" smtClean="0"/>
              <a:t>- Eventually, rising AVC pulls ATC up.</a:t>
            </a:r>
          </a:p>
          <a:p>
            <a:pPr eaLnBrk="1" hangingPunct="1"/>
            <a:endParaRPr lang="en-US" dirty="0" smtClean="0"/>
          </a:p>
          <a:p>
            <a:pPr eaLnBrk="1" hangingPunct="1"/>
            <a:r>
              <a:rPr lang="en-US" dirty="0" smtClean="0"/>
              <a:t>Efficient scale: The quantity that minimizes ATC. </a:t>
            </a:r>
          </a:p>
          <a:p>
            <a:pPr eaLnBrk="1" hangingPunct="1"/>
            <a:r>
              <a:rPr lang="en-US" dirty="0" smtClean="0"/>
              <a:t>In this example, the efficient scale is Q=5, where ATC = $76 (minimum). </a:t>
            </a:r>
          </a:p>
          <a:p>
            <a:pPr eaLnBrk="1" hangingPunct="1"/>
            <a:endParaRPr lang="en-US" dirty="0" smtClean="0"/>
          </a:p>
          <a:p>
            <a:pPr eaLnBrk="1" hangingPunct="1"/>
            <a:r>
              <a:rPr lang="en-US" dirty="0" smtClean="0"/>
              <a:t>At any Q below or above 5, ATC &gt; $76.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651444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7F9AE6F-E201-47BA-8B45-41B6832A6B86}" type="slidenum">
              <a:rPr lang="en-US" smtClean="0"/>
              <a:pPr/>
              <a:t>34</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BD29A6C9-354C-484C-85DD-F976E965A3FE}" type="slidenum">
              <a:rPr lang="en-US" sz="1200">
                <a:cs typeface="Arial" charset="0"/>
              </a:rPr>
              <a:pPr algn="r"/>
              <a:t>34</a:t>
            </a:fld>
            <a:endParaRPr lang="en-US" sz="1200">
              <a:cs typeface="Arial" charset="0"/>
            </a:endParaRPr>
          </a:p>
        </p:txBody>
      </p:sp>
      <p:sp>
        <p:nvSpPr>
          <p:cNvPr id="89092" name="Rectangle 2"/>
          <p:cNvSpPr>
            <a:spLocks noGrp="1" noRot="1" noChangeAspect="1" noChangeArrowheads="1" noTextEdit="1"/>
          </p:cNvSpPr>
          <p:nvPr>
            <p:ph type="sldImg"/>
          </p:nvPr>
        </p:nvSpPr>
        <p:spPr>
          <a:xfrm>
            <a:off x="1144588" y="534988"/>
            <a:ext cx="4572000" cy="3429000"/>
          </a:xfrm>
          <a:ln/>
        </p:spPr>
      </p:sp>
      <p:sp>
        <p:nvSpPr>
          <p:cNvPr id="89093"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3473215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26357EF-77F6-4CA1-A209-8B764F3B8328}" type="slidenum">
              <a:rPr lang="en-US" smtClean="0"/>
              <a:pPr/>
              <a:t>35</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3BCE120C-3D4E-4BD8-AEBB-B2CE1665D468}" type="slidenum">
              <a:rPr lang="en-US" sz="1200">
                <a:cs typeface="Arial" charset="0"/>
              </a:rPr>
              <a:pPr algn="r"/>
              <a:t>35</a:t>
            </a:fld>
            <a:endParaRPr lang="en-US" sz="1200">
              <a:cs typeface="Arial" charset="0"/>
            </a:endParaRPr>
          </a:p>
        </p:txBody>
      </p:sp>
      <p:sp>
        <p:nvSpPr>
          <p:cNvPr id="93188" name="Rectangle 2"/>
          <p:cNvSpPr>
            <a:spLocks noGrp="1" noRot="1" noChangeAspect="1" noChangeArrowheads="1" noTextEdit="1"/>
          </p:cNvSpPr>
          <p:nvPr>
            <p:ph type="sldImg"/>
          </p:nvPr>
        </p:nvSpPr>
        <p:spPr>
          <a:xfrm>
            <a:off x="1144588" y="534988"/>
            <a:ext cx="4572000" cy="3429000"/>
          </a:xfrm>
          <a:ln/>
        </p:spPr>
      </p:sp>
      <p:sp>
        <p:nvSpPr>
          <p:cNvPr id="9318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The textbook gives a nice analogy to help students understand this.  A student’s GPA is like ATC.  The grade she earns in her next course is like MC.  If her next grade (MC) is less than her GPA (ATC), then her GPA will fall.  If her next grade (MC) is greater than her GPA (ATC), then her GPA will rise.  </a:t>
            </a:r>
          </a:p>
          <a:p>
            <a:pPr eaLnBrk="1" hangingPunct="1"/>
            <a:endParaRPr lang="en-US" dirty="0" smtClean="0"/>
          </a:p>
          <a:p>
            <a:pPr eaLnBrk="1" hangingPunct="1"/>
            <a:r>
              <a:rPr lang="en-US" dirty="0" smtClean="0"/>
              <a:t>I suggest letting students read the GPA example in the book and giving them the following example in class:  </a:t>
            </a:r>
          </a:p>
          <a:p>
            <a:pPr eaLnBrk="1" hangingPunct="1"/>
            <a:endParaRPr lang="en-US" dirty="0" smtClean="0"/>
          </a:p>
          <a:p>
            <a:pPr eaLnBrk="1" hangingPunct="1"/>
            <a:r>
              <a:rPr lang="en-US" dirty="0" smtClean="0"/>
              <a:t>You run a pizza joint.  You’re producing 100 pizzas per night, and your cost per pizza (ATC) is $3.  The cost of producing one more pizza (MC) is $2.  If you produce this pizza, what happens to ATC?  Most students will understand immediately that ATC falls (albeit by a small amount).  Instead, suppose the cost of producing one more pizza (MC) is $4.  Then, producing this additional pizza causes ATC to rise.  </a:t>
            </a:r>
          </a:p>
        </p:txBody>
      </p:sp>
    </p:spTree>
    <p:extLst>
      <p:ext uri="{BB962C8B-B14F-4D97-AF65-F5344CB8AC3E}">
        <p14:creationId xmlns:p14="http://schemas.microsoft.com/office/powerpoint/2010/main" val="4219399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776410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679656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BD47781-7E17-4EC1-974E-BFFA02854E20}" type="slidenum">
              <a:rPr lang="en-US" smtClean="0"/>
              <a:pPr/>
              <a:t>38</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DB3EA68B-2F53-4D13-96A2-DF898DBCA39E}" type="slidenum">
              <a:rPr lang="en-US" sz="1200">
                <a:cs typeface="Arial" charset="0"/>
              </a:rPr>
              <a:pPr algn="r"/>
              <a:t>38</a:t>
            </a:fld>
            <a:endParaRPr lang="en-US" sz="1200">
              <a:cs typeface="Arial" charset="0"/>
            </a:endParaRPr>
          </a:p>
        </p:txBody>
      </p:sp>
      <p:sp>
        <p:nvSpPr>
          <p:cNvPr id="95236" name="Rectangle 2"/>
          <p:cNvSpPr>
            <a:spLocks noGrp="1" noRot="1" noChangeAspect="1" noChangeArrowheads="1" noTextEdit="1"/>
          </p:cNvSpPr>
          <p:nvPr>
            <p:ph type="sldImg"/>
          </p:nvPr>
        </p:nvSpPr>
        <p:spPr>
          <a:xfrm>
            <a:off x="1144588" y="534988"/>
            <a:ext cx="4572000" cy="3429000"/>
          </a:xfrm>
          <a:ln/>
        </p:spPr>
      </p:sp>
      <p:sp>
        <p:nvSpPr>
          <p:cNvPr id="95237"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130275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8541D53-B9F6-49E6-9D8F-2B4BB99F2CF9}" type="slidenum">
              <a:rPr lang="en-US" smtClean="0"/>
              <a:pPr/>
              <a:t>39</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6C19A90B-F8B5-40A7-85C2-6EBE6DCC0DF1}" type="slidenum">
              <a:rPr lang="en-US" sz="1200">
                <a:cs typeface="Arial" charset="0"/>
              </a:rPr>
              <a:pPr algn="r"/>
              <a:t>39</a:t>
            </a:fld>
            <a:endParaRPr lang="en-US" sz="1200">
              <a:cs typeface="Arial" charset="0"/>
            </a:endParaRPr>
          </a:p>
        </p:txBody>
      </p:sp>
      <p:sp>
        <p:nvSpPr>
          <p:cNvPr id="96260" name="Rectangle 2"/>
          <p:cNvSpPr>
            <a:spLocks noGrp="1" noRot="1" noChangeAspect="1" noChangeArrowheads="1" noTextEdit="1"/>
          </p:cNvSpPr>
          <p:nvPr>
            <p:ph type="sldImg"/>
          </p:nvPr>
        </p:nvSpPr>
        <p:spPr>
          <a:xfrm>
            <a:off x="1144588" y="534988"/>
            <a:ext cx="4572000" cy="3429000"/>
          </a:xfrm>
          <a:ln/>
        </p:spPr>
      </p:sp>
      <p:sp>
        <p:nvSpPr>
          <p:cNvPr id="96261"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r>
              <a:rPr lang="en-US" dirty="0" smtClean="0"/>
              <a:t>The following might be helpful:</a:t>
            </a:r>
          </a:p>
          <a:p>
            <a:pPr eaLnBrk="1" hangingPunct="1"/>
            <a:endParaRPr lang="en-US" dirty="0" smtClean="0"/>
          </a:p>
          <a:p>
            <a:pPr eaLnBrk="1" hangingPunct="1"/>
            <a:r>
              <a:rPr lang="en-US" dirty="0" smtClean="0"/>
              <a:t>After the first paragraph displays, pick a Q a little to the left of Q</a:t>
            </a:r>
            <a:r>
              <a:rPr lang="en-US" baseline="-25000" dirty="0" smtClean="0"/>
              <a:t>A</a:t>
            </a:r>
            <a:r>
              <a:rPr lang="en-US" dirty="0" smtClean="0"/>
              <a:t>.  From this Q, go up to the ATC curves.  Notice that cost per unit is lower for the small factory than the medium one.  The firm may be stuck with a medium factory in the short run, but in the long run—if it wishes to produce this level of output—it will choose the small factory to have the lowest cost per unit.  Hence, for Q &lt; Q</a:t>
            </a:r>
            <a:r>
              <a:rPr lang="en-US" baseline="-25000" dirty="0" smtClean="0"/>
              <a:t>A</a:t>
            </a:r>
            <a:r>
              <a:rPr lang="en-US" dirty="0" smtClean="0"/>
              <a:t>, the LRATC curve is the portion of ATC</a:t>
            </a:r>
            <a:r>
              <a:rPr lang="en-US" baseline="-25000" dirty="0" smtClean="0"/>
              <a:t>S</a:t>
            </a:r>
            <a:r>
              <a:rPr lang="en-US" dirty="0" smtClean="0"/>
              <a:t> from 0 to Q</a:t>
            </a:r>
            <a:r>
              <a:rPr lang="en-US" baseline="-25000" dirty="0" smtClean="0"/>
              <a:t>A</a:t>
            </a:r>
            <a:r>
              <a:rPr lang="en-US" dirty="0" smtClean="0"/>
              <a:t>.  </a:t>
            </a:r>
          </a:p>
          <a:p>
            <a:pPr eaLnBrk="1" hangingPunct="1"/>
            <a:endParaRPr lang="en-US" dirty="0" smtClean="0"/>
          </a:p>
          <a:p>
            <a:pPr eaLnBrk="1" hangingPunct="1"/>
            <a:r>
              <a:rPr lang="en-US" dirty="0" smtClean="0"/>
              <a:t>After the second paragraph displays, pick a Q a little to the right of Q</a:t>
            </a:r>
            <a:r>
              <a:rPr lang="en-US" baseline="-25000" dirty="0" smtClean="0"/>
              <a:t>A</a:t>
            </a:r>
            <a:r>
              <a:rPr lang="en-US" dirty="0" smtClean="0"/>
              <a:t>.  From this Q, go up to the ATC curves.  Notice that cost per unit is lower for the medium factory than the small one.  The firm may be stuck with a small factory in the short run, but in the long run – if it wishes to produce this level of output – it will choose the medium factory to have the lowest cost per unit.  Hence, for Q</a:t>
            </a:r>
            <a:r>
              <a:rPr lang="en-US" baseline="-25000" dirty="0" smtClean="0"/>
              <a:t>A</a:t>
            </a:r>
            <a:r>
              <a:rPr lang="en-US" dirty="0" smtClean="0"/>
              <a:t> &lt;  Q &lt; Q</a:t>
            </a:r>
            <a:r>
              <a:rPr lang="en-US" baseline="-25000" dirty="0" smtClean="0"/>
              <a:t>B</a:t>
            </a:r>
            <a:r>
              <a:rPr lang="en-US" dirty="0" smtClean="0"/>
              <a:t>, the LRATC curve is the portion of ATC</a:t>
            </a:r>
            <a:r>
              <a:rPr lang="en-US" baseline="-25000" dirty="0" smtClean="0"/>
              <a:t>M</a:t>
            </a:r>
            <a:r>
              <a:rPr lang="en-US" dirty="0" smtClean="0"/>
              <a:t> from Q</a:t>
            </a:r>
            <a:r>
              <a:rPr lang="en-US" baseline="-25000" dirty="0" smtClean="0"/>
              <a:t>B</a:t>
            </a:r>
            <a:r>
              <a:rPr lang="en-US" dirty="0" smtClean="0"/>
              <a:t> to Q</a:t>
            </a:r>
            <a:r>
              <a:rPr lang="en-US" baseline="-25000" dirty="0" smtClean="0"/>
              <a:t>A</a:t>
            </a:r>
            <a:r>
              <a:rPr lang="en-US" dirty="0" smtClean="0"/>
              <a:t>. </a:t>
            </a:r>
          </a:p>
          <a:p>
            <a:pPr eaLnBrk="1" hangingPunct="1"/>
            <a:endParaRPr lang="en-US" dirty="0" smtClean="0"/>
          </a:p>
          <a:p>
            <a:pPr eaLnBrk="1" hangingPunct="1"/>
            <a:r>
              <a:rPr lang="en-US" dirty="0" smtClean="0"/>
              <a:t>The same type of argument illustrates the logic in the third paragraph. </a:t>
            </a:r>
          </a:p>
        </p:txBody>
      </p:sp>
    </p:spTree>
    <p:extLst>
      <p:ext uri="{BB962C8B-B14F-4D97-AF65-F5344CB8AC3E}">
        <p14:creationId xmlns:p14="http://schemas.microsoft.com/office/powerpoint/2010/main" val="391651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95549DA-98A2-451A-BC9B-A558BA0500EC}" type="slidenum">
              <a:rPr lang="en-US" smtClean="0"/>
              <a:pPr/>
              <a:t>40</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894BF1A6-4AAF-4B44-86E9-0DDE097D7164}" type="slidenum">
              <a:rPr lang="en-US" sz="1200">
                <a:cs typeface="Arial" charset="0"/>
              </a:rPr>
              <a:pPr algn="r"/>
              <a:t>40</a:t>
            </a:fld>
            <a:endParaRPr lang="en-US" sz="1200">
              <a:cs typeface="Arial" charset="0"/>
            </a:endParaRPr>
          </a:p>
        </p:txBody>
      </p:sp>
      <p:sp>
        <p:nvSpPr>
          <p:cNvPr id="97284" name="Rectangle 2"/>
          <p:cNvSpPr>
            <a:spLocks noGrp="1" noRot="1" noChangeAspect="1" noChangeArrowheads="1" noTextEdit="1"/>
          </p:cNvSpPr>
          <p:nvPr>
            <p:ph type="sldImg"/>
          </p:nvPr>
        </p:nvSpPr>
        <p:spPr>
          <a:xfrm>
            <a:off x="1144588" y="534988"/>
            <a:ext cx="4572000" cy="3429000"/>
          </a:xfrm>
          <a:ln/>
        </p:spPr>
      </p:sp>
      <p:sp>
        <p:nvSpPr>
          <p:cNvPr id="97285"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150365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CE655B8-7286-4CA8-9383-DCDFABA16EFF}" type="slidenum">
              <a:rPr lang="en-US" smtClean="0"/>
              <a:pPr/>
              <a:t>41</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6A47152-4CB6-411C-94C9-9366A47E753C}" type="slidenum">
              <a:rPr lang="en-US" sz="1200">
                <a:cs typeface="Arial" charset="0"/>
              </a:rPr>
              <a:pPr algn="r"/>
              <a:t>41</a:t>
            </a:fld>
            <a:endParaRPr lang="en-US" sz="1200">
              <a:cs typeface="Arial" charset="0"/>
            </a:endParaRPr>
          </a:p>
        </p:txBody>
      </p:sp>
      <p:sp>
        <p:nvSpPr>
          <p:cNvPr id="98308" name="Rectangle 2"/>
          <p:cNvSpPr>
            <a:spLocks noGrp="1" noRot="1" noChangeAspect="1" noChangeArrowheads="1" noTextEdit="1"/>
          </p:cNvSpPr>
          <p:nvPr>
            <p:ph type="sldImg"/>
          </p:nvPr>
        </p:nvSpPr>
        <p:spPr>
          <a:xfrm>
            <a:off x="1144588" y="534988"/>
            <a:ext cx="4572000" cy="3429000"/>
          </a:xfrm>
          <a:ln/>
        </p:spPr>
      </p:sp>
      <p:sp>
        <p:nvSpPr>
          <p:cNvPr id="98309" name="Rectangle 3"/>
          <p:cNvSpPr>
            <a:spLocks noGrp="1" noChangeArrowheads="1"/>
          </p:cNvSpPr>
          <p:nvPr>
            <p:ph type="body" idx="1"/>
          </p:nvPr>
        </p:nvSpPr>
        <p:spPr>
          <a:xfrm>
            <a:off x="685800" y="4248150"/>
            <a:ext cx="5486400" cy="4210050"/>
          </a:xfrm>
          <a:noFill/>
          <a:ln/>
        </p:spPr>
        <p:txBody>
          <a:bodyPr lIns="91432" tIns="45716" rIns="91432" bIns="45716"/>
          <a:lstStyle/>
          <a:p>
            <a:pPr eaLnBrk="1" hangingPunct="1"/>
            <a:endParaRPr lang="en-US" smtClean="0"/>
          </a:p>
        </p:txBody>
      </p:sp>
    </p:spTree>
    <p:extLst>
      <p:ext uri="{BB962C8B-B14F-4D97-AF65-F5344CB8AC3E}">
        <p14:creationId xmlns:p14="http://schemas.microsoft.com/office/powerpoint/2010/main" val="2026606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56543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a:t>
            </a:r>
          </a:p>
          <a:p>
            <a:r>
              <a:rPr lang="en-US" dirty="0" smtClean="0"/>
              <a:t>Costs are critically important to many business decisions including production, pricing, and hiring.  </a:t>
            </a:r>
          </a:p>
          <a:p>
            <a:r>
              <a:rPr lang="en-US" dirty="0" smtClean="0"/>
              <a:t>This chapter has introduced the various cost concepts.  </a:t>
            </a:r>
          </a:p>
          <a:p>
            <a:r>
              <a:rPr lang="en-US" dirty="0" smtClean="0"/>
              <a:t>The following chapters will show how firms use these concepts to maximize profits in various market structures.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122498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bullet point is one of the 10 principles. </a:t>
            </a:r>
          </a:p>
          <a:p>
            <a:r>
              <a:rPr lang="en-US" dirty="0" smtClean="0"/>
              <a:t>This is true whether the costs are implicit or explicit.  Both matter for firms’ decisions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Case 2, the foregone interest is the interest you could have earned on your savings.  It is an opportunity cost.  </a:t>
            </a:r>
          </a:p>
          <a:p>
            <a:pPr eaLnBrk="1" hangingPunct="1"/>
            <a:endParaRPr lang="en-US" dirty="0" smtClean="0"/>
          </a:p>
          <a:p>
            <a:pPr eaLnBrk="1" hangingPunct="1"/>
            <a:r>
              <a:rPr lang="en-US" dirty="0" smtClean="0"/>
              <a:t>This example shows that an important implicit cost is the cost of capital, the foregone returns you could have earned had you used your savings to buy bonds or other assets instead of investing them in your business.  </a:t>
            </a:r>
          </a:p>
          <a:p>
            <a:pPr eaLnBrk="1" hangingPunct="1"/>
            <a:endParaRPr lang="en-US" dirty="0" smtClean="0"/>
          </a:p>
          <a:p>
            <a:pPr eaLnBrk="1" hangingPunct="1"/>
            <a:r>
              <a:rPr lang="en-US" dirty="0" smtClean="0"/>
              <a:t>The hope is that students will see that what really matters to them is not just the explicit costs, but total (implicit + explicit) costs.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26611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Accountants keep track of how much money flows into and out of the firm, so they ignore implicit costs.  </a:t>
            </a:r>
          </a:p>
          <a:p>
            <a:pPr eaLnBrk="1" hangingPunct="1"/>
            <a:endParaRPr lang="en-US" dirty="0" smtClean="0"/>
          </a:p>
          <a:p>
            <a:pPr eaLnBrk="1" hangingPunct="1"/>
            <a:r>
              <a:rPr lang="en-US" dirty="0" smtClean="0"/>
              <a:t>Economists study the pricing and production decisions of firm, which are affected by implicit as well as explicit costs.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75767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51776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51776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5422900"/>
          </a:xfrm>
          <a:prstGeom prst="rect">
            <a:avLst/>
          </a:prstGeo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6375606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05643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 id="2147483690" r:id="rId2"/>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5"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0.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hyperlink" Targe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Microsoft_Excel_97-2003_Worksheet5.xls"/><Relationship Id="rId5" Type="http://schemas.openxmlformats.org/officeDocument/2006/relationships/oleObject" Target="../embeddings/oleObject5.bin"/><Relationship Id="rId4" Type="http://schemas.openxmlformats.org/officeDocument/2006/relationships/hyperlink" Target="../../../../Program%20Files/TurningPoint/2003/Question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505200"/>
            <a:ext cx="7010399" cy="2133600"/>
          </a:xfrm>
        </p:spPr>
        <p:txBody>
          <a:bodyPr/>
          <a:lstStyle/>
          <a:p>
            <a:pPr>
              <a:defRPr/>
            </a:pPr>
            <a:r>
              <a:rPr lang="en-US" sz="5400" dirty="0"/>
              <a:t>The Costs </a:t>
            </a:r>
          </a:p>
          <a:p>
            <a:pPr>
              <a:defRPr/>
            </a:pPr>
            <a:r>
              <a:rPr lang="en-US" sz="5400" dirty="0"/>
              <a:t>of Production</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13</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smtClean="0"/>
              <a:t>Production Function </a:t>
            </a:r>
          </a:p>
        </p:txBody>
      </p:sp>
      <p:sp>
        <p:nvSpPr>
          <p:cNvPr id="17411" name="Content Placeholder 2"/>
          <p:cNvSpPr>
            <a:spLocks noGrp="1"/>
          </p:cNvSpPr>
          <p:nvPr>
            <p:ph idx="1"/>
          </p:nvPr>
        </p:nvSpPr>
        <p:spPr/>
        <p:txBody>
          <a:bodyPr/>
          <a:lstStyle/>
          <a:p>
            <a:r>
              <a:rPr lang="en-US" altLang="en-US" dirty="0" smtClean="0"/>
              <a:t>Production function</a:t>
            </a:r>
          </a:p>
          <a:p>
            <a:pPr lvl="1"/>
            <a:r>
              <a:rPr lang="en-US" altLang="en-US" dirty="0" smtClean="0"/>
              <a:t>Relationship between</a:t>
            </a:r>
          </a:p>
          <a:p>
            <a:pPr lvl="2"/>
            <a:r>
              <a:rPr lang="en-US" altLang="en-US" dirty="0" smtClean="0"/>
              <a:t>Quantity of inputs used to make a good</a:t>
            </a:r>
          </a:p>
          <a:p>
            <a:pPr lvl="2"/>
            <a:r>
              <a:rPr lang="en-US" altLang="en-US" dirty="0" smtClean="0"/>
              <a:t>And the quantity of output of that good</a:t>
            </a:r>
          </a:p>
          <a:p>
            <a:pPr lvl="1"/>
            <a:r>
              <a:rPr lang="en-US" altLang="en-US" dirty="0" smtClean="0"/>
              <a:t>Gets flatter as production rises </a:t>
            </a:r>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608C276-9E8A-486E-A065-BEEEB6D007E9}" type="slidenum">
              <a:rPr lang="en-US" altLang="en-US" sz="1200" smtClean="0">
                <a:solidFill>
                  <a:srgbClr val="002060"/>
                </a:solidFill>
              </a:rPr>
              <a:pPr eaLnBrk="1" hangingPunct="1"/>
              <a:t>10</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7783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Farmer Jack</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Example 1:</a:t>
            </a:r>
          </a:p>
          <a:p>
            <a:r>
              <a:rPr lang="en-US" dirty="0"/>
              <a:t>Farmer Jack grows wheat. </a:t>
            </a:r>
          </a:p>
          <a:p>
            <a:r>
              <a:rPr lang="en-US" dirty="0"/>
              <a:t>He has 5 acres of </a:t>
            </a:r>
            <a:r>
              <a:rPr lang="en-US" dirty="0" smtClean="0"/>
              <a:t>land (fixed resource).  </a:t>
            </a:r>
            <a:endParaRPr lang="en-US" dirty="0"/>
          </a:p>
          <a:p>
            <a:r>
              <a:rPr lang="en-US" dirty="0"/>
              <a:t>He can hire as many workers as he wants</a:t>
            </a:r>
            <a:r>
              <a:rPr lang="en-US" dirty="0" smtClean="0"/>
              <a:t>.</a:t>
            </a:r>
          </a:p>
          <a:p>
            <a:pPr lvl="1"/>
            <a:r>
              <a:rPr lang="en-US" dirty="0" smtClean="0"/>
              <a:t>The quantity of output produced varies with the number of workers hired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383856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968750" y="798513"/>
            <a:ext cx="4900613" cy="5722937"/>
            <a:chOff x="2500" y="503"/>
            <a:chExt cx="3087" cy="3605"/>
          </a:xfrm>
        </p:grpSpPr>
        <p:sp>
          <p:nvSpPr>
            <p:cNvPr id="20561" name="AutoShape 3"/>
            <p:cNvSpPr>
              <a:spLocks noChangeAspect="1" noChangeArrowheads="1" noTextEdit="1"/>
            </p:cNvSpPr>
            <p:nvPr/>
          </p:nvSpPr>
          <p:spPr bwMode="auto">
            <a:xfrm>
              <a:off x="2500" y="503"/>
              <a:ext cx="3087" cy="3605"/>
            </a:xfrm>
            <a:prstGeom prst="rect">
              <a:avLst/>
            </a:prstGeom>
            <a:noFill/>
            <a:ln w="9525">
              <a:noFill/>
              <a:miter lim="800000"/>
              <a:headEnd/>
              <a:tailEnd/>
            </a:ln>
          </p:spPr>
          <p:txBody>
            <a:bodyPr/>
            <a:lstStyle/>
            <a:p>
              <a:endParaRPr lang="en-US">
                <a:latin typeface="Arial"/>
                <a:cs typeface="Arial"/>
              </a:endParaRPr>
            </a:p>
          </p:txBody>
        </p:sp>
        <p:sp>
          <p:nvSpPr>
            <p:cNvPr id="20562" name="Rectangle 4"/>
            <p:cNvSpPr>
              <a:spLocks noChangeArrowheads="1"/>
            </p:cNvSpPr>
            <p:nvPr/>
          </p:nvSpPr>
          <p:spPr bwMode="auto">
            <a:xfrm>
              <a:off x="3364" y="731"/>
              <a:ext cx="1995" cy="267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20563" name="Line 5"/>
            <p:cNvSpPr>
              <a:spLocks noChangeShapeType="1"/>
            </p:cNvSpPr>
            <p:nvPr/>
          </p:nvSpPr>
          <p:spPr bwMode="auto">
            <a:xfrm>
              <a:off x="3364" y="731"/>
              <a:ext cx="1" cy="2670"/>
            </a:xfrm>
            <a:prstGeom prst="line">
              <a:avLst/>
            </a:prstGeom>
            <a:noFill/>
            <a:ln w="25400">
              <a:solidFill>
                <a:srgbClr val="000000"/>
              </a:solidFill>
              <a:round/>
              <a:headEnd/>
              <a:tailEnd/>
            </a:ln>
          </p:spPr>
          <p:txBody>
            <a:bodyPr/>
            <a:lstStyle/>
            <a:p>
              <a:endParaRPr lang="en-US">
                <a:latin typeface="Arial"/>
                <a:cs typeface="Arial"/>
              </a:endParaRPr>
            </a:p>
          </p:txBody>
        </p:sp>
        <p:sp>
          <p:nvSpPr>
            <p:cNvPr id="20564" name="Line 6"/>
            <p:cNvSpPr>
              <a:spLocks noChangeShapeType="1"/>
            </p:cNvSpPr>
            <p:nvPr/>
          </p:nvSpPr>
          <p:spPr bwMode="auto">
            <a:xfrm>
              <a:off x="3317" y="3401"/>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65" name="Line 7"/>
            <p:cNvSpPr>
              <a:spLocks noChangeShapeType="1"/>
            </p:cNvSpPr>
            <p:nvPr/>
          </p:nvSpPr>
          <p:spPr bwMode="auto">
            <a:xfrm>
              <a:off x="3317" y="299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66" name="Line 8"/>
            <p:cNvSpPr>
              <a:spLocks noChangeShapeType="1"/>
            </p:cNvSpPr>
            <p:nvPr/>
          </p:nvSpPr>
          <p:spPr bwMode="auto">
            <a:xfrm>
              <a:off x="3317" y="259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67" name="Line 9"/>
            <p:cNvSpPr>
              <a:spLocks noChangeShapeType="1"/>
            </p:cNvSpPr>
            <p:nvPr/>
          </p:nvSpPr>
          <p:spPr bwMode="auto">
            <a:xfrm>
              <a:off x="3317" y="218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68" name="Line 10"/>
            <p:cNvSpPr>
              <a:spLocks noChangeShapeType="1"/>
            </p:cNvSpPr>
            <p:nvPr/>
          </p:nvSpPr>
          <p:spPr bwMode="auto">
            <a:xfrm>
              <a:off x="3317" y="178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69" name="Line 11"/>
            <p:cNvSpPr>
              <a:spLocks noChangeShapeType="1"/>
            </p:cNvSpPr>
            <p:nvPr/>
          </p:nvSpPr>
          <p:spPr bwMode="auto">
            <a:xfrm>
              <a:off x="3317" y="137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70" name="Line 12"/>
            <p:cNvSpPr>
              <a:spLocks noChangeShapeType="1"/>
            </p:cNvSpPr>
            <p:nvPr/>
          </p:nvSpPr>
          <p:spPr bwMode="auto">
            <a:xfrm>
              <a:off x="3317" y="97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71" name="Line 13"/>
            <p:cNvSpPr>
              <a:spLocks noChangeShapeType="1"/>
            </p:cNvSpPr>
            <p:nvPr/>
          </p:nvSpPr>
          <p:spPr bwMode="auto">
            <a:xfrm>
              <a:off x="3364" y="3401"/>
              <a:ext cx="1995"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0572" name="Line 14"/>
            <p:cNvSpPr>
              <a:spLocks noChangeShapeType="1"/>
            </p:cNvSpPr>
            <p:nvPr/>
          </p:nvSpPr>
          <p:spPr bwMode="auto">
            <a:xfrm flipV="1">
              <a:off x="3364"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3" name="Line 15"/>
            <p:cNvSpPr>
              <a:spLocks noChangeShapeType="1"/>
            </p:cNvSpPr>
            <p:nvPr/>
          </p:nvSpPr>
          <p:spPr bwMode="auto">
            <a:xfrm flipV="1">
              <a:off x="3725"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4" name="Line 16"/>
            <p:cNvSpPr>
              <a:spLocks noChangeShapeType="1"/>
            </p:cNvSpPr>
            <p:nvPr/>
          </p:nvSpPr>
          <p:spPr bwMode="auto">
            <a:xfrm flipV="1">
              <a:off x="408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5" name="Line 17"/>
            <p:cNvSpPr>
              <a:spLocks noChangeShapeType="1"/>
            </p:cNvSpPr>
            <p:nvPr/>
          </p:nvSpPr>
          <p:spPr bwMode="auto">
            <a:xfrm flipV="1">
              <a:off x="4456"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6" name="Line 18"/>
            <p:cNvSpPr>
              <a:spLocks noChangeShapeType="1"/>
            </p:cNvSpPr>
            <p:nvPr/>
          </p:nvSpPr>
          <p:spPr bwMode="auto">
            <a:xfrm flipV="1">
              <a:off x="481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7" name="Line 19"/>
            <p:cNvSpPr>
              <a:spLocks noChangeShapeType="1"/>
            </p:cNvSpPr>
            <p:nvPr/>
          </p:nvSpPr>
          <p:spPr bwMode="auto">
            <a:xfrm flipV="1">
              <a:off x="5178"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0578" name="Rectangle 20"/>
            <p:cNvSpPr>
              <a:spLocks noChangeArrowheads="1"/>
            </p:cNvSpPr>
            <p:nvPr/>
          </p:nvSpPr>
          <p:spPr bwMode="auto">
            <a:xfrm>
              <a:off x="3168" y="3323"/>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20579" name="Rectangle 21"/>
            <p:cNvSpPr>
              <a:spLocks noChangeArrowheads="1"/>
            </p:cNvSpPr>
            <p:nvPr/>
          </p:nvSpPr>
          <p:spPr bwMode="auto">
            <a:xfrm>
              <a:off x="3011" y="2914"/>
              <a:ext cx="243"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500</a:t>
              </a:r>
              <a:endParaRPr lang="en-US">
                <a:latin typeface="Arial"/>
                <a:cs typeface="Arial"/>
              </a:endParaRPr>
            </a:p>
          </p:txBody>
        </p:sp>
        <p:sp>
          <p:nvSpPr>
            <p:cNvPr id="20580" name="Rectangle 22"/>
            <p:cNvSpPr>
              <a:spLocks noChangeArrowheads="1"/>
            </p:cNvSpPr>
            <p:nvPr/>
          </p:nvSpPr>
          <p:spPr bwMode="auto">
            <a:xfrm>
              <a:off x="2893" y="2514"/>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1,000</a:t>
              </a:r>
              <a:endParaRPr lang="en-US">
                <a:latin typeface="Arial"/>
                <a:cs typeface="Arial"/>
              </a:endParaRPr>
            </a:p>
          </p:txBody>
        </p:sp>
        <p:sp>
          <p:nvSpPr>
            <p:cNvPr id="20581" name="Rectangle 23"/>
            <p:cNvSpPr>
              <a:spLocks noChangeArrowheads="1"/>
            </p:cNvSpPr>
            <p:nvPr/>
          </p:nvSpPr>
          <p:spPr bwMode="auto">
            <a:xfrm>
              <a:off x="2893" y="21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1,500</a:t>
              </a:r>
              <a:endParaRPr lang="en-US">
                <a:latin typeface="Arial"/>
                <a:cs typeface="Arial"/>
              </a:endParaRPr>
            </a:p>
          </p:txBody>
        </p:sp>
        <p:sp>
          <p:nvSpPr>
            <p:cNvPr id="20582" name="Rectangle 24"/>
            <p:cNvSpPr>
              <a:spLocks noChangeArrowheads="1"/>
            </p:cNvSpPr>
            <p:nvPr/>
          </p:nvSpPr>
          <p:spPr bwMode="auto">
            <a:xfrm>
              <a:off x="2893" y="17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2,000</a:t>
              </a:r>
              <a:endParaRPr lang="en-US">
                <a:latin typeface="Arial"/>
                <a:cs typeface="Arial"/>
              </a:endParaRPr>
            </a:p>
          </p:txBody>
        </p:sp>
        <p:sp>
          <p:nvSpPr>
            <p:cNvPr id="20583" name="Rectangle 25"/>
            <p:cNvSpPr>
              <a:spLocks noChangeArrowheads="1"/>
            </p:cNvSpPr>
            <p:nvPr/>
          </p:nvSpPr>
          <p:spPr bwMode="auto">
            <a:xfrm>
              <a:off x="2893" y="12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2,500</a:t>
              </a:r>
              <a:endParaRPr lang="en-US">
                <a:latin typeface="Arial"/>
                <a:cs typeface="Arial"/>
              </a:endParaRPr>
            </a:p>
          </p:txBody>
        </p:sp>
        <p:sp>
          <p:nvSpPr>
            <p:cNvPr id="20584" name="Rectangle 26"/>
            <p:cNvSpPr>
              <a:spLocks noChangeArrowheads="1"/>
            </p:cNvSpPr>
            <p:nvPr/>
          </p:nvSpPr>
          <p:spPr bwMode="auto">
            <a:xfrm>
              <a:off x="2893" y="8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3,000</a:t>
              </a:r>
              <a:endParaRPr lang="en-US">
                <a:latin typeface="Arial"/>
                <a:cs typeface="Arial"/>
              </a:endParaRPr>
            </a:p>
          </p:txBody>
        </p:sp>
        <p:sp>
          <p:nvSpPr>
            <p:cNvPr id="20585" name="Rectangle 27"/>
            <p:cNvSpPr>
              <a:spLocks noChangeArrowheads="1"/>
            </p:cNvSpPr>
            <p:nvPr/>
          </p:nvSpPr>
          <p:spPr bwMode="auto">
            <a:xfrm>
              <a:off x="3325"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20586" name="Rectangle 28"/>
            <p:cNvSpPr>
              <a:spLocks noChangeArrowheads="1"/>
            </p:cNvSpPr>
            <p:nvPr/>
          </p:nvSpPr>
          <p:spPr bwMode="auto">
            <a:xfrm>
              <a:off x="3686"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a:t>
              </a:r>
              <a:endParaRPr lang="en-US">
                <a:latin typeface="Arial"/>
                <a:cs typeface="Arial"/>
              </a:endParaRPr>
            </a:p>
          </p:txBody>
        </p:sp>
        <p:sp>
          <p:nvSpPr>
            <p:cNvPr id="20587" name="Rectangle 29"/>
            <p:cNvSpPr>
              <a:spLocks noChangeArrowheads="1"/>
            </p:cNvSpPr>
            <p:nvPr/>
          </p:nvSpPr>
          <p:spPr bwMode="auto">
            <a:xfrm>
              <a:off x="404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a:t>
              </a:r>
              <a:endParaRPr lang="en-US">
                <a:latin typeface="Arial"/>
                <a:cs typeface="Arial"/>
              </a:endParaRPr>
            </a:p>
          </p:txBody>
        </p:sp>
        <p:sp>
          <p:nvSpPr>
            <p:cNvPr id="20588" name="Rectangle 30"/>
            <p:cNvSpPr>
              <a:spLocks noChangeArrowheads="1"/>
            </p:cNvSpPr>
            <p:nvPr/>
          </p:nvSpPr>
          <p:spPr bwMode="auto">
            <a:xfrm>
              <a:off x="441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a:t>
              </a:r>
              <a:endParaRPr lang="en-US">
                <a:latin typeface="Arial"/>
                <a:cs typeface="Arial"/>
              </a:endParaRPr>
            </a:p>
          </p:txBody>
        </p:sp>
        <p:sp>
          <p:nvSpPr>
            <p:cNvPr id="20589" name="Rectangle 31"/>
            <p:cNvSpPr>
              <a:spLocks noChangeArrowheads="1"/>
            </p:cNvSpPr>
            <p:nvPr/>
          </p:nvSpPr>
          <p:spPr bwMode="auto">
            <a:xfrm>
              <a:off x="4778"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4</a:t>
              </a:r>
              <a:endParaRPr lang="en-US">
                <a:latin typeface="Arial"/>
                <a:cs typeface="Arial"/>
              </a:endParaRPr>
            </a:p>
          </p:txBody>
        </p:sp>
        <p:sp>
          <p:nvSpPr>
            <p:cNvPr id="20590" name="Rectangle 32"/>
            <p:cNvSpPr>
              <a:spLocks noChangeArrowheads="1"/>
            </p:cNvSpPr>
            <p:nvPr/>
          </p:nvSpPr>
          <p:spPr bwMode="auto">
            <a:xfrm>
              <a:off x="5139"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a:t>
              </a:r>
              <a:endParaRPr lang="en-US">
                <a:latin typeface="Arial"/>
                <a:cs typeface="Arial"/>
              </a:endParaRPr>
            </a:p>
          </p:txBody>
        </p:sp>
        <p:sp>
          <p:nvSpPr>
            <p:cNvPr id="20591" name="Rectangle 33"/>
            <p:cNvSpPr>
              <a:spLocks noChangeArrowheads="1"/>
            </p:cNvSpPr>
            <p:nvPr/>
          </p:nvSpPr>
          <p:spPr bwMode="auto">
            <a:xfrm>
              <a:off x="3835" y="3778"/>
              <a:ext cx="1066" cy="184"/>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a:cs typeface="Arial"/>
                </a:rPr>
                <a:t>No. of workers</a:t>
              </a:r>
              <a:endParaRPr lang="en-US">
                <a:latin typeface="Arial"/>
                <a:cs typeface="Arial"/>
              </a:endParaRPr>
            </a:p>
          </p:txBody>
        </p:sp>
        <p:sp>
          <p:nvSpPr>
            <p:cNvPr id="20592" name="Rectangle 34"/>
            <p:cNvSpPr>
              <a:spLocks noChangeArrowheads="1"/>
            </p:cNvSpPr>
            <p:nvPr/>
          </p:nvSpPr>
          <p:spPr bwMode="auto">
            <a:xfrm rot="16200000">
              <a:off x="1720" y="2225"/>
              <a:ext cx="1884" cy="184"/>
            </a:xfrm>
            <a:prstGeom prst="rect">
              <a:avLst/>
            </a:prstGeom>
            <a:noFill/>
            <a:ln w="9525">
              <a:noFill/>
              <a:miter lim="800000"/>
              <a:headEnd/>
              <a:tailEnd/>
            </a:ln>
          </p:spPr>
          <p:txBody>
            <a:bodyPr wrap="none" lIns="0" tIns="0" rIns="0" bIns="0">
              <a:spAutoFit/>
            </a:bodyPr>
            <a:lstStyle/>
            <a:p>
              <a:pPr algn="ctr"/>
              <a:r>
                <a:rPr lang="en-US" sz="1900" b="1">
                  <a:solidFill>
                    <a:srgbClr val="000000"/>
                  </a:solidFill>
                  <a:latin typeface="Arial"/>
                  <a:cs typeface="Arial"/>
                </a:rPr>
                <a:t>             Quantity of output</a:t>
              </a:r>
              <a:endParaRPr lang="en-US">
                <a:latin typeface="Arial"/>
                <a:cs typeface="Arial"/>
              </a:endParaRPr>
            </a:p>
          </p:txBody>
        </p:sp>
      </p:grpSp>
      <p:sp>
        <p:nvSpPr>
          <p:cNvPr id="20485" name="Rectangle 35"/>
          <p:cNvSpPr>
            <a:spLocks noGrp="1" noChangeArrowheads="1"/>
          </p:cNvSpPr>
          <p:nvPr>
            <p:ph type="title" idx="4294967295"/>
          </p:nvPr>
        </p:nvSpPr>
        <p:spPr>
          <a:xfrm>
            <a:off x="373063" y="0"/>
            <a:ext cx="8770937" cy="444500"/>
          </a:xfrm>
        </p:spPr>
        <p:txBody>
          <a:bodyPr>
            <a:normAutofit fontScale="90000"/>
          </a:bodyPr>
          <a:lstStyle/>
          <a:p>
            <a:pPr algn="ctr" eaLnBrk="1" hangingPunct="1"/>
            <a:r>
              <a:rPr lang="en-US" sz="2900" b="1" dirty="0" smtClean="0"/>
              <a:t>EXAMPLE 1</a:t>
            </a:r>
            <a:r>
              <a:rPr lang="en-US" sz="2900" dirty="0" smtClean="0"/>
              <a:t>:  </a:t>
            </a:r>
            <a:r>
              <a:rPr lang="en-US" sz="3300" dirty="0" smtClean="0"/>
              <a:t>Farmer Jack’s Production Function</a:t>
            </a:r>
          </a:p>
        </p:txBody>
      </p:sp>
      <p:sp>
        <p:nvSpPr>
          <p:cNvPr id="24" name="Footer Placeholder 23"/>
          <p:cNvSpPr>
            <a:spLocks noGrp="1"/>
          </p:cNvSpPr>
          <p:nvPr>
            <p:ph type="ftr" sz="quarter" idx="4294967295"/>
          </p:nvPr>
        </p:nvSpPr>
        <p:spPr>
          <a:xfrm>
            <a:off x="0" y="6400800"/>
            <a:ext cx="8615363" cy="515938"/>
          </a:xfrm>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5" name="Slide Number Placeholder 24"/>
          <p:cNvSpPr>
            <a:spLocks noGrp="1"/>
          </p:cNvSpPr>
          <p:nvPr>
            <p:ph type="sldNum" sz="quarter" idx="4294967295"/>
          </p:nvPr>
        </p:nvSpPr>
        <p:spPr>
          <a:xfrm>
            <a:off x="8623300" y="6473825"/>
            <a:ext cx="520700" cy="379413"/>
          </a:xfrm>
        </p:spPr>
        <p:txBody>
          <a:bodyPr/>
          <a:lstStyle/>
          <a:p>
            <a:pPr>
              <a:defRPr/>
            </a:pPr>
            <a:fld id="{2F37425F-5E17-4209-B948-B5CE2119E408}" type="slidenum">
              <a:rPr lang="en-US" smtClean="0"/>
              <a:pPr>
                <a:defRPr/>
              </a:pPr>
              <a:t>12</a:t>
            </a:fld>
            <a:endParaRPr lang="en-US" dirty="0"/>
          </a:p>
        </p:txBody>
      </p:sp>
      <p:grpSp>
        <p:nvGrpSpPr>
          <p:cNvPr id="3" name="Group 36"/>
          <p:cNvGrpSpPr>
            <a:grpSpLocks/>
          </p:cNvGrpSpPr>
          <p:nvPr/>
        </p:nvGrpSpPr>
        <p:grpSpPr bwMode="auto">
          <a:xfrm>
            <a:off x="333375" y="5646738"/>
            <a:ext cx="2349500" cy="581025"/>
            <a:chOff x="210" y="3557"/>
            <a:chExt cx="1480" cy="366"/>
          </a:xfrm>
        </p:grpSpPr>
        <p:sp>
          <p:nvSpPr>
            <p:cNvPr id="20559" name="Rectangle 37"/>
            <p:cNvSpPr>
              <a:spLocks noChangeArrowheads="1"/>
            </p:cNvSpPr>
            <p:nvPr/>
          </p:nvSpPr>
          <p:spPr bwMode="auto">
            <a:xfrm>
              <a:off x="958" y="3557"/>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0560" name="Rectangle 38"/>
            <p:cNvSpPr>
              <a:spLocks noChangeArrowheads="1"/>
            </p:cNvSpPr>
            <p:nvPr/>
          </p:nvSpPr>
          <p:spPr bwMode="auto">
            <a:xfrm>
              <a:off x="210" y="3557"/>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5</a:t>
              </a:r>
            </a:p>
          </p:txBody>
        </p:sp>
      </p:grpSp>
      <p:grpSp>
        <p:nvGrpSpPr>
          <p:cNvPr id="4" name="Group 39"/>
          <p:cNvGrpSpPr>
            <a:grpSpLocks/>
          </p:cNvGrpSpPr>
          <p:nvPr/>
        </p:nvGrpSpPr>
        <p:grpSpPr bwMode="auto">
          <a:xfrm>
            <a:off x="333375" y="5065713"/>
            <a:ext cx="2349500" cy="581025"/>
            <a:chOff x="210" y="3191"/>
            <a:chExt cx="1480" cy="366"/>
          </a:xfrm>
        </p:grpSpPr>
        <p:sp>
          <p:nvSpPr>
            <p:cNvPr id="20557" name="Rectangle 40"/>
            <p:cNvSpPr>
              <a:spLocks noChangeArrowheads="1"/>
            </p:cNvSpPr>
            <p:nvPr/>
          </p:nvSpPr>
          <p:spPr bwMode="auto">
            <a:xfrm>
              <a:off x="958" y="3191"/>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20558" name="Rectangle 41"/>
            <p:cNvSpPr>
              <a:spLocks noChangeArrowheads="1"/>
            </p:cNvSpPr>
            <p:nvPr/>
          </p:nvSpPr>
          <p:spPr bwMode="auto">
            <a:xfrm>
              <a:off x="210" y="3191"/>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4</a:t>
              </a:r>
            </a:p>
          </p:txBody>
        </p:sp>
      </p:grpSp>
      <p:grpSp>
        <p:nvGrpSpPr>
          <p:cNvPr id="5" name="Group 42"/>
          <p:cNvGrpSpPr>
            <a:grpSpLocks/>
          </p:cNvGrpSpPr>
          <p:nvPr/>
        </p:nvGrpSpPr>
        <p:grpSpPr bwMode="auto">
          <a:xfrm>
            <a:off x="333375" y="4425950"/>
            <a:ext cx="2349500" cy="639763"/>
            <a:chOff x="210" y="2788"/>
            <a:chExt cx="1480" cy="403"/>
          </a:xfrm>
        </p:grpSpPr>
        <p:sp>
          <p:nvSpPr>
            <p:cNvPr id="20555" name="Rectangle 43"/>
            <p:cNvSpPr>
              <a:spLocks noChangeArrowheads="1"/>
            </p:cNvSpPr>
            <p:nvPr/>
          </p:nvSpPr>
          <p:spPr bwMode="auto">
            <a:xfrm>
              <a:off x="958" y="2788"/>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20556" name="Rectangle 44"/>
            <p:cNvSpPr>
              <a:spLocks noChangeArrowheads="1"/>
            </p:cNvSpPr>
            <p:nvPr/>
          </p:nvSpPr>
          <p:spPr bwMode="auto">
            <a:xfrm>
              <a:off x="210" y="2788"/>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3</a:t>
              </a:r>
            </a:p>
          </p:txBody>
        </p:sp>
      </p:grpSp>
      <p:grpSp>
        <p:nvGrpSpPr>
          <p:cNvPr id="6" name="Group 45"/>
          <p:cNvGrpSpPr>
            <a:grpSpLocks/>
          </p:cNvGrpSpPr>
          <p:nvPr/>
        </p:nvGrpSpPr>
        <p:grpSpPr bwMode="auto">
          <a:xfrm>
            <a:off x="333375" y="3771900"/>
            <a:ext cx="2349500" cy="654050"/>
            <a:chOff x="210" y="2376"/>
            <a:chExt cx="1480" cy="412"/>
          </a:xfrm>
        </p:grpSpPr>
        <p:sp>
          <p:nvSpPr>
            <p:cNvPr id="20553" name="Rectangle 46"/>
            <p:cNvSpPr>
              <a:spLocks noChangeArrowheads="1"/>
            </p:cNvSpPr>
            <p:nvPr/>
          </p:nvSpPr>
          <p:spPr bwMode="auto">
            <a:xfrm>
              <a:off x="958" y="2376"/>
              <a:ext cx="732" cy="41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20554" name="Rectangle 47"/>
            <p:cNvSpPr>
              <a:spLocks noChangeArrowheads="1"/>
            </p:cNvSpPr>
            <p:nvPr/>
          </p:nvSpPr>
          <p:spPr bwMode="auto">
            <a:xfrm>
              <a:off x="210" y="2376"/>
              <a:ext cx="748" cy="41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2</a:t>
              </a:r>
            </a:p>
          </p:txBody>
        </p:sp>
      </p:grpSp>
      <p:grpSp>
        <p:nvGrpSpPr>
          <p:cNvPr id="7" name="Group 48"/>
          <p:cNvGrpSpPr>
            <a:grpSpLocks/>
          </p:cNvGrpSpPr>
          <p:nvPr/>
        </p:nvGrpSpPr>
        <p:grpSpPr bwMode="auto">
          <a:xfrm>
            <a:off x="333375" y="3132138"/>
            <a:ext cx="2349500" cy="639762"/>
            <a:chOff x="210" y="1973"/>
            <a:chExt cx="1480" cy="403"/>
          </a:xfrm>
        </p:grpSpPr>
        <p:sp>
          <p:nvSpPr>
            <p:cNvPr id="20551" name="Rectangle 49"/>
            <p:cNvSpPr>
              <a:spLocks noChangeArrowheads="1"/>
            </p:cNvSpPr>
            <p:nvPr/>
          </p:nvSpPr>
          <p:spPr bwMode="auto">
            <a:xfrm>
              <a:off x="958" y="1973"/>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0552" name="Rectangle 50"/>
            <p:cNvSpPr>
              <a:spLocks noChangeArrowheads="1"/>
            </p:cNvSpPr>
            <p:nvPr/>
          </p:nvSpPr>
          <p:spPr bwMode="auto">
            <a:xfrm>
              <a:off x="210" y="1973"/>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grpSp>
        <p:nvGrpSpPr>
          <p:cNvPr id="8" name="Group 51"/>
          <p:cNvGrpSpPr>
            <a:grpSpLocks/>
          </p:cNvGrpSpPr>
          <p:nvPr/>
        </p:nvGrpSpPr>
        <p:grpSpPr bwMode="auto">
          <a:xfrm>
            <a:off x="333375" y="2452688"/>
            <a:ext cx="2349500" cy="679450"/>
            <a:chOff x="210" y="1545"/>
            <a:chExt cx="1480" cy="428"/>
          </a:xfrm>
        </p:grpSpPr>
        <p:sp>
          <p:nvSpPr>
            <p:cNvPr id="20549" name="Rectangle 52"/>
            <p:cNvSpPr>
              <a:spLocks noChangeArrowheads="1"/>
            </p:cNvSpPr>
            <p:nvPr/>
          </p:nvSpPr>
          <p:spPr bwMode="auto">
            <a:xfrm>
              <a:off x="958" y="1545"/>
              <a:ext cx="732" cy="428"/>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0550" name="Rectangle 53"/>
            <p:cNvSpPr>
              <a:spLocks noChangeArrowheads="1"/>
            </p:cNvSpPr>
            <p:nvPr/>
          </p:nvSpPr>
          <p:spPr bwMode="auto">
            <a:xfrm>
              <a:off x="210" y="1545"/>
              <a:ext cx="748" cy="428"/>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0</a:t>
              </a:r>
            </a:p>
          </p:txBody>
        </p:sp>
      </p:grpSp>
      <p:sp>
        <p:nvSpPr>
          <p:cNvPr id="20492" name="Line 54"/>
          <p:cNvSpPr>
            <a:spLocks noChangeShapeType="1"/>
          </p:cNvSpPr>
          <p:nvPr/>
        </p:nvSpPr>
        <p:spPr bwMode="auto">
          <a:xfrm>
            <a:off x="333375" y="1139825"/>
            <a:ext cx="1187450" cy="0"/>
          </a:xfrm>
          <a:prstGeom prst="line">
            <a:avLst/>
          </a:prstGeom>
          <a:noFill/>
          <a:ln w="28575" cap="sq">
            <a:noFill/>
            <a:round/>
            <a:headEnd/>
            <a:tailEnd/>
          </a:ln>
        </p:spPr>
        <p:txBody>
          <a:bodyPr/>
          <a:lstStyle/>
          <a:p>
            <a:endParaRPr lang="en-US">
              <a:latin typeface="Arial"/>
              <a:cs typeface="Arial"/>
            </a:endParaRPr>
          </a:p>
        </p:txBody>
      </p:sp>
      <p:sp>
        <p:nvSpPr>
          <p:cNvPr id="20493" name="Line 55"/>
          <p:cNvSpPr>
            <a:spLocks noChangeShapeType="1"/>
          </p:cNvSpPr>
          <p:nvPr/>
        </p:nvSpPr>
        <p:spPr bwMode="auto">
          <a:xfrm>
            <a:off x="333375" y="6227763"/>
            <a:ext cx="1187450" cy="0"/>
          </a:xfrm>
          <a:prstGeom prst="line">
            <a:avLst/>
          </a:prstGeom>
          <a:noFill/>
          <a:ln w="28575" cap="sq">
            <a:noFill/>
            <a:round/>
            <a:headEnd/>
            <a:tailEnd/>
          </a:ln>
        </p:spPr>
        <p:txBody>
          <a:bodyPr/>
          <a:lstStyle/>
          <a:p>
            <a:endParaRPr lang="en-US">
              <a:latin typeface="Arial"/>
              <a:cs typeface="Arial"/>
            </a:endParaRPr>
          </a:p>
        </p:txBody>
      </p:sp>
      <p:sp>
        <p:nvSpPr>
          <p:cNvPr id="20494" name="Line 56"/>
          <p:cNvSpPr>
            <a:spLocks noChangeShapeType="1"/>
          </p:cNvSpPr>
          <p:nvPr/>
        </p:nvSpPr>
        <p:spPr bwMode="auto">
          <a:xfrm>
            <a:off x="333375" y="1139825"/>
            <a:ext cx="0" cy="1312863"/>
          </a:xfrm>
          <a:prstGeom prst="line">
            <a:avLst/>
          </a:prstGeom>
          <a:noFill/>
          <a:ln w="28575" cap="sq">
            <a:noFill/>
            <a:round/>
            <a:headEnd/>
            <a:tailEnd/>
          </a:ln>
        </p:spPr>
        <p:txBody>
          <a:bodyPr/>
          <a:lstStyle/>
          <a:p>
            <a:endParaRPr lang="en-US">
              <a:latin typeface="Arial"/>
              <a:cs typeface="Arial"/>
            </a:endParaRPr>
          </a:p>
        </p:txBody>
      </p:sp>
      <p:sp>
        <p:nvSpPr>
          <p:cNvPr id="20495" name="Line 57"/>
          <p:cNvSpPr>
            <a:spLocks noChangeShapeType="1"/>
          </p:cNvSpPr>
          <p:nvPr/>
        </p:nvSpPr>
        <p:spPr bwMode="auto">
          <a:xfrm>
            <a:off x="3776663" y="1139825"/>
            <a:ext cx="0" cy="1312863"/>
          </a:xfrm>
          <a:prstGeom prst="line">
            <a:avLst/>
          </a:prstGeom>
          <a:noFill/>
          <a:ln w="28575" cap="sq">
            <a:noFill/>
            <a:round/>
            <a:headEnd/>
            <a:tailEnd/>
          </a:ln>
        </p:spPr>
        <p:txBody>
          <a:bodyPr/>
          <a:lstStyle/>
          <a:p>
            <a:endParaRPr lang="en-US">
              <a:latin typeface="Arial"/>
              <a:cs typeface="Arial"/>
            </a:endParaRPr>
          </a:p>
        </p:txBody>
      </p:sp>
      <p:sp>
        <p:nvSpPr>
          <p:cNvPr id="20496" name="Line 58"/>
          <p:cNvSpPr>
            <a:spLocks noChangeShapeType="1"/>
          </p:cNvSpPr>
          <p:nvPr/>
        </p:nvSpPr>
        <p:spPr bwMode="auto">
          <a:xfrm>
            <a:off x="1520825" y="1139825"/>
            <a:ext cx="1328738" cy="0"/>
          </a:xfrm>
          <a:prstGeom prst="line">
            <a:avLst/>
          </a:prstGeom>
          <a:noFill/>
          <a:ln w="28575" cap="sq">
            <a:noFill/>
            <a:round/>
            <a:headEnd/>
            <a:tailEnd/>
          </a:ln>
        </p:spPr>
        <p:txBody>
          <a:bodyPr/>
          <a:lstStyle/>
          <a:p>
            <a:endParaRPr lang="en-US">
              <a:latin typeface="Arial"/>
              <a:cs typeface="Arial"/>
            </a:endParaRPr>
          </a:p>
        </p:txBody>
      </p:sp>
      <p:sp>
        <p:nvSpPr>
          <p:cNvPr id="20497" name="Line 59"/>
          <p:cNvSpPr>
            <a:spLocks noChangeShapeType="1"/>
          </p:cNvSpPr>
          <p:nvPr/>
        </p:nvSpPr>
        <p:spPr bwMode="auto">
          <a:xfrm>
            <a:off x="333375" y="2452688"/>
            <a:ext cx="0" cy="679450"/>
          </a:xfrm>
          <a:prstGeom prst="line">
            <a:avLst/>
          </a:prstGeom>
          <a:noFill/>
          <a:ln w="28575" cap="sq">
            <a:noFill/>
            <a:round/>
            <a:headEnd/>
            <a:tailEnd/>
          </a:ln>
        </p:spPr>
        <p:txBody>
          <a:bodyPr/>
          <a:lstStyle/>
          <a:p>
            <a:endParaRPr lang="en-US">
              <a:latin typeface="Arial"/>
              <a:cs typeface="Arial"/>
            </a:endParaRPr>
          </a:p>
        </p:txBody>
      </p:sp>
      <p:sp>
        <p:nvSpPr>
          <p:cNvPr id="20498" name="Line 60"/>
          <p:cNvSpPr>
            <a:spLocks noChangeShapeType="1"/>
          </p:cNvSpPr>
          <p:nvPr/>
        </p:nvSpPr>
        <p:spPr bwMode="auto">
          <a:xfrm>
            <a:off x="2849563" y="1139825"/>
            <a:ext cx="927100" cy="0"/>
          </a:xfrm>
          <a:prstGeom prst="line">
            <a:avLst/>
          </a:prstGeom>
          <a:noFill/>
          <a:ln w="28575" cap="sq">
            <a:noFill/>
            <a:round/>
            <a:headEnd/>
            <a:tailEnd/>
          </a:ln>
        </p:spPr>
        <p:txBody>
          <a:bodyPr/>
          <a:lstStyle/>
          <a:p>
            <a:endParaRPr lang="en-US">
              <a:latin typeface="Arial"/>
              <a:cs typeface="Arial"/>
            </a:endParaRPr>
          </a:p>
        </p:txBody>
      </p:sp>
      <p:sp>
        <p:nvSpPr>
          <p:cNvPr id="20499" name="Line 61"/>
          <p:cNvSpPr>
            <a:spLocks noChangeShapeType="1"/>
          </p:cNvSpPr>
          <p:nvPr/>
        </p:nvSpPr>
        <p:spPr bwMode="auto">
          <a:xfrm>
            <a:off x="3776663" y="2452688"/>
            <a:ext cx="0" cy="679450"/>
          </a:xfrm>
          <a:prstGeom prst="line">
            <a:avLst/>
          </a:prstGeom>
          <a:noFill/>
          <a:ln w="28575" cap="sq">
            <a:noFill/>
            <a:round/>
            <a:headEnd/>
            <a:tailEnd/>
          </a:ln>
        </p:spPr>
        <p:txBody>
          <a:bodyPr/>
          <a:lstStyle/>
          <a:p>
            <a:endParaRPr lang="en-US">
              <a:latin typeface="Arial"/>
              <a:cs typeface="Arial"/>
            </a:endParaRPr>
          </a:p>
        </p:txBody>
      </p:sp>
      <p:sp>
        <p:nvSpPr>
          <p:cNvPr id="20500" name="Line 62"/>
          <p:cNvSpPr>
            <a:spLocks noChangeShapeType="1"/>
          </p:cNvSpPr>
          <p:nvPr/>
        </p:nvSpPr>
        <p:spPr bwMode="auto">
          <a:xfrm>
            <a:off x="333375" y="3132138"/>
            <a:ext cx="0" cy="639762"/>
          </a:xfrm>
          <a:prstGeom prst="line">
            <a:avLst/>
          </a:prstGeom>
          <a:noFill/>
          <a:ln w="28575" cap="sq">
            <a:noFill/>
            <a:round/>
            <a:headEnd/>
            <a:tailEnd/>
          </a:ln>
        </p:spPr>
        <p:txBody>
          <a:bodyPr/>
          <a:lstStyle/>
          <a:p>
            <a:endParaRPr lang="en-US">
              <a:latin typeface="Arial"/>
              <a:cs typeface="Arial"/>
            </a:endParaRPr>
          </a:p>
        </p:txBody>
      </p:sp>
      <p:sp>
        <p:nvSpPr>
          <p:cNvPr id="20501" name="Line 63"/>
          <p:cNvSpPr>
            <a:spLocks noChangeShapeType="1"/>
          </p:cNvSpPr>
          <p:nvPr/>
        </p:nvSpPr>
        <p:spPr bwMode="auto">
          <a:xfrm>
            <a:off x="3776663" y="3132138"/>
            <a:ext cx="0" cy="639762"/>
          </a:xfrm>
          <a:prstGeom prst="line">
            <a:avLst/>
          </a:prstGeom>
          <a:noFill/>
          <a:ln w="28575" cap="sq">
            <a:noFill/>
            <a:round/>
            <a:headEnd/>
            <a:tailEnd/>
          </a:ln>
        </p:spPr>
        <p:txBody>
          <a:bodyPr/>
          <a:lstStyle/>
          <a:p>
            <a:endParaRPr lang="en-US">
              <a:latin typeface="Arial"/>
              <a:cs typeface="Arial"/>
            </a:endParaRPr>
          </a:p>
        </p:txBody>
      </p:sp>
      <p:sp>
        <p:nvSpPr>
          <p:cNvPr id="20502" name="Line 64"/>
          <p:cNvSpPr>
            <a:spLocks noChangeShapeType="1"/>
          </p:cNvSpPr>
          <p:nvPr/>
        </p:nvSpPr>
        <p:spPr bwMode="auto">
          <a:xfrm>
            <a:off x="333375" y="3771900"/>
            <a:ext cx="0" cy="654050"/>
          </a:xfrm>
          <a:prstGeom prst="line">
            <a:avLst/>
          </a:prstGeom>
          <a:noFill/>
          <a:ln w="28575" cap="sq">
            <a:noFill/>
            <a:round/>
            <a:headEnd/>
            <a:tailEnd/>
          </a:ln>
        </p:spPr>
        <p:txBody>
          <a:bodyPr/>
          <a:lstStyle/>
          <a:p>
            <a:endParaRPr lang="en-US">
              <a:latin typeface="Arial"/>
              <a:cs typeface="Arial"/>
            </a:endParaRPr>
          </a:p>
        </p:txBody>
      </p:sp>
      <p:sp>
        <p:nvSpPr>
          <p:cNvPr id="20503" name="Line 65"/>
          <p:cNvSpPr>
            <a:spLocks noChangeShapeType="1"/>
          </p:cNvSpPr>
          <p:nvPr/>
        </p:nvSpPr>
        <p:spPr bwMode="auto">
          <a:xfrm>
            <a:off x="3776663" y="3771900"/>
            <a:ext cx="0" cy="654050"/>
          </a:xfrm>
          <a:prstGeom prst="line">
            <a:avLst/>
          </a:prstGeom>
          <a:noFill/>
          <a:ln w="28575" cap="sq">
            <a:noFill/>
            <a:round/>
            <a:headEnd/>
            <a:tailEnd/>
          </a:ln>
        </p:spPr>
        <p:txBody>
          <a:bodyPr/>
          <a:lstStyle/>
          <a:p>
            <a:endParaRPr lang="en-US">
              <a:latin typeface="Arial"/>
              <a:cs typeface="Arial"/>
            </a:endParaRPr>
          </a:p>
        </p:txBody>
      </p:sp>
      <p:sp>
        <p:nvSpPr>
          <p:cNvPr id="20504" name="Line 66"/>
          <p:cNvSpPr>
            <a:spLocks noChangeShapeType="1"/>
          </p:cNvSpPr>
          <p:nvPr/>
        </p:nvSpPr>
        <p:spPr bwMode="auto">
          <a:xfrm>
            <a:off x="333375" y="4425950"/>
            <a:ext cx="0" cy="639763"/>
          </a:xfrm>
          <a:prstGeom prst="line">
            <a:avLst/>
          </a:prstGeom>
          <a:noFill/>
          <a:ln w="28575" cap="sq">
            <a:noFill/>
            <a:round/>
            <a:headEnd/>
            <a:tailEnd/>
          </a:ln>
        </p:spPr>
        <p:txBody>
          <a:bodyPr/>
          <a:lstStyle/>
          <a:p>
            <a:endParaRPr lang="en-US">
              <a:latin typeface="Arial"/>
              <a:cs typeface="Arial"/>
            </a:endParaRPr>
          </a:p>
        </p:txBody>
      </p:sp>
      <p:sp>
        <p:nvSpPr>
          <p:cNvPr id="20505" name="Line 67"/>
          <p:cNvSpPr>
            <a:spLocks noChangeShapeType="1"/>
          </p:cNvSpPr>
          <p:nvPr/>
        </p:nvSpPr>
        <p:spPr bwMode="auto">
          <a:xfrm>
            <a:off x="3776663" y="4425950"/>
            <a:ext cx="0" cy="639763"/>
          </a:xfrm>
          <a:prstGeom prst="line">
            <a:avLst/>
          </a:prstGeom>
          <a:noFill/>
          <a:ln w="28575" cap="sq">
            <a:noFill/>
            <a:round/>
            <a:headEnd/>
            <a:tailEnd/>
          </a:ln>
        </p:spPr>
        <p:txBody>
          <a:bodyPr/>
          <a:lstStyle/>
          <a:p>
            <a:endParaRPr lang="en-US">
              <a:latin typeface="Arial"/>
              <a:cs typeface="Arial"/>
            </a:endParaRPr>
          </a:p>
        </p:txBody>
      </p:sp>
      <p:sp>
        <p:nvSpPr>
          <p:cNvPr id="20506" name="Line 68"/>
          <p:cNvSpPr>
            <a:spLocks noChangeShapeType="1"/>
          </p:cNvSpPr>
          <p:nvPr/>
        </p:nvSpPr>
        <p:spPr bwMode="auto">
          <a:xfrm>
            <a:off x="333375" y="5065713"/>
            <a:ext cx="0" cy="581025"/>
          </a:xfrm>
          <a:prstGeom prst="line">
            <a:avLst/>
          </a:prstGeom>
          <a:noFill/>
          <a:ln w="28575" cap="sq">
            <a:noFill/>
            <a:round/>
            <a:headEnd/>
            <a:tailEnd/>
          </a:ln>
        </p:spPr>
        <p:txBody>
          <a:bodyPr/>
          <a:lstStyle/>
          <a:p>
            <a:endParaRPr lang="en-US">
              <a:latin typeface="Arial"/>
              <a:cs typeface="Arial"/>
            </a:endParaRPr>
          </a:p>
        </p:txBody>
      </p:sp>
      <p:sp>
        <p:nvSpPr>
          <p:cNvPr id="20507" name="Line 69"/>
          <p:cNvSpPr>
            <a:spLocks noChangeShapeType="1"/>
          </p:cNvSpPr>
          <p:nvPr/>
        </p:nvSpPr>
        <p:spPr bwMode="auto">
          <a:xfrm>
            <a:off x="3776663" y="5065713"/>
            <a:ext cx="0" cy="581025"/>
          </a:xfrm>
          <a:prstGeom prst="line">
            <a:avLst/>
          </a:prstGeom>
          <a:noFill/>
          <a:ln w="28575" cap="sq">
            <a:noFill/>
            <a:round/>
            <a:headEnd/>
            <a:tailEnd/>
          </a:ln>
        </p:spPr>
        <p:txBody>
          <a:bodyPr/>
          <a:lstStyle/>
          <a:p>
            <a:endParaRPr lang="en-US">
              <a:latin typeface="Arial"/>
              <a:cs typeface="Arial"/>
            </a:endParaRPr>
          </a:p>
        </p:txBody>
      </p:sp>
      <p:sp>
        <p:nvSpPr>
          <p:cNvPr id="20508" name="Line 70"/>
          <p:cNvSpPr>
            <a:spLocks noChangeShapeType="1"/>
          </p:cNvSpPr>
          <p:nvPr/>
        </p:nvSpPr>
        <p:spPr bwMode="auto">
          <a:xfrm>
            <a:off x="333375" y="5646738"/>
            <a:ext cx="0" cy="581025"/>
          </a:xfrm>
          <a:prstGeom prst="line">
            <a:avLst/>
          </a:prstGeom>
          <a:noFill/>
          <a:ln w="28575" cap="sq">
            <a:noFill/>
            <a:round/>
            <a:headEnd/>
            <a:tailEnd/>
          </a:ln>
        </p:spPr>
        <p:txBody>
          <a:bodyPr/>
          <a:lstStyle/>
          <a:p>
            <a:endParaRPr lang="en-US">
              <a:latin typeface="Arial"/>
              <a:cs typeface="Arial"/>
            </a:endParaRPr>
          </a:p>
        </p:txBody>
      </p:sp>
      <p:sp>
        <p:nvSpPr>
          <p:cNvPr id="20509" name="Line 71"/>
          <p:cNvSpPr>
            <a:spLocks noChangeShapeType="1"/>
          </p:cNvSpPr>
          <p:nvPr/>
        </p:nvSpPr>
        <p:spPr bwMode="auto">
          <a:xfrm>
            <a:off x="3776663" y="5646738"/>
            <a:ext cx="0" cy="581025"/>
          </a:xfrm>
          <a:prstGeom prst="line">
            <a:avLst/>
          </a:prstGeom>
          <a:noFill/>
          <a:ln w="28575" cap="sq">
            <a:noFill/>
            <a:round/>
            <a:headEnd/>
            <a:tailEnd/>
          </a:ln>
        </p:spPr>
        <p:txBody>
          <a:bodyPr/>
          <a:lstStyle/>
          <a:p>
            <a:endParaRPr lang="en-US">
              <a:latin typeface="Arial"/>
              <a:cs typeface="Arial"/>
            </a:endParaRPr>
          </a:p>
        </p:txBody>
      </p:sp>
      <p:sp>
        <p:nvSpPr>
          <p:cNvPr id="20510" name="Line 72"/>
          <p:cNvSpPr>
            <a:spLocks noChangeShapeType="1"/>
          </p:cNvSpPr>
          <p:nvPr/>
        </p:nvSpPr>
        <p:spPr bwMode="auto">
          <a:xfrm>
            <a:off x="1520825" y="6227763"/>
            <a:ext cx="1328738" cy="0"/>
          </a:xfrm>
          <a:prstGeom prst="line">
            <a:avLst/>
          </a:prstGeom>
          <a:noFill/>
          <a:ln w="28575" cap="sq">
            <a:noFill/>
            <a:round/>
            <a:headEnd/>
            <a:tailEnd/>
          </a:ln>
        </p:spPr>
        <p:txBody>
          <a:bodyPr/>
          <a:lstStyle/>
          <a:p>
            <a:endParaRPr lang="en-US">
              <a:latin typeface="Arial"/>
              <a:cs typeface="Arial"/>
            </a:endParaRPr>
          </a:p>
        </p:txBody>
      </p:sp>
      <p:sp>
        <p:nvSpPr>
          <p:cNvPr id="20511" name="Line 73"/>
          <p:cNvSpPr>
            <a:spLocks noChangeShapeType="1"/>
          </p:cNvSpPr>
          <p:nvPr/>
        </p:nvSpPr>
        <p:spPr bwMode="auto">
          <a:xfrm>
            <a:off x="2849563" y="6227763"/>
            <a:ext cx="927100" cy="0"/>
          </a:xfrm>
          <a:prstGeom prst="line">
            <a:avLst/>
          </a:prstGeom>
          <a:noFill/>
          <a:ln w="28575" cap="sq">
            <a:noFill/>
            <a:round/>
            <a:headEnd/>
            <a:tailEnd/>
          </a:ln>
        </p:spPr>
        <p:txBody>
          <a:bodyPr/>
          <a:lstStyle/>
          <a:p>
            <a:endParaRPr lang="en-US">
              <a:latin typeface="Arial"/>
              <a:cs typeface="Arial"/>
            </a:endParaRPr>
          </a:p>
        </p:txBody>
      </p:sp>
      <p:grpSp>
        <p:nvGrpSpPr>
          <p:cNvPr id="9" name="Group 74"/>
          <p:cNvGrpSpPr>
            <a:grpSpLocks/>
          </p:cNvGrpSpPr>
          <p:nvPr/>
        </p:nvGrpSpPr>
        <p:grpSpPr bwMode="auto">
          <a:xfrm>
            <a:off x="333375" y="1139825"/>
            <a:ext cx="2516188" cy="1325563"/>
            <a:chOff x="210" y="718"/>
            <a:chExt cx="1585" cy="835"/>
          </a:xfrm>
        </p:grpSpPr>
        <p:sp>
          <p:nvSpPr>
            <p:cNvPr id="20546" name="Rectangle 75"/>
            <p:cNvSpPr>
              <a:spLocks noChangeArrowheads="1"/>
            </p:cNvSpPr>
            <p:nvPr/>
          </p:nvSpPr>
          <p:spPr bwMode="auto">
            <a:xfrm>
              <a:off x="958" y="718"/>
              <a:ext cx="837"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dirty="0">
                  <a:latin typeface="Arial"/>
                  <a:cs typeface="Arial"/>
                </a:rPr>
                <a:t>Q</a:t>
              </a:r>
              <a:r>
                <a:rPr lang="en-US" sz="2400" dirty="0">
                  <a:latin typeface="Arial"/>
                  <a:cs typeface="Arial"/>
                </a:rPr>
                <a:t> </a:t>
              </a:r>
              <a:r>
                <a:rPr lang="en-US" sz="2200" dirty="0">
                  <a:latin typeface="Arial"/>
                  <a:cs typeface="Arial"/>
                </a:rPr>
                <a:t>(bushels </a:t>
              </a:r>
              <a:br>
                <a:rPr lang="en-US" sz="2200" dirty="0">
                  <a:latin typeface="Arial"/>
                  <a:cs typeface="Arial"/>
                </a:rPr>
              </a:br>
              <a:r>
                <a:rPr lang="en-US" sz="2200" dirty="0">
                  <a:latin typeface="Arial"/>
                  <a:cs typeface="Arial"/>
                </a:rPr>
                <a:t>of wheat)</a:t>
              </a:r>
            </a:p>
          </p:txBody>
        </p:sp>
        <p:sp>
          <p:nvSpPr>
            <p:cNvPr id="20547" name="Rectangle 76"/>
            <p:cNvSpPr>
              <a:spLocks noChangeArrowheads="1"/>
            </p:cNvSpPr>
            <p:nvPr/>
          </p:nvSpPr>
          <p:spPr bwMode="auto">
            <a:xfrm>
              <a:off x="210" y="718"/>
              <a:ext cx="748"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L</a:t>
              </a:r>
              <a:r>
                <a:rPr lang="en-US" sz="2400">
                  <a:latin typeface="Arial"/>
                  <a:cs typeface="Arial"/>
                </a:rPr>
                <a:t/>
              </a:r>
              <a:br>
                <a:rPr lang="en-US" sz="2400">
                  <a:latin typeface="Arial"/>
                  <a:cs typeface="Arial"/>
                </a:rPr>
              </a:br>
              <a:r>
                <a:rPr lang="en-US" sz="2200">
                  <a:latin typeface="Arial"/>
                  <a:cs typeface="Arial"/>
                </a:rPr>
                <a:t>(no. of workers)</a:t>
              </a:r>
            </a:p>
          </p:txBody>
        </p:sp>
        <p:sp>
          <p:nvSpPr>
            <p:cNvPr id="20548" name="Line 77"/>
            <p:cNvSpPr>
              <a:spLocks noChangeShapeType="1"/>
            </p:cNvSpPr>
            <p:nvPr/>
          </p:nvSpPr>
          <p:spPr bwMode="auto">
            <a:xfrm>
              <a:off x="216" y="1553"/>
              <a:ext cx="1541"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72782" name="Oval 78"/>
          <p:cNvSpPr>
            <a:spLocks noChangeArrowheads="1"/>
          </p:cNvSpPr>
          <p:nvPr/>
        </p:nvSpPr>
        <p:spPr bwMode="auto">
          <a:xfrm>
            <a:off x="5273675" y="5318125"/>
            <a:ext cx="139700" cy="138113"/>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nvGrpSpPr>
          <p:cNvPr id="10" name="Group 79"/>
          <p:cNvGrpSpPr>
            <a:grpSpLocks/>
          </p:cNvGrpSpPr>
          <p:nvPr/>
        </p:nvGrpSpPr>
        <p:grpSpPr bwMode="auto">
          <a:xfrm>
            <a:off x="5337175" y="1484313"/>
            <a:ext cx="2949575" cy="3903662"/>
            <a:chOff x="3362" y="935"/>
            <a:chExt cx="1858" cy="2459"/>
          </a:xfrm>
        </p:grpSpPr>
        <p:grpSp>
          <p:nvGrpSpPr>
            <p:cNvPr id="11" name="Group 80"/>
            <p:cNvGrpSpPr>
              <a:grpSpLocks/>
            </p:cNvGrpSpPr>
            <p:nvPr/>
          </p:nvGrpSpPr>
          <p:grpSpPr bwMode="auto">
            <a:xfrm>
              <a:off x="3362" y="978"/>
              <a:ext cx="1816" cy="2416"/>
              <a:chOff x="357" y="2450"/>
              <a:chExt cx="795" cy="646"/>
            </a:xfrm>
          </p:grpSpPr>
          <p:sp>
            <p:nvSpPr>
              <p:cNvPr id="20544" name="Line 8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45" name="Line 8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543" name="Oval 83"/>
            <p:cNvSpPr>
              <a:spLocks noChangeArrowheads="1"/>
            </p:cNvSpPr>
            <p:nvPr/>
          </p:nvSpPr>
          <p:spPr bwMode="auto">
            <a:xfrm>
              <a:off x="5132" y="93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2" name="Group 84"/>
          <p:cNvGrpSpPr>
            <a:grpSpLocks/>
          </p:cNvGrpSpPr>
          <p:nvPr/>
        </p:nvGrpSpPr>
        <p:grpSpPr bwMode="auto">
          <a:xfrm>
            <a:off x="5340350" y="1706563"/>
            <a:ext cx="2374900" cy="3690937"/>
            <a:chOff x="3364" y="1075"/>
            <a:chExt cx="1496" cy="2325"/>
          </a:xfrm>
        </p:grpSpPr>
        <p:grpSp>
          <p:nvGrpSpPr>
            <p:cNvPr id="13" name="Group 85"/>
            <p:cNvGrpSpPr>
              <a:grpSpLocks/>
            </p:cNvGrpSpPr>
            <p:nvPr/>
          </p:nvGrpSpPr>
          <p:grpSpPr bwMode="auto">
            <a:xfrm>
              <a:off x="3364" y="1116"/>
              <a:ext cx="1454" cy="2284"/>
              <a:chOff x="357" y="2450"/>
              <a:chExt cx="795" cy="646"/>
            </a:xfrm>
          </p:grpSpPr>
          <p:sp>
            <p:nvSpPr>
              <p:cNvPr id="20540" name="Line 8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41" name="Line 8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539" name="Oval 88"/>
            <p:cNvSpPr>
              <a:spLocks noChangeArrowheads="1"/>
            </p:cNvSpPr>
            <p:nvPr/>
          </p:nvSpPr>
          <p:spPr bwMode="auto">
            <a:xfrm>
              <a:off x="4772" y="107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4" name="Group 89"/>
          <p:cNvGrpSpPr>
            <a:grpSpLocks/>
          </p:cNvGrpSpPr>
          <p:nvPr/>
        </p:nvGrpSpPr>
        <p:grpSpPr bwMode="auto">
          <a:xfrm>
            <a:off x="5335588" y="2225675"/>
            <a:ext cx="1801812" cy="3168650"/>
            <a:chOff x="3361" y="1402"/>
            <a:chExt cx="1135" cy="1996"/>
          </a:xfrm>
        </p:grpSpPr>
        <p:grpSp>
          <p:nvGrpSpPr>
            <p:cNvPr id="15" name="Group 90"/>
            <p:cNvGrpSpPr>
              <a:grpSpLocks/>
            </p:cNvGrpSpPr>
            <p:nvPr/>
          </p:nvGrpSpPr>
          <p:grpSpPr bwMode="auto">
            <a:xfrm>
              <a:off x="3361" y="1442"/>
              <a:ext cx="1092" cy="1956"/>
              <a:chOff x="357" y="2450"/>
              <a:chExt cx="795" cy="646"/>
            </a:xfrm>
          </p:grpSpPr>
          <p:sp>
            <p:nvSpPr>
              <p:cNvPr id="20536" name="Line 9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37" name="Line 9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535" name="Oval 93"/>
            <p:cNvSpPr>
              <a:spLocks noChangeArrowheads="1"/>
            </p:cNvSpPr>
            <p:nvPr/>
          </p:nvSpPr>
          <p:spPr bwMode="auto">
            <a:xfrm>
              <a:off x="4408" y="1402"/>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6" name="Group 94"/>
          <p:cNvGrpSpPr>
            <a:grpSpLocks/>
          </p:cNvGrpSpPr>
          <p:nvPr/>
        </p:nvGrpSpPr>
        <p:grpSpPr bwMode="auto">
          <a:xfrm>
            <a:off x="5340350" y="2992438"/>
            <a:ext cx="1212850" cy="2405062"/>
            <a:chOff x="3364" y="1885"/>
            <a:chExt cx="764" cy="1515"/>
          </a:xfrm>
        </p:grpSpPr>
        <p:grpSp>
          <p:nvGrpSpPr>
            <p:cNvPr id="17" name="Group 95"/>
            <p:cNvGrpSpPr>
              <a:grpSpLocks/>
            </p:cNvGrpSpPr>
            <p:nvPr/>
          </p:nvGrpSpPr>
          <p:grpSpPr bwMode="auto">
            <a:xfrm>
              <a:off x="3364" y="1930"/>
              <a:ext cx="721" cy="1470"/>
              <a:chOff x="357" y="2450"/>
              <a:chExt cx="795" cy="646"/>
            </a:xfrm>
          </p:grpSpPr>
          <p:sp>
            <p:nvSpPr>
              <p:cNvPr id="20532" name="Line 9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33" name="Line 9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531" name="Oval 98"/>
            <p:cNvSpPr>
              <a:spLocks noChangeArrowheads="1"/>
            </p:cNvSpPr>
            <p:nvPr/>
          </p:nvSpPr>
          <p:spPr bwMode="auto">
            <a:xfrm>
              <a:off x="4040" y="188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8" name="Group 99"/>
          <p:cNvGrpSpPr>
            <a:grpSpLocks/>
          </p:cNvGrpSpPr>
          <p:nvPr/>
        </p:nvGrpSpPr>
        <p:grpSpPr bwMode="auto">
          <a:xfrm>
            <a:off x="5334000" y="4051300"/>
            <a:ext cx="652463" cy="1339850"/>
            <a:chOff x="3360" y="2552"/>
            <a:chExt cx="411" cy="844"/>
          </a:xfrm>
        </p:grpSpPr>
        <p:grpSp>
          <p:nvGrpSpPr>
            <p:cNvPr id="19" name="Group 100"/>
            <p:cNvGrpSpPr>
              <a:grpSpLocks/>
            </p:cNvGrpSpPr>
            <p:nvPr/>
          </p:nvGrpSpPr>
          <p:grpSpPr bwMode="auto">
            <a:xfrm>
              <a:off x="3360" y="2589"/>
              <a:ext cx="365" cy="807"/>
              <a:chOff x="357" y="2450"/>
              <a:chExt cx="795" cy="646"/>
            </a:xfrm>
          </p:grpSpPr>
          <p:sp>
            <p:nvSpPr>
              <p:cNvPr id="20528" name="Line 10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529" name="Line 10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527" name="Oval 103"/>
            <p:cNvSpPr>
              <a:spLocks noChangeArrowheads="1"/>
            </p:cNvSpPr>
            <p:nvPr/>
          </p:nvSpPr>
          <p:spPr bwMode="auto">
            <a:xfrm>
              <a:off x="3683" y="2552"/>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20" name="Group 104"/>
          <p:cNvGrpSpPr>
            <a:grpSpLocks/>
          </p:cNvGrpSpPr>
          <p:nvPr/>
        </p:nvGrpSpPr>
        <p:grpSpPr bwMode="auto">
          <a:xfrm>
            <a:off x="5335588" y="1543050"/>
            <a:ext cx="2889250" cy="3848100"/>
            <a:chOff x="3361" y="972"/>
            <a:chExt cx="1820" cy="2424"/>
          </a:xfrm>
        </p:grpSpPr>
        <p:sp>
          <p:nvSpPr>
            <p:cNvPr id="20521" name="Line 105"/>
            <p:cNvSpPr>
              <a:spLocks noChangeShapeType="1"/>
            </p:cNvSpPr>
            <p:nvPr/>
          </p:nvSpPr>
          <p:spPr bwMode="auto">
            <a:xfrm flipV="1">
              <a:off x="3361" y="2592"/>
              <a:ext cx="362" cy="804"/>
            </a:xfrm>
            <a:prstGeom prst="line">
              <a:avLst/>
            </a:prstGeom>
            <a:noFill/>
            <a:ln w="38100">
              <a:solidFill>
                <a:srgbClr val="006600"/>
              </a:solidFill>
              <a:round/>
              <a:headEnd/>
              <a:tailEnd/>
            </a:ln>
          </p:spPr>
          <p:txBody>
            <a:bodyPr/>
            <a:lstStyle/>
            <a:p>
              <a:endParaRPr lang="en-US">
                <a:latin typeface="Arial"/>
                <a:cs typeface="Arial"/>
              </a:endParaRPr>
            </a:p>
          </p:txBody>
        </p:sp>
        <p:sp>
          <p:nvSpPr>
            <p:cNvPr id="20522" name="Line 106"/>
            <p:cNvSpPr>
              <a:spLocks noChangeShapeType="1"/>
            </p:cNvSpPr>
            <p:nvPr/>
          </p:nvSpPr>
          <p:spPr bwMode="auto">
            <a:xfrm flipV="1">
              <a:off x="3732" y="1930"/>
              <a:ext cx="345" cy="659"/>
            </a:xfrm>
            <a:prstGeom prst="line">
              <a:avLst/>
            </a:prstGeom>
            <a:noFill/>
            <a:ln w="38100">
              <a:solidFill>
                <a:srgbClr val="006600"/>
              </a:solidFill>
              <a:round/>
              <a:headEnd/>
              <a:tailEnd/>
            </a:ln>
          </p:spPr>
          <p:txBody>
            <a:bodyPr/>
            <a:lstStyle/>
            <a:p>
              <a:endParaRPr lang="en-US">
                <a:latin typeface="Arial"/>
                <a:cs typeface="Arial"/>
              </a:endParaRPr>
            </a:p>
          </p:txBody>
        </p:sp>
        <p:sp>
          <p:nvSpPr>
            <p:cNvPr id="20523" name="Line 107"/>
            <p:cNvSpPr>
              <a:spLocks noChangeShapeType="1"/>
            </p:cNvSpPr>
            <p:nvPr/>
          </p:nvSpPr>
          <p:spPr bwMode="auto">
            <a:xfrm flipV="1">
              <a:off x="4086" y="1446"/>
              <a:ext cx="370" cy="479"/>
            </a:xfrm>
            <a:prstGeom prst="line">
              <a:avLst/>
            </a:prstGeom>
            <a:noFill/>
            <a:ln w="38100">
              <a:solidFill>
                <a:srgbClr val="006600"/>
              </a:solidFill>
              <a:round/>
              <a:headEnd/>
              <a:tailEnd/>
            </a:ln>
          </p:spPr>
          <p:txBody>
            <a:bodyPr/>
            <a:lstStyle/>
            <a:p>
              <a:endParaRPr lang="en-US">
                <a:latin typeface="Arial"/>
                <a:cs typeface="Arial"/>
              </a:endParaRPr>
            </a:p>
          </p:txBody>
        </p:sp>
        <p:sp>
          <p:nvSpPr>
            <p:cNvPr id="20524" name="Line 108"/>
            <p:cNvSpPr>
              <a:spLocks noChangeShapeType="1"/>
            </p:cNvSpPr>
            <p:nvPr/>
          </p:nvSpPr>
          <p:spPr bwMode="auto">
            <a:xfrm flipV="1">
              <a:off x="4453" y="1108"/>
              <a:ext cx="370" cy="337"/>
            </a:xfrm>
            <a:prstGeom prst="line">
              <a:avLst/>
            </a:prstGeom>
            <a:noFill/>
            <a:ln w="38100">
              <a:solidFill>
                <a:srgbClr val="006600"/>
              </a:solidFill>
              <a:round/>
              <a:headEnd/>
              <a:tailEnd/>
            </a:ln>
          </p:spPr>
          <p:txBody>
            <a:bodyPr/>
            <a:lstStyle/>
            <a:p>
              <a:endParaRPr lang="en-US">
                <a:latin typeface="Arial"/>
                <a:cs typeface="Arial"/>
              </a:endParaRPr>
            </a:p>
          </p:txBody>
        </p:sp>
        <p:sp>
          <p:nvSpPr>
            <p:cNvPr id="20525" name="Line 109"/>
            <p:cNvSpPr>
              <a:spLocks noChangeShapeType="1"/>
            </p:cNvSpPr>
            <p:nvPr/>
          </p:nvSpPr>
          <p:spPr bwMode="auto">
            <a:xfrm flipV="1">
              <a:off x="4829" y="972"/>
              <a:ext cx="352" cy="139"/>
            </a:xfrm>
            <a:prstGeom prst="line">
              <a:avLst/>
            </a:prstGeom>
            <a:noFill/>
            <a:ln w="38100">
              <a:solidFill>
                <a:srgbClr val="006600"/>
              </a:solidFill>
              <a:round/>
              <a:headEnd/>
              <a:tailEnd/>
            </a:ln>
          </p:spPr>
          <p:txBody>
            <a:bodyPr/>
            <a:lstStyle/>
            <a:p>
              <a:endParaRPr lang="en-US">
                <a:latin typeface="Arial"/>
                <a:cs typeface="Arial"/>
              </a:endParaRPr>
            </a:p>
          </p:txBody>
        </p:sp>
      </p:grpSp>
      <p:sp>
        <p:nvSpPr>
          <p:cNvPr id="2052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377564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72782"/>
                                        </p:tgtEl>
                                        <p:attrNameLst>
                                          <p:attrName>style.visibility</p:attrName>
                                        </p:attrNameLst>
                                      </p:cBhvr>
                                      <p:to>
                                        <p:strVal val="visible"/>
                                      </p:to>
                                    </p:set>
                                    <p:anim calcmode="lin" valueType="num">
                                      <p:cBhvr>
                                        <p:cTn id="16" dur="500" fill="hold"/>
                                        <p:tgtEl>
                                          <p:spTgt spid="72782"/>
                                        </p:tgtEl>
                                        <p:attrNameLst>
                                          <p:attrName>ppt_w</p:attrName>
                                        </p:attrNameLst>
                                      </p:cBhvr>
                                      <p:tavLst>
                                        <p:tav tm="0">
                                          <p:val>
                                            <p:strVal val="4/3*#ppt_w"/>
                                          </p:val>
                                        </p:tav>
                                        <p:tav tm="100000">
                                          <p:val>
                                            <p:strVal val="#ppt_w"/>
                                          </p:val>
                                        </p:tav>
                                      </p:tavLst>
                                    </p:anim>
                                    <p:anim calcmode="lin" valueType="num">
                                      <p:cBhvr>
                                        <p:cTn id="17" dur="500" fill="hold"/>
                                        <p:tgtEl>
                                          <p:spTgt spid="72782"/>
                                        </p:tgtEl>
                                        <p:attrNameLst>
                                          <p:attrName>ppt_h</p:attrName>
                                        </p:attrNameLst>
                                      </p:cBhvr>
                                      <p:tavLst>
                                        <p:tav tm="0">
                                          <p:val>
                                            <p:strVal val="4/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18" presetClass="entr" presetSubtype="3"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upRigh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
                            </p:stCondLst>
                            <p:childTnLst>
                              <p:par>
                                <p:cTn id="33" presetID="18" presetClass="entr" presetSubtype="3"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upRigh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500"/>
                            </p:stCondLst>
                            <p:childTnLst>
                              <p:par>
                                <p:cTn id="42" presetID="18" presetClass="entr" presetSubtype="3"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upRigh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500"/>
                            </p:stCondLst>
                            <p:childTnLst>
                              <p:par>
                                <p:cTn id="51" presetID="18" presetClass="entr" presetSubtype="3"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500"/>
                            </p:stCondLst>
                            <p:childTnLst>
                              <p:par>
                                <p:cTn id="60" presetID="18" presetClass="entr" presetSubtype="3"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trips(upRigh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upRigh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dirty="0" smtClean="0"/>
              <a:t>Marginal Product </a:t>
            </a:r>
          </a:p>
        </p:txBody>
      </p:sp>
      <p:sp>
        <p:nvSpPr>
          <p:cNvPr id="19459" name="Content Placeholder 2"/>
          <p:cNvSpPr>
            <a:spLocks noGrp="1"/>
          </p:cNvSpPr>
          <p:nvPr>
            <p:ph idx="1"/>
          </p:nvPr>
        </p:nvSpPr>
        <p:spPr/>
        <p:txBody>
          <a:bodyPr/>
          <a:lstStyle/>
          <a:p>
            <a:r>
              <a:rPr lang="en-US" altLang="en-US" dirty="0"/>
              <a:t>Marginal product</a:t>
            </a:r>
          </a:p>
          <a:p>
            <a:pPr lvl="1"/>
            <a:r>
              <a:rPr lang="en-US" altLang="en-US" dirty="0"/>
              <a:t>Increase in output that arises from an additional unit of </a:t>
            </a:r>
            <a:r>
              <a:rPr lang="en-US" altLang="en-US" dirty="0" smtClean="0"/>
              <a:t>input</a:t>
            </a:r>
          </a:p>
          <a:p>
            <a:pPr lvl="2"/>
            <a:r>
              <a:rPr lang="en-US" altLang="en-US" dirty="0" smtClean="0"/>
              <a:t>Other inputs constant </a:t>
            </a:r>
            <a:endParaRPr lang="en-US" altLang="en-US" dirty="0"/>
          </a:p>
          <a:p>
            <a:pPr lvl="1"/>
            <a:r>
              <a:rPr lang="en-US" altLang="en-US" dirty="0"/>
              <a:t>Slope of the production </a:t>
            </a:r>
            <a:r>
              <a:rPr lang="en-US" altLang="en-US" dirty="0" smtClean="0"/>
              <a:t>function</a:t>
            </a:r>
          </a:p>
          <a:p>
            <a:r>
              <a:rPr lang="en-US" altLang="en-US" dirty="0" smtClean="0"/>
              <a:t>Marginal product of labor, MPL</a:t>
            </a:r>
          </a:p>
          <a:p>
            <a:pPr lvl="1"/>
            <a:r>
              <a:rPr lang="en-US" altLang="en-US" dirty="0" smtClean="0"/>
              <a:t>MPL = ∆Q/∆L</a:t>
            </a:r>
          </a:p>
          <a:p>
            <a:pPr lvl="1"/>
            <a:r>
              <a:rPr lang="en-US" altLang="en-US" dirty="0"/>
              <a:t>If Jack hires one more worker, his output rises by the marginal product of labor.</a:t>
            </a:r>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37D57B53-7052-4A27-9A3E-54F944B1DC4D}" type="slidenum">
              <a:rPr lang="en-US" altLang="en-US" sz="1200" smtClean="0">
                <a:solidFill>
                  <a:srgbClr val="002060"/>
                </a:solidFill>
              </a:rPr>
              <a:pPr eaLnBrk="1" hangingPunct="1"/>
              <a:t>13</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415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3375" y="685800"/>
            <a:ext cx="2516187" cy="5087938"/>
            <a:chOff x="210" y="718"/>
            <a:chExt cx="1585" cy="3205"/>
          </a:xfrm>
        </p:grpSpPr>
        <p:grpSp>
          <p:nvGrpSpPr>
            <p:cNvPr id="3" name="Group 3"/>
            <p:cNvGrpSpPr>
              <a:grpSpLocks/>
            </p:cNvGrpSpPr>
            <p:nvPr/>
          </p:nvGrpSpPr>
          <p:grpSpPr bwMode="auto">
            <a:xfrm>
              <a:off x="210" y="718"/>
              <a:ext cx="1585" cy="3205"/>
              <a:chOff x="210" y="718"/>
              <a:chExt cx="1585" cy="3205"/>
            </a:xfrm>
          </p:grpSpPr>
          <p:sp>
            <p:nvSpPr>
              <p:cNvPr id="22596" name="Rectangle 4"/>
              <p:cNvSpPr>
                <a:spLocks noChangeArrowheads="1"/>
              </p:cNvSpPr>
              <p:nvPr/>
            </p:nvSpPr>
            <p:spPr bwMode="auto">
              <a:xfrm>
                <a:off x="958" y="3557"/>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2597" name="Rectangle 5"/>
              <p:cNvSpPr>
                <a:spLocks noChangeArrowheads="1"/>
              </p:cNvSpPr>
              <p:nvPr/>
            </p:nvSpPr>
            <p:spPr bwMode="auto">
              <a:xfrm>
                <a:off x="210" y="3557"/>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2598" name="Rectangle 6"/>
              <p:cNvSpPr>
                <a:spLocks noChangeArrowheads="1"/>
              </p:cNvSpPr>
              <p:nvPr/>
            </p:nvSpPr>
            <p:spPr bwMode="auto">
              <a:xfrm>
                <a:off x="958" y="3191"/>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22599" name="Rectangle 7"/>
              <p:cNvSpPr>
                <a:spLocks noChangeArrowheads="1"/>
              </p:cNvSpPr>
              <p:nvPr/>
            </p:nvSpPr>
            <p:spPr bwMode="auto">
              <a:xfrm>
                <a:off x="210" y="3191"/>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2600" name="Rectangle 8"/>
              <p:cNvSpPr>
                <a:spLocks noChangeArrowheads="1"/>
              </p:cNvSpPr>
              <p:nvPr/>
            </p:nvSpPr>
            <p:spPr bwMode="auto">
              <a:xfrm>
                <a:off x="958" y="2788"/>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22601" name="Rectangle 9"/>
              <p:cNvSpPr>
                <a:spLocks noChangeArrowheads="1"/>
              </p:cNvSpPr>
              <p:nvPr/>
            </p:nvSpPr>
            <p:spPr bwMode="auto">
              <a:xfrm>
                <a:off x="210" y="2788"/>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2602" name="Rectangle 10"/>
              <p:cNvSpPr>
                <a:spLocks noChangeArrowheads="1"/>
              </p:cNvSpPr>
              <p:nvPr/>
            </p:nvSpPr>
            <p:spPr bwMode="auto">
              <a:xfrm>
                <a:off x="958" y="2376"/>
                <a:ext cx="732" cy="41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22603" name="Rectangle 11"/>
              <p:cNvSpPr>
                <a:spLocks noChangeArrowheads="1"/>
              </p:cNvSpPr>
              <p:nvPr/>
            </p:nvSpPr>
            <p:spPr bwMode="auto">
              <a:xfrm>
                <a:off x="210" y="2376"/>
                <a:ext cx="748" cy="41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22604" name="Rectangle 12"/>
              <p:cNvSpPr>
                <a:spLocks noChangeArrowheads="1"/>
              </p:cNvSpPr>
              <p:nvPr/>
            </p:nvSpPr>
            <p:spPr bwMode="auto">
              <a:xfrm>
                <a:off x="958" y="1973"/>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2605" name="Rectangle 13"/>
              <p:cNvSpPr>
                <a:spLocks noChangeArrowheads="1"/>
              </p:cNvSpPr>
              <p:nvPr/>
            </p:nvSpPr>
            <p:spPr bwMode="auto">
              <a:xfrm>
                <a:off x="210" y="1973"/>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22606" name="Rectangle 14"/>
              <p:cNvSpPr>
                <a:spLocks noChangeArrowheads="1"/>
              </p:cNvSpPr>
              <p:nvPr/>
            </p:nvSpPr>
            <p:spPr bwMode="auto">
              <a:xfrm>
                <a:off x="958" y="1545"/>
                <a:ext cx="732" cy="428"/>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2607" name="Rectangle 15"/>
              <p:cNvSpPr>
                <a:spLocks noChangeArrowheads="1"/>
              </p:cNvSpPr>
              <p:nvPr/>
            </p:nvSpPr>
            <p:spPr bwMode="auto">
              <a:xfrm>
                <a:off x="210" y="1545"/>
                <a:ext cx="748" cy="428"/>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2608" name="Rectangle 16"/>
              <p:cNvSpPr>
                <a:spLocks noChangeArrowheads="1"/>
              </p:cNvSpPr>
              <p:nvPr/>
            </p:nvSpPr>
            <p:spPr bwMode="auto">
              <a:xfrm>
                <a:off x="958" y="718"/>
                <a:ext cx="837"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t>
                </a:r>
                <a:r>
                  <a:rPr lang="en-US" sz="2200">
                    <a:latin typeface="Arial"/>
                    <a:cs typeface="Arial"/>
                  </a:rPr>
                  <a:t>(bushels </a:t>
                </a:r>
                <a:br>
                  <a:rPr lang="en-US" sz="2200">
                    <a:latin typeface="Arial"/>
                    <a:cs typeface="Arial"/>
                  </a:rPr>
                </a:br>
                <a:r>
                  <a:rPr lang="en-US" sz="2200">
                    <a:latin typeface="Arial"/>
                    <a:cs typeface="Arial"/>
                  </a:rPr>
                  <a:t>of wheat)</a:t>
                </a:r>
              </a:p>
            </p:txBody>
          </p:sp>
          <p:sp>
            <p:nvSpPr>
              <p:cNvPr id="22609" name="Rectangle 17"/>
              <p:cNvSpPr>
                <a:spLocks noChangeArrowheads="1"/>
              </p:cNvSpPr>
              <p:nvPr/>
            </p:nvSpPr>
            <p:spPr bwMode="auto">
              <a:xfrm>
                <a:off x="210" y="718"/>
                <a:ext cx="748"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L</a:t>
                </a:r>
                <a:r>
                  <a:rPr lang="en-US" sz="2400">
                    <a:latin typeface="Arial"/>
                    <a:cs typeface="Arial"/>
                  </a:rPr>
                  <a:t/>
                </a:r>
                <a:br>
                  <a:rPr lang="en-US" sz="2400">
                    <a:latin typeface="Arial"/>
                    <a:cs typeface="Arial"/>
                  </a:rPr>
                </a:br>
                <a:r>
                  <a:rPr lang="en-US" sz="2200">
                    <a:latin typeface="Arial"/>
                    <a:cs typeface="Arial"/>
                  </a:rPr>
                  <a:t>(no. of workers)</a:t>
                </a:r>
              </a:p>
            </p:txBody>
          </p:sp>
        </p:grpSp>
        <p:sp>
          <p:nvSpPr>
            <p:cNvPr id="22595" name="Line 18"/>
            <p:cNvSpPr>
              <a:spLocks noChangeShapeType="1"/>
            </p:cNvSpPr>
            <p:nvPr/>
          </p:nvSpPr>
          <p:spPr bwMode="auto">
            <a:xfrm>
              <a:off x="216" y="1553"/>
              <a:ext cx="1541"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533" name="Rectangle 19"/>
          <p:cNvSpPr>
            <a:spLocks noGrp="1" noChangeArrowheads="1"/>
          </p:cNvSpPr>
          <p:nvPr>
            <p:ph type="title"/>
          </p:nvPr>
        </p:nvSpPr>
        <p:spPr/>
        <p:txBody>
          <a:bodyPr>
            <a:normAutofit fontScale="90000"/>
          </a:bodyPr>
          <a:lstStyle/>
          <a:p>
            <a:pPr eaLnBrk="1" hangingPunct="1"/>
            <a:r>
              <a:rPr lang="en-US" sz="3200" b="1" dirty="0" smtClean="0"/>
              <a:t>EXAMPLE 1</a:t>
            </a:r>
            <a:r>
              <a:rPr lang="en-US" sz="3200" dirty="0" smtClean="0"/>
              <a:t>:</a:t>
            </a:r>
            <a:r>
              <a:rPr lang="en-US" sz="3600" dirty="0" smtClean="0"/>
              <a:t>  Total &amp; Marginal Product</a:t>
            </a:r>
          </a:p>
        </p:txBody>
      </p:sp>
      <p:sp>
        <p:nvSpPr>
          <p:cNvPr id="74772" name="Rectangle 20"/>
          <p:cNvSpPr>
            <a:spLocks noChangeArrowheads="1"/>
          </p:cNvSpPr>
          <p:nvPr/>
        </p:nvSpPr>
        <p:spPr bwMode="auto">
          <a:xfrm>
            <a:off x="6637337" y="4913313"/>
            <a:ext cx="927100"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74773" name="Rectangle 21"/>
          <p:cNvSpPr>
            <a:spLocks noChangeArrowheads="1"/>
          </p:cNvSpPr>
          <p:nvPr/>
        </p:nvSpPr>
        <p:spPr bwMode="auto">
          <a:xfrm>
            <a:off x="6637337" y="4273550"/>
            <a:ext cx="927100" cy="63976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74774" name="Rectangle 22"/>
          <p:cNvSpPr>
            <a:spLocks noChangeArrowheads="1"/>
          </p:cNvSpPr>
          <p:nvPr/>
        </p:nvSpPr>
        <p:spPr bwMode="auto">
          <a:xfrm>
            <a:off x="6637337" y="3619500"/>
            <a:ext cx="927100" cy="6540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600</a:t>
            </a:r>
          </a:p>
        </p:txBody>
      </p:sp>
      <p:sp>
        <p:nvSpPr>
          <p:cNvPr id="74775" name="Rectangle 23"/>
          <p:cNvSpPr>
            <a:spLocks noChangeArrowheads="1"/>
          </p:cNvSpPr>
          <p:nvPr/>
        </p:nvSpPr>
        <p:spPr bwMode="auto">
          <a:xfrm>
            <a:off x="6637337" y="2979738"/>
            <a:ext cx="927100" cy="63976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800</a:t>
            </a:r>
          </a:p>
        </p:txBody>
      </p:sp>
      <p:sp>
        <p:nvSpPr>
          <p:cNvPr id="74776" name="Rectangle 24"/>
          <p:cNvSpPr>
            <a:spLocks noChangeArrowheads="1"/>
          </p:cNvSpPr>
          <p:nvPr/>
        </p:nvSpPr>
        <p:spPr bwMode="auto">
          <a:xfrm>
            <a:off x="6637337" y="2300288"/>
            <a:ext cx="927100" cy="6794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2539" name="Rectangle 25"/>
          <p:cNvSpPr>
            <a:spLocks noChangeArrowheads="1"/>
          </p:cNvSpPr>
          <p:nvPr/>
        </p:nvSpPr>
        <p:spPr bwMode="auto">
          <a:xfrm>
            <a:off x="6529387" y="858838"/>
            <a:ext cx="927100" cy="131286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i="1">
                <a:latin typeface="Arial"/>
                <a:cs typeface="Arial"/>
              </a:rPr>
              <a:t>MPL</a:t>
            </a:r>
          </a:p>
        </p:txBody>
      </p:sp>
      <p:sp>
        <p:nvSpPr>
          <p:cNvPr id="22540" name="Line 26"/>
          <p:cNvSpPr>
            <a:spLocks noChangeShapeType="1"/>
          </p:cNvSpPr>
          <p:nvPr/>
        </p:nvSpPr>
        <p:spPr bwMode="auto">
          <a:xfrm>
            <a:off x="3990975" y="685800"/>
            <a:ext cx="0" cy="1312863"/>
          </a:xfrm>
          <a:prstGeom prst="line">
            <a:avLst/>
          </a:prstGeom>
          <a:noFill/>
          <a:ln w="28575" cap="sq">
            <a:noFill/>
            <a:round/>
            <a:headEnd/>
            <a:tailEnd/>
          </a:ln>
        </p:spPr>
        <p:txBody>
          <a:bodyPr/>
          <a:lstStyle/>
          <a:p>
            <a:endParaRPr lang="en-US">
              <a:latin typeface="Arial"/>
              <a:cs typeface="Arial"/>
            </a:endParaRPr>
          </a:p>
        </p:txBody>
      </p:sp>
      <p:sp>
        <p:nvSpPr>
          <p:cNvPr id="22541" name="Line 27"/>
          <p:cNvSpPr>
            <a:spLocks noChangeShapeType="1"/>
          </p:cNvSpPr>
          <p:nvPr/>
        </p:nvSpPr>
        <p:spPr bwMode="auto">
          <a:xfrm>
            <a:off x="1735137" y="685800"/>
            <a:ext cx="1328738" cy="0"/>
          </a:xfrm>
          <a:prstGeom prst="line">
            <a:avLst/>
          </a:prstGeom>
          <a:noFill/>
          <a:ln w="28575" cap="sq">
            <a:noFill/>
            <a:round/>
            <a:headEnd/>
            <a:tailEnd/>
          </a:ln>
        </p:spPr>
        <p:txBody>
          <a:bodyPr/>
          <a:lstStyle/>
          <a:p>
            <a:endParaRPr lang="en-US">
              <a:latin typeface="Arial"/>
              <a:cs typeface="Arial"/>
            </a:endParaRPr>
          </a:p>
        </p:txBody>
      </p:sp>
      <p:sp>
        <p:nvSpPr>
          <p:cNvPr id="22542" name="Line 28"/>
          <p:cNvSpPr>
            <a:spLocks noChangeShapeType="1"/>
          </p:cNvSpPr>
          <p:nvPr/>
        </p:nvSpPr>
        <p:spPr bwMode="auto">
          <a:xfrm>
            <a:off x="547687" y="1998663"/>
            <a:ext cx="0" cy="679450"/>
          </a:xfrm>
          <a:prstGeom prst="line">
            <a:avLst/>
          </a:prstGeom>
          <a:noFill/>
          <a:ln w="28575" cap="sq">
            <a:noFill/>
            <a:round/>
            <a:headEnd/>
            <a:tailEnd/>
          </a:ln>
        </p:spPr>
        <p:txBody>
          <a:bodyPr/>
          <a:lstStyle/>
          <a:p>
            <a:endParaRPr lang="en-US">
              <a:latin typeface="Arial"/>
              <a:cs typeface="Arial"/>
            </a:endParaRPr>
          </a:p>
        </p:txBody>
      </p:sp>
      <p:sp>
        <p:nvSpPr>
          <p:cNvPr id="22543" name="Line 29"/>
          <p:cNvSpPr>
            <a:spLocks noChangeShapeType="1"/>
          </p:cNvSpPr>
          <p:nvPr/>
        </p:nvSpPr>
        <p:spPr bwMode="auto">
          <a:xfrm>
            <a:off x="3063875" y="685800"/>
            <a:ext cx="927100" cy="0"/>
          </a:xfrm>
          <a:prstGeom prst="line">
            <a:avLst/>
          </a:prstGeom>
          <a:noFill/>
          <a:ln w="28575" cap="sq">
            <a:noFill/>
            <a:round/>
            <a:headEnd/>
            <a:tailEnd/>
          </a:ln>
        </p:spPr>
        <p:txBody>
          <a:bodyPr/>
          <a:lstStyle/>
          <a:p>
            <a:endParaRPr lang="en-US">
              <a:latin typeface="Arial"/>
              <a:cs typeface="Arial"/>
            </a:endParaRPr>
          </a:p>
        </p:txBody>
      </p:sp>
      <p:sp>
        <p:nvSpPr>
          <p:cNvPr id="22544" name="Line 30"/>
          <p:cNvSpPr>
            <a:spLocks noChangeShapeType="1"/>
          </p:cNvSpPr>
          <p:nvPr/>
        </p:nvSpPr>
        <p:spPr bwMode="auto">
          <a:xfrm>
            <a:off x="3990975" y="1998663"/>
            <a:ext cx="0" cy="679450"/>
          </a:xfrm>
          <a:prstGeom prst="line">
            <a:avLst/>
          </a:prstGeom>
          <a:noFill/>
          <a:ln w="28575" cap="sq">
            <a:noFill/>
            <a:round/>
            <a:headEnd/>
            <a:tailEnd/>
          </a:ln>
        </p:spPr>
        <p:txBody>
          <a:bodyPr/>
          <a:lstStyle/>
          <a:p>
            <a:endParaRPr lang="en-US">
              <a:latin typeface="Arial"/>
              <a:cs typeface="Arial"/>
            </a:endParaRPr>
          </a:p>
        </p:txBody>
      </p:sp>
      <p:sp>
        <p:nvSpPr>
          <p:cNvPr id="22545" name="Line 31"/>
          <p:cNvSpPr>
            <a:spLocks noChangeShapeType="1"/>
          </p:cNvSpPr>
          <p:nvPr/>
        </p:nvSpPr>
        <p:spPr bwMode="auto">
          <a:xfrm>
            <a:off x="547687" y="2678113"/>
            <a:ext cx="0" cy="639762"/>
          </a:xfrm>
          <a:prstGeom prst="line">
            <a:avLst/>
          </a:prstGeom>
          <a:noFill/>
          <a:ln w="28575" cap="sq">
            <a:noFill/>
            <a:round/>
            <a:headEnd/>
            <a:tailEnd/>
          </a:ln>
        </p:spPr>
        <p:txBody>
          <a:bodyPr/>
          <a:lstStyle/>
          <a:p>
            <a:endParaRPr lang="en-US">
              <a:latin typeface="Arial"/>
              <a:cs typeface="Arial"/>
            </a:endParaRPr>
          </a:p>
        </p:txBody>
      </p:sp>
      <p:sp>
        <p:nvSpPr>
          <p:cNvPr id="22546" name="Line 32"/>
          <p:cNvSpPr>
            <a:spLocks noChangeShapeType="1"/>
          </p:cNvSpPr>
          <p:nvPr/>
        </p:nvSpPr>
        <p:spPr bwMode="auto">
          <a:xfrm>
            <a:off x="3990975" y="2678113"/>
            <a:ext cx="0" cy="639762"/>
          </a:xfrm>
          <a:prstGeom prst="line">
            <a:avLst/>
          </a:prstGeom>
          <a:noFill/>
          <a:ln w="28575" cap="sq">
            <a:noFill/>
            <a:round/>
            <a:headEnd/>
            <a:tailEnd/>
          </a:ln>
        </p:spPr>
        <p:txBody>
          <a:bodyPr/>
          <a:lstStyle/>
          <a:p>
            <a:endParaRPr lang="en-US">
              <a:latin typeface="Arial"/>
              <a:cs typeface="Arial"/>
            </a:endParaRPr>
          </a:p>
        </p:txBody>
      </p:sp>
      <p:sp>
        <p:nvSpPr>
          <p:cNvPr id="22547" name="Line 33"/>
          <p:cNvSpPr>
            <a:spLocks noChangeShapeType="1"/>
          </p:cNvSpPr>
          <p:nvPr/>
        </p:nvSpPr>
        <p:spPr bwMode="auto">
          <a:xfrm>
            <a:off x="547687" y="3317875"/>
            <a:ext cx="0" cy="654050"/>
          </a:xfrm>
          <a:prstGeom prst="line">
            <a:avLst/>
          </a:prstGeom>
          <a:noFill/>
          <a:ln w="28575" cap="sq">
            <a:noFill/>
            <a:round/>
            <a:headEnd/>
            <a:tailEnd/>
          </a:ln>
        </p:spPr>
        <p:txBody>
          <a:bodyPr/>
          <a:lstStyle/>
          <a:p>
            <a:endParaRPr lang="en-US">
              <a:latin typeface="Arial"/>
              <a:cs typeface="Arial"/>
            </a:endParaRPr>
          </a:p>
        </p:txBody>
      </p:sp>
      <p:sp>
        <p:nvSpPr>
          <p:cNvPr id="22548" name="Line 34"/>
          <p:cNvSpPr>
            <a:spLocks noChangeShapeType="1"/>
          </p:cNvSpPr>
          <p:nvPr/>
        </p:nvSpPr>
        <p:spPr bwMode="auto">
          <a:xfrm>
            <a:off x="3990975" y="3317875"/>
            <a:ext cx="0" cy="654050"/>
          </a:xfrm>
          <a:prstGeom prst="line">
            <a:avLst/>
          </a:prstGeom>
          <a:noFill/>
          <a:ln w="28575" cap="sq">
            <a:noFill/>
            <a:round/>
            <a:headEnd/>
            <a:tailEnd/>
          </a:ln>
        </p:spPr>
        <p:txBody>
          <a:bodyPr/>
          <a:lstStyle/>
          <a:p>
            <a:endParaRPr lang="en-US">
              <a:latin typeface="Arial"/>
              <a:cs typeface="Arial"/>
            </a:endParaRPr>
          </a:p>
        </p:txBody>
      </p:sp>
      <p:sp>
        <p:nvSpPr>
          <p:cNvPr id="22549" name="Line 35"/>
          <p:cNvSpPr>
            <a:spLocks noChangeShapeType="1"/>
          </p:cNvSpPr>
          <p:nvPr/>
        </p:nvSpPr>
        <p:spPr bwMode="auto">
          <a:xfrm>
            <a:off x="547687" y="3971925"/>
            <a:ext cx="0" cy="639763"/>
          </a:xfrm>
          <a:prstGeom prst="line">
            <a:avLst/>
          </a:prstGeom>
          <a:noFill/>
          <a:ln w="28575" cap="sq">
            <a:noFill/>
            <a:round/>
            <a:headEnd/>
            <a:tailEnd/>
          </a:ln>
        </p:spPr>
        <p:txBody>
          <a:bodyPr/>
          <a:lstStyle/>
          <a:p>
            <a:endParaRPr lang="en-US">
              <a:latin typeface="Arial"/>
              <a:cs typeface="Arial"/>
            </a:endParaRPr>
          </a:p>
        </p:txBody>
      </p:sp>
      <p:sp>
        <p:nvSpPr>
          <p:cNvPr id="22550" name="Line 36"/>
          <p:cNvSpPr>
            <a:spLocks noChangeShapeType="1"/>
          </p:cNvSpPr>
          <p:nvPr/>
        </p:nvSpPr>
        <p:spPr bwMode="auto">
          <a:xfrm>
            <a:off x="3990975" y="3971925"/>
            <a:ext cx="0" cy="639763"/>
          </a:xfrm>
          <a:prstGeom prst="line">
            <a:avLst/>
          </a:prstGeom>
          <a:noFill/>
          <a:ln w="28575" cap="sq">
            <a:noFill/>
            <a:round/>
            <a:headEnd/>
            <a:tailEnd/>
          </a:ln>
        </p:spPr>
        <p:txBody>
          <a:bodyPr/>
          <a:lstStyle/>
          <a:p>
            <a:endParaRPr lang="en-US">
              <a:latin typeface="Arial"/>
              <a:cs typeface="Arial"/>
            </a:endParaRPr>
          </a:p>
        </p:txBody>
      </p:sp>
      <p:sp>
        <p:nvSpPr>
          <p:cNvPr id="22551" name="Line 37"/>
          <p:cNvSpPr>
            <a:spLocks noChangeShapeType="1"/>
          </p:cNvSpPr>
          <p:nvPr/>
        </p:nvSpPr>
        <p:spPr bwMode="auto">
          <a:xfrm>
            <a:off x="547687" y="4611688"/>
            <a:ext cx="0" cy="581025"/>
          </a:xfrm>
          <a:prstGeom prst="line">
            <a:avLst/>
          </a:prstGeom>
          <a:noFill/>
          <a:ln w="28575" cap="sq">
            <a:noFill/>
            <a:round/>
            <a:headEnd/>
            <a:tailEnd/>
          </a:ln>
        </p:spPr>
        <p:txBody>
          <a:bodyPr/>
          <a:lstStyle/>
          <a:p>
            <a:endParaRPr lang="en-US">
              <a:latin typeface="Arial"/>
              <a:cs typeface="Arial"/>
            </a:endParaRPr>
          </a:p>
        </p:txBody>
      </p:sp>
      <p:sp>
        <p:nvSpPr>
          <p:cNvPr id="22552" name="Line 38"/>
          <p:cNvSpPr>
            <a:spLocks noChangeShapeType="1"/>
          </p:cNvSpPr>
          <p:nvPr/>
        </p:nvSpPr>
        <p:spPr bwMode="auto">
          <a:xfrm>
            <a:off x="3990975" y="4611688"/>
            <a:ext cx="0" cy="581025"/>
          </a:xfrm>
          <a:prstGeom prst="line">
            <a:avLst/>
          </a:prstGeom>
          <a:noFill/>
          <a:ln w="28575" cap="sq">
            <a:noFill/>
            <a:round/>
            <a:headEnd/>
            <a:tailEnd/>
          </a:ln>
        </p:spPr>
        <p:txBody>
          <a:bodyPr/>
          <a:lstStyle/>
          <a:p>
            <a:endParaRPr lang="en-US">
              <a:latin typeface="Arial"/>
              <a:cs typeface="Arial"/>
            </a:endParaRPr>
          </a:p>
        </p:txBody>
      </p:sp>
      <p:sp>
        <p:nvSpPr>
          <p:cNvPr id="22553" name="Line 39"/>
          <p:cNvSpPr>
            <a:spLocks noChangeShapeType="1"/>
          </p:cNvSpPr>
          <p:nvPr/>
        </p:nvSpPr>
        <p:spPr bwMode="auto">
          <a:xfrm>
            <a:off x="547687" y="5192713"/>
            <a:ext cx="0" cy="581025"/>
          </a:xfrm>
          <a:prstGeom prst="line">
            <a:avLst/>
          </a:prstGeom>
          <a:noFill/>
          <a:ln w="28575" cap="sq">
            <a:noFill/>
            <a:round/>
            <a:headEnd/>
            <a:tailEnd/>
          </a:ln>
        </p:spPr>
        <p:txBody>
          <a:bodyPr/>
          <a:lstStyle/>
          <a:p>
            <a:endParaRPr lang="en-US">
              <a:latin typeface="Arial"/>
              <a:cs typeface="Arial"/>
            </a:endParaRPr>
          </a:p>
        </p:txBody>
      </p:sp>
      <p:sp>
        <p:nvSpPr>
          <p:cNvPr id="22554" name="Line 40"/>
          <p:cNvSpPr>
            <a:spLocks noChangeShapeType="1"/>
          </p:cNvSpPr>
          <p:nvPr/>
        </p:nvSpPr>
        <p:spPr bwMode="auto">
          <a:xfrm>
            <a:off x="3990975" y="5192713"/>
            <a:ext cx="0" cy="581025"/>
          </a:xfrm>
          <a:prstGeom prst="line">
            <a:avLst/>
          </a:prstGeom>
          <a:noFill/>
          <a:ln w="28575" cap="sq">
            <a:noFill/>
            <a:round/>
            <a:headEnd/>
            <a:tailEnd/>
          </a:ln>
        </p:spPr>
        <p:txBody>
          <a:bodyPr/>
          <a:lstStyle/>
          <a:p>
            <a:endParaRPr lang="en-US">
              <a:latin typeface="Arial"/>
              <a:cs typeface="Arial"/>
            </a:endParaRPr>
          </a:p>
        </p:txBody>
      </p:sp>
      <p:sp>
        <p:nvSpPr>
          <p:cNvPr id="22555" name="Line 41"/>
          <p:cNvSpPr>
            <a:spLocks noChangeShapeType="1"/>
          </p:cNvSpPr>
          <p:nvPr/>
        </p:nvSpPr>
        <p:spPr bwMode="auto">
          <a:xfrm>
            <a:off x="1735137" y="5773738"/>
            <a:ext cx="1328738" cy="0"/>
          </a:xfrm>
          <a:prstGeom prst="line">
            <a:avLst/>
          </a:prstGeom>
          <a:noFill/>
          <a:ln w="28575" cap="sq">
            <a:noFill/>
            <a:round/>
            <a:headEnd/>
            <a:tailEnd/>
          </a:ln>
        </p:spPr>
        <p:txBody>
          <a:bodyPr/>
          <a:lstStyle/>
          <a:p>
            <a:endParaRPr lang="en-US">
              <a:latin typeface="Arial"/>
              <a:cs typeface="Arial"/>
            </a:endParaRPr>
          </a:p>
        </p:txBody>
      </p:sp>
      <p:sp>
        <p:nvSpPr>
          <p:cNvPr id="22556" name="Line 42"/>
          <p:cNvSpPr>
            <a:spLocks noChangeShapeType="1"/>
          </p:cNvSpPr>
          <p:nvPr/>
        </p:nvSpPr>
        <p:spPr bwMode="auto">
          <a:xfrm>
            <a:off x="3063875" y="5773738"/>
            <a:ext cx="927100" cy="0"/>
          </a:xfrm>
          <a:prstGeom prst="line">
            <a:avLst/>
          </a:prstGeom>
          <a:noFill/>
          <a:ln w="28575" cap="sq">
            <a:noFill/>
            <a:round/>
            <a:headEnd/>
            <a:tailEnd/>
          </a:ln>
        </p:spPr>
        <p:txBody>
          <a:bodyPr/>
          <a:lstStyle/>
          <a:p>
            <a:endParaRPr lang="en-US">
              <a:latin typeface="Arial"/>
              <a:cs typeface="Arial"/>
            </a:endParaRPr>
          </a:p>
        </p:txBody>
      </p:sp>
      <p:sp>
        <p:nvSpPr>
          <p:cNvPr id="22557" name="Line 73"/>
          <p:cNvSpPr>
            <a:spLocks noChangeShapeType="1"/>
          </p:cNvSpPr>
          <p:nvPr/>
        </p:nvSpPr>
        <p:spPr bwMode="auto">
          <a:xfrm>
            <a:off x="1935162" y="2009775"/>
            <a:ext cx="5913438" cy="0"/>
          </a:xfrm>
          <a:prstGeom prst="line">
            <a:avLst/>
          </a:prstGeom>
          <a:noFill/>
          <a:ln w="9525">
            <a:solidFill>
              <a:schemeClr val="tx1"/>
            </a:solidFill>
            <a:round/>
            <a:headEnd/>
            <a:tailEnd/>
          </a:ln>
        </p:spPr>
        <p:txBody>
          <a:bodyPr/>
          <a:lstStyle/>
          <a:p>
            <a:endParaRPr lang="en-US">
              <a:latin typeface="Arial"/>
              <a:cs typeface="Arial"/>
            </a:endParaRPr>
          </a:p>
        </p:txBody>
      </p:sp>
      <p:sp>
        <p:nvSpPr>
          <p:cNvPr id="225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4" name="Group 97"/>
          <p:cNvGrpSpPr>
            <a:grpSpLocks/>
          </p:cNvGrpSpPr>
          <p:nvPr/>
        </p:nvGrpSpPr>
        <p:grpSpPr bwMode="auto">
          <a:xfrm>
            <a:off x="523875" y="2341563"/>
            <a:ext cx="5416550" cy="666750"/>
            <a:chOff x="195" y="1761"/>
            <a:chExt cx="3412" cy="420"/>
          </a:xfrm>
        </p:grpSpPr>
        <p:grpSp>
          <p:nvGrpSpPr>
            <p:cNvPr id="5" name="Group 88"/>
            <p:cNvGrpSpPr>
              <a:grpSpLocks/>
            </p:cNvGrpSpPr>
            <p:nvPr/>
          </p:nvGrpSpPr>
          <p:grpSpPr bwMode="auto">
            <a:xfrm>
              <a:off x="2306" y="1761"/>
              <a:ext cx="1301" cy="406"/>
              <a:chOff x="2306" y="1761"/>
              <a:chExt cx="1301" cy="406"/>
            </a:xfrm>
          </p:grpSpPr>
          <p:sp>
            <p:nvSpPr>
              <p:cNvPr id="22592" name="Arc 44"/>
              <p:cNvSpPr>
                <a:spLocks/>
              </p:cNvSpPr>
              <p:nvPr/>
            </p:nvSpPr>
            <p:spPr bwMode="auto">
              <a:xfrm>
                <a:off x="2306" y="1761"/>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93" name="Rectangle 75"/>
              <p:cNvSpPr>
                <a:spLocks noChangeArrowheads="1"/>
              </p:cNvSpPr>
              <p:nvPr/>
            </p:nvSpPr>
            <p:spPr bwMode="auto">
              <a:xfrm>
                <a:off x="2540" y="1814"/>
                <a:ext cx="1067" cy="298"/>
              </a:xfrm>
              <a:prstGeom prst="rect">
                <a:avLst/>
              </a:prstGeom>
              <a:noFill/>
              <a:ln w="9525">
                <a:noFill/>
                <a:miter lim="800000"/>
                <a:headEnd/>
                <a:tailEnd/>
              </a:ln>
            </p:spPr>
            <p:txBody>
              <a:bodyPr wrap="none">
                <a:spAutoFit/>
              </a:bodyPr>
              <a:lstStyle/>
              <a:p>
                <a:r>
                  <a:rPr lang="en-US" sz="2500" b="1">
                    <a:latin typeface="Arial"/>
                    <a:cs typeface="Arial"/>
                  </a:rPr>
                  <a:t>∆</a:t>
                </a:r>
                <a:r>
                  <a:rPr lang="en-US" sz="2500" b="1" i="1">
                    <a:latin typeface="Arial"/>
                    <a:cs typeface="Arial"/>
                  </a:rPr>
                  <a:t>Q</a:t>
                </a:r>
                <a:r>
                  <a:rPr lang="en-US" sz="2500">
                    <a:latin typeface="Arial"/>
                    <a:cs typeface="Arial"/>
                  </a:rPr>
                  <a:t> = 1000</a:t>
                </a:r>
              </a:p>
            </p:txBody>
          </p:sp>
        </p:grpSp>
        <p:grpSp>
          <p:nvGrpSpPr>
            <p:cNvPr id="6" name="Group 87"/>
            <p:cNvGrpSpPr>
              <a:grpSpLocks/>
            </p:cNvGrpSpPr>
            <p:nvPr/>
          </p:nvGrpSpPr>
          <p:grpSpPr bwMode="auto">
            <a:xfrm>
              <a:off x="195" y="1774"/>
              <a:ext cx="943" cy="407"/>
              <a:chOff x="195" y="1774"/>
              <a:chExt cx="943" cy="407"/>
            </a:xfrm>
          </p:grpSpPr>
          <p:sp>
            <p:nvSpPr>
              <p:cNvPr id="22590" name="Arc 59"/>
              <p:cNvSpPr>
                <a:spLocks/>
              </p:cNvSpPr>
              <p:nvPr/>
            </p:nvSpPr>
            <p:spPr bwMode="auto">
              <a:xfrm flipH="1">
                <a:off x="921" y="1774"/>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91" name="Rectangle 82"/>
              <p:cNvSpPr>
                <a:spLocks noChangeArrowheads="1"/>
              </p:cNvSpPr>
              <p:nvPr/>
            </p:nvSpPr>
            <p:spPr bwMode="auto">
              <a:xfrm>
                <a:off x="195" y="1816"/>
                <a:ext cx="707" cy="298"/>
              </a:xfrm>
              <a:prstGeom prst="rect">
                <a:avLst/>
              </a:prstGeom>
              <a:noFill/>
              <a:ln w="9525">
                <a:noFill/>
                <a:miter lim="800000"/>
                <a:headEnd/>
                <a:tailEnd/>
              </a:ln>
            </p:spPr>
            <p:txBody>
              <a:bodyPr>
                <a:spAutoFit/>
              </a:bodyPr>
              <a:lstStyle/>
              <a:p>
                <a:pPr algn="r"/>
                <a:r>
                  <a:rPr lang="en-US" sz="2500" b="1">
                    <a:latin typeface="Arial"/>
                    <a:cs typeface="Arial"/>
                  </a:rPr>
                  <a:t>∆</a:t>
                </a:r>
                <a:r>
                  <a:rPr lang="en-US" sz="2500" b="1" i="1">
                    <a:latin typeface="Arial"/>
                    <a:cs typeface="Arial"/>
                  </a:rPr>
                  <a:t>L</a:t>
                </a:r>
                <a:r>
                  <a:rPr lang="en-US" sz="2500">
                    <a:latin typeface="Arial"/>
                    <a:cs typeface="Arial"/>
                  </a:rPr>
                  <a:t> = 1</a:t>
                </a:r>
              </a:p>
            </p:txBody>
          </p:sp>
        </p:grpSp>
      </p:grpSp>
      <p:grpSp>
        <p:nvGrpSpPr>
          <p:cNvPr id="7" name="Group 98"/>
          <p:cNvGrpSpPr>
            <a:grpSpLocks/>
          </p:cNvGrpSpPr>
          <p:nvPr/>
        </p:nvGrpSpPr>
        <p:grpSpPr bwMode="auto">
          <a:xfrm>
            <a:off x="528637" y="3027363"/>
            <a:ext cx="5238750" cy="646112"/>
            <a:chOff x="198" y="2193"/>
            <a:chExt cx="3300" cy="407"/>
          </a:xfrm>
        </p:grpSpPr>
        <p:grpSp>
          <p:nvGrpSpPr>
            <p:cNvPr id="8" name="Group 90"/>
            <p:cNvGrpSpPr>
              <a:grpSpLocks/>
            </p:cNvGrpSpPr>
            <p:nvPr/>
          </p:nvGrpSpPr>
          <p:grpSpPr bwMode="auto">
            <a:xfrm>
              <a:off x="2306" y="2193"/>
              <a:ext cx="1192" cy="406"/>
              <a:chOff x="2306" y="2193"/>
              <a:chExt cx="1192" cy="406"/>
            </a:xfrm>
          </p:grpSpPr>
          <p:sp>
            <p:nvSpPr>
              <p:cNvPr id="22586" name="Arc 47"/>
              <p:cNvSpPr>
                <a:spLocks/>
              </p:cNvSpPr>
              <p:nvPr/>
            </p:nvSpPr>
            <p:spPr bwMode="auto">
              <a:xfrm>
                <a:off x="2306" y="2193"/>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87" name="Rectangle 78"/>
              <p:cNvSpPr>
                <a:spLocks noChangeArrowheads="1"/>
              </p:cNvSpPr>
              <p:nvPr/>
            </p:nvSpPr>
            <p:spPr bwMode="auto">
              <a:xfrm>
                <a:off x="2542" y="2244"/>
                <a:ext cx="956" cy="298"/>
              </a:xfrm>
              <a:prstGeom prst="rect">
                <a:avLst/>
              </a:prstGeom>
              <a:noFill/>
              <a:ln w="9525">
                <a:noFill/>
                <a:miter lim="800000"/>
                <a:headEnd/>
                <a:tailEnd/>
              </a:ln>
            </p:spPr>
            <p:txBody>
              <a:bodyPr wrap="none">
                <a:spAutoFit/>
              </a:bodyPr>
              <a:lstStyle/>
              <a:p>
                <a:r>
                  <a:rPr lang="en-US" sz="2500" b="1">
                    <a:latin typeface="Arial"/>
                    <a:cs typeface="Arial"/>
                  </a:rPr>
                  <a:t>∆</a:t>
                </a:r>
                <a:r>
                  <a:rPr lang="en-US" sz="2500" b="1" i="1">
                    <a:latin typeface="Arial"/>
                    <a:cs typeface="Arial"/>
                  </a:rPr>
                  <a:t>Q</a:t>
                </a:r>
                <a:r>
                  <a:rPr lang="en-US" sz="2500">
                    <a:latin typeface="Arial"/>
                    <a:cs typeface="Arial"/>
                  </a:rPr>
                  <a:t> = 800</a:t>
                </a:r>
              </a:p>
            </p:txBody>
          </p:sp>
        </p:grpSp>
        <p:grpSp>
          <p:nvGrpSpPr>
            <p:cNvPr id="9" name="Group 89"/>
            <p:cNvGrpSpPr>
              <a:grpSpLocks/>
            </p:cNvGrpSpPr>
            <p:nvPr/>
          </p:nvGrpSpPr>
          <p:grpSpPr bwMode="auto">
            <a:xfrm>
              <a:off x="198" y="2193"/>
              <a:ext cx="941" cy="407"/>
              <a:chOff x="198" y="2193"/>
              <a:chExt cx="941" cy="407"/>
            </a:xfrm>
          </p:grpSpPr>
          <p:sp>
            <p:nvSpPr>
              <p:cNvPr id="22584" name="Arc 62"/>
              <p:cNvSpPr>
                <a:spLocks/>
              </p:cNvSpPr>
              <p:nvPr/>
            </p:nvSpPr>
            <p:spPr bwMode="auto">
              <a:xfrm flipH="1">
                <a:off x="922" y="219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85" name="Rectangle 83"/>
              <p:cNvSpPr>
                <a:spLocks noChangeArrowheads="1"/>
              </p:cNvSpPr>
              <p:nvPr/>
            </p:nvSpPr>
            <p:spPr bwMode="auto">
              <a:xfrm>
                <a:off x="198" y="2245"/>
                <a:ext cx="707" cy="298"/>
              </a:xfrm>
              <a:prstGeom prst="rect">
                <a:avLst/>
              </a:prstGeom>
              <a:noFill/>
              <a:ln w="9525">
                <a:noFill/>
                <a:miter lim="800000"/>
                <a:headEnd/>
                <a:tailEnd/>
              </a:ln>
            </p:spPr>
            <p:txBody>
              <a:bodyPr>
                <a:spAutoFit/>
              </a:bodyPr>
              <a:lstStyle/>
              <a:p>
                <a:pPr algn="r"/>
                <a:r>
                  <a:rPr lang="en-US" sz="2500" b="1">
                    <a:latin typeface="Arial"/>
                    <a:cs typeface="Arial"/>
                  </a:rPr>
                  <a:t>∆</a:t>
                </a:r>
                <a:r>
                  <a:rPr lang="en-US" sz="2500" b="1" i="1">
                    <a:latin typeface="Arial"/>
                    <a:cs typeface="Arial"/>
                  </a:rPr>
                  <a:t>L</a:t>
                </a:r>
                <a:r>
                  <a:rPr lang="en-US" sz="2500">
                    <a:latin typeface="Arial"/>
                    <a:cs typeface="Arial"/>
                  </a:rPr>
                  <a:t> = 1</a:t>
                </a:r>
              </a:p>
            </p:txBody>
          </p:sp>
        </p:grpSp>
      </p:grpSp>
      <p:grpSp>
        <p:nvGrpSpPr>
          <p:cNvPr id="10" name="Group 99"/>
          <p:cNvGrpSpPr>
            <a:grpSpLocks/>
          </p:cNvGrpSpPr>
          <p:nvPr/>
        </p:nvGrpSpPr>
        <p:grpSpPr bwMode="auto">
          <a:xfrm>
            <a:off x="527050" y="3649663"/>
            <a:ext cx="5246687" cy="661987"/>
            <a:chOff x="197" y="2585"/>
            <a:chExt cx="3305" cy="417"/>
          </a:xfrm>
        </p:grpSpPr>
        <p:grpSp>
          <p:nvGrpSpPr>
            <p:cNvPr id="11" name="Group 92"/>
            <p:cNvGrpSpPr>
              <a:grpSpLocks/>
            </p:cNvGrpSpPr>
            <p:nvPr/>
          </p:nvGrpSpPr>
          <p:grpSpPr bwMode="auto">
            <a:xfrm>
              <a:off x="2313" y="2596"/>
              <a:ext cx="1189" cy="406"/>
              <a:chOff x="2313" y="2596"/>
              <a:chExt cx="1189" cy="406"/>
            </a:xfrm>
          </p:grpSpPr>
          <p:sp>
            <p:nvSpPr>
              <p:cNvPr id="22580" name="Arc 50"/>
              <p:cNvSpPr>
                <a:spLocks/>
              </p:cNvSpPr>
              <p:nvPr/>
            </p:nvSpPr>
            <p:spPr bwMode="auto">
              <a:xfrm>
                <a:off x="2313" y="2596"/>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81" name="Rectangle 79"/>
              <p:cNvSpPr>
                <a:spLocks noChangeArrowheads="1"/>
              </p:cNvSpPr>
              <p:nvPr/>
            </p:nvSpPr>
            <p:spPr bwMode="auto">
              <a:xfrm>
                <a:off x="2546" y="2639"/>
                <a:ext cx="956" cy="298"/>
              </a:xfrm>
              <a:prstGeom prst="rect">
                <a:avLst/>
              </a:prstGeom>
              <a:noFill/>
              <a:ln w="9525">
                <a:noFill/>
                <a:miter lim="800000"/>
                <a:headEnd/>
                <a:tailEnd/>
              </a:ln>
            </p:spPr>
            <p:txBody>
              <a:bodyPr wrap="none">
                <a:spAutoFit/>
              </a:bodyPr>
              <a:lstStyle/>
              <a:p>
                <a:r>
                  <a:rPr lang="en-US" sz="2500" b="1">
                    <a:latin typeface="Arial"/>
                    <a:cs typeface="Arial"/>
                  </a:rPr>
                  <a:t>∆</a:t>
                </a:r>
                <a:r>
                  <a:rPr lang="en-US" sz="2500" b="1" i="1">
                    <a:latin typeface="Arial"/>
                    <a:cs typeface="Arial"/>
                  </a:rPr>
                  <a:t>Q</a:t>
                </a:r>
                <a:r>
                  <a:rPr lang="en-US" sz="2500">
                    <a:latin typeface="Arial"/>
                    <a:cs typeface="Arial"/>
                  </a:rPr>
                  <a:t> = 600</a:t>
                </a:r>
              </a:p>
            </p:txBody>
          </p:sp>
        </p:grpSp>
        <p:grpSp>
          <p:nvGrpSpPr>
            <p:cNvPr id="12" name="Group 91"/>
            <p:cNvGrpSpPr>
              <a:grpSpLocks/>
            </p:cNvGrpSpPr>
            <p:nvPr/>
          </p:nvGrpSpPr>
          <p:grpSpPr bwMode="auto">
            <a:xfrm>
              <a:off x="197" y="2585"/>
              <a:ext cx="942" cy="407"/>
              <a:chOff x="197" y="2585"/>
              <a:chExt cx="942" cy="407"/>
            </a:xfrm>
          </p:grpSpPr>
          <p:sp>
            <p:nvSpPr>
              <p:cNvPr id="22578" name="Arc 65"/>
              <p:cNvSpPr>
                <a:spLocks/>
              </p:cNvSpPr>
              <p:nvPr/>
            </p:nvSpPr>
            <p:spPr bwMode="auto">
              <a:xfrm flipH="1">
                <a:off x="922" y="2585"/>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79" name="Rectangle 84"/>
              <p:cNvSpPr>
                <a:spLocks noChangeArrowheads="1"/>
              </p:cNvSpPr>
              <p:nvPr/>
            </p:nvSpPr>
            <p:spPr bwMode="auto">
              <a:xfrm>
                <a:off x="197" y="2636"/>
                <a:ext cx="707" cy="298"/>
              </a:xfrm>
              <a:prstGeom prst="rect">
                <a:avLst/>
              </a:prstGeom>
              <a:noFill/>
              <a:ln w="9525">
                <a:noFill/>
                <a:miter lim="800000"/>
                <a:headEnd/>
                <a:tailEnd/>
              </a:ln>
            </p:spPr>
            <p:txBody>
              <a:bodyPr>
                <a:spAutoFit/>
              </a:bodyPr>
              <a:lstStyle/>
              <a:p>
                <a:pPr algn="r"/>
                <a:r>
                  <a:rPr lang="en-US" sz="2500" b="1">
                    <a:latin typeface="Arial"/>
                    <a:cs typeface="Arial"/>
                  </a:rPr>
                  <a:t>∆</a:t>
                </a:r>
                <a:r>
                  <a:rPr lang="en-US" sz="2500" b="1" i="1">
                    <a:latin typeface="Arial"/>
                    <a:cs typeface="Arial"/>
                  </a:rPr>
                  <a:t>L</a:t>
                </a:r>
                <a:r>
                  <a:rPr lang="en-US" sz="2500">
                    <a:latin typeface="Arial"/>
                    <a:cs typeface="Arial"/>
                  </a:rPr>
                  <a:t> = 1</a:t>
                </a:r>
              </a:p>
            </p:txBody>
          </p:sp>
        </p:grpSp>
      </p:grpSp>
      <p:grpSp>
        <p:nvGrpSpPr>
          <p:cNvPr id="13" name="Group 100"/>
          <p:cNvGrpSpPr>
            <a:grpSpLocks/>
          </p:cNvGrpSpPr>
          <p:nvPr/>
        </p:nvGrpSpPr>
        <p:grpSpPr bwMode="auto">
          <a:xfrm>
            <a:off x="523875" y="4273550"/>
            <a:ext cx="5251450" cy="654050"/>
            <a:chOff x="195" y="2978"/>
            <a:chExt cx="3308" cy="412"/>
          </a:xfrm>
        </p:grpSpPr>
        <p:grpSp>
          <p:nvGrpSpPr>
            <p:cNvPr id="14" name="Group 94"/>
            <p:cNvGrpSpPr>
              <a:grpSpLocks/>
            </p:cNvGrpSpPr>
            <p:nvPr/>
          </p:nvGrpSpPr>
          <p:grpSpPr bwMode="auto">
            <a:xfrm>
              <a:off x="2314" y="2978"/>
              <a:ext cx="1189" cy="406"/>
              <a:chOff x="2314" y="2978"/>
              <a:chExt cx="1189" cy="406"/>
            </a:xfrm>
          </p:grpSpPr>
          <p:sp>
            <p:nvSpPr>
              <p:cNvPr id="22574" name="Arc 53"/>
              <p:cNvSpPr>
                <a:spLocks/>
              </p:cNvSpPr>
              <p:nvPr/>
            </p:nvSpPr>
            <p:spPr bwMode="auto">
              <a:xfrm>
                <a:off x="2314" y="2978"/>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75" name="Rectangle 80"/>
              <p:cNvSpPr>
                <a:spLocks noChangeArrowheads="1"/>
              </p:cNvSpPr>
              <p:nvPr/>
            </p:nvSpPr>
            <p:spPr bwMode="auto">
              <a:xfrm>
                <a:off x="2547" y="3032"/>
                <a:ext cx="956" cy="298"/>
              </a:xfrm>
              <a:prstGeom prst="rect">
                <a:avLst/>
              </a:prstGeom>
              <a:noFill/>
              <a:ln w="9525">
                <a:noFill/>
                <a:miter lim="800000"/>
                <a:headEnd/>
                <a:tailEnd/>
              </a:ln>
            </p:spPr>
            <p:txBody>
              <a:bodyPr wrap="none">
                <a:spAutoFit/>
              </a:bodyPr>
              <a:lstStyle/>
              <a:p>
                <a:r>
                  <a:rPr lang="en-US" sz="2500" b="1">
                    <a:latin typeface="Arial"/>
                    <a:cs typeface="Arial"/>
                  </a:rPr>
                  <a:t>∆</a:t>
                </a:r>
                <a:r>
                  <a:rPr lang="en-US" sz="2500" b="1" i="1">
                    <a:latin typeface="Arial"/>
                    <a:cs typeface="Arial"/>
                  </a:rPr>
                  <a:t>Q</a:t>
                </a:r>
                <a:r>
                  <a:rPr lang="en-US" sz="2500">
                    <a:latin typeface="Arial"/>
                    <a:cs typeface="Arial"/>
                  </a:rPr>
                  <a:t> = 400</a:t>
                </a:r>
              </a:p>
            </p:txBody>
          </p:sp>
        </p:grpSp>
        <p:grpSp>
          <p:nvGrpSpPr>
            <p:cNvPr id="15" name="Group 93"/>
            <p:cNvGrpSpPr>
              <a:grpSpLocks/>
            </p:cNvGrpSpPr>
            <p:nvPr/>
          </p:nvGrpSpPr>
          <p:grpSpPr bwMode="auto">
            <a:xfrm>
              <a:off x="195" y="2983"/>
              <a:ext cx="944" cy="407"/>
              <a:chOff x="195" y="2983"/>
              <a:chExt cx="944" cy="407"/>
            </a:xfrm>
          </p:grpSpPr>
          <p:sp>
            <p:nvSpPr>
              <p:cNvPr id="22572" name="Arc 68"/>
              <p:cNvSpPr>
                <a:spLocks/>
              </p:cNvSpPr>
              <p:nvPr/>
            </p:nvSpPr>
            <p:spPr bwMode="auto">
              <a:xfrm flipH="1">
                <a:off x="922" y="298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73" name="Rectangle 85"/>
              <p:cNvSpPr>
                <a:spLocks noChangeArrowheads="1"/>
              </p:cNvSpPr>
              <p:nvPr/>
            </p:nvSpPr>
            <p:spPr bwMode="auto">
              <a:xfrm>
                <a:off x="195" y="3033"/>
                <a:ext cx="707" cy="298"/>
              </a:xfrm>
              <a:prstGeom prst="rect">
                <a:avLst/>
              </a:prstGeom>
              <a:noFill/>
              <a:ln w="9525">
                <a:noFill/>
                <a:miter lim="800000"/>
                <a:headEnd/>
                <a:tailEnd/>
              </a:ln>
            </p:spPr>
            <p:txBody>
              <a:bodyPr>
                <a:spAutoFit/>
              </a:bodyPr>
              <a:lstStyle/>
              <a:p>
                <a:pPr algn="r"/>
                <a:r>
                  <a:rPr lang="en-US" sz="2500" b="1">
                    <a:latin typeface="Arial"/>
                    <a:cs typeface="Arial"/>
                  </a:rPr>
                  <a:t>∆</a:t>
                </a:r>
                <a:r>
                  <a:rPr lang="en-US" sz="2500" b="1" i="1">
                    <a:latin typeface="Arial"/>
                    <a:cs typeface="Arial"/>
                  </a:rPr>
                  <a:t>L</a:t>
                </a:r>
                <a:r>
                  <a:rPr lang="en-US" sz="2500">
                    <a:latin typeface="Arial"/>
                    <a:cs typeface="Arial"/>
                  </a:rPr>
                  <a:t> = 1</a:t>
                </a:r>
              </a:p>
            </p:txBody>
          </p:sp>
        </p:grpSp>
      </p:grpSp>
      <p:grpSp>
        <p:nvGrpSpPr>
          <p:cNvPr id="16" name="Group 101"/>
          <p:cNvGrpSpPr>
            <a:grpSpLocks/>
          </p:cNvGrpSpPr>
          <p:nvPr/>
        </p:nvGrpSpPr>
        <p:grpSpPr bwMode="auto">
          <a:xfrm>
            <a:off x="523875" y="4884738"/>
            <a:ext cx="5221287" cy="646112"/>
            <a:chOff x="195" y="3363"/>
            <a:chExt cx="3289" cy="407"/>
          </a:xfrm>
        </p:grpSpPr>
        <p:grpSp>
          <p:nvGrpSpPr>
            <p:cNvPr id="17" name="Group 96"/>
            <p:cNvGrpSpPr>
              <a:grpSpLocks/>
            </p:cNvGrpSpPr>
            <p:nvPr/>
          </p:nvGrpSpPr>
          <p:grpSpPr bwMode="auto">
            <a:xfrm>
              <a:off x="2294" y="3363"/>
              <a:ext cx="1190" cy="406"/>
              <a:chOff x="2294" y="3363"/>
              <a:chExt cx="1190" cy="406"/>
            </a:xfrm>
          </p:grpSpPr>
          <p:sp>
            <p:nvSpPr>
              <p:cNvPr id="22568" name="Arc 56"/>
              <p:cNvSpPr>
                <a:spLocks/>
              </p:cNvSpPr>
              <p:nvPr/>
            </p:nvSpPr>
            <p:spPr bwMode="auto">
              <a:xfrm>
                <a:off x="2294" y="3363"/>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69" name="Rectangle 81"/>
              <p:cNvSpPr>
                <a:spLocks noChangeArrowheads="1"/>
              </p:cNvSpPr>
              <p:nvPr/>
            </p:nvSpPr>
            <p:spPr bwMode="auto">
              <a:xfrm>
                <a:off x="2528" y="3420"/>
                <a:ext cx="956" cy="298"/>
              </a:xfrm>
              <a:prstGeom prst="rect">
                <a:avLst/>
              </a:prstGeom>
              <a:noFill/>
              <a:ln w="9525">
                <a:noFill/>
                <a:miter lim="800000"/>
                <a:headEnd/>
                <a:tailEnd/>
              </a:ln>
            </p:spPr>
            <p:txBody>
              <a:bodyPr wrap="none">
                <a:spAutoFit/>
              </a:bodyPr>
              <a:lstStyle/>
              <a:p>
                <a:r>
                  <a:rPr lang="en-US" sz="2500" b="1">
                    <a:latin typeface="Arial"/>
                    <a:cs typeface="Arial"/>
                  </a:rPr>
                  <a:t>∆</a:t>
                </a:r>
                <a:r>
                  <a:rPr lang="en-US" sz="2500" b="1" i="1">
                    <a:latin typeface="Arial"/>
                    <a:cs typeface="Arial"/>
                  </a:rPr>
                  <a:t>Q</a:t>
                </a:r>
                <a:r>
                  <a:rPr lang="en-US" sz="2500">
                    <a:latin typeface="Arial"/>
                    <a:cs typeface="Arial"/>
                  </a:rPr>
                  <a:t> = 200</a:t>
                </a:r>
              </a:p>
            </p:txBody>
          </p:sp>
        </p:grpSp>
        <p:grpSp>
          <p:nvGrpSpPr>
            <p:cNvPr id="18" name="Group 95"/>
            <p:cNvGrpSpPr>
              <a:grpSpLocks/>
            </p:cNvGrpSpPr>
            <p:nvPr/>
          </p:nvGrpSpPr>
          <p:grpSpPr bwMode="auto">
            <a:xfrm>
              <a:off x="195" y="3363"/>
              <a:ext cx="944" cy="407"/>
              <a:chOff x="195" y="3363"/>
              <a:chExt cx="944" cy="407"/>
            </a:xfrm>
          </p:grpSpPr>
          <p:sp>
            <p:nvSpPr>
              <p:cNvPr id="22566" name="Arc 71"/>
              <p:cNvSpPr>
                <a:spLocks/>
              </p:cNvSpPr>
              <p:nvPr/>
            </p:nvSpPr>
            <p:spPr bwMode="auto">
              <a:xfrm flipH="1">
                <a:off x="922" y="336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p:spPr>
            <p:txBody>
              <a:bodyPr wrap="none" anchor="ctr"/>
              <a:lstStyle/>
              <a:p>
                <a:endParaRPr lang="en-US">
                  <a:latin typeface="Arial"/>
                  <a:cs typeface="Arial"/>
                </a:endParaRPr>
              </a:p>
            </p:txBody>
          </p:sp>
          <p:sp>
            <p:nvSpPr>
              <p:cNvPr id="22567" name="Rectangle 86"/>
              <p:cNvSpPr>
                <a:spLocks noChangeArrowheads="1"/>
              </p:cNvSpPr>
              <p:nvPr/>
            </p:nvSpPr>
            <p:spPr bwMode="auto">
              <a:xfrm>
                <a:off x="195" y="3418"/>
                <a:ext cx="707" cy="298"/>
              </a:xfrm>
              <a:prstGeom prst="rect">
                <a:avLst/>
              </a:prstGeom>
              <a:noFill/>
              <a:ln w="9525">
                <a:noFill/>
                <a:miter lim="800000"/>
                <a:headEnd/>
                <a:tailEnd/>
              </a:ln>
            </p:spPr>
            <p:txBody>
              <a:bodyPr>
                <a:spAutoFit/>
              </a:bodyPr>
              <a:lstStyle/>
              <a:p>
                <a:pPr algn="r"/>
                <a:r>
                  <a:rPr lang="en-US" sz="2500" b="1">
                    <a:latin typeface="Arial"/>
                    <a:cs typeface="Arial"/>
                  </a:rPr>
                  <a:t>∆</a:t>
                </a:r>
                <a:r>
                  <a:rPr lang="en-US" sz="2500" b="1" i="1">
                    <a:latin typeface="Arial"/>
                    <a:cs typeface="Arial"/>
                  </a:rPr>
                  <a:t>L</a:t>
                </a:r>
                <a:r>
                  <a:rPr lang="en-US" sz="2500">
                    <a:latin typeface="Arial"/>
                    <a:cs typeface="Arial"/>
                  </a:rPr>
                  <a:t> = 1</a:t>
                </a:r>
              </a:p>
            </p:txBody>
          </p:sp>
        </p:grpSp>
      </p:grpSp>
      <p:sp>
        <p:nvSpPr>
          <p:cNvPr id="22" name="Footer Placeholder 2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3" name="Slide Number Placeholder 22"/>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1110856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4776"/>
                                        </p:tgtEl>
                                        <p:attrNameLst>
                                          <p:attrName>style.visibility</p:attrName>
                                        </p:attrNameLst>
                                      </p:cBhvr>
                                      <p:to>
                                        <p:strVal val="visible"/>
                                      </p:to>
                                    </p:set>
                                    <p:animEffect transition="in" filter="wipe(left)">
                                      <p:cBhvr>
                                        <p:cTn id="11" dur="500"/>
                                        <p:tgtEl>
                                          <p:spTgt spid="747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Right)">
                                      <p:cBhvr>
                                        <p:cTn id="20" dur="10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4775"/>
                                        </p:tgtEl>
                                        <p:attrNameLst>
                                          <p:attrName>style.visibility</p:attrName>
                                        </p:attrNameLst>
                                      </p:cBhvr>
                                      <p:to>
                                        <p:strVal val="visible"/>
                                      </p:to>
                                    </p:set>
                                    <p:animEffect transition="in" filter="wipe(left)">
                                      <p:cBhvr>
                                        <p:cTn id="24" dur="500"/>
                                        <p:tgtEl>
                                          <p:spTgt spid="747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1000"/>
                                        <p:tgtEl>
                                          <p:spTgt spid="1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74774"/>
                                        </p:tgtEl>
                                        <p:attrNameLst>
                                          <p:attrName>style.visibility</p:attrName>
                                        </p:attrNameLst>
                                      </p:cBhvr>
                                      <p:to>
                                        <p:strVal val="visible"/>
                                      </p:to>
                                    </p:set>
                                    <p:animEffect transition="in" filter="wipe(left)">
                                      <p:cBhvr>
                                        <p:cTn id="37" dur="500"/>
                                        <p:tgtEl>
                                          <p:spTgt spid="747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18" presetClass="entr" presetSubtype="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Right)">
                                      <p:cBhvr>
                                        <p:cTn id="46" dur="1000"/>
                                        <p:tgtEl>
                                          <p:spTgt spid="13"/>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74773"/>
                                        </p:tgtEl>
                                        <p:attrNameLst>
                                          <p:attrName>style.visibility</p:attrName>
                                        </p:attrNameLst>
                                      </p:cBhvr>
                                      <p:to>
                                        <p:strVal val="visible"/>
                                      </p:to>
                                    </p:set>
                                    <p:animEffect transition="in" filter="wipe(left)">
                                      <p:cBhvr>
                                        <p:cTn id="50" dur="500"/>
                                        <p:tgtEl>
                                          <p:spTgt spid="7477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500"/>
                            </p:stCondLst>
                            <p:childTnLst>
                              <p:par>
                                <p:cTn id="57" presetID="18" presetClass="entr" presetSubtype="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strips(downRight)">
                                      <p:cBhvr>
                                        <p:cTn id="59" dur="1000"/>
                                        <p:tgtEl>
                                          <p:spTgt spid="16"/>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74772"/>
                                        </p:tgtEl>
                                        <p:attrNameLst>
                                          <p:attrName>style.visibility</p:attrName>
                                        </p:attrNameLst>
                                      </p:cBhvr>
                                      <p:to>
                                        <p:strVal val="visible"/>
                                      </p:to>
                                    </p:set>
                                    <p:animEffect transition="in" filter="wipe(left)">
                                      <p:cBhvr>
                                        <p:cTn id="63" dur="500"/>
                                        <p:tgtEl>
                                          <p:spTgt spid="74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2" grpId="0"/>
      <p:bldP spid="74773" grpId="0"/>
      <p:bldP spid="74774" grpId="0"/>
      <p:bldP spid="74775" grpId="0"/>
      <p:bldP spid="747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dirty="0" smtClean="0"/>
              <a:t>Diminishing MPL</a:t>
            </a:r>
          </a:p>
        </p:txBody>
      </p:sp>
      <p:sp>
        <p:nvSpPr>
          <p:cNvPr id="19459" name="Content Placeholder 2"/>
          <p:cNvSpPr>
            <a:spLocks noGrp="1"/>
          </p:cNvSpPr>
          <p:nvPr>
            <p:ph idx="1"/>
          </p:nvPr>
        </p:nvSpPr>
        <p:spPr/>
        <p:txBody>
          <a:bodyPr/>
          <a:lstStyle/>
          <a:p>
            <a:r>
              <a:rPr lang="en-US" altLang="en-US" dirty="0" smtClean="0"/>
              <a:t>Diminishing marginal product</a:t>
            </a:r>
          </a:p>
          <a:p>
            <a:pPr lvl="1"/>
            <a:r>
              <a:rPr lang="en-US" altLang="en-US" dirty="0" smtClean="0"/>
              <a:t>Marginal product of an input declines as the quantity of the input increases</a:t>
            </a:r>
          </a:p>
          <a:p>
            <a:pPr lvl="1"/>
            <a:r>
              <a:rPr lang="en-US" altLang="en-US" dirty="0" smtClean="0"/>
              <a:t>Production function gets flatter as more inputs are being used:</a:t>
            </a:r>
          </a:p>
          <a:p>
            <a:pPr lvl="2"/>
            <a:r>
              <a:rPr lang="en-US" altLang="en-US" dirty="0" smtClean="0"/>
              <a:t>The slope of the production function decreases</a:t>
            </a:r>
          </a:p>
          <a:p>
            <a:pPr lvl="2"/>
            <a:endParaRPr lang="en-US" altLang="en-US" dirty="0" smtClean="0"/>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37D57B53-7052-4A27-9A3E-54F944B1DC4D}" type="slidenum">
              <a:rPr lang="en-US" altLang="en-US" sz="1200" smtClean="0">
                <a:solidFill>
                  <a:srgbClr val="002060"/>
                </a:solidFill>
              </a:rPr>
              <a:pPr eaLnBrk="1" hangingPunct="1"/>
              <a:t>15</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2817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20" name="Text Box 44"/>
          <p:cNvSpPr txBox="1">
            <a:spLocks noChangeArrowheads="1"/>
          </p:cNvSpPr>
          <p:nvPr/>
        </p:nvSpPr>
        <p:spPr bwMode="auto">
          <a:xfrm>
            <a:off x="4603750" y="1266825"/>
            <a:ext cx="3302000" cy="4664075"/>
          </a:xfrm>
          <a:prstGeom prst="rect">
            <a:avLst/>
          </a:prstGeom>
          <a:noFill/>
          <a:ln w="9525">
            <a:noFill/>
            <a:miter lim="800000"/>
            <a:headEnd/>
            <a:tailEnd/>
          </a:ln>
        </p:spPr>
        <p:txBody>
          <a:bodyPr>
            <a:spAutoFit/>
          </a:bodyPr>
          <a:lstStyle/>
          <a:p>
            <a:pPr>
              <a:lnSpc>
                <a:spcPct val="105000"/>
              </a:lnSpc>
              <a:spcBef>
                <a:spcPct val="50000"/>
              </a:spcBef>
            </a:pPr>
            <a:r>
              <a:rPr lang="en-US" sz="2600" dirty="0">
                <a:latin typeface="Arial"/>
                <a:cs typeface="Arial"/>
              </a:rPr>
              <a:t>MPL equals the </a:t>
            </a:r>
            <a:br>
              <a:rPr lang="en-US" sz="2600" dirty="0">
                <a:latin typeface="Arial"/>
                <a:cs typeface="Arial"/>
              </a:rPr>
            </a:br>
            <a:r>
              <a:rPr lang="en-US" sz="2600" dirty="0">
                <a:latin typeface="Arial"/>
                <a:cs typeface="Arial"/>
              </a:rPr>
              <a:t>slope of the production function.  </a:t>
            </a:r>
          </a:p>
          <a:p>
            <a:pPr>
              <a:lnSpc>
                <a:spcPct val="105000"/>
              </a:lnSpc>
              <a:spcBef>
                <a:spcPct val="50000"/>
              </a:spcBef>
            </a:pPr>
            <a:r>
              <a:rPr lang="en-US" sz="2600" dirty="0">
                <a:latin typeface="Arial"/>
                <a:cs typeface="Arial"/>
              </a:rPr>
              <a:t>Notice that </a:t>
            </a:r>
            <a:br>
              <a:rPr lang="en-US" sz="2600" dirty="0">
                <a:latin typeface="Arial"/>
                <a:cs typeface="Arial"/>
              </a:rPr>
            </a:br>
            <a:r>
              <a:rPr lang="en-US" sz="2600" dirty="0">
                <a:latin typeface="Arial"/>
                <a:cs typeface="Arial"/>
              </a:rPr>
              <a:t>MPL diminishes </a:t>
            </a:r>
            <a:br>
              <a:rPr lang="en-US" sz="2600" dirty="0">
                <a:latin typeface="Arial"/>
                <a:cs typeface="Arial"/>
              </a:rPr>
            </a:br>
            <a:r>
              <a:rPr lang="en-US" sz="2600" dirty="0">
                <a:latin typeface="Arial"/>
                <a:cs typeface="Arial"/>
              </a:rPr>
              <a:t>as </a:t>
            </a:r>
            <a:r>
              <a:rPr lang="en-US" sz="2600" b="1" i="1" dirty="0">
                <a:latin typeface="Arial"/>
                <a:cs typeface="Arial"/>
              </a:rPr>
              <a:t>L</a:t>
            </a:r>
            <a:r>
              <a:rPr lang="en-US" sz="2600" dirty="0">
                <a:latin typeface="Arial"/>
                <a:cs typeface="Arial"/>
              </a:rPr>
              <a:t> increases.</a:t>
            </a:r>
          </a:p>
          <a:p>
            <a:pPr>
              <a:lnSpc>
                <a:spcPct val="105000"/>
              </a:lnSpc>
              <a:spcBef>
                <a:spcPct val="50000"/>
              </a:spcBef>
            </a:pPr>
            <a:r>
              <a:rPr lang="en-US" sz="2600" dirty="0">
                <a:latin typeface="Arial"/>
                <a:cs typeface="Arial"/>
              </a:rPr>
              <a:t>This explains why the production function gets flatter </a:t>
            </a:r>
            <a:br>
              <a:rPr lang="en-US" sz="2600" dirty="0">
                <a:latin typeface="Arial"/>
                <a:cs typeface="Arial"/>
              </a:rPr>
            </a:br>
            <a:r>
              <a:rPr lang="en-US" sz="2600" dirty="0">
                <a:latin typeface="Arial"/>
                <a:cs typeface="Arial"/>
              </a:rPr>
              <a:t>as </a:t>
            </a:r>
            <a:r>
              <a:rPr lang="en-US" sz="2600" b="1" i="1" dirty="0">
                <a:latin typeface="Arial"/>
                <a:cs typeface="Arial"/>
              </a:rPr>
              <a:t>L</a:t>
            </a:r>
            <a:r>
              <a:rPr lang="en-US" sz="2600" dirty="0">
                <a:latin typeface="Arial"/>
                <a:cs typeface="Arial"/>
              </a:rPr>
              <a:t> increases. </a:t>
            </a:r>
          </a:p>
        </p:txBody>
      </p:sp>
      <p:grpSp>
        <p:nvGrpSpPr>
          <p:cNvPr id="2" name="Group 114"/>
          <p:cNvGrpSpPr>
            <a:grpSpLocks/>
          </p:cNvGrpSpPr>
          <p:nvPr/>
        </p:nvGrpSpPr>
        <p:grpSpPr bwMode="auto">
          <a:xfrm>
            <a:off x="3962400" y="798513"/>
            <a:ext cx="4900613" cy="5722937"/>
            <a:chOff x="2500" y="503"/>
            <a:chExt cx="3087" cy="3605"/>
          </a:xfrm>
        </p:grpSpPr>
        <p:grpSp>
          <p:nvGrpSpPr>
            <p:cNvPr id="3" name="Group 49"/>
            <p:cNvGrpSpPr>
              <a:grpSpLocks noChangeAspect="1"/>
            </p:cNvGrpSpPr>
            <p:nvPr/>
          </p:nvGrpSpPr>
          <p:grpSpPr bwMode="auto">
            <a:xfrm>
              <a:off x="2500" y="503"/>
              <a:ext cx="3087" cy="3605"/>
              <a:chOff x="2500" y="503"/>
              <a:chExt cx="3087" cy="3605"/>
            </a:xfrm>
          </p:grpSpPr>
          <p:sp>
            <p:nvSpPr>
              <p:cNvPr id="23664" name="AutoShape 50"/>
              <p:cNvSpPr>
                <a:spLocks noChangeAspect="1" noChangeArrowheads="1" noTextEdit="1"/>
              </p:cNvSpPr>
              <p:nvPr/>
            </p:nvSpPr>
            <p:spPr bwMode="auto">
              <a:xfrm>
                <a:off x="2500" y="503"/>
                <a:ext cx="3087" cy="3605"/>
              </a:xfrm>
              <a:prstGeom prst="rect">
                <a:avLst/>
              </a:prstGeom>
              <a:solidFill>
                <a:schemeClr val="bg1"/>
              </a:solidFill>
              <a:ln w="9525">
                <a:noFill/>
                <a:miter lim="800000"/>
                <a:headEnd/>
                <a:tailEnd/>
              </a:ln>
            </p:spPr>
            <p:txBody>
              <a:bodyPr/>
              <a:lstStyle/>
              <a:p>
                <a:endParaRPr lang="en-US">
                  <a:latin typeface="Arial"/>
                  <a:cs typeface="Arial"/>
                </a:endParaRPr>
              </a:p>
            </p:txBody>
          </p:sp>
          <p:sp>
            <p:nvSpPr>
              <p:cNvPr id="23665" name="Rectangle 51"/>
              <p:cNvSpPr>
                <a:spLocks noChangeArrowheads="1"/>
              </p:cNvSpPr>
              <p:nvPr/>
            </p:nvSpPr>
            <p:spPr bwMode="auto">
              <a:xfrm>
                <a:off x="3364" y="731"/>
                <a:ext cx="1995" cy="267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23666" name="Line 52"/>
              <p:cNvSpPr>
                <a:spLocks noChangeShapeType="1"/>
              </p:cNvSpPr>
              <p:nvPr/>
            </p:nvSpPr>
            <p:spPr bwMode="auto">
              <a:xfrm>
                <a:off x="3364" y="731"/>
                <a:ext cx="1" cy="2670"/>
              </a:xfrm>
              <a:prstGeom prst="line">
                <a:avLst/>
              </a:prstGeom>
              <a:noFill/>
              <a:ln w="25400">
                <a:solidFill>
                  <a:srgbClr val="000000"/>
                </a:solidFill>
                <a:round/>
                <a:headEnd/>
                <a:tailEnd/>
              </a:ln>
            </p:spPr>
            <p:txBody>
              <a:bodyPr/>
              <a:lstStyle/>
              <a:p>
                <a:endParaRPr lang="en-US">
                  <a:latin typeface="Arial"/>
                  <a:cs typeface="Arial"/>
                </a:endParaRPr>
              </a:p>
            </p:txBody>
          </p:sp>
          <p:sp>
            <p:nvSpPr>
              <p:cNvPr id="23667" name="Line 53"/>
              <p:cNvSpPr>
                <a:spLocks noChangeShapeType="1"/>
              </p:cNvSpPr>
              <p:nvPr/>
            </p:nvSpPr>
            <p:spPr bwMode="auto">
              <a:xfrm>
                <a:off x="3317" y="3401"/>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68" name="Line 54"/>
              <p:cNvSpPr>
                <a:spLocks noChangeShapeType="1"/>
              </p:cNvSpPr>
              <p:nvPr/>
            </p:nvSpPr>
            <p:spPr bwMode="auto">
              <a:xfrm>
                <a:off x="3317" y="299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69" name="Line 55"/>
              <p:cNvSpPr>
                <a:spLocks noChangeShapeType="1"/>
              </p:cNvSpPr>
              <p:nvPr/>
            </p:nvSpPr>
            <p:spPr bwMode="auto">
              <a:xfrm>
                <a:off x="3317" y="259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0" name="Line 56"/>
              <p:cNvSpPr>
                <a:spLocks noChangeShapeType="1"/>
              </p:cNvSpPr>
              <p:nvPr/>
            </p:nvSpPr>
            <p:spPr bwMode="auto">
              <a:xfrm>
                <a:off x="3317" y="218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1" name="Line 57"/>
              <p:cNvSpPr>
                <a:spLocks noChangeShapeType="1"/>
              </p:cNvSpPr>
              <p:nvPr/>
            </p:nvSpPr>
            <p:spPr bwMode="auto">
              <a:xfrm>
                <a:off x="3317" y="178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2" name="Line 58"/>
              <p:cNvSpPr>
                <a:spLocks noChangeShapeType="1"/>
              </p:cNvSpPr>
              <p:nvPr/>
            </p:nvSpPr>
            <p:spPr bwMode="auto">
              <a:xfrm>
                <a:off x="3317" y="137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3" name="Line 59"/>
              <p:cNvSpPr>
                <a:spLocks noChangeShapeType="1"/>
              </p:cNvSpPr>
              <p:nvPr/>
            </p:nvSpPr>
            <p:spPr bwMode="auto">
              <a:xfrm>
                <a:off x="3317" y="97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4" name="Line 60"/>
              <p:cNvSpPr>
                <a:spLocks noChangeShapeType="1"/>
              </p:cNvSpPr>
              <p:nvPr/>
            </p:nvSpPr>
            <p:spPr bwMode="auto">
              <a:xfrm>
                <a:off x="3364" y="3401"/>
                <a:ext cx="1995" cy="1"/>
              </a:xfrm>
              <a:prstGeom prst="line">
                <a:avLst/>
              </a:prstGeom>
              <a:noFill/>
              <a:ln w="25400">
                <a:solidFill>
                  <a:srgbClr val="000000"/>
                </a:solidFill>
                <a:round/>
                <a:headEnd/>
                <a:tailEnd/>
              </a:ln>
            </p:spPr>
            <p:txBody>
              <a:bodyPr/>
              <a:lstStyle/>
              <a:p>
                <a:endParaRPr lang="en-US">
                  <a:latin typeface="Arial"/>
                  <a:cs typeface="Arial"/>
                </a:endParaRPr>
              </a:p>
            </p:txBody>
          </p:sp>
          <p:sp>
            <p:nvSpPr>
              <p:cNvPr id="23675" name="Line 61"/>
              <p:cNvSpPr>
                <a:spLocks noChangeShapeType="1"/>
              </p:cNvSpPr>
              <p:nvPr/>
            </p:nvSpPr>
            <p:spPr bwMode="auto">
              <a:xfrm flipV="1">
                <a:off x="3364"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76" name="Line 62"/>
              <p:cNvSpPr>
                <a:spLocks noChangeShapeType="1"/>
              </p:cNvSpPr>
              <p:nvPr/>
            </p:nvSpPr>
            <p:spPr bwMode="auto">
              <a:xfrm flipV="1">
                <a:off x="3725"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77" name="Line 63"/>
              <p:cNvSpPr>
                <a:spLocks noChangeShapeType="1"/>
              </p:cNvSpPr>
              <p:nvPr/>
            </p:nvSpPr>
            <p:spPr bwMode="auto">
              <a:xfrm flipV="1">
                <a:off x="408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78" name="Line 64"/>
              <p:cNvSpPr>
                <a:spLocks noChangeShapeType="1"/>
              </p:cNvSpPr>
              <p:nvPr/>
            </p:nvSpPr>
            <p:spPr bwMode="auto">
              <a:xfrm flipV="1">
                <a:off x="4456"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79" name="Line 65"/>
              <p:cNvSpPr>
                <a:spLocks noChangeShapeType="1"/>
              </p:cNvSpPr>
              <p:nvPr/>
            </p:nvSpPr>
            <p:spPr bwMode="auto">
              <a:xfrm flipV="1">
                <a:off x="481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80" name="Line 66"/>
              <p:cNvSpPr>
                <a:spLocks noChangeShapeType="1"/>
              </p:cNvSpPr>
              <p:nvPr/>
            </p:nvSpPr>
            <p:spPr bwMode="auto">
              <a:xfrm flipV="1">
                <a:off x="5178"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23681" name="Rectangle 67"/>
              <p:cNvSpPr>
                <a:spLocks noChangeArrowheads="1"/>
              </p:cNvSpPr>
              <p:nvPr/>
            </p:nvSpPr>
            <p:spPr bwMode="auto">
              <a:xfrm>
                <a:off x="3168" y="3323"/>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23682" name="Rectangle 68"/>
              <p:cNvSpPr>
                <a:spLocks noChangeArrowheads="1"/>
              </p:cNvSpPr>
              <p:nvPr/>
            </p:nvSpPr>
            <p:spPr bwMode="auto">
              <a:xfrm>
                <a:off x="3011" y="2914"/>
                <a:ext cx="243"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500</a:t>
                </a:r>
                <a:endParaRPr lang="en-US">
                  <a:latin typeface="Arial"/>
                  <a:cs typeface="Arial"/>
                </a:endParaRPr>
              </a:p>
            </p:txBody>
          </p:sp>
          <p:sp>
            <p:nvSpPr>
              <p:cNvPr id="23683" name="Rectangle 69"/>
              <p:cNvSpPr>
                <a:spLocks noChangeArrowheads="1"/>
              </p:cNvSpPr>
              <p:nvPr/>
            </p:nvSpPr>
            <p:spPr bwMode="auto">
              <a:xfrm>
                <a:off x="2893" y="2514"/>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1,000</a:t>
                </a:r>
                <a:endParaRPr lang="en-US">
                  <a:latin typeface="Arial"/>
                  <a:cs typeface="Arial"/>
                </a:endParaRPr>
              </a:p>
            </p:txBody>
          </p:sp>
          <p:sp>
            <p:nvSpPr>
              <p:cNvPr id="23684" name="Rectangle 70"/>
              <p:cNvSpPr>
                <a:spLocks noChangeArrowheads="1"/>
              </p:cNvSpPr>
              <p:nvPr/>
            </p:nvSpPr>
            <p:spPr bwMode="auto">
              <a:xfrm>
                <a:off x="2893" y="21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1,500</a:t>
                </a:r>
                <a:endParaRPr lang="en-US">
                  <a:latin typeface="Arial"/>
                  <a:cs typeface="Arial"/>
                </a:endParaRPr>
              </a:p>
            </p:txBody>
          </p:sp>
          <p:sp>
            <p:nvSpPr>
              <p:cNvPr id="23685" name="Rectangle 71"/>
              <p:cNvSpPr>
                <a:spLocks noChangeArrowheads="1"/>
              </p:cNvSpPr>
              <p:nvPr/>
            </p:nvSpPr>
            <p:spPr bwMode="auto">
              <a:xfrm>
                <a:off x="2893" y="17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2,000</a:t>
                </a:r>
                <a:endParaRPr lang="en-US">
                  <a:latin typeface="Arial"/>
                  <a:cs typeface="Arial"/>
                </a:endParaRPr>
              </a:p>
            </p:txBody>
          </p:sp>
          <p:sp>
            <p:nvSpPr>
              <p:cNvPr id="23686" name="Rectangle 72"/>
              <p:cNvSpPr>
                <a:spLocks noChangeArrowheads="1"/>
              </p:cNvSpPr>
              <p:nvPr/>
            </p:nvSpPr>
            <p:spPr bwMode="auto">
              <a:xfrm>
                <a:off x="2893" y="12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2,500</a:t>
                </a:r>
                <a:endParaRPr lang="en-US">
                  <a:latin typeface="Arial"/>
                  <a:cs typeface="Arial"/>
                </a:endParaRPr>
              </a:p>
            </p:txBody>
          </p:sp>
          <p:sp>
            <p:nvSpPr>
              <p:cNvPr id="23687" name="Rectangle 73"/>
              <p:cNvSpPr>
                <a:spLocks noChangeArrowheads="1"/>
              </p:cNvSpPr>
              <p:nvPr/>
            </p:nvSpPr>
            <p:spPr bwMode="auto">
              <a:xfrm>
                <a:off x="2893" y="8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3,000</a:t>
                </a:r>
                <a:endParaRPr lang="en-US">
                  <a:latin typeface="Arial"/>
                  <a:cs typeface="Arial"/>
                </a:endParaRPr>
              </a:p>
            </p:txBody>
          </p:sp>
          <p:sp>
            <p:nvSpPr>
              <p:cNvPr id="23688" name="Rectangle 74"/>
              <p:cNvSpPr>
                <a:spLocks noChangeArrowheads="1"/>
              </p:cNvSpPr>
              <p:nvPr/>
            </p:nvSpPr>
            <p:spPr bwMode="auto">
              <a:xfrm>
                <a:off x="3325"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23689" name="Rectangle 75"/>
              <p:cNvSpPr>
                <a:spLocks noChangeArrowheads="1"/>
              </p:cNvSpPr>
              <p:nvPr/>
            </p:nvSpPr>
            <p:spPr bwMode="auto">
              <a:xfrm>
                <a:off x="3686"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a:t>
                </a:r>
                <a:endParaRPr lang="en-US">
                  <a:latin typeface="Arial"/>
                  <a:cs typeface="Arial"/>
                </a:endParaRPr>
              </a:p>
            </p:txBody>
          </p:sp>
          <p:sp>
            <p:nvSpPr>
              <p:cNvPr id="23690" name="Rectangle 76"/>
              <p:cNvSpPr>
                <a:spLocks noChangeArrowheads="1"/>
              </p:cNvSpPr>
              <p:nvPr/>
            </p:nvSpPr>
            <p:spPr bwMode="auto">
              <a:xfrm>
                <a:off x="404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a:t>
                </a:r>
                <a:endParaRPr lang="en-US">
                  <a:latin typeface="Arial"/>
                  <a:cs typeface="Arial"/>
                </a:endParaRPr>
              </a:p>
            </p:txBody>
          </p:sp>
          <p:sp>
            <p:nvSpPr>
              <p:cNvPr id="23691" name="Rectangle 77"/>
              <p:cNvSpPr>
                <a:spLocks noChangeArrowheads="1"/>
              </p:cNvSpPr>
              <p:nvPr/>
            </p:nvSpPr>
            <p:spPr bwMode="auto">
              <a:xfrm>
                <a:off x="441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a:t>
                </a:r>
                <a:endParaRPr lang="en-US">
                  <a:latin typeface="Arial"/>
                  <a:cs typeface="Arial"/>
                </a:endParaRPr>
              </a:p>
            </p:txBody>
          </p:sp>
          <p:sp>
            <p:nvSpPr>
              <p:cNvPr id="23692" name="Rectangle 78"/>
              <p:cNvSpPr>
                <a:spLocks noChangeArrowheads="1"/>
              </p:cNvSpPr>
              <p:nvPr/>
            </p:nvSpPr>
            <p:spPr bwMode="auto">
              <a:xfrm>
                <a:off x="4778"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4</a:t>
                </a:r>
                <a:endParaRPr lang="en-US">
                  <a:latin typeface="Arial"/>
                  <a:cs typeface="Arial"/>
                </a:endParaRPr>
              </a:p>
            </p:txBody>
          </p:sp>
          <p:sp>
            <p:nvSpPr>
              <p:cNvPr id="23693" name="Rectangle 79"/>
              <p:cNvSpPr>
                <a:spLocks noChangeArrowheads="1"/>
              </p:cNvSpPr>
              <p:nvPr/>
            </p:nvSpPr>
            <p:spPr bwMode="auto">
              <a:xfrm>
                <a:off x="5139"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a:t>
                </a:r>
                <a:endParaRPr lang="en-US">
                  <a:latin typeface="Arial"/>
                  <a:cs typeface="Arial"/>
                </a:endParaRPr>
              </a:p>
            </p:txBody>
          </p:sp>
          <p:sp>
            <p:nvSpPr>
              <p:cNvPr id="23694" name="Rectangle 80"/>
              <p:cNvSpPr>
                <a:spLocks noChangeArrowheads="1"/>
              </p:cNvSpPr>
              <p:nvPr/>
            </p:nvSpPr>
            <p:spPr bwMode="auto">
              <a:xfrm>
                <a:off x="3835" y="3778"/>
                <a:ext cx="1066" cy="184"/>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a:cs typeface="Arial"/>
                  </a:rPr>
                  <a:t>No. of workers</a:t>
                </a:r>
                <a:endParaRPr lang="en-US">
                  <a:latin typeface="Arial"/>
                  <a:cs typeface="Arial"/>
                </a:endParaRPr>
              </a:p>
            </p:txBody>
          </p:sp>
          <p:sp>
            <p:nvSpPr>
              <p:cNvPr id="23695" name="Rectangle 81"/>
              <p:cNvSpPr>
                <a:spLocks noChangeArrowheads="1"/>
              </p:cNvSpPr>
              <p:nvPr/>
            </p:nvSpPr>
            <p:spPr bwMode="auto">
              <a:xfrm rot="16200000">
                <a:off x="1848" y="2091"/>
                <a:ext cx="1628" cy="184"/>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a:cs typeface="Arial"/>
                  </a:rPr>
                  <a:t>       Quantity of output</a:t>
                </a:r>
                <a:endParaRPr lang="en-US">
                  <a:latin typeface="Arial"/>
                  <a:cs typeface="Arial"/>
                </a:endParaRPr>
              </a:p>
            </p:txBody>
          </p:sp>
        </p:grpSp>
        <p:grpSp>
          <p:nvGrpSpPr>
            <p:cNvPr id="4" name="Group 82"/>
            <p:cNvGrpSpPr>
              <a:grpSpLocks/>
            </p:cNvGrpSpPr>
            <p:nvPr/>
          </p:nvGrpSpPr>
          <p:grpSpPr bwMode="auto">
            <a:xfrm>
              <a:off x="3362" y="935"/>
              <a:ext cx="1858" cy="2459"/>
              <a:chOff x="3362" y="935"/>
              <a:chExt cx="1858" cy="2459"/>
            </a:xfrm>
          </p:grpSpPr>
          <p:grpSp>
            <p:nvGrpSpPr>
              <p:cNvPr id="5" name="Group 83"/>
              <p:cNvGrpSpPr>
                <a:grpSpLocks/>
              </p:cNvGrpSpPr>
              <p:nvPr/>
            </p:nvGrpSpPr>
            <p:grpSpPr bwMode="auto">
              <a:xfrm>
                <a:off x="3362" y="978"/>
                <a:ext cx="1816" cy="2416"/>
                <a:chOff x="357" y="2450"/>
                <a:chExt cx="795" cy="646"/>
              </a:xfrm>
            </p:grpSpPr>
            <p:sp>
              <p:nvSpPr>
                <p:cNvPr id="23662" name="Line 84"/>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663" name="Line 85"/>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661" name="Oval 86"/>
              <p:cNvSpPr>
                <a:spLocks noChangeArrowheads="1"/>
              </p:cNvSpPr>
              <p:nvPr/>
            </p:nvSpPr>
            <p:spPr bwMode="auto">
              <a:xfrm>
                <a:off x="5132" y="93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6" name="Group 87"/>
            <p:cNvGrpSpPr>
              <a:grpSpLocks/>
            </p:cNvGrpSpPr>
            <p:nvPr/>
          </p:nvGrpSpPr>
          <p:grpSpPr bwMode="auto">
            <a:xfrm>
              <a:off x="3364" y="1075"/>
              <a:ext cx="1496" cy="2325"/>
              <a:chOff x="3364" y="1075"/>
              <a:chExt cx="1496" cy="2325"/>
            </a:xfrm>
          </p:grpSpPr>
          <p:grpSp>
            <p:nvGrpSpPr>
              <p:cNvPr id="7" name="Group 88"/>
              <p:cNvGrpSpPr>
                <a:grpSpLocks/>
              </p:cNvGrpSpPr>
              <p:nvPr/>
            </p:nvGrpSpPr>
            <p:grpSpPr bwMode="auto">
              <a:xfrm>
                <a:off x="3364" y="1116"/>
                <a:ext cx="1454" cy="2284"/>
                <a:chOff x="357" y="2450"/>
                <a:chExt cx="795" cy="646"/>
              </a:xfrm>
            </p:grpSpPr>
            <p:sp>
              <p:nvSpPr>
                <p:cNvPr id="23658" name="Line 8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659" name="Line 9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657" name="Oval 91"/>
              <p:cNvSpPr>
                <a:spLocks noChangeArrowheads="1"/>
              </p:cNvSpPr>
              <p:nvPr/>
            </p:nvSpPr>
            <p:spPr bwMode="auto">
              <a:xfrm>
                <a:off x="4772" y="107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8" name="Group 92"/>
            <p:cNvGrpSpPr>
              <a:grpSpLocks/>
            </p:cNvGrpSpPr>
            <p:nvPr/>
          </p:nvGrpSpPr>
          <p:grpSpPr bwMode="auto">
            <a:xfrm>
              <a:off x="3361" y="1402"/>
              <a:ext cx="1135" cy="1996"/>
              <a:chOff x="3361" y="1402"/>
              <a:chExt cx="1135" cy="1996"/>
            </a:xfrm>
          </p:grpSpPr>
          <p:grpSp>
            <p:nvGrpSpPr>
              <p:cNvPr id="9" name="Group 93"/>
              <p:cNvGrpSpPr>
                <a:grpSpLocks/>
              </p:cNvGrpSpPr>
              <p:nvPr/>
            </p:nvGrpSpPr>
            <p:grpSpPr bwMode="auto">
              <a:xfrm>
                <a:off x="3361" y="1442"/>
                <a:ext cx="1092" cy="1956"/>
                <a:chOff x="357" y="2450"/>
                <a:chExt cx="795" cy="646"/>
              </a:xfrm>
            </p:grpSpPr>
            <p:sp>
              <p:nvSpPr>
                <p:cNvPr id="23654" name="Line 94"/>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655" name="Line 95"/>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653" name="Oval 96"/>
              <p:cNvSpPr>
                <a:spLocks noChangeArrowheads="1"/>
              </p:cNvSpPr>
              <p:nvPr/>
            </p:nvSpPr>
            <p:spPr bwMode="auto">
              <a:xfrm>
                <a:off x="4408" y="1402"/>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0" name="Group 97"/>
            <p:cNvGrpSpPr>
              <a:grpSpLocks/>
            </p:cNvGrpSpPr>
            <p:nvPr/>
          </p:nvGrpSpPr>
          <p:grpSpPr bwMode="auto">
            <a:xfrm>
              <a:off x="3364" y="1885"/>
              <a:ext cx="764" cy="1515"/>
              <a:chOff x="3364" y="1885"/>
              <a:chExt cx="764" cy="1515"/>
            </a:xfrm>
          </p:grpSpPr>
          <p:grpSp>
            <p:nvGrpSpPr>
              <p:cNvPr id="11" name="Group 98"/>
              <p:cNvGrpSpPr>
                <a:grpSpLocks/>
              </p:cNvGrpSpPr>
              <p:nvPr/>
            </p:nvGrpSpPr>
            <p:grpSpPr bwMode="auto">
              <a:xfrm>
                <a:off x="3364" y="1930"/>
                <a:ext cx="721" cy="1470"/>
                <a:chOff x="357" y="2450"/>
                <a:chExt cx="795" cy="646"/>
              </a:xfrm>
            </p:grpSpPr>
            <p:sp>
              <p:nvSpPr>
                <p:cNvPr id="23650" name="Line 9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651" name="Line 10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649" name="Oval 101"/>
              <p:cNvSpPr>
                <a:spLocks noChangeArrowheads="1"/>
              </p:cNvSpPr>
              <p:nvPr/>
            </p:nvSpPr>
            <p:spPr bwMode="auto">
              <a:xfrm>
                <a:off x="4040" y="1885"/>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2" name="Group 102"/>
            <p:cNvGrpSpPr>
              <a:grpSpLocks/>
            </p:cNvGrpSpPr>
            <p:nvPr/>
          </p:nvGrpSpPr>
          <p:grpSpPr bwMode="auto">
            <a:xfrm>
              <a:off x="3360" y="2552"/>
              <a:ext cx="411" cy="844"/>
              <a:chOff x="3360" y="2552"/>
              <a:chExt cx="411" cy="844"/>
            </a:xfrm>
          </p:grpSpPr>
          <p:grpSp>
            <p:nvGrpSpPr>
              <p:cNvPr id="13" name="Group 103"/>
              <p:cNvGrpSpPr>
                <a:grpSpLocks/>
              </p:cNvGrpSpPr>
              <p:nvPr/>
            </p:nvGrpSpPr>
            <p:grpSpPr bwMode="auto">
              <a:xfrm>
                <a:off x="3360" y="2589"/>
                <a:ext cx="365" cy="807"/>
                <a:chOff x="357" y="2450"/>
                <a:chExt cx="795" cy="646"/>
              </a:xfrm>
            </p:grpSpPr>
            <p:sp>
              <p:nvSpPr>
                <p:cNvPr id="23646" name="Line 104"/>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647" name="Line 105"/>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645" name="Oval 106"/>
              <p:cNvSpPr>
                <a:spLocks noChangeArrowheads="1"/>
              </p:cNvSpPr>
              <p:nvPr/>
            </p:nvSpPr>
            <p:spPr bwMode="auto">
              <a:xfrm>
                <a:off x="3683" y="2552"/>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grpSp>
          <p:nvGrpSpPr>
            <p:cNvPr id="14" name="Group 107"/>
            <p:cNvGrpSpPr>
              <a:grpSpLocks/>
            </p:cNvGrpSpPr>
            <p:nvPr/>
          </p:nvGrpSpPr>
          <p:grpSpPr bwMode="auto">
            <a:xfrm>
              <a:off x="3361" y="972"/>
              <a:ext cx="1820" cy="2424"/>
              <a:chOff x="3361" y="972"/>
              <a:chExt cx="1820" cy="2424"/>
            </a:xfrm>
          </p:grpSpPr>
          <p:sp>
            <p:nvSpPr>
              <p:cNvPr id="23639" name="Line 108"/>
              <p:cNvSpPr>
                <a:spLocks noChangeShapeType="1"/>
              </p:cNvSpPr>
              <p:nvPr/>
            </p:nvSpPr>
            <p:spPr bwMode="auto">
              <a:xfrm flipV="1">
                <a:off x="3361" y="2592"/>
                <a:ext cx="362" cy="804"/>
              </a:xfrm>
              <a:prstGeom prst="line">
                <a:avLst/>
              </a:prstGeom>
              <a:noFill/>
              <a:ln w="38100">
                <a:solidFill>
                  <a:srgbClr val="006600"/>
                </a:solidFill>
                <a:round/>
                <a:headEnd/>
                <a:tailEnd/>
              </a:ln>
            </p:spPr>
            <p:txBody>
              <a:bodyPr/>
              <a:lstStyle/>
              <a:p>
                <a:endParaRPr lang="en-US">
                  <a:latin typeface="Arial"/>
                  <a:cs typeface="Arial"/>
                </a:endParaRPr>
              </a:p>
            </p:txBody>
          </p:sp>
          <p:sp>
            <p:nvSpPr>
              <p:cNvPr id="23640" name="Line 109"/>
              <p:cNvSpPr>
                <a:spLocks noChangeShapeType="1"/>
              </p:cNvSpPr>
              <p:nvPr/>
            </p:nvSpPr>
            <p:spPr bwMode="auto">
              <a:xfrm flipV="1">
                <a:off x="3732" y="1930"/>
                <a:ext cx="345" cy="659"/>
              </a:xfrm>
              <a:prstGeom prst="line">
                <a:avLst/>
              </a:prstGeom>
              <a:noFill/>
              <a:ln w="38100">
                <a:solidFill>
                  <a:srgbClr val="006600"/>
                </a:solidFill>
                <a:round/>
                <a:headEnd/>
                <a:tailEnd/>
              </a:ln>
            </p:spPr>
            <p:txBody>
              <a:bodyPr/>
              <a:lstStyle/>
              <a:p>
                <a:endParaRPr lang="en-US">
                  <a:latin typeface="Arial"/>
                  <a:cs typeface="Arial"/>
                </a:endParaRPr>
              </a:p>
            </p:txBody>
          </p:sp>
          <p:sp>
            <p:nvSpPr>
              <p:cNvPr id="23641" name="Line 110"/>
              <p:cNvSpPr>
                <a:spLocks noChangeShapeType="1"/>
              </p:cNvSpPr>
              <p:nvPr/>
            </p:nvSpPr>
            <p:spPr bwMode="auto">
              <a:xfrm flipV="1">
                <a:off x="4086" y="1446"/>
                <a:ext cx="370" cy="479"/>
              </a:xfrm>
              <a:prstGeom prst="line">
                <a:avLst/>
              </a:prstGeom>
              <a:noFill/>
              <a:ln w="38100">
                <a:solidFill>
                  <a:srgbClr val="006600"/>
                </a:solidFill>
                <a:round/>
                <a:headEnd/>
                <a:tailEnd/>
              </a:ln>
            </p:spPr>
            <p:txBody>
              <a:bodyPr/>
              <a:lstStyle/>
              <a:p>
                <a:endParaRPr lang="en-US">
                  <a:latin typeface="Arial"/>
                  <a:cs typeface="Arial"/>
                </a:endParaRPr>
              </a:p>
            </p:txBody>
          </p:sp>
          <p:sp>
            <p:nvSpPr>
              <p:cNvPr id="23642" name="Line 111"/>
              <p:cNvSpPr>
                <a:spLocks noChangeShapeType="1"/>
              </p:cNvSpPr>
              <p:nvPr/>
            </p:nvSpPr>
            <p:spPr bwMode="auto">
              <a:xfrm flipV="1">
                <a:off x="4453" y="1108"/>
                <a:ext cx="370" cy="337"/>
              </a:xfrm>
              <a:prstGeom prst="line">
                <a:avLst/>
              </a:prstGeom>
              <a:noFill/>
              <a:ln w="38100">
                <a:solidFill>
                  <a:srgbClr val="006600"/>
                </a:solidFill>
                <a:round/>
                <a:headEnd/>
                <a:tailEnd/>
              </a:ln>
            </p:spPr>
            <p:txBody>
              <a:bodyPr/>
              <a:lstStyle/>
              <a:p>
                <a:endParaRPr lang="en-US">
                  <a:latin typeface="Arial"/>
                  <a:cs typeface="Arial"/>
                </a:endParaRPr>
              </a:p>
            </p:txBody>
          </p:sp>
          <p:sp>
            <p:nvSpPr>
              <p:cNvPr id="23643" name="Line 112"/>
              <p:cNvSpPr>
                <a:spLocks noChangeShapeType="1"/>
              </p:cNvSpPr>
              <p:nvPr/>
            </p:nvSpPr>
            <p:spPr bwMode="auto">
              <a:xfrm flipV="1">
                <a:off x="4829" y="972"/>
                <a:ext cx="352" cy="139"/>
              </a:xfrm>
              <a:prstGeom prst="line">
                <a:avLst/>
              </a:prstGeom>
              <a:noFill/>
              <a:ln w="38100">
                <a:solidFill>
                  <a:srgbClr val="006600"/>
                </a:solidFill>
                <a:round/>
                <a:headEnd/>
                <a:tailEnd/>
              </a:ln>
            </p:spPr>
            <p:txBody>
              <a:bodyPr/>
              <a:lstStyle/>
              <a:p>
                <a:endParaRPr lang="en-US">
                  <a:latin typeface="Arial"/>
                  <a:cs typeface="Arial"/>
                </a:endParaRPr>
              </a:p>
            </p:txBody>
          </p:sp>
        </p:grpSp>
        <p:sp>
          <p:nvSpPr>
            <p:cNvPr id="23638" name="Oval 113"/>
            <p:cNvSpPr>
              <a:spLocks noChangeArrowheads="1"/>
            </p:cNvSpPr>
            <p:nvPr/>
          </p:nvSpPr>
          <p:spPr bwMode="auto">
            <a:xfrm>
              <a:off x="3322" y="3350"/>
              <a:ext cx="88" cy="87"/>
            </a:xfrm>
            <a:prstGeom prst="ellipse">
              <a:avLst/>
            </a:prstGeom>
            <a:solidFill>
              <a:srgbClr val="006600"/>
            </a:solidFill>
            <a:ln w="9525">
              <a:noFill/>
              <a:prstDash val="dash"/>
              <a:round/>
              <a:headEnd/>
              <a:tailEnd/>
            </a:ln>
          </p:spPr>
          <p:txBody>
            <a:bodyPr wrap="none" anchor="ctr"/>
            <a:lstStyle/>
            <a:p>
              <a:endParaRPr lang="en-US">
                <a:latin typeface="Arial"/>
                <a:cs typeface="Arial"/>
              </a:endParaRPr>
            </a:p>
          </p:txBody>
        </p:sp>
      </p:grpSp>
      <p:sp>
        <p:nvSpPr>
          <p:cNvPr id="23558" name="Rectangle 2"/>
          <p:cNvSpPr>
            <a:spLocks noGrp="1" noChangeArrowheads="1"/>
          </p:cNvSpPr>
          <p:nvPr>
            <p:ph type="title" idx="4294967295"/>
          </p:nvPr>
        </p:nvSpPr>
        <p:spPr>
          <a:xfrm>
            <a:off x="373063" y="0"/>
            <a:ext cx="8770937" cy="444500"/>
          </a:xfrm>
        </p:spPr>
        <p:txBody>
          <a:bodyPr>
            <a:normAutofit fontScale="90000"/>
          </a:bodyPr>
          <a:lstStyle/>
          <a:p>
            <a:pPr algn="ctr" eaLnBrk="1" hangingPunct="1"/>
            <a:r>
              <a:rPr lang="en-US" sz="3200" b="1" dirty="0" smtClean="0"/>
              <a:t>EXAMPLE 1</a:t>
            </a:r>
            <a:r>
              <a:rPr lang="en-US" sz="3200" dirty="0" smtClean="0"/>
              <a:t>:  </a:t>
            </a:r>
            <a:r>
              <a:rPr lang="en-US" sz="3400" dirty="0" smtClean="0"/>
              <a:t>MPL = Slope of Prod Function</a:t>
            </a:r>
          </a:p>
        </p:txBody>
      </p:sp>
      <p:sp>
        <p:nvSpPr>
          <p:cNvPr id="28" name="Footer Placeholder 27"/>
          <p:cNvSpPr>
            <a:spLocks noGrp="1"/>
          </p:cNvSpPr>
          <p:nvPr>
            <p:ph type="ftr" sz="quarter" idx="4294967295"/>
          </p:nvPr>
        </p:nvSpPr>
        <p:spPr>
          <a:xfrm>
            <a:off x="0" y="6400800"/>
            <a:ext cx="8615363" cy="515938"/>
          </a:xfrm>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9" name="Slide Number Placeholder 28"/>
          <p:cNvSpPr>
            <a:spLocks noGrp="1"/>
          </p:cNvSpPr>
          <p:nvPr>
            <p:ph type="sldNum" sz="quarter" idx="4294967295"/>
          </p:nvPr>
        </p:nvSpPr>
        <p:spPr>
          <a:xfrm>
            <a:off x="8623300" y="6473825"/>
            <a:ext cx="520700" cy="379413"/>
          </a:xfrm>
        </p:spPr>
        <p:txBody>
          <a:bodyPr/>
          <a:lstStyle/>
          <a:p>
            <a:pPr>
              <a:defRPr/>
            </a:pPr>
            <a:fld id="{2F37425F-5E17-4209-B948-B5CE2119E408}" type="slidenum">
              <a:rPr lang="en-US" smtClean="0"/>
              <a:pPr>
                <a:defRPr/>
              </a:pPr>
              <a:t>16</a:t>
            </a:fld>
            <a:endParaRPr lang="en-US" dirty="0"/>
          </a:p>
        </p:txBody>
      </p:sp>
      <p:sp>
        <p:nvSpPr>
          <p:cNvPr id="23559" name="Rectangle 3"/>
          <p:cNvSpPr>
            <a:spLocks noChangeArrowheads="1"/>
          </p:cNvSpPr>
          <p:nvPr/>
        </p:nvSpPr>
        <p:spPr bwMode="auto">
          <a:xfrm>
            <a:off x="1520825" y="5646738"/>
            <a:ext cx="1162050"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3560" name="Rectangle 4"/>
          <p:cNvSpPr>
            <a:spLocks noChangeArrowheads="1"/>
          </p:cNvSpPr>
          <p:nvPr/>
        </p:nvSpPr>
        <p:spPr bwMode="auto">
          <a:xfrm>
            <a:off x="333375" y="5646738"/>
            <a:ext cx="1187450"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3561" name="Rectangle 5"/>
          <p:cNvSpPr>
            <a:spLocks noChangeArrowheads="1"/>
          </p:cNvSpPr>
          <p:nvPr/>
        </p:nvSpPr>
        <p:spPr bwMode="auto">
          <a:xfrm>
            <a:off x="2849563" y="5410200"/>
            <a:ext cx="927100"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23562" name="Rectangle 6"/>
          <p:cNvSpPr>
            <a:spLocks noChangeArrowheads="1"/>
          </p:cNvSpPr>
          <p:nvPr/>
        </p:nvSpPr>
        <p:spPr bwMode="auto">
          <a:xfrm>
            <a:off x="1520825" y="5065713"/>
            <a:ext cx="1162050"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23563" name="Rectangle 7"/>
          <p:cNvSpPr>
            <a:spLocks noChangeArrowheads="1"/>
          </p:cNvSpPr>
          <p:nvPr/>
        </p:nvSpPr>
        <p:spPr bwMode="auto">
          <a:xfrm>
            <a:off x="333375" y="5065713"/>
            <a:ext cx="1187450"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3564" name="Rectangle 8"/>
          <p:cNvSpPr>
            <a:spLocks noChangeArrowheads="1"/>
          </p:cNvSpPr>
          <p:nvPr/>
        </p:nvSpPr>
        <p:spPr bwMode="auto">
          <a:xfrm>
            <a:off x="2849563" y="4770438"/>
            <a:ext cx="927100" cy="63976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23565" name="Rectangle 9"/>
          <p:cNvSpPr>
            <a:spLocks noChangeArrowheads="1"/>
          </p:cNvSpPr>
          <p:nvPr/>
        </p:nvSpPr>
        <p:spPr bwMode="auto">
          <a:xfrm>
            <a:off x="1520825" y="4425950"/>
            <a:ext cx="1162050" cy="63976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23566" name="Rectangle 10"/>
          <p:cNvSpPr>
            <a:spLocks noChangeArrowheads="1"/>
          </p:cNvSpPr>
          <p:nvPr/>
        </p:nvSpPr>
        <p:spPr bwMode="auto">
          <a:xfrm>
            <a:off x="333375" y="4425950"/>
            <a:ext cx="1187450" cy="6397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3567" name="Rectangle 11"/>
          <p:cNvSpPr>
            <a:spLocks noChangeArrowheads="1"/>
          </p:cNvSpPr>
          <p:nvPr/>
        </p:nvSpPr>
        <p:spPr bwMode="auto">
          <a:xfrm>
            <a:off x="2849563" y="4116388"/>
            <a:ext cx="927100" cy="6540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600</a:t>
            </a:r>
          </a:p>
        </p:txBody>
      </p:sp>
      <p:sp>
        <p:nvSpPr>
          <p:cNvPr id="23568" name="Rectangle 12"/>
          <p:cNvSpPr>
            <a:spLocks noChangeArrowheads="1"/>
          </p:cNvSpPr>
          <p:nvPr/>
        </p:nvSpPr>
        <p:spPr bwMode="auto">
          <a:xfrm>
            <a:off x="1520825" y="3771900"/>
            <a:ext cx="1162050" cy="6540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23569" name="Rectangle 13"/>
          <p:cNvSpPr>
            <a:spLocks noChangeArrowheads="1"/>
          </p:cNvSpPr>
          <p:nvPr/>
        </p:nvSpPr>
        <p:spPr bwMode="auto">
          <a:xfrm>
            <a:off x="333375" y="3771900"/>
            <a:ext cx="1187450" cy="654050"/>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23570" name="Rectangle 14"/>
          <p:cNvSpPr>
            <a:spLocks noChangeArrowheads="1"/>
          </p:cNvSpPr>
          <p:nvPr/>
        </p:nvSpPr>
        <p:spPr bwMode="auto">
          <a:xfrm>
            <a:off x="2849563" y="3476625"/>
            <a:ext cx="927100" cy="63976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800</a:t>
            </a:r>
          </a:p>
        </p:txBody>
      </p:sp>
      <p:sp>
        <p:nvSpPr>
          <p:cNvPr id="23571" name="Rectangle 15"/>
          <p:cNvSpPr>
            <a:spLocks noChangeArrowheads="1"/>
          </p:cNvSpPr>
          <p:nvPr/>
        </p:nvSpPr>
        <p:spPr bwMode="auto">
          <a:xfrm>
            <a:off x="1520825" y="3132138"/>
            <a:ext cx="1162050" cy="63976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3572" name="Rectangle 16"/>
          <p:cNvSpPr>
            <a:spLocks noChangeArrowheads="1"/>
          </p:cNvSpPr>
          <p:nvPr/>
        </p:nvSpPr>
        <p:spPr bwMode="auto">
          <a:xfrm>
            <a:off x="333375" y="3132138"/>
            <a:ext cx="1187450" cy="6397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23573" name="Rectangle 17"/>
          <p:cNvSpPr>
            <a:spLocks noChangeArrowheads="1"/>
          </p:cNvSpPr>
          <p:nvPr/>
        </p:nvSpPr>
        <p:spPr bwMode="auto">
          <a:xfrm>
            <a:off x="2849563" y="2797175"/>
            <a:ext cx="927100" cy="6794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3574" name="Rectangle 18"/>
          <p:cNvSpPr>
            <a:spLocks noChangeArrowheads="1"/>
          </p:cNvSpPr>
          <p:nvPr/>
        </p:nvSpPr>
        <p:spPr bwMode="auto">
          <a:xfrm>
            <a:off x="1520825" y="2452688"/>
            <a:ext cx="1162050" cy="6794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3575" name="Rectangle 19"/>
          <p:cNvSpPr>
            <a:spLocks noChangeArrowheads="1"/>
          </p:cNvSpPr>
          <p:nvPr/>
        </p:nvSpPr>
        <p:spPr bwMode="auto">
          <a:xfrm>
            <a:off x="333375" y="2452688"/>
            <a:ext cx="1187450" cy="679450"/>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3576" name="Rectangle 20"/>
          <p:cNvSpPr>
            <a:spLocks noChangeArrowheads="1"/>
          </p:cNvSpPr>
          <p:nvPr/>
        </p:nvSpPr>
        <p:spPr bwMode="auto">
          <a:xfrm>
            <a:off x="2849563" y="1139825"/>
            <a:ext cx="927100"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i="1">
                <a:latin typeface="Arial"/>
                <a:cs typeface="Arial"/>
              </a:rPr>
              <a:t>MPL</a:t>
            </a:r>
          </a:p>
        </p:txBody>
      </p:sp>
      <p:sp>
        <p:nvSpPr>
          <p:cNvPr id="23577" name="Rectangle 21"/>
          <p:cNvSpPr>
            <a:spLocks noChangeArrowheads="1"/>
          </p:cNvSpPr>
          <p:nvPr/>
        </p:nvSpPr>
        <p:spPr bwMode="auto">
          <a:xfrm>
            <a:off x="1520825" y="1139825"/>
            <a:ext cx="1328738"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r>
            <a:br>
              <a:rPr lang="en-US" sz="2400">
                <a:latin typeface="Arial"/>
                <a:cs typeface="Arial"/>
              </a:rPr>
            </a:br>
            <a:r>
              <a:rPr lang="en-US" sz="2200">
                <a:latin typeface="Arial"/>
                <a:cs typeface="Arial"/>
              </a:rPr>
              <a:t>(bushels </a:t>
            </a:r>
            <a:br>
              <a:rPr lang="en-US" sz="2200">
                <a:latin typeface="Arial"/>
                <a:cs typeface="Arial"/>
              </a:rPr>
            </a:br>
            <a:r>
              <a:rPr lang="en-US" sz="2200">
                <a:latin typeface="Arial"/>
                <a:cs typeface="Arial"/>
              </a:rPr>
              <a:t>of wheat)</a:t>
            </a:r>
          </a:p>
        </p:txBody>
      </p:sp>
      <p:sp>
        <p:nvSpPr>
          <p:cNvPr id="23578" name="Rectangle 22"/>
          <p:cNvSpPr>
            <a:spLocks noChangeArrowheads="1"/>
          </p:cNvSpPr>
          <p:nvPr/>
        </p:nvSpPr>
        <p:spPr bwMode="auto">
          <a:xfrm>
            <a:off x="333375" y="1139825"/>
            <a:ext cx="1187450"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L</a:t>
            </a:r>
            <a:r>
              <a:rPr lang="en-US" sz="2400">
                <a:latin typeface="Arial"/>
                <a:cs typeface="Arial"/>
              </a:rPr>
              <a:t/>
            </a:r>
            <a:br>
              <a:rPr lang="en-US" sz="2400">
                <a:latin typeface="Arial"/>
                <a:cs typeface="Arial"/>
              </a:rPr>
            </a:br>
            <a:r>
              <a:rPr lang="en-US" sz="2200">
                <a:latin typeface="Arial"/>
                <a:cs typeface="Arial"/>
              </a:rPr>
              <a:t>(no. of workers)</a:t>
            </a:r>
          </a:p>
        </p:txBody>
      </p:sp>
      <p:sp>
        <p:nvSpPr>
          <p:cNvPr id="23579" name="Line 23"/>
          <p:cNvSpPr>
            <a:spLocks noChangeShapeType="1"/>
          </p:cNvSpPr>
          <p:nvPr/>
        </p:nvSpPr>
        <p:spPr bwMode="auto">
          <a:xfrm>
            <a:off x="333375" y="1139825"/>
            <a:ext cx="1187450" cy="0"/>
          </a:xfrm>
          <a:prstGeom prst="line">
            <a:avLst/>
          </a:prstGeom>
          <a:noFill/>
          <a:ln w="28575" cap="sq">
            <a:noFill/>
            <a:round/>
            <a:headEnd/>
            <a:tailEnd/>
          </a:ln>
        </p:spPr>
        <p:txBody>
          <a:bodyPr/>
          <a:lstStyle/>
          <a:p>
            <a:endParaRPr lang="en-US">
              <a:latin typeface="Arial"/>
              <a:cs typeface="Arial"/>
            </a:endParaRPr>
          </a:p>
        </p:txBody>
      </p:sp>
      <p:sp>
        <p:nvSpPr>
          <p:cNvPr id="23580" name="Line 24"/>
          <p:cNvSpPr>
            <a:spLocks noChangeShapeType="1"/>
          </p:cNvSpPr>
          <p:nvPr/>
        </p:nvSpPr>
        <p:spPr bwMode="auto">
          <a:xfrm>
            <a:off x="333375" y="6227763"/>
            <a:ext cx="1187450" cy="0"/>
          </a:xfrm>
          <a:prstGeom prst="line">
            <a:avLst/>
          </a:prstGeom>
          <a:noFill/>
          <a:ln w="28575" cap="sq">
            <a:noFill/>
            <a:round/>
            <a:headEnd/>
            <a:tailEnd/>
          </a:ln>
        </p:spPr>
        <p:txBody>
          <a:bodyPr/>
          <a:lstStyle/>
          <a:p>
            <a:endParaRPr lang="en-US">
              <a:latin typeface="Arial"/>
              <a:cs typeface="Arial"/>
            </a:endParaRPr>
          </a:p>
        </p:txBody>
      </p:sp>
      <p:sp>
        <p:nvSpPr>
          <p:cNvPr id="23581" name="Line 25"/>
          <p:cNvSpPr>
            <a:spLocks noChangeShapeType="1"/>
          </p:cNvSpPr>
          <p:nvPr/>
        </p:nvSpPr>
        <p:spPr bwMode="auto">
          <a:xfrm>
            <a:off x="333375" y="1139825"/>
            <a:ext cx="0" cy="1312863"/>
          </a:xfrm>
          <a:prstGeom prst="line">
            <a:avLst/>
          </a:prstGeom>
          <a:noFill/>
          <a:ln w="28575" cap="sq">
            <a:noFill/>
            <a:round/>
            <a:headEnd/>
            <a:tailEnd/>
          </a:ln>
        </p:spPr>
        <p:txBody>
          <a:bodyPr/>
          <a:lstStyle/>
          <a:p>
            <a:endParaRPr lang="en-US">
              <a:latin typeface="Arial"/>
              <a:cs typeface="Arial"/>
            </a:endParaRPr>
          </a:p>
        </p:txBody>
      </p:sp>
      <p:sp>
        <p:nvSpPr>
          <p:cNvPr id="23582" name="Line 26"/>
          <p:cNvSpPr>
            <a:spLocks noChangeShapeType="1"/>
          </p:cNvSpPr>
          <p:nvPr/>
        </p:nvSpPr>
        <p:spPr bwMode="auto">
          <a:xfrm>
            <a:off x="3776663" y="1139825"/>
            <a:ext cx="0" cy="1312863"/>
          </a:xfrm>
          <a:prstGeom prst="line">
            <a:avLst/>
          </a:prstGeom>
          <a:noFill/>
          <a:ln w="28575" cap="sq">
            <a:noFill/>
            <a:round/>
            <a:headEnd/>
            <a:tailEnd/>
          </a:ln>
        </p:spPr>
        <p:txBody>
          <a:bodyPr/>
          <a:lstStyle/>
          <a:p>
            <a:endParaRPr lang="en-US">
              <a:latin typeface="Arial"/>
              <a:cs typeface="Arial"/>
            </a:endParaRPr>
          </a:p>
        </p:txBody>
      </p:sp>
      <p:sp>
        <p:nvSpPr>
          <p:cNvPr id="23583" name="Line 27"/>
          <p:cNvSpPr>
            <a:spLocks noChangeShapeType="1"/>
          </p:cNvSpPr>
          <p:nvPr/>
        </p:nvSpPr>
        <p:spPr bwMode="auto">
          <a:xfrm>
            <a:off x="1520825" y="1139825"/>
            <a:ext cx="1328738" cy="0"/>
          </a:xfrm>
          <a:prstGeom prst="line">
            <a:avLst/>
          </a:prstGeom>
          <a:noFill/>
          <a:ln w="28575" cap="sq">
            <a:noFill/>
            <a:round/>
            <a:headEnd/>
            <a:tailEnd/>
          </a:ln>
        </p:spPr>
        <p:txBody>
          <a:bodyPr/>
          <a:lstStyle/>
          <a:p>
            <a:endParaRPr lang="en-US">
              <a:latin typeface="Arial"/>
              <a:cs typeface="Arial"/>
            </a:endParaRPr>
          </a:p>
        </p:txBody>
      </p:sp>
      <p:sp>
        <p:nvSpPr>
          <p:cNvPr id="23584" name="Line 28"/>
          <p:cNvSpPr>
            <a:spLocks noChangeShapeType="1"/>
          </p:cNvSpPr>
          <p:nvPr/>
        </p:nvSpPr>
        <p:spPr bwMode="auto">
          <a:xfrm>
            <a:off x="333375" y="2452688"/>
            <a:ext cx="0" cy="679450"/>
          </a:xfrm>
          <a:prstGeom prst="line">
            <a:avLst/>
          </a:prstGeom>
          <a:noFill/>
          <a:ln w="28575" cap="sq">
            <a:noFill/>
            <a:round/>
            <a:headEnd/>
            <a:tailEnd/>
          </a:ln>
        </p:spPr>
        <p:txBody>
          <a:bodyPr/>
          <a:lstStyle/>
          <a:p>
            <a:endParaRPr lang="en-US">
              <a:latin typeface="Arial"/>
              <a:cs typeface="Arial"/>
            </a:endParaRPr>
          </a:p>
        </p:txBody>
      </p:sp>
      <p:sp>
        <p:nvSpPr>
          <p:cNvPr id="23585" name="Line 29"/>
          <p:cNvSpPr>
            <a:spLocks noChangeShapeType="1"/>
          </p:cNvSpPr>
          <p:nvPr/>
        </p:nvSpPr>
        <p:spPr bwMode="auto">
          <a:xfrm>
            <a:off x="2849563" y="1139825"/>
            <a:ext cx="927100" cy="0"/>
          </a:xfrm>
          <a:prstGeom prst="line">
            <a:avLst/>
          </a:prstGeom>
          <a:noFill/>
          <a:ln w="28575" cap="sq">
            <a:noFill/>
            <a:round/>
            <a:headEnd/>
            <a:tailEnd/>
          </a:ln>
        </p:spPr>
        <p:txBody>
          <a:bodyPr/>
          <a:lstStyle/>
          <a:p>
            <a:endParaRPr lang="en-US">
              <a:latin typeface="Arial"/>
              <a:cs typeface="Arial"/>
            </a:endParaRPr>
          </a:p>
        </p:txBody>
      </p:sp>
      <p:sp>
        <p:nvSpPr>
          <p:cNvPr id="23586" name="Line 30"/>
          <p:cNvSpPr>
            <a:spLocks noChangeShapeType="1"/>
          </p:cNvSpPr>
          <p:nvPr/>
        </p:nvSpPr>
        <p:spPr bwMode="auto">
          <a:xfrm>
            <a:off x="3776663" y="2452688"/>
            <a:ext cx="0" cy="679450"/>
          </a:xfrm>
          <a:prstGeom prst="line">
            <a:avLst/>
          </a:prstGeom>
          <a:noFill/>
          <a:ln w="28575" cap="sq">
            <a:noFill/>
            <a:round/>
            <a:headEnd/>
            <a:tailEnd/>
          </a:ln>
        </p:spPr>
        <p:txBody>
          <a:bodyPr/>
          <a:lstStyle/>
          <a:p>
            <a:endParaRPr lang="en-US">
              <a:latin typeface="Arial"/>
              <a:cs typeface="Arial"/>
            </a:endParaRPr>
          </a:p>
        </p:txBody>
      </p:sp>
      <p:sp>
        <p:nvSpPr>
          <p:cNvPr id="23587" name="Line 31"/>
          <p:cNvSpPr>
            <a:spLocks noChangeShapeType="1"/>
          </p:cNvSpPr>
          <p:nvPr/>
        </p:nvSpPr>
        <p:spPr bwMode="auto">
          <a:xfrm>
            <a:off x="333375" y="3132138"/>
            <a:ext cx="0" cy="639762"/>
          </a:xfrm>
          <a:prstGeom prst="line">
            <a:avLst/>
          </a:prstGeom>
          <a:noFill/>
          <a:ln w="28575" cap="sq">
            <a:noFill/>
            <a:round/>
            <a:headEnd/>
            <a:tailEnd/>
          </a:ln>
        </p:spPr>
        <p:txBody>
          <a:bodyPr/>
          <a:lstStyle/>
          <a:p>
            <a:endParaRPr lang="en-US">
              <a:latin typeface="Arial"/>
              <a:cs typeface="Arial"/>
            </a:endParaRPr>
          </a:p>
        </p:txBody>
      </p:sp>
      <p:sp>
        <p:nvSpPr>
          <p:cNvPr id="23588" name="Line 32"/>
          <p:cNvSpPr>
            <a:spLocks noChangeShapeType="1"/>
          </p:cNvSpPr>
          <p:nvPr/>
        </p:nvSpPr>
        <p:spPr bwMode="auto">
          <a:xfrm>
            <a:off x="3776663" y="3132138"/>
            <a:ext cx="0" cy="639762"/>
          </a:xfrm>
          <a:prstGeom prst="line">
            <a:avLst/>
          </a:prstGeom>
          <a:noFill/>
          <a:ln w="28575" cap="sq">
            <a:noFill/>
            <a:round/>
            <a:headEnd/>
            <a:tailEnd/>
          </a:ln>
        </p:spPr>
        <p:txBody>
          <a:bodyPr/>
          <a:lstStyle/>
          <a:p>
            <a:endParaRPr lang="en-US">
              <a:latin typeface="Arial"/>
              <a:cs typeface="Arial"/>
            </a:endParaRPr>
          </a:p>
        </p:txBody>
      </p:sp>
      <p:sp>
        <p:nvSpPr>
          <p:cNvPr id="23589" name="Line 33"/>
          <p:cNvSpPr>
            <a:spLocks noChangeShapeType="1"/>
          </p:cNvSpPr>
          <p:nvPr/>
        </p:nvSpPr>
        <p:spPr bwMode="auto">
          <a:xfrm>
            <a:off x="333375" y="3771900"/>
            <a:ext cx="0" cy="654050"/>
          </a:xfrm>
          <a:prstGeom prst="line">
            <a:avLst/>
          </a:prstGeom>
          <a:noFill/>
          <a:ln w="28575" cap="sq">
            <a:noFill/>
            <a:round/>
            <a:headEnd/>
            <a:tailEnd/>
          </a:ln>
        </p:spPr>
        <p:txBody>
          <a:bodyPr/>
          <a:lstStyle/>
          <a:p>
            <a:endParaRPr lang="en-US">
              <a:latin typeface="Arial"/>
              <a:cs typeface="Arial"/>
            </a:endParaRPr>
          </a:p>
        </p:txBody>
      </p:sp>
      <p:sp>
        <p:nvSpPr>
          <p:cNvPr id="23590" name="Line 34"/>
          <p:cNvSpPr>
            <a:spLocks noChangeShapeType="1"/>
          </p:cNvSpPr>
          <p:nvPr/>
        </p:nvSpPr>
        <p:spPr bwMode="auto">
          <a:xfrm>
            <a:off x="3776663" y="3771900"/>
            <a:ext cx="0" cy="654050"/>
          </a:xfrm>
          <a:prstGeom prst="line">
            <a:avLst/>
          </a:prstGeom>
          <a:noFill/>
          <a:ln w="28575" cap="sq">
            <a:noFill/>
            <a:round/>
            <a:headEnd/>
            <a:tailEnd/>
          </a:ln>
        </p:spPr>
        <p:txBody>
          <a:bodyPr/>
          <a:lstStyle/>
          <a:p>
            <a:endParaRPr lang="en-US">
              <a:latin typeface="Arial"/>
              <a:cs typeface="Arial"/>
            </a:endParaRPr>
          </a:p>
        </p:txBody>
      </p:sp>
      <p:sp>
        <p:nvSpPr>
          <p:cNvPr id="23591" name="Line 35"/>
          <p:cNvSpPr>
            <a:spLocks noChangeShapeType="1"/>
          </p:cNvSpPr>
          <p:nvPr/>
        </p:nvSpPr>
        <p:spPr bwMode="auto">
          <a:xfrm>
            <a:off x="333375" y="4425950"/>
            <a:ext cx="0" cy="639763"/>
          </a:xfrm>
          <a:prstGeom prst="line">
            <a:avLst/>
          </a:prstGeom>
          <a:noFill/>
          <a:ln w="28575" cap="sq">
            <a:noFill/>
            <a:round/>
            <a:headEnd/>
            <a:tailEnd/>
          </a:ln>
        </p:spPr>
        <p:txBody>
          <a:bodyPr/>
          <a:lstStyle/>
          <a:p>
            <a:endParaRPr lang="en-US">
              <a:latin typeface="Arial"/>
              <a:cs typeface="Arial"/>
            </a:endParaRPr>
          </a:p>
        </p:txBody>
      </p:sp>
      <p:sp>
        <p:nvSpPr>
          <p:cNvPr id="23592" name="Line 36"/>
          <p:cNvSpPr>
            <a:spLocks noChangeShapeType="1"/>
          </p:cNvSpPr>
          <p:nvPr/>
        </p:nvSpPr>
        <p:spPr bwMode="auto">
          <a:xfrm>
            <a:off x="3776663" y="4425950"/>
            <a:ext cx="0" cy="639763"/>
          </a:xfrm>
          <a:prstGeom prst="line">
            <a:avLst/>
          </a:prstGeom>
          <a:noFill/>
          <a:ln w="28575" cap="sq">
            <a:noFill/>
            <a:round/>
            <a:headEnd/>
            <a:tailEnd/>
          </a:ln>
        </p:spPr>
        <p:txBody>
          <a:bodyPr/>
          <a:lstStyle/>
          <a:p>
            <a:endParaRPr lang="en-US">
              <a:latin typeface="Arial"/>
              <a:cs typeface="Arial"/>
            </a:endParaRPr>
          </a:p>
        </p:txBody>
      </p:sp>
      <p:sp>
        <p:nvSpPr>
          <p:cNvPr id="23593" name="Line 37"/>
          <p:cNvSpPr>
            <a:spLocks noChangeShapeType="1"/>
          </p:cNvSpPr>
          <p:nvPr/>
        </p:nvSpPr>
        <p:spPr bwMode="auto">
          <a:xfrm>
            <a:off x="333375" y="5065713"/>
            <a:ext cx="0" cy="581025"/>
          </a:xfrm>
          <a:prstGeom prst="line">
            <a:avLst/>
          </a:prstGeom>
          <a:noFill/>
          <a:ln w="28575" cap="sq">
            <a:noFill/>
            <a:round/>
            <a:headEnd/>
            <a:tailEnd/>
          </a:ln>
        </p:spPr>
        <p:txBody>
          <a:bodyPr/>
          <a:lstStyle/>
          <a:p>
            <a:endParaRPr lang="en-US">
              <a:latin typeface="Arial"/>
              <a:cs typeface="Arial"/>
            </a:endParaRPr>
          </a:p>
        </p:txBody>
      </p:sp>
      <p:sp>
        <p:nvSpPr>
          <p:cNvPr id="23594" name="Line 38"/>
          <p:cNvSpPr>
            <a:spLocks noChangeShapeType="1"/>
          </p:cNvSpPr>
          <p:nvPr/>
        </p:nvSpPr>
        <p:spPr bwMode="auto">
          <a:xfrm>
            <a:off x="3776663" y="5065713"/>
            <a:ext cx="0" cy="581025"/>
          </a:xfrm>
          <a:prstGeom prst="line">
            <a:avLst/>
          </a:prstGeom>
          <a:noFill/>
          <a:ln w="28575" cap="sq">
            <a:noFill/>
            <a:round/>
            <a:headEnd/>
            <a:tailEnd/>
          </a:ln>
        </p:spPr>
        <p:txBody>
          <a:bodyPr/>
          <a:lstStyle/>
          <a:p>
            <a:endParaRPr lang="en-US">
              <a:latin typeface="Arial"/>
              <a:cs typeface="Arial"/>
            </a:endParaRPr>
          </a:p>
        </p:txBody>
      </p:sp>
      <p:sp>
        <p:nvSpPr>
          <p:cNvPr id="23595" name="Line 39"/>
          <p:cNvSpPr>
            <a:spLocks noChangeShapeType="1"/>
          </p:cNvSpPr>
          <p:nvPr/>
        </p:nvSpPr>
        <p:spPr bwMode="auto">
          <a:xfrm>
            <a:off x="333375" y="5646738"/>
            <a:ext cx="0" cy="581025"/>
          </a:xfrm>
          <a:prstGeom prst="line">
            <a:avLst/>
          </a:prstGeom>
          <a:noFill/>
          <a:ln w="28575" cap="sq">
            <a:noFill/>
            <a:round/>
            <a:headEnd/>
            <a:tailEnd/>
          </a:ln>
        </p:spPr>
        <p:txBody>
          <a:bodyPr/>
          <a:lstStyle/>
          <a:p>
            <a:endParaRPr lang="en-US">
              <a:latin typeface="Arial"/>
              <a:cs typeface="Arial"/>
            </a:endParaRPr>
          </a:p>
        </p:txBody>
      </p:sp>
      <p:sp>
        <p:nvSpPr>
          <p:cNvPr id="23596" name="Line 40"/>
          <p:cNvSpPr>
            <a:spLocks noChangeShapeType="1"/>
          </p:cNvSpPr>
          <p:nvPr/>
        </p:nvSpPr>
        <p:spPr bwMode="auto">
          <a:xfrm>
            <a:off x="3776663" y="5646738"/>
            <a:ext cx="0" cy="581025"/>
          </a:xfrm>
          <a:prstGeom prst="line">
            <a:avLst/>
          </a:prstGeom>
          <a:noFill/>
          <a:ln w="28575" cap="sq">
            <a:noFill/>
            <a:round/>
            <a:headEnd/>
            <a:tailEnd/>
          </a:ln>
        </p:spPr>
        <p:txBody>
          <a:bodyPr/>
          <a:lstStyle/>
          <a:p>
            <a:endParaRPr lang="en-US">
              <a:latin typeface="Arial"/>
              <a:cs typeface="Arial"/>
            </a:endParaRPr>
          </a:p>
        </p:txBody>
      </p:sp>
      <p:sp>
        <p:nvSpPr>
          <p:cNvPr id="23597" name="Line 41"/>
          <p:cNvSpPr>
            <a:spLocks noChangeShapeType="1"/>
          </p:cNvSpPr>
          <p:nvPr/>
        </p:nvSpPr>
        <p:spPr bwMode="auto">
          <a:xfrm>
            <a:off x="1520825" y="6227763"/>
            <a:ext cx="1328738" cy="0"/>
          </a:xfrm>
          <a:prstGeom prst="line">
            <a:avLst/>
          </a:prstGeom>
          <a:noFill/>
          <a:ln w="28575" cap="sq">
            <a:noFill/>
            <a:round/>
            <a:headEnd/>
            <a:tailEnd/>
          </a:ln>
        </p:spPr>
        <p:txBody>
          <a:bodyPr/>
          <a:lstStyle/>
          <a:p>
            <a:endParaRPr lang="en-US">
              <a:latin typeface="Arial"/>
              <a:cs typeface="Arial"/>
            </a:endParaRPr>
          </a:p>
        </p:txBody>
      </p:sp>
      <p:sp>
        <p:nvSpPr>
          <p:cNvPr id="23598" name="Line 42"/>
          <p:cNvSpPr>
            <a:spLocks noChangeShapeType="1"/>
          </p:cNvSpPr>
          <p:nvPr/>
        </p:nvSpPr>
        <p:spPr bwMode="auto">
          <a:xfrm>
            <a:off x="2849563" y="6227763"/>
            <a:ext cx="927100" cy="0"/>
          </a:xfrm>
          <a:prstGeom prst="line">
            <a:avLst/>
          </a:prstGeom>
          <a:noFill/>
          <a:ln w="28575" cap="sq">
            <a:noFill/>
            <a:round/>
            <a:headEnd/>
            <a:tailEnd/>
          </a:ln>
        </p:spPr>
        <p:txBody>
          <a:bodyPr/>
          <a:lstStyle/>
          <a:p>
            <a:endParaRPr lang="en-US">
              <a:latin typeface="Arial"/>
              <a:cs typeface="Arial"/>
            </a:endParaRPr>
          </a:p>
        </p:txBody>
      </p:sp>
      <p:sp>
        <p:nvSpPr>
          <p:cNvPr id="23599" name="Line 43"/>
          <p:cNvSpPr>
            <a:spLocks noChangeShapeType="1"/>
          </p:cNvSpPr>
          <p:nvPr/>
        </p:nvSpPr>
        <p:spPr bwMode="auto">
          <a:xfrm>
            <a:off x="342900" y="2465388"/>
            <a:ext cx="3289300" cy="0"/>
          </a:xfrm>
          <a:prstGeom prst="line">
            <a:avLst/>
          </a:prstGeom>
          <a:noFill/>
          <a:ln w="9525">
            <a:solidFill>
              <a:schemeClr val="tx1"/>
            </a:solidFill>
            <a:round/>
            <a:headEnd/>
            <a:tailEnd/>
          </a:ln>
        </p:spPr>
        <p:txBody>
          <a:bodyPr/>
          <a:lstStyle/>
          <a:p>
            <a:endParaRPr lang="en-US">
              <a:latin typeface="Arial"/>
              <a:cs typeface="Arial"/>
            </a:endParaRPr>
          </a:p>
        </p:txBody>
      </p:sp>
      <p:sp>
        <p:nvSpPr>
          <p:cNvPr id="2360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15" name="Group 147"/>
          <p:cNvGrpSpPr>
            <a:grpSpLocks/>
          </p:cNvGrpSpPr>
          <p:nvPr/>
        </p:nvGrpSpPr>
        <p:grpSpPr bwMode="auto">
          <a:xfrm>
            <a:off x="5948363" y="3081338"/>
            <a:ext cx="531812" cy="1049337"/>
            <a:chOff x="3747" y="1941"/>
            <a:chExt cx="335" cy="661"/>
          </a:xfrm>
        </p:grpSpPr>
        <p:sp>
          <p:nvSpPr>
            <p:cNvPr id="23629" name="Line 115"/>
            <p:cNvSpPr>
              <a:spLocks noChangeShapeType="1"/>
            </p:cNvSpPr>
            <p:nvPr/>
          </p:nvSpPr>
          <p:spPr bwMode="auto">
            <a:xfrm>
              <a:off x="3747" y="2595"/>
              <a:ext cx="335"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sp>
          <p:nvSpPr>
            <p:cNvPr id="23630" name="Line 116"/>
            <p:cNvSpPr>
              <a:spLocks noChangeShapeType="1"/>
            </p:cNvSpPr>
            <p:nvPr/>
          </p:nvSpPr>
          <p:spPr bwMode="auto">
            <a:xfrm rot="-5400000">
              <a:off x="3749" y="2272"/>
              <a:ext cx="661"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grpSp>
      <p:grpSp>
        <p:nvGrpSpPr>
          <p:cNvPr id="16" name="Group 148"/>
          <p:cNvGrpSpPr>
            <a:grpSpLocks/>
          </p:cNvGrpSpPr>
          <p:nvPr/>
        </p:nvGrpSpPr>
        <p:grpSpPr bwMode="auto">
          <a:xfrm>
            <a:off x="6538913" y="2290763"/>
            <a:ext cx="531812" cy="792162"/>
            <a:chOff x="4119" y="1443"/>
            <a:chExt cx="335" cy="499"/>
          </a:xfrm>
        </p:grpSpPr>
        <p:sp>
          <p:nvSpPr>
            <p:cNvPr id="23627" name="Line 117"/>
            <p:cNvSpPr>
              <a:spLocks noChangeShapeType="1"/>
            </p:cNvSpPr>
            <p:nvPr/>
          </p:nvSpPr>
          <p:spPr bwMode="auto">
            <a:xfrm>
              <a:off x="4119" y="1935"/>
              <a:ext cx="335"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sp>
          <p:nvSpPr>
            <p:cNvPr id="23628" name="Line 118"/>
            <p:cNvSpPr>
              <a:spLocks noChangeShapeType="1"/>
            </p:cNvSpPr>
            <p:nvPr/>
          </p:nvSpPr>
          <p:spPr bwMode="auto">
            <a:xfrm rot="-5400000">
              <a:off x="4202" y="1693"/>
              <a:ext cx="499"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grpSp>
      <p:grpSp>
        <p:nvGrpSpPr>
          <p:cNvPr id="17" name="Group 146"/>
          <p:cNvGrpSpPr>
            <a:grpSpLocks/>
          </p:cNvGrpSpPr>
          <p:nvPr/>
        </p:nvGrpSpPr>
        <p:grpSpPr bwMode="auto">
          <a:xfrm>
            <a:off x="5376863" y="4111625"/>
            <a:ext cx="531812" cy="1292225"/>
            <a:chOff x="3387" y="2590"/>
            <a:chExt cx="335" cy="814"/>
          </a:xfrm>
        </p:grpSpPr>
        <p:sp>
          <p:nvSpPr>
            <p:cNvPr id="23625" name="Line 119"/>
            <p:cNvSpPr>
              <a:spLocks noChangeShapeType="1"/>
            </p:cNvSpPr>
            <p:nvPr/>
          </p:nvSpPr>
          <p:spPr bwMode="auto">
            <a:xfrm>
              <a:off x="3387" y="3397"/>
              <a:ext cx="335"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sp>
          <p:nvSpPr>
            <p:cNvPr id="23626" name="Line 120"/>
            <p:cNvSpPr>
              <a:spLocks noChangeShapeType="1"/>
            </p:cNvSpPr>
            <p:nvPr/>
          </p:nvSpPr>
          <p:spPr bwMode="auto">
            <a:xfrm rot="-5400000">
              <a:off x="3313" y="2997"/>
              <a:ext cx="814"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grpSp>
      <p:grpSp>
        <p:nvGrpSpPr>
          <p:cNvPr id="18" name="Group 149"/>
          <p:cNvGrpSpPr>
            <a:grpSpLocks/>
          </p:cNvGrpSpPr>
          <p:nvPr/>
        </p:nvGrpSpPr>
        <p:grpSpPr bwMode="auto">
          <a:xfrm>
            <a:off x="7118350" y="1762125"/>
            <a:ext cx="531813" cy="541338"/>
            <a:chOff x="4484" y="1110"/>
            <a:chExt cx="335" cy="341"/>
          </a:xfrm>
        </p:grpSpPr>
        <p:sp>
          <p:nvSpPr>
            <p:cNvPr id="23623" name="Line 121"/>
            <p:cNvSpPr>
              <a:spLocks noChangeShapeType="1"/>
            </p:cNvSpPr>
            <p:nvPr/>
          </p:nvSpPr>
          <p:spPr bwMode="auto">
            <a:xfrm>
              <a:off x="4484" y="1444"/>
              <a:ext cx="335"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sp>
          <p:nvSpPr>
            <p:cNvPr id="23624" name="Line 122"/>
            <p:cNvSpPr>
              <a:spLocks noChangeShapeType="1"/>
            </p:cNvSpPr>
            <p:nvPr/>
          </p:nvSpPr>
          <p:spPr bwMode="auto">
            <a:xfrm rot="-5400000">
              <a:off x="4646" y="1281"/>
              <a:ext cx="341"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grpSp>
      <p:grpSp>
        <p:nvGrpSpPr>
          <p:cNvPr id="19" name="Group 150"/>
          <p:cNvGrpSpPr>
            <a:grpSpLocks/>
          </p:cNvGrpSpPr>
          <p:nvPr/>
        </p:nvGrpSpPr>
        <p:grpSpPr bwMode="auto">
          <a:xfrm>
            <a:off x="7683500" y="1546225"/>
            <a:ext cx="531813" cy="239713"/>
            <a:chOff x="4840" y="974"/>
            <a:chExt cx="335" cy="151"/>
          </a:xfrm>
        </p:grpSpPr>
        <p:sp>
          <p:nvSpPr>
            <p:cNvPr id="23621" name="Line 123"/>
            <p:cNvSpPr>
              <a:spLocks noChangeShapeType="1"/>
            </p:cNvSpPr>
            <p:nvPr/>
          </p:nvSpPr>
          <p:spPr bwMode="auto">
            <a:xfrm>
              <a:off x="4840" y="1118"/>
              <a:ext cx="335" cy="0"/>
            </a:xfrm>
            <a:prstGeom prst="line">
              <a:avLst/>
            </a:prstGeom>
            <a:noFill/>
            <a:ln w="38100">
              <a:solidFill>
                <a:srgbClr val="996633"/>
              </a:solidFill>
              <a:round/>
              <a:headEnd/>
              <a:tailEnd type="triangle" w="lg" len="med"/>
            </a:ln>
          </p:spPr>
          <p:txBody>
            <a:bodyPr/>
            <a:lstStyle/>
            <a:p>
              <a:endParaRPr lang="en-US">
                <a:latin typeface="Arial"/>
                <a:cs typeface="Arial"/>
              </a:endParaRPr>
            </a:p>
          </p:txBody>
        </p:sp>
        <p:sp>
          <p:nvSpPr>
            <p:cNvPr id="23622" name="Line 124"/>
            <p:cNvSpPr>
              <a:spLocks noChangeShapeType="1"/>
            </p:cNvSpPr>
            <p:nvPr/>
          </p:nvSpPr>
          <p:spPr bwMode="auto">
            <a:xfrm rot="5400000" flipH="1">
              <a:off x="5096" y="1049"/>
              <a:ext cx="151" cy="2"/>
            </a:xfrm>
            <a:prstGeom prst="line">
              <a:avLst/>
            </a:prstGeom>
            <a:noFill/>
            <a:ln w="38100">
              <a:solidFill>
                <a:srgbClr val="996633"/>
              </a:solidFill>
              <a:round/>
              <a:headEnd/>
              <a:tailEnd type="triangle" w="lg" len="med"/>
            </a:ln>
          </p:spPr>
          <p:txBody>
            <a:bodyPr/>
            <a:lstStyle/>
            <a:p>
              <a:endParaRPr lang="en-US">
                <a:latin typeface="Arial"/>
                <a:cs typeface="Arial"/>
              </a:endParaRPr>
            </a:p>
          </p:txBody>
        </p:sp>
      </p:grpSp>
      <p:grpSp>
        <p:nvGrpSpPr>
          <p:cNvPr id="20" name="Group 133"/>
          <p:cNvGrpSpPr>
            <a:grpSpLocks/>
          </p:cNvGrpSpPr>
          <p:nvPr/>
        </p:nvGrpSpPr>
        <p:grpSpPr bwMode="auto">
          <a:xfrm>
            <a:off x="2935288" y="5465763"/>
            <a:ext cx="711200" cy="485775"/>
            <a:chOff x="1849" y="3449"/>
            <a:chExt cx="448" cy="306"/>
          </a:xfrm>
        </p:grpSpPr>
        <p:sp>
          <p:nvSpPr>
            <p:cNvPr id="23619" name="Rectangle 131"/>
            <p:cNvSpPr>
              <a:spLocks noChangeArrowheads="1"/>
            </p:cNvSpPr>
            <p:nvPr/>
          </p:nvSpPr>
          <p:spPr bwMode="auto">
            <a:xfrm>
              <a:off x="1849" y="3449"/>
              <a:ext cx="448" cy="306"/>
            </a:xfrm>
            <a:prstGeom prst="rect">
              <a:avLst/>
            </a:prstGeom>
            <a:noFill/>
            <a:ln w="38100">
              <a:solidFill>
                <a:srgbClr val="996633"/>
              </a:solidFill>
              <a:miter lim="800000"/>
              <a:headEnd/>
              <a:tailEnd/>
            </a:ln>
          </p:spPr>
          <p:txBody>
            <a:bodyPr wrap="none" anchor="ctr"/>
            <a:lstStyle/>
            <a:p>
              <a:endParaRPr lang="en-US">
                <a:latin typeface="Arial"/>
                <a:cs typeface="Arial"/>
              </a:endParaRPr>
            </a:p>
          </p:txBody>
        </p:sp>
        <p:sp>
          <p:nvSpPr>
            <p:cNvPr id="23620" name="Rectangle 132"/>
            <p:cNvSpPr>
              <a:spLocks noChangeArrowheads="1"/>
            </p:cNvSpPr>
            <p:nvPr/>
          </p:nvSpPr>
          <p:spPr bwMode="auto">
            <a:xfrm>
              <a:off x="1866" y="3466"/>
              <a:ext cx="413" cy="270"/>
            </a:xfrm>
            <a:prstGeom prst="rect">
              <a:avLst/>
            </a:prstGeom>
            <a:noFill/>
            <a:ln w="28575">
              <a:solidFill>
                <a:srgbClr val="FFCC00"/>
              </a:solidFill>
              <a:miter lim="800000"/>
              <a:headEnd/>
              <a:tailEnd/>
            </a:ln>
          </p:spPr>
          <p:txBody>
            <a:bodyPr wrap="none" anchor="ctr"/>
            <a:lstStyle/>
            <a:p>
              <a:endParaRPr lang="en-US">
                <a:latin typeface="Arial"/>
                <a:cs typeface="Arial"/>
              </a:endParaRPr>
            </a:p>
          </p:txBody>
        </p:sp>
      </p:grpSp>
      <p:grpSp>
        <p:nvGrpSpPr>
          <p:cNvPr id="21" name="Group 134"/>
          <p:cNvGrpSpPr>
            <a:grpSpLocks/>
          </p:cNvGrpSpPr>
          <p:nvPr/>
        </p:nvGrpSpPr>
        <p:grpSpPr bwMode="auto">
          <a:xfrm>
            <a:off x="2925763" y="4846638"/>
            <a:ext cx="711200" cy="485775"/>
            <a:chOff x="1849" y="3449"/>
            <a:chExt cx="448" cy="306"/>
          </a:xfrm>
        </p:grpSpPr>
        <p:sp>
          <p:nvSpPr>
            <p:cNvPr id="23617" name="Rectangle 135"/>
            <p:cNvSpPr>
              <a:spLocks noChangeArrowheads="1"/>
            </p:cNvSpPr>
            <p:nvPr/>
          </p:nvSpPr>
          <p:spPr bwMode="auto">
            <a:xfrm>
              <a:off x="1849" y="3449"/>
              <a:ext cx="448" cy="306"/>
            </a:xfrm>
            <a:prstGeom prst="rect">
              <a:avLst/>
            </a:prstGeom>
            <a:noFill/>
            <a:ln w="38100">
              <a:solidFill>
                <a:srgbClr val="996633"/>
              </a:solidFill>
              <a:miter lim="800000"/>
              <a:headEnd/>
              <a:tailEnd/>
            </a:ln>
          </p:spPr>
          <p:txBody>
            <a:bodyPr wrap="none" anchor="ctr"/>
            <a:lstStyle/>
            <a:p>
              <a:endParaRPr lang="en-US">
                <a:latin typeface="Arial"/>
                <a:cs typeface="Arial"/>
              </a:endParaRPr>
            </a:p>
          </p:txBody>
        </p:sp>
        <p:sp>
          <p:nvSpPr>
            <p:cNvPr id="23618" name="Rectangle 136"/>
            <p:cNvSpPr>
              <a:spLocks noChangeArrowheads="1"/>
            </p:cNvSpPr>
            <p:nvPr/>
          </p:nvSpPr>
          <p:spPr bwMode="auto">
            <a:xfrm>
              <a:off x="1866" y="3466"/>
              <a:ext cx="413" cy="270"/>
            </a:xfrm>
            <a:prstGeom prst="rect">
              <a:avLst/>
            </a:prstGeom>
            <a:noFill/>
            <a:ln w="28575">
              <a:solidFill>
                <a:srgbClr val="FFCC00"/>
              </a:solidFill>
              <a:miter lim="800000"/>
              <a:headEnd/>
              <a:tailEnd/>
            </a:ln>
          </p:spPr>
          <p:txBody>
            <a:bodyPr wrap="none" anchor="ctr"/>
            <a:lstStyle/>
            <a:p>
              <a:endParaRPr lang="en-US">
                <a:latin typeface="Arial"/>
                <a:cs typeface="Arial"/>
              </a:endParaRPr>
            </a:p>
          </p:txBody>
        </p:sp>
      </p:grpSp>
      <p:grpSp>
        <p:nvGrpSpPr>
          <p:cNvPr id="22" name="Group 137"/>
          <p:cNvGrpSpPr>
            <a:grpSpLocks/>
          </p:cNvGrpSpPr>
          <p:nvPr/>
        </p:nvGrpSpPr>
        <p:grpSpPr bwMode="auto">
          <a:xfrm>
            <a:off x="2916238" y="4208463"/>
            <a:ext cx="711200" cy="485775"/>
            <a:chOff x="1849" y="3449"/>
            <a:chExt cx="448" cy="306"/>
          </a:xfrm>
        </p:grpSpPr>
        <p:sp>
          <p:nvSpPr>
            <p:cNvPr id="23615" name="Rectangle 138"/>
            <p:cNvSpPr>
              <a:spLocks noChangeArrowheads="1"/>
            </p:cNvSpPr>
            <p:nvPr/>
          </p:nvSpPr>
          <p:spPr bwMode="auto">
            <a:xfrm>
              <a:off x="1849" y="3449"/>
              <a:ext cx="448" cy="306"/>
            </a:xfrm>
            <a:prstGeom prst="rect">
              <a:avLst/>
            </a:prstGeom>
            <a:noFill/>
            <a:ln w="38100">
              <a:solidFill>
                <a:srgbClr val="996633"/>
              </a:solidFill>
              <a:miter lim="800000"/>
              <a:headEnd/>
              <a:tailEnd/>
            </a:ln>
          </p:spPr>
          <p:txBody>
            <a:bodyPr wrap="none" anchor="ctr"/>
            <a:lstStyle/>
            <a:p>
              <a:endParaRPr lang="en-US">
                <a:latin typeface="Arial"/>
                <a:cs typeface="Arial"/>
              </a:endParaRPr>
            </a:p>
          </p:txBody>
        </p:sp>
        <p:sp>
          <p:nvSpPr>
            <p:cNvPr id="23616" name="Rectangle 139"/>
            <p:cNvSpPr>
              <a:spLocks noChangeArrowheads="1"/>
            </p:cNvSpPr>
            <p:nvPr/>
          </p:nvSpPr>
          <p:spPr bwMode="auto">
            <a:xfrm>
              <a:off x="1866" y="3466"/>
              <a:ext cx="413" cy="270"/>
            </a:xfrm>
            <a:prstGeom prst="rect">
              <a:avLst/>
            </a:prstGeom>
            <a:noFill/>
            <a:ln w="28575">
              <a:solidFill>
                <a:srgbClr val="FFCC00"/>
              </a:solidFill>
              <a:miter lim="800000"/>
              <a:headEnd/>
              <a:tailEnd/>
            </a:ln>
          </p:spPr>
          <p:txBody>
            <a:bodyPr wrap="none" anchor="ctr"/>
            <a:lstStyle/>
            <a:p>
              <a:endParaRPr lang="en-US">
                <a:latin typeface="Arial"/>
                <a:cs typeface="Arial"/>
              </a:endParaRPr>
            </a:p>
          </p:txBody>
        </p:sp>
      </p:grpSp>
      <p:grpSp>
        <p:nvGrpSpPr>
          <p:cNvPr id="23" name="Group 140"/>
          <p:cNvGrpSpPr>
            <a:grpSpLocks/>
          </p:cNvGrpSpPr>
          <p:nvPr/>
        </p:nvGrpSpPr>
        <p:grpSpPr bwMode="auto">
          <a:xfrm>
            <a:off x="2927350" y="3560763"/>
            <a:ext cx="711200" cy="485775"/>
            <a:chOff x="1849" y="3449"/>
            <a:chExt cx="448" cy="306"/>
          </a:xfrm>
        </p:grpSpPr>
        <p:sp>
          <p:nvSpPr>
            <p:cNvPr id="23613" name="Rectangle 141"/>
            <p:cNvSpPr>
              <a:spLocks noChangeArrowheads="1"/>
            </p:cNvSpPr>
            <p:nvPr/>
          </p:nvSpPr>
          <p:spPr bwMode="auto">
            <a:xfrm>
              <a:off x="1849" y="3449"/>
              <a:ext cx="448" cy="306"/>
            </a:xfrm>
            <a:prstGeom prst="rect">
              <a:avLst/>
            </a:prstGeom>
            <a:noFill/>
            <a:ln w="38100">
              <a:solidFill>
                <a:srgbClr val="996633"/>
              </a:solidFill>
              <a:miter lim="800000"/>
              <a:headEnd/>
              <a:tailEnd/>
            </a:ln>
          </p:spPr>
          <p:txBody>
            <a:bodyPr wrap="none" anchor="ctr"/>
            <a:lstStyle/>
            <a:p>
              <a:endParaRPr lang="en-US">
                <a:latin typeface="Arial"/>
                <a:cs typeface="Arial"/>
              </a:endParaRPr>
            </a:p>
          </p:txBody>
        </p:sp>
        <p:sp>
          <p:nvSpPr>
            <p:cNvPr id="23614" name="Rectangle 142"/>
            <p:cNvSpPr>
              <a:spLocks noChangeArrowheads="1"/>
            </p:cNvSpPr>
            <p:nvPr/>
          </p:nvSpPr>
          <p:spPr bwMode="auto">
            <a:xfrm>
              <a:off x="1866" y="3466"/>
              <a:ext cx="413" cy="270"/>
            </a:xfrm>
            <a:prstGeom prst="rect">
              <a:avLst/>
            </a:prstGeom>
            <a:noFill/>
            <a:ln w="28575">
              <a:solidFill>
                <a:srgbClr val="FFCC00"/>
              </a:solidFill>
              <a:miter lim="800000"/>
              <a:headEnd/>
              <a:tailEnd/>
            </a:ln>
          </p:spPr>
          <p:txBody>
            <a:bodyPr wrap="none" anchor="ctr"/>
            <a:lstStyle/>
            <a:p>
              <a:endParaRPr lang="en-US">
                <a:latin typeface="Arial"/>
                <a:cs typeface="Arial"/>
              </a:endParaRPr>
            </a:p>
          </p:txBody>
        </p:sp>
      </p:grpSp>
      <p:grpSp>
        <p:nvGrpSpPr>
          <p:cNvPr id="24" name="Group 143"/>
          <p:cNvGrpSpPr>
            <a:grpSpLocks/>
          </p:cNvGrpSpPr>
          <p:nvPr/>
        </p:nvGrpSpPr>
        <p:grpSpPr bwMode="auto">
          <a:xfrm>
            <a:off x="2805113" y="2903538"/>
            <a:ext cx="844550" cy="485775"/>
            <a:chOff x="1849" y="3449"/>
            <a:chExt cx="448" cy="306"/>
          </a:xfrm>
        </p:grpSpPr>
        <p:sp>
          <p:nvSpPr>
            <p:cNvPr id="23611" name="Rectangle 144"/>
            <p:cNvSpPr>
              <a:spLocks noChangeArrowheads="1"/>
            </p:cNvSpPr>
            <p:nvPr/>
          </p:nvSpPr>
          <p:spPr bwMode="auto">
            <a:xfrm>
              <a:off x="1849" y="3449"/>
              <a:ext cx="448" cy="306"/>
            </a:xfrm>
            <a:prstGeom prst="rect">
              <a:avLst/>
            </a:prstGeom>
            <a:noFill/>
            <a:ln w="38100">
              <a:solidFill>
                <a:srgbClr val="996633"/>
              </a:solidFill>
              <a:miter lim="800000"/>
              <a:headEnd/>
              <a:tailEnd/>
            </a:ln>
          </p:spPr>
          <p:txBody>
            <a:bodyPr wrap="none" anchor="ctr"/>
            <a:lstStyle/>
            <a:p>
              <a:endParaRPr lang="en-US">
                <a:latin typeface="Arial"/>
                <a:cs typeface="Arial"/>
              </a:endParaRPr>
            </a:p>
          </p:txBody>
        </p:sp>
        <p:sp>
          <p:nvSpPr>
            <p:cNvPr id="23612" name="Rectangle 145"/>
            <p:cNvSpPr>
              <a:spLocks noChangeArrowheads="1"/>
            </p:cNvSpPr>
            <p:nvPr/>
          </p:nvSpPr>
          <p:spPr bwMode="auto">
            <a:xfrm>
              <a:off x="1866" y="3466"/>
              <a:ext cx="413" cy="270"/>
            </a:xfrm>
            <a:prstGeom prst="rect">
              <a:avLst/>
            </a:prstGeom>
            <a:noFill/>
            <a:ln w="28575">
              <a:solidFill>
                <a:srgbClr val="FFCC00"/>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662483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20">
                                            <p:txEl>
                                              <p:pRg st="0" end="0"/>
                                            </p:txEl>
                                          </p:spTgt>
                                        </p:tgtEl>
                                        <p:attrNameLst>
                                          <p:attrName>style.visibility</p:attrName>
                                        </p:attrNameLst>
                                      </p:cBhvr>
                                      <p:to>
                                        <p:strVal val="visible"/>
                                      </p:to>
                                    </p:set>
                                    <p:animEffect transition="in" filter="wipe(left)">
                                      <p:cBhvr>
                                        <p:cTn id="7" dur="500"/>
                                        <p:tgtEl>
                                          <p:spTgt spid="75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20">
                                            <p:txEl>
                                              <p:pRg st="1" end="1"/>
                                            </p:txEl>
                                          </p:spTgt>
                                        </p:tgtEl>
                                        <p:attrNameLst>
                                          <p:attrName>style.visibility</p:attrName>
                                        </p:attrNameLst>
                                      </p:cBhvr>
                                      <p:to>
                                        <p:strVal val="visible"/>
                                      </p:to>
                                    </p:set>
                                    <p:animEffect transition="in" filter="wipe(left)">
                                      <p:cBhvr>
                                        <p:cTn id="12" dur="500"/>
                                        <p:tgtEl>
                                          <p:spTgt spid="75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820">
                                            <p:txEl>
                                              <p:pRg st="2" end="2"/>
                                            </p:txEl>
                                          </p:spTgt>
                                        </p:tgtEl>
                                        <p:attrNameLst>
                                          <p:attrName>style.visibility</p:attrName>
                                        </p:attrNameLst>
                                      </p:cBhvr>
                                      <p:to>
                                        <p:strVal val="visible"/>
                                      </p:to>
                                    </p:set>
                                    <p:animEffect transition="in" filter="wipe(left)">
                                      <p:cBhvr>
                                        <p:cTn id="17" dur="500"/>
                                        <p:tgtEl>
                                          <p:spTgt spid="75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8" presetClass="entr" presetSubtype="3"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up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8" presetClass="entr" presetSubtype="3"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upRigh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8" presetClass="entr" presetSubtype="3"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upRigh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8" presetClass="entr" presetSubtype="3"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strips(upRight)">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8" presetClass="entr" presetSubtype="3" fill="hold"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strips(upRight)">
                                      <p:cBhvr>
                                        <p:cTn id="9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MPL Is Important</a:t>
            </a:r>
          </a:p>
        </p:txBody>
      </p:sp>
      <p:sp>
        <p:nvSpPr>
          <p:cNvPr id="3" name="Content Placeholder 2"/>
          <p:cNvSpPr>
            <a:spLocks noGrp="1"/>
          </p:cNvSpPr>
          <p:nvPr>
            <p:ph idx="1"/>
          </p:nvPr>
        </p:nvSpPr>
        <p:spPr/>
        <p:txBody>
          <a:bodyPr/>
          <a:lstStyle/>
          <a:p>
            <a:r>
              <a:rPr lang="en-US" dirty="0" smtClean="0"/>
              <a:t>‘Rational </a:t>
            </a:r>
            <a:r>
              <a:rPr lang="en-US" dirty="0"/>
              <a:t>people think at the </a:t>
            </a:r>
            <a:r>
              <a:rPr lang="en-US" dirty="0" smtClean="0"/>
              <a:t>margin’</a:t>
            </a:r>
            <a:endParaRPr lang="en-US" dirty="0"/>
          </a:p>
          <a:p>
            <a:r>
              <a:rPr lang="en-US" dirty="0"/>
              <a:t>When Farmer Jack hires an extra </a:t>
            </a:r>
            <a:r>
              <a:rPr lang="en-US" dirty="0" smtClean="0"/>
              <a:t>worker</a:t>
            </a:r>
          </a:p>
          <a:p>
            <a:pPr lvl="1"/>
            <a:r>
              <a:rPr lang="en-US" dirty="0" smtClean="0"/>
              <a:t>His </a:t>
            </a:r>
            <a:r>
              <a:rPr lang="en-US" dirty="0"/>
              <a:t>costs rise by the wage he pays the worker</a:t>
            </a:r>
          </a:p>
          <a:p>
            <a:pPr lvl="1"/>
            <a:r>
              <a:rPr lang="en-US" dirty="0" smtClean="0"/>
              <a:t>His </a:t>
            </a:r>
            <a:r>
              <a:rPr lang="en-US" dirty="0"/>
              <a:t>output rises by MPL</a:t>
            </a:r>
          </a:p>
          <a:p>
            <a:pPr lvl="1"/>
            <a:r>
              <a:rPr lang="en-US" dirty="0"/>
              <a:t>Comparing them helps Jack decide whether he should hire the worker.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562622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MPL Diminishes</a:t>
            </a:r>
          </a:p>
        </p:txBody>
      </p:sp>
      <p:sp>
        <p:nvSpPr>
          <p:cNvPr id="3" name="Content Placeholder 2"/>
          <p:cNvSpPr>
            <a:spLocks noGrp="1"/>
          </p:cNvSpPr>
          <p:nvPr>
            <p:ph idx="1"/>
          </p:nvPr>
        </p:nvSpPr>
        <p:spPr/>
        <p:txBody>
          <a:bodyPr/>
          <a:lstStyle/>
          <a:p>
            <a:r>
              <a:rPr lang="en-US" dirty="0"/>
              <a:t>Farmer Jack’s output rises by a smaller and smaller amount for each additional worker. Why? </a:t>
            </a:r>
          </a:p>
          <a:p>
            <a:pPr lvl="1"/>
            <a:r>
              <a:rPr lang="en-US" dirty="0"/>
              <a:t>As Jack adds workers, the average worker has less land to work with and will be less productive.  </a:t>
            </a:r>
          </a:p>
          <a:p>
            <a:pPr lvl="1"/>
            <a:r>
              <a:rPr lang="en-US" dirty="0"/>
              <a:t>In general, MPL diminishes as L rises </a:t>
            </a:r>
            <a:br>
              <a:rPr lang="en-US" dirty="0"/>
            </a:br>
            <a:r>
              <a:rPr lang="en-US" dirty="0"/>
              <a:t>whether the fixed input is land or capital (equipment, machines, etc.).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607169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EXAMPLE 1</a:t>
            </a:r>
            <a:r>
              <a:rPr lang="en-US" sz="2800" dirty="0"/>
              <a:t>:  </a:t>
            </a:r>
            <a:r>
              <a:rPr lang="en-US" dirty="0"/>
              <a:t>Farmer Jack’s Costs</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Farmer Jack must pay $1000 per month for the land, regardless of how much wheat he grows.</a:t>
            </a:r>
          </a:p>
          <a:p>
            <a:pPr marL="0" indent="0">
              <a:buNone/>
            </a:pPr>
            <a:r>
              <a:rPr lang="en-US" dirty="0">
                <a:solidFill>
                  <a:schemeClr val="accent6">
                    <a:lumMod val="50000"/>
                  </a:schemeClr>
                </a:solidFill>
              </a:rPr>
              <a:t>The market wage for a farm worker is $2000 per month.  </a:t>
            </a:r>
          </a:p>
          <a:p>
            <a:r>
              <a:rPr lang="en-US" dirty="0"/>
              <a:t>So Farmer Jack’s costs are related to how much wheat he produces….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015094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rgbClr val="AE1221"/>
                </a:solidFill>
              </a:rPr>
              <a:t>Brainstorming </a:t>
            </a:r>
            <a:r>
              <a:rPr lang="en-US" dirty="0">
                <a:solidFill>
                  <a:srgbClr val="AE1221"/>
                </a:solidFill>
              </a:rPr>
              <a:t>costs</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You run Ford Motor Company. </a:t>
            </a:r>
          </a:p>
          <a:p>
            <a:r>
              <a:rPr lang="en-US" dirty="0"/>
              <a:t>List three different costs you have.  </a:t>
            </a:r>
          </a:p>
          <a:p>
            <a:r>
              <a:rPr lang="en-US" dirty="0"/>
              <a:t>List three different </a:t>
            </a:r>
            <a:br>
              <a:rPr lang="en-US" dirty="0"/>
            </a:br>
            <a:r>
              <a:rPr lang="en-US" dirty="0"/>
              <a:t>business decisions </a:t>
            </a:r>
            <a:br>
              <a:rPr lang="en-US" dirty="0"/>
            </a:br>
            <a:r>
              <a:rPr lang="en-US" dirty="0"/>
              <a:t>that are affected </a:t>
            </a:r>
            <a:br>
              <a:rPr lang="en-US" dirty="0"/>
            </a:br>
            <a:r>
              <a:rPr lang="en-US" dirty="0"/>
              <a:t>by your costs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03700" y="3196725"/>
            <a:ext cx="4578350" cy="3051675"/>
          </a:xfrm>
          <a:prstGeom prst="rect">
            <a:avLst/>
          </a:prstGeom>
          <a:noFill/>
          <a:ln w="9525">
            <a:noFill/>
            <a:miter lim="800000"/>
            <a:headEnd/>
            <a:tailEnd/>
          </a:ln>
          <a:effectLst>
            <a:outerShdw blurRad="25400" dist="63500" dir="2700000" algn="tl" rotWithShape="0">
              <a:prstClr val="black">
                <a:alpha val="50000"/>
              </a:prstClr>
            </a:outerShdw>
          </a:effectLst>
        </p:spPr>
      </p:pic>
    </p:spTree>
    <p:extLst>
      <p:ext uri="{BB962C8B-B14F-4D97-AF65-F5344CB8AC3E}">
        <p14:creationId xmlns:p14="http://schemas.microsoft.com/office/powerpoint/2010/main" val="40656705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z="3000" b="1" dirty="0" smtClean="0"/>
              <a:t>EXAMPLE 1</a:t>
            </a:r>
            <a:r>
              <a:rPr lang="en-US" sz="3000" dirty="0" smtClean="0"/>
              <a:t>:  </a:t>
            </a:r>
            <a:r>
              <a:rPr lang="en-US" sz="3400" dirty="0" smtClean="0"/>
              <a:t>Farmer Jack’s Costs</a:t>
            </a:r>
          </a:p>
        </p:txBody>
      </p:sp>
      <p:grpSp>
        <p:nvGrpSpPr>
          <p:cNvPr id="2" name="Group 3"/>
          <p:cNvGrpSpPr>
            <a:grpSpLocks/>
          </p:cNvGrpSpPr>
          <p:nvPr/>
        </p:nvGrpSpPr>
        <p:grpSpPr bwMode="auto">
          <a:xfrm>
            <a:off x="5737225" y="2151063"/>
            <a:ext cx="1412875" cy="3775075"/>
            <a:chOff x="3614" y="1545"/>
            <a:chExt cx="890" cy="2378"/>
          </a:xfrm>
        </p:grpSpPr>
        <p:sp>
          <p:nvSpPr>
            <p:cNvPr id="27710" name="Rectangle 4"/>
            <p:cNvSpPr>
              <a:spLocks noChangeArrowheads="1"/>
            </p:cNvSpPr>
            <p:nvPr/>
          </p:nvSpPr>
          <p:spPr bwMode="auto">
            <a:xfrm>
              <a:off x="3614" y="3557"/>
              <a:ext cx="890"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$11,000</a:t>
              </a:r>
            </a:p>
          </p:txBody>
        </p:sp>
        <p:sp>
          <p:nvSpPr>
            <p:cNvPr id="27711" name="Rectangle 5"/>
            <p:cNvSpPr>
              <a:spLocks noChangeArrowheads="1"/>
            </p:cNvSpPr>
            <p:nvPr/>
          </p:nvSpPr>
          <p:spPr bwMode="auto">
            <a:xfrm>
              <a:off x="3614" y="3191"/>
              <a:ext cx="890"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$9,000</a:t>
              </a:r>
            </a:p>
          </p:txBody>
        </p:sp>
        <p:sp>
          <p:nvSpPr>
            <p:cNvPr id="27712" name="Rectangle 6"/>
            <p:cNvSpPr>
              <a:spLocks noChangeArrowheads="1"/>
            </p:cNvSpPr>
            <p:nvPr/>
          </p:nvSpPr>
          <p:spPr bwMode="auto">
            <a:xfrm>
              <a:off x="3614" y="2788"/>
              <a:ext cx="890"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$7,000</a:t>
              </a:r>
            </a:p>
          </p:txBody>
        </p:sp>
        <p:sp>
          <p:nvSpPr>
            <p:cNvPr id="27713" name="Rectangle 7"/>
            <p:cNvSpPr>
              <a:spLocks noChangeArrowheads="1"/>
            </p:cNvSpPr>
            <p:nvPr/>
          </p:nvSpPr>
          <p:spPr bwMode="auto">
            <a:xfrm>
              <a:off x="3614" y="2376"/>
              <a:ext cx="890" cy="41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$5,000</a:t>
              </a:r>
            </a:p>
          </p:txBody>
        </p:sp>
        <p:sp>
          <p:nvSpPr>
            <p:cNvPr id="27714" name="Rectangle 8"/>
            <p:cNvSpPr>
              <a:spLocks noChangeArrowheads="1"/>
            </p:cNvSpPr>
            <p:nvPr/>
          </p:nvSpPr>
          <p:spPr bwMode="auto">
            <a:xfrm>
              <a:off x="3614" y="1973"/>
              <a:ext cx="890"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7715" name="Rectangle 9"/>
            <p:cNvSpPr>
              <a:spLocks noChangeArrowheads="1"/>
            </p:cNvSpPr>
            <p:nvPr/>
          </p:nvSpPr>
          <p:spPr bwMode="auto">
            <a:xfrm>
              <a:off x="3614" y="1545"/>
              <a:ext cx="890" cy="428"/>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grpSp>
      <p:sp>
        <p:nvSpPr>
          <p:cNvPr id="27654" name="Rectangle 10"/>
          <p:cNvSpPr>
            <a:spLocks noChangeArrowheads="1"/>
          </p:cNvSpPr>
          <p:nvPr/>
        </p:nvSpPr>
        <p:spPr bwMode="auto">
          <a:xfrm>
            <a:off x="5737225" y="838200"/>
            <a:ext cx="1412875"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dirty="0">
                <a:latin typeface="Arial"/>
                <a:cs typeface="Arial"/>
              </a:rPr>
              <a:t>Total </a:t>
            </a:r>
            <a:br>
              <a:rPr lang="en-US" sz="2400" dirty="0">
                <a:latin typeface="Arial"/>
                <a:cs typeface="Arial"/>
              </a:rPr>
            </a:br>
            <a:r>
              <a:rPr lang="en-US" sz="2400" dirty="0" smtClean="0">
                <a:latin typeface="Arial"/>
                <a:cs typeface="Arial"/>
              </a:rPr>
              <a:t>cost</a:t>
            </a:r>
            <a:endParaRPr lang="en-US" sz="2400" dirty="0">
              <a:latin typeface="Arial"/>
              <a:cs typeface="Arial"/>
            </a:endParaRPr>
          </a:p>
        </p:txBody>
      </p:sp>
      <p:sp>
        <p:nvSpPr>
          <p:cNvPr id="27655" name="Rectangle 11"/>
          <p:cNvSpPr>
            <a:spLocks noChangeArrowheads="1"/>
          </p:cNvSpPr>
          <p:nvPr/>
        </p:nvSpPr>
        <p:spPr bwMode="auto">
          <a:xfrm>
            <a:off x="7150100" y="2151063"/>
            <a:ext cx="1412875" cy="6794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27656" name="Rectangle 12"/>
          <p:cNvSpPr>
            <a:spLocks noChangeArrowheads="1"/>
          </p:cNvSpPr>
          <p:nvPr/>
        </p:nvSpPr>
        <p:spPr bwMode="auto">
          <a:xfrm>
            <a:off x="1579563" y="5345113"/>
            <a:ext cx="1354137"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7657" name="Rectangle 13"/>
          <p:cNvSpPr>
            <a:spLocks noChangeArrowheads="1"/>
          </p:cNvSpPr>
          <p:nvPr/>
        </p:nvSpPr>
        <p:spPr bwMode="auto">
          <a:xfrm>
            <a:off x="333375" y="5345113"/>
            <a:ext cx="1246188"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7658" name="Rectangle 14"/>
          <p:cNvSpPr>
            <a:spLocks noChangeArrowheads="1"/>
          </p:cNvSpPr>
          <p:nvPr/>
        </p:nvSpPr>
        <p:spPr bwMode="auto">
          <a:xfrm>
            <a:off x="1579563" y="4764088"/>
            <a:ext cx="1354137"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27659" name="Rectangle 15"/>
          <p:cNvSpPr>
            <a:spLocks noChangeArrowheads="1"/>
          </p:cNvSpPr>
          <p:nvPr/>
        </p:nvSpPr>
        <p:spPr bwMode="auto">
          <a:xfrm>
            <a:off x="333375" y="4764088"/>
            <a:ext cx="1246188"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7660" name="Rectangle 16"/>
          <p:cNvSpPr>
            <a:spLocks noChangeArrowheads="1"/>
          </p:cNvSpPr>
          <p:nvPr/>
        </p:nvSpPr>
        <p:spPr bwMode="auto">
          <a:xfrm>
            <a:off x="1579563" y="4124325"/>
            <a:ext cx="1354137" cy="63976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27661" name="Rectangle 17"/>
          <p:cNvSpPr>
            <a:spLocks noChangeArrowheads="1"/>
          </p:cNvSpPr>
          <p:nvPr/>
        </p:nvSpPr>
        <p:spPr bwMode="auto">
          <a:xfrm>
            <a:off x="333375" y="4124325"/>
            <a:ext cx="1246188" cy="6397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7662" name="Rectangle 18"/>
          <p:cNvSpPr>
            <a:spLocks noChangeArrowheads="1"/>
          </p:cNvSpPr>
          <p:nvPr/>
        </p:nvSpPr>
        <p:spPr bwMode="auto">
          <a:xfrm>
            <a:off x="1579563" y="3470275"/>
            <a:ext cx="1354137" cy="6540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27663" name="Rectangle 19"/>
          <p:cNvSpPr>
            <a:spLocks noChangeArrowheads="1"/>
          </p:cNvSpPr>
          <p:nvPr/>
        </p:nvSpPr>
        <p:spPr bwMode="auto">
          <a:xfrm>
            <a:off x="333375" y="3470275"/>
            <a:ext cx="1246188" cy="654050"/>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27664" name="Rectangle 20"/>
          <p:cNvSpPr>
            <a:spLocks noChangeArrowheads="1"/>
          </p:cNvSpPr>
          <p:nvPr/>
        </p:nvSpPr>
        <p:spPr bwMode="auto">
          <a:xfrm>
            <a:off x="1579563" y="2830513"/>
            <a:ext cx="1354137" cy="63976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665" name="Rectangle 21"/>
          <p:cNvSpPr>
            <a:spLocks noChangeArrowheads="1"/>
          </p:cNvSpPr>
          <p:nvPr/>
        </p:nvSpPr>
        <p:spPr bwMode="auto">
          <a:xfrm>
            <a:off x="333375" y="2830513"/>
            <a:ext cx="1246188" cy="6397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nvGrpSpPr>
          <p:cNvPr id="3" name="Group 22"/>
          <p:cNvGrpSpPr>
            <a:grpSpLocks/>
          </p:cNvGrpSpPr>
          <p:nvPr/>
        </p:nvGrpSpPr>
        <p:grpSpPr bwMode="auto">
          <a:xfrm>
            <a:off x="4346575" y="2151063"/>
            <a:ext cx="1390650" cy="3775075"/>
            <a:chOff x="2738" y="1545"/>
            <a:chExt cx="876" cy="2378"/>
          </a:xfrm>
        </p:grpSpPr>
        <p:sp>
          <p:nvSpPr>
            <p:cNvPr id="27704" name="Rectangle 23"/>
            <p:cNvSpPr>
              <a:spLocks noChangeArrowheads="1"/>
            </p:cNvSpPr>
            <p:nvPr/>
          </p:nvSpPr>
          <p:spPr bwMode="auto">
            <a:xfrm>
              <a:off x="2738" y="3557"/>
              <a:ext cx="876"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$10,000</a:t>
              </a:r>
            </a:p>
          </p:txBody>
        </p:sp>
        <p:sp>
          <p:nvSpPr>
            <p:cNvPr id="27705" name="Rectangle 24"/>
            <p:cNvSpPr>
              <a:spLocks noChangeArrowheads="1"/>
            </p:cNvSpPr>
            <p:nvPr/>
          </p:nvSpPr>
          <p:spPr bwMode="auto">
            <a:xfrm>
              <a:off x="2738" y="3191"/>
              <a:ext cx="876"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$8,000</a:t>
              </a:r>
            </a:p>
          </p:txBody>
        </p:sp>
        <p:sp>
          <p:nvSpPr>
            <p:cNvPr id="27706" name="Rectangle 25"/>
            <p:cNvSpPr>
              <a:spLocks noChangeArrowheads="1"/>
            </p:cNvSpPr>
            <p:nvPr/>
          </p:nvSpPr>
          <p:spPr bwMode="auto">
            <a:xfrm>
              <a:off x="2738" y="2788"/>
              <a:ext cx="876"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$6,000</a:t>
              </a:r>
            </a:p>
          </p:txBody>
        </p:sp>
        <p:sp>
          <p:nvSpPr>
            <p:cNvPr id="27707" name="Rectangle 26"/>
            <p:cNvSpPr>
              <a:spLocks noChangeArrowheads="1"/>
            </p:cNvSpPr>
            <p:nvPr/>
          </p:nvSpPr>
          <p:spPr bwMode="auto">
            <a:xfrm>
              <a:off x="2738" y="2376"/>
              <a:ext cx="876" cy="41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$4,000</a:t>
              </a:r>
            </a:p>
          </p:txBody>
        </p:sp>
        <p:sp>
          <p:nvSpPr>
            <p:cNvPr id="27708" name="Rectangle 27"/>
            <p:cNvSpPr>
              <a:spLocks noChangeArrowheads="1"/>
            </p:cNvSpPr>
            <p:nvPr/>
          </p:nvSpPr>
          <p:spPr bwMode="auto">
            <a:xfrm>
              <a:off x="2738" y="1973"/>
              <a:ext cx="876"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$2,000</a:t>
              </a:r>
            </a:p>
          </p:txBody>
        </p:sp>
        <p:sp>
          <p:nvSpPr>
            <p:cNvPr id="27709" name="Rectangle 28"/>
            <p:cNvSpPr>
              <a:spLocks noChangeArrowheads="1"/>
            </p:cNvSpPr>
            <p:nvPr/>
          </p:nvSpPr>
          <p:spPr bwMode="auto">
            <a:xfrm>
              <a:off x="2738" y="1545"/>
              <a:ext cx="876" cy="428"/>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grpSp>
      <p:grpSp>
        <p:nvGrpSpPr>
          <p:cNvPr id="4" name="Group 29"/>
          <p:cNvGrpSpPr>
            <a:grpSpLocks/>
          </p:cNvGrpSpPr>
          <p:nvPr/>
        </p:nvGrpSpPr>
        <p:grpSpPr bwMode="auto">
          <a:xfrm>
            <a:off x="2933700" y="2151063"/>
            <a:ext cx="1412875" cy="3775075"/>
            <a:chOff x="1848" y="1545"/>
            <a:chExt cx="890" cy="2378"/>
          </a:xfrm>
        </p:grpSpPr>
        <p:sp>
          <p:nvSpPr>
            <p:cNvPr id="27698" name="Rectangle 30"/>
            <p:cNvSpPr>
              <a:spLocks noChangeArrowheads="1"/>
            </p:cNvSpPr>
            <p:nvPr/>
          </p:nvSpPr>
          <p:spPr bwMode="auto">
            <a:xfrm>
              <a:off x="1848" y="3557"/>
              <a:ext cx="890"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699" name="Rectangle 31"/>
            <p:cNvSpPr>
              <a:spLocks noChangeArrowheads="1"/>
            </p:cNvSpPr>
            <p:nvPr/>
          </p:nvSpPr>
          <p:spPr bwMode="auto">
            <a:xfrm>
              <a:off x="1848" y="3191"/>
              <a:ext cx="890"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700" name="Rectangle 32"/>
            <p:cNvSpPr>
              <a:spLocks noChangeArrowheads="1"/>
            </p:cNvSpPr>
            <p:nvPr/>
          </p:nvSpPr>
          <p:spPr bwMode="auto">
            <a:xfrm>
              <a:off x="1848" y="2788"/>
              <a:ext cx="890"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701" name="Rectangle 33"/>
            <p:cNvSpPr>
              <a:spLocks noChangeArrowheads="1"/>
            </p:cNvSpPr>
            <p:nvPr/>
          </p:nvSpPr>
          <p:spPr bwMode="auto">
            <a:xfrm>
              <a:off x="1848" y="2376"/>
              <a:ext cx="890" cy="41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702" name="Rectangle 34"/>
            <p:cNvSpPr>
              <a:spLocks noChangeArrowheads="1"/>
            </p:cNvSpPr>
            <p:nvPr/>
          </p:nvSpPr>
          <p:spPr bwMode="auto">
            <a:xfrm>
              <a:off x="1848" y="1973"/>
              <a:ext cx="890"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7703" name="Rectangle 35"/>
            <p:cNvSpPr>
              <a:spLocks noChangeArrowheads="1"/>
            </p:cNvSpPr>
            <p:nvPr/>
          </p:nvSpPr>
          <p:spPr bwMode="auto">
            <a:xfrm>
              <a:off x="1848" y="1545"/>
              <a:ext cx="890" cy="428"/>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grpSp>
      <p:sp>
        <p:nvSpPr>
          <p:cNvPr id="27668" name="Rectangle 36"/>
          <p:cNvSpPr>
            <a:spLocks noChangeArrowheads="1"/>
          </p:cNvSpPr>
          <p:nvPr/>
        </p:nvSpPr>
        <p:spPr bwMode="auto">
          <a:xfrm>
            <a:off x="1579563" y="2151063"/>
            <a:ext cx="1354137" cy="6794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7669" name="Rectangle 37"/>
          <p:cNvSpPr>
            <a:spLocks noChangeArrowheads="1"/>
          </p:cNvSpPr>
          <p:nvPr/>
        </p:nvSpPr>
        <p:spPr bwMode="auto">
          <a:xfrm>
            <a:off x="333375" y="2151063"/>
            <a:ext cx="1246188" cy="679450"/>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7670" name="Rectangle 38"/>
          <p:cNvSpPr>
            <a:spLocks noChangeArrowheads="1"/>
          </p:cNvSpPr>
          <p:nvPr/>
        </p:nvSpPr>
        <p:spPr bwMode="auto">
          <a:xfrm>
            <a:off x="4346575" y="838200"/>
            <a:ext cx="1390650"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Cost of labor</a:t>
            </a:r>
          </a:p>
        </p:txBody>
      </p:sp>
      <p:sp>
        <p:nvSpPr>
          <p:cNvPr id="27671" name="Rectangle 39"/>
          <p:cNvSpPr>
            <a:spLocks noChangeArrowheads="1"/>
          </p:cNvSpPr>
          <p:nvPr/>
        </p:nvSpPr>
        <p:spPr bwMode="auto">
          <a:xfrm>
            <a:off x="2933700" y="838200"/>
            <a:ext cx="1412875"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Cost of land</a:t>
            </a:r>
          </a:p>
        </p:txBody>
      </p:sp>
      <p:sp>
        <p:nvSpPr>
          <p:cNvPr id="27672" name="Rectangle 40"/>
          <p:cNvSpPr>
            <a:spLocks noChangeArrowheads="1"/>
          </p:cNvSpPr>
          <p:nvPr/>
        </p:nvSpPr>
        <p:spPr bwMode="auto">
          <a:xfrm>
            <a:off x="1579563" y="838200"/>
            <a:ext cx="1354137"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r>
            <a:br>
              <a:rPr lang="en-US" sz="2400">
                <a:latin typeface="Arial"/>
                <a:cs typeface="Arial"/>
              </a:rPr>
            </a:br>
            <a:r>
              <a:rPr lang="en-US" sz="2400">
                <a:latin typeface="Arial"/>
                <a:cs typeface="Arial"/>
              </a:rPr>
              <a:t>(bushels </a:t>
            </a:r>
            <a:br>
              <a:rPr lang="en-US" sz="2400">
                <a:latin typeface="Arial"/>
                <a:cs typeface="Arial"/>
              </a:rPr>
            </a:br>
            <a:r>
              <a:rPr lang="en-US" sz="2400">
                <a:latin typeface="Arial"/>
                <a:cs typeface="Arial"/>
              </a:rPr>
              <a:t>of wheat)</a:t>
            </a:r>
          </a:p>
        </p:txBody>
      </p:sp>
      <p:sp>
        <p:nvSpPr>
          <p:cNvPr id="27673" name="Rectangle 41"/>
          <p:cNvSpPr>
            <a:spLocks noChangeArrowheads="1"/>
          </p:cNvSpPr>
          <p:nvPr/>
        </p:nvSpPr>
        <p:spPr bwMode="auto">
          <a:xfrm>
            <a:off x="333375" y="838200"/>
            <a:ext cx="1246188" cy="1312863"/>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L</a:t>
            </a:r>
            <a:r>
              <a:rPr lang="en-US" sz="2400">
                <a:latin typeface="Arial"/>
                <a:cs typeface="Arial"/>
              </a:rPr>
              <a:t/>
            </a:r>
            <a:br>
              <a:rPr lang="en-US" sz="2400">
                <a:latin typeface="Arial"/>
                <a:cs typeface="Arial"/>
              </a:rPr>
            </a:br>
            <a:r>
              <a:rPr lang="en-US" sz="2400">
                <a:latin typeface="Arial"/>
                <a:cs typeface="Arial"/>
              </a:rPr>
              <a:t>(no. of workers)</a:t>
            </a:r>
          </a:p>
        </p:txBody>
      </p:sp>
      <p:sp>
        <p:nvSpPr>
          <p:cNvPr id="27674" name="Line 42"/>
          <p:cNvSpPr>
            <a:spLocks noChangeShapeType="1"/>
          </p:cNvSpPr>
          <p:nvPr/>
        </p:nvSpPr>
        <p:spPr bwMode="auto">
          <a:xfrm>
            <a:off x="333375" y="838200"/>
            <a:ext cx="1246188" cy="0"/>
          </a:xfrm>
          <a:prstGeom prst="line">
            <a:avLst/>
          </a:prstGeom>
          <a:noFill/>
          <a:ln w="28575" cap="sq">
            <a:noFill/>
            <a:round/>
            <a:headEnd/>
            <a:tailEnd/>
          </a:ln>
        </p:spPr>
        <p:txBody>
          <a:bodyPr/>
          <a:lstStyle/>
          <a:p>
            <a:endParaRPr lang="en-US">
              <a:latin typeface="Arial"/>
              <a:cs typeface="Arial"/>
            </a:endParaRPr>
          </a:p>
        </p:txBody>
      </p:sp>
      <p:sp>
        <p:nvSpPr>
          <p:cNvPr id="27675" name="Line 43"/>
          <p:cNvSpPr>
            <a:spLocks noChangeShapeType="1"/>
          </p:cNvSpPr>
          <p:nvPr/>
        </p:nvSpPr>
        <p:spPr bwMode="auto">
          <a:xfrm>
            <a:off x="333375" y="5926138"/>
            <a:ext cx="1246188" cy="0"/>
          </a:xfrm>
          <a:prstGeom prst="line">
            <a:avLst/>
          </a:prstGeom>
          <a:noFill/>
          <a:ln w="28575" cap="sq">
            <a:noFill/>
            <a:round/>
            <a:headEnd/>
            <a:tailEnd/>
          </a:ln>
        </p:spPr>
        <p:txBody>
          <a:bodyPr/>
          <a:lstStyle/>
          <a:p>
            <a:endParaRPr lang="en-US">
              <a:latin typeface="Arial"/>
              <a:cs typeface="Arial"/>
            </a:endParaRPr>
          </a:p>
        </p:txBody>
      </p:sp>
      <p:sp>
        <p:nvSpPr>
          <p:cNvPr id="27676" name="Line 44"/>
          <p:cNvSpPr>
            <a:spLocks noChangeShapeType="1"/>
          </p:cNvSpPr>
          <p:nvPr/>
        </p:nvSpPr>
        <p:spPr bwMode="auto">
          <a:xfrm>
            <a:off x="333375" y="838200"/>
            <a:ext cx="0" cy="1312863"/>
          </a:xfrm>
          <a:prstGeom prst="line">
            <a:avLst/>
          </a:prstGeom>
          <a:noFill/>
          <a:ln w="28575" cap="sq">
            <a:noFill/>
            <a:round/>
            <a:headEnd/>
            <a:tailEnd/>
          </a:ln>
        </p:spPr>
        <p:txBody>
          <a:bodyPr/>
          <a:lstStyle/>
          <a:p>
            <a:endParaRPr lang="en-US">
              <a:latin typeface="Arial"/>
              <a:cs typeface="Arial"/>
            </a:endParaRPr>
          </a:p>
        </p:txBody>
      </p:sp>
      <p:sp>
        <p:nvSpPr>
          <p:cNvPr id="27677" name="Line 45"/>
          <p:cNvSpPr>
            <a:spLocks noChangeShapeType="1"/>
          </p:cNvSpPr>
          <p:nvPr/>
        </p:nvSpPr>
        <p:spPr bwMode="auto">
          <a:xfrm>
            <a:off x="8562975" y="838200"/>
            <a:ext cx="0" cy="1312863"/>
          </a:xfrm>
          <a:prstGeom prst="line">
            <a:avLst/>
          </a:prstGeom>
          <a:noFill/>
          <a:ln w="28575" cap="sq">
            <a:noFill/>
            <a:round/>
            <a:headEnd/>
            <a:tailEnd/>
          </a:ln>
        </p:spPr>
        <p:txBody>
          <a:bodyPr/>
          <a:lstStyle/>
          <a:p>
            <a:endParaRPr lang="en-US">
              <a:latin typeface="Arial"/>
              <a:cs typeface="Arial"/>
            </a:endParaRPr>
          </a:p>
        </p:txBody>
      </p:sp>
      <p:sp>
        <p:nvSpPr>
          <p:cNvPr id="27678" name="Line 46"/>
          <p:cNvSpPr>
            <a:spLocks noChangeShapeType="1"/>
          </p:cNvSpPr>
          <p:nvPr/>
        </p:nvSpPr>
        <p:spPr bwMode="auto">
          <a:xfrm>
            <a:off x="1579563" y="838200"/>
            <a:ext cx="2767012" cy="0"/>
          </a:xfrm>
          <a:prstGeom prst="line">
            <a:avLst/>
          </a:prstGeom>
          <a:noFill/>
          <a:ln w="28575" cap="sq">
            <a:noFill/>
            <a:round/>
            <a:headEnd/>
            <a:tailEnd/>
          </a:ln>
        </p:spPr>
        <p:txBody>
          <a:bodyPr/>
          <a:lstStyle/>
          <a:p>
            <a:endParaRPr lang="en-US">
              <a:latin typeface="Arial"/>
              <a:cs typeface="Arial"/>
            </a:endParaRPr>
          </a:p>
        </p:txBody>
      </p:sp>
      <p:sp>
        <p:nvSpPr>
          <p:cNvPr id="27679" name="Line 47"/>
          <p:cNvSpPr>
            <a:spLocks noChangeShapeType="1"/>
          </p:cNvSpPr>
          <p:nvPr/>
        </p:nvSpPr>
        <p:spPr bwMode="auto">
          <a:xfrm>
            <a:off x="333375" y="2151063"/>
            <a:ext cx="0" cy="679450"/>
          </a:xfrm>
          <a:prstGeom prst="line">
            <a:avLst/>
          </a:prstGeom>
          <a:noFill/>
          <a:ln w="28575" cap="sq">
            <a:noFill/>
            <a:round/>
            <a:headEnd/>
            <a:tailEnd/>
          </a:ln>
        </p:spPr>
        <p:txBody>
          <a:bodyPr/>
          <a:lstStyle/>
          <a:p>
            <a:endParaRPr lang="en-US">
              <a:latin typeface="Arial"/>
              <a:cs typeface="Arial"/>
            </a:endParaRPr>
          </a:p>
        </p:txBody>
      </p:sp>
      <p:sp>
        <p:nvSpPr>
          <p:cNvPr id="27680" name="Line 48"/>
          <p:cNvSpPr>
            <a:spLocks noChangeShapeType="1"/>
          </p:cNvSpPr>
          <p:nvPr/>
        </p:nvSpPr>
        <p:spPr bwMode="auto">
          <a:xfrm>
            <a:off x="4346575" y="838200"/>
            <a:ext cx="1390650" cy="0"/>
          </a:xfrm>
          <a:prstGeom prst="line">
            <a:avLst/>
          </a:prstGeom>
          <a:noFill/>
          <a:ln w="28575" cap="sq">
            <a:noFill/>
            <a:round/>
            <a:headEnd/>
            <a:tailEnd/>
          </a:ln>
        </p:spPr>
        <p:txBody>
          <a:bodyPr/>
          <a:lstStyle/>
          <a:p>
            <a:endParaRPr lang="en-US">
              <a:latin typeface="Arial"/>
              <a:cs typeface="Arial"/>
            </a:endParaRPr>
          </a:p>
        </p:txBody>
      </p:sp>
      <p:sp>
        <p:nvSpPr>
          <p:cNvPr id="27681" name="Line 49"/>
          <p:cNvSpPr>
            <a:spLocks noChangeShapeType="1"/>
          </p:cNvSpPr>
          <p:nvPr/>
        </p:nvSpPr>
        <p:spPr bwMode="auto">
          <a:xfrm>
            <a:off x="5737225" y="838200"/>
            <a:ext cx="2825750" cy="0"/>
          </a:xfrm>
          <a:prstGeom prst="line">
            <a:avLst/>
          </a:prstGeom>
          <a:noFill/>
          <a:ln w="28575" cap="sq">
            <a:noFill/>
            <a:round/>
            <a:headEnd/>
            <a:tailEnd/>
          </a:ln>
        </p:spPr>
        <p:txBody>
          <a:bodyPr/>
          <a:lstStyle/>
          <a:p>
            <a:endParaRPr lang="en-US">
              <a:latin typeface="Arial"/>
              <a:cs typeface="Arial"/>
            </a:endParaRPr>
          </a:p>
        </p:txBody>
      </p:sp>
      <p:sp>
        <p:nvSpPr>
          <p:cNvPr id="27682" name="Line 50"/>
          <p:cNvSpPr>
            <a:spLocks noChangeShapeType="1"/>
          </p:cNvSpPr>
          <p:nvPr/>
        </p:nvSpPr>
        <p:spPr bwMode="auto">
          <a:xfrm>
            <a:off x="8562975" y="2151063"/>
            <a:ext cx="0" cy="679450"/>
          </a:xfrm>
          <a:prstGeom prst="line">
            <a:avLst/>
          </a:prstGeom>
          <a:noFill/>
          <a:ln w="28575" cap="sq">
            <a:noFill/>
            <a:round/>
            <a:headEnd/>
            <a:tailEnd/>
          </a:ln>
        </p:spPr>
        <p:txBody>
          <a:bodyPr/>
          <a:lstStyle/>
          <a:p>
            <a:endParaRPr lang="en-US">
              <a:latin typeface="Arial"/>
              <a:cs typeface="Arial"/>
            </a:endParaRPr>
          </a:p>
        </p:txBody>
      </p:sp>
      <p:sp>
        <p:nvSpPr>
          <p:cNvPr id="27683" name="Line 51"/>
          <p:cNvSpPr>
            <a:spLocks noChangeShapeType="1"/>
          </p:cNvSpPr>
          <p:nvPr/>
        </p:nvSpPr>
        <p:spPr bwMode="auto">
          <a:xfrm>
            <a:off x="333375" y="2830513"/>
            <a:ext cx="0" cy="639762"/>
          </a:xfrm>
          <a:prstGeom prst="line">
            <a:avLst/>
          </a:prstGeom>
          <a:noFill/>
          <a:ln w="28575" cap="sq">
            <a:noFill/>
            <a:round/>
            <a:headEnd/>
            <a:tailEnd/>
          </a:ln>
        </p:spPr>
        <p:txBody>
          <a:bodyPr/>
          <a:lstStyle/>
          <a:p>
            <a:endParaRPr lang="en-US">
              <a:latin typeface="Arial"/>
              <a:cs typeface="Arial"/>
            </a:endParaRPr>
          </a:p>
        </p:txBody>
      </p:sp>
      <p:sp>
        <p:nvSpPr>
          <p:cNvPr id="27684" name="Line 52"/>
          <p:cNvSpPr>
            <a:spLocks noChangeShapeType="1"/>
          </p:cNvSpPr>
          <p:nvPr/>
        </p:nvSpPr>
        <p:spPr bwMode="auto">
          <a:xfrm>
            <a:off x="8562975" y="2830513"/>
            <a:ext cx="0" cy="639762"/>
          </a:xfrm>
          <a:prstGeom prst="line">
            <a:avLst/>
          </a:prstGeom>
          <a:noFill/>
          <a:ln w="28575" cap="sq">
            <a:noFill/>
            <a:round/>
            <a:headEnd/>
            <a:tailEnd/>
          </a:ln>
        </p:spPr>
        <p:txBody>
          <a:bodyPr/>
          <a:lstStyle/>
          <a:p>
            <a:endParaRPr lang="en-US">
              <a:latin typeface="Arial"/>
              <a:cs typeface="Arial"/>
            </a:endParaRPr>
          </a:p>
        </p:txBody>
      </p:sp>
      <p:sp>
        <p:nvSpPr>
          <p:cNvPr id="27685" name="Line 53"/>
          <p:cNvSpPr>
            <a:spLocks noChangeShapeType="1"/>
          </p:cNvSpPr>
          <p:nvPr/>
        </p:nvSpPr>
        <p:spPr bwMode="auto">
          <a:xfrm>
            <a:off x="333375" y="3470275"/>
            <a:ext cx="0" cy="654050"/>
          </a:xfrm>
          <a:prstGeom prst="line">
            <a:avLst/>
          </a:prstGeom>
          <a:noFill/>
          <a:ln w="28575" cap="sq">
            <a:noFill/>
            <a:round/>
            <a:headEnd/>
            <a:tailEnd/>
          </a:ln>
        </p:spPr>
        <p:txBody>
          <a:bodyPr/>
          <a:lstStyle/>
          <a:p>
            <a:endParaRPr lang="en-US">
              <a:latin typeface="Arial"/>
              <a:cs typeface="Arial"/>
            </a:endParaRPr>
          </a:p>
        </p:txBody>
      </p:sp>
      <p:sp>
        <p:nvSpPr>
          <p:cNvPr id="27686" name="Line 54"/>
          <p:cNvSpPr>
            <a:spLocks noChangeShapeType="1"/>
          </p:cNvSpPr>
          <p:nvPr/>
        </p:nvSpPr>
        <p:spPr bwMode="auto">
          <a:xfrm>
            <a:off x="8562975" y="3470275"/>
            <a:ext cx="0" cy="654050"/>
          </a:xfrm>
          <a:prstGeom prst="line">
            <a:avLst/>
          </a:prstGeom>
          <a:noFill/>
          <a:ln w="28575" cap="sq">
            <a:noFill/>
            <a:round/>
            <a:headEnd/>
            <a:tailEnd/>
          </a:ln>
        </p:spPr>
        <p:txBody>
          <a:bodyPr/>
          <a:lstStyle/>
          <a:p>
            <a:endParaRPr lang="en-US">
              <a:latin typeface="Arial"/>
              <a:cs typeface="Arial"/>
            </a:endParaRPr>
          </a:p>
        </p:txBody>
      </p:sp>
      <p:sp>
        <p:nvSpPr>
          <p:cNvPr id="27687" name="Line 55"/>
          <p:cNvSpPr>
            <a:spLocks noChangeShapeType="1"/>
          </p:cNvSpPr>
          <p:nvPr/>
        </p:nvSpPr>
        <p:spPr bwMode="auto">
          <a:xfrm>
            <a:off x="333375" y="4124325"/>
            <a:ext cx="0" cy="639763"/>
          </a:xfrm>
          <a:prstGeom prst="line">
            <a:avLst/>
          </a:prstGeom>
          <a:noFill/>
          <a:ln w="28575" cap="sq">
            <a:noFill/>
            <a:round/>
            <a:headEnd/>
            <a:tailEnd/>
          </a:ln>
        </p:spPr>
        <p:txBody>
          <a:bodyPr/>
          <a:lstStyle/>
          <a:p>
            <a:endParaRPr lang="en-US">
              <a:latin typeface="Arial"/>
              <a:cs typeface="Arial"/>
            </a:endParaRPr>
          </a:p>
        </p:txBody>
      </p:sp>
      <p:sp>
        <p:nvSpPr>
          <p:cNvPr id="27688" name="Line 56"/>
          <p:cNvSpPr>
            <a:spLocks noChangeShapeType="1"/>
          </p:cNvSpPr>
          <p:nvPr/>
        </p:nvSpPr>
        <p:spPr bwMode="auto">
          <a:xfrm>
            <a:off x="8562975" y="4124325"/>
            <a:ext cx="0" cy="639763"/>
          </a:xfrm>
          <a:prstGeom prst="line">
            <a:avLst/>
          </a:prstGeom>
          <a:noFill/>
          <a:ln w="28575" cap="sq">
            <a:noFill/>
            <a:round/>
            <a:headEnd/>
            <a:tailEnd/>
          </a:ln>
        </p:spPr>
        <p:txBody>
          <a:bodyPr/>
          <a:lstStyle/>
          <a:p>
            <a:endParaRPr lang="en-US">
              <a:latin typeface="Arial"/>
              <a:cs typeface="Arial"/>
            </a:endParaRPr>
          </a:p>
        </p:txBody>
      </p:sp>
      <p:sp>
        <p:nvSpPr>
          <p:cNvPr id="27689" name="Line 57"/>
          <p:cNvSpPr>
            <a:spLocks noChangeShapeType="1"/>
          </p:cNvSpPr>
          <p:nvPr/>
        </p:nvSpPr>
        <p:spPr bwMode="auto">
          <a:xfrm>
            <a:off x="333375" y="4764088"/>
            <a:ext cx="0" cy="581025"/>
          </a:xfrm>
          <a:prstGeom prst="line">
            <a:avLst/>
          </a:prstGeom>
          <a:noFill/>
          <a:ln w="28575" cap="sq">
            <a:noFill/>
            <a:round/>
            <a:headEnd/>
            <a:tailEnd/>
          </a:ln>
        </p:spPr>
        <p:txBody>
          <a:bodyPr/>
          <a:lstStyle/>
          <a:p>
            <a:endParaRPr lang="en-US">
              <a:latin typeface="Arial"/>
              <a:cs typeface="Arial"/>
            </a:endParaRPr>
          </a:p>
        </p:txBody>
      </p:sp>
      <p:sp>
        <p:nvSpPr>
          <p:cNvPr id="27690" name="Line 58"/>
          <p:cNvSpPr>
            <a:spLocks noChangeShapeType="1"/>
          </p:cNvSpPr>
          <p:nvPr/>
        </p:nvSpPr>
        <p:spPr bwMode="auto">
          <a:xfrm>
            <a:off x="8562975" y="4764088"/>
            <a:ext cx="0" cy="581025"/>
          </a:xfrm>
          <a:prstGeom prst="line">
            <a:avLst/>
          </a:prstGeom>
          <a:noFill/>
          <a:ln w="28575" cap="sq">
            <a:noFill/>
            <a:round/>
            <a:headEnd/>
            <a:tailEnd/>
          </a:ln>
        </p:spPr>
        <p:txBody>
          <a:bodyPr/>
          <a:lstStyle/>
          <a:p>
            <a:endParaRPr lang="en-US">
              <a:latin typeface="Arial"/>
              <a:cs typeface="Arial"/>
            </a:endParaRPr>
          </a:p>
        </p:txBody>
      </p:sp>
      <p:sp>
        <p:nvSpPr>
          <p:cNvPr id="27691" name="Line 59"/>
          <p:cNvSpPr>
            <a:spLocks noChangeShapeType="1"/>
          </p:cNvSpPr>
          <p:nvPr/>
        </p:nvSpPr>
        <p:spPr bwMode="auto">
          <a:xfrm>
            <a:off x="333375" y="5345113"/>
            <a:ext cx="0" cy="581025"/>
          </a:xfrm>
          <a:prstGeom prst="line">
            <a:avLst/>
          </a:prstGeom>
          <a:noFill/>
          <a:ln w="28575" cap="sq">
            <a:noFill/>
            <a:round/>
            <a:headEnd/>
            <a:tailEnd/>
          </a:ln>
        </p:spPr>
        <p:txBody>
          <a:bodyPr/>
          <a:lstStyle/>
          <a:p>
            <a:endParaRPr lang="en-US">
              <a:latin typeface="Arial"/>
              <a:cs typeface="Arial"/>
            </a:endParaRPr>
          </a:p>
        </p:txBody>
      </p:sp>
      <p:sp>
        <p:nvSpPr>
          <p:cNvPr id="27692" name="Line 60"/>
          <p:cNvSpPr>
            <a:spLocks noChangeShapeType="1"/>
          </p:cNvSpPr>
          <p:nvPr/>
        </p:nvSpPr>
        <p:spPr bwMode="auto">
          <a:xfrm>
            <a:off x="8562975" y="5345113"/>
            <a:ext cx="0" cy="581025"/>
          </a:xfrm>
          <a:prstGeom prst="line">
            <a:avLst/>
          </a:prstGeom>
          <a:noFill/>
          <a:ln w="28575" cap="sq">
            <a:noFill/>
            <a:round/>
            <a:headEnd/>
            <a:tailEnd/>
          </a:ln>
        </p:spPr>
        <p:txBody>
          <a:bodyPr/>
          <a:lstStyle/>
          <a:p>
            <a:endParaRPr lang="en-US">
              <a:latin typeface="Arial"/>
              <a:cs typeface="Arial"/>
            </a:endParaRPr>
          </a:p>
        </p:txBody>
      </p:sp>
      <p:sp>
        <p:nvSpPr>
          <p:cNvPr id="27693" name="Line 61"/>
          <p:cNvSpPr>
            <a:spLocks noChangeShapeType="1"/>
          </p:cNvSpPr>
          <p:nvPr/>
        </p:nvSpPr>
        <p:spPr bwMode="auto">
          <a:xfrm>
            <a:off x="1579563" y="5926138"/>
            <a:ext cx="2767012" cy="0"/>
          </a:xfrm>
          <a:prstGeom prst="line">
            <a:avLst/>
          </a:prstGeom>
          <a:noFill/>
          <a:ln w="28575" cap="sq">
            <a:noFill/>
            <a:round/>
            <a:headEnd/>
            <a:tailEnd/>
          </a:ln>
        </p:spPr>
        <p:txBody>
          <a:bodyPr/>
          <a:lstStyle/>
          <a:p>
            <a:endParaRPr lang="en-US">
              <a:latin typeface="Arial"/>
              <a:cs typeface="Arial"/>
            </a:endParaRPr>
          </a:p>
        </p:txBody>
      </p:sp>
      <p:sp>
        <p:nvSpPr>
          <p:cNvPr id="27694" name="Line 62"/>
          <p:cNvSpPr>
            <a:spLocks noChangeShapeType="1"/>
          </p:cNvSpPr>
          <p:nvPr/>
        </p:nvSpPr>
        <p:spPr bwMode="auto">
          <a:xfrm>
            <a:off x="4346575" y="5926138"/>
            <a:ext cx="1390650" cy="0"/>
          </a:xfrm>
          <a:prstGeom prst="line">
            <a:avLst/>
          </a:prstGeom>
          <a:noFill/>
          <a:ln w="28575" cap="sq">
            <a:noFill/>
            <a:round/>
            <a:headEnd/>
            <a:tailEnd/>
          </a:ln>
        </p:spPr>
        <p:txBody>
          <a:bodyPr/>
          <a:lstStyle/>
          <a:p>
            <a:endParaRPr lang="en-US">
              <a:latin typeface="Arial"/>
              <a:cs typeface="Arial"/>
            </a:endParaRPr>
          </a:p>
        </p:txBody>
      </p:sp>
      <p:sp>
        <p:nvSpPr>
          <p:cNvPr id="27695" name="Line 63"/>
          <p:cNvSpPr>
            <a:spLocks noChangeShapeType="1"/>
          </p:cNvSpPr>
          <p:nvPr/>
        </p:nvSpPr>
        <p:spPr bwMode="auto">
          <a:xfrm>
            <a:off x="5737225" y="5926138"/>
            <a:ext cx="2825750" cy="0"/>
          </a:xfrm>
          <a:prstGeom prst="line">
            <a:avLst/>
          </a:prstGeom>
          <a:noFill/>
          <a:ln w="28575" cap="sq">
            <a:noFill/>
            <a:round/>
            <a:headEnd/>
            <a:tailEnd/>
          </a:ln>
        </p:spPr>
        <p:txBody>
          <a:bodyPr/>
          <a:lstStyle/>
          <a:p>
            <a:endParaRPr lang="en-US">
              <a:latin typeface="Arial"/>
              <a:cs typeface="Arial"/>
            </a:endParaRPr>
          </a:p>
        </p:txBody>
      </p:sp>
      <p:sp>
        <p:nvSpPr>
          <p:cNvPr id="27696" name="Line 64"/>
          <p:cNvSpPr>
            <a:spLocks noChangeShapeType="1"/>
          </p:cNvSpPr>
          <p:nvPr/>
        </p:nvSpPr>
        <p:spPr bwMode="auto">
          <a:xfrm>
            <a:off x="333375" y="2151063"/>
            <a:ext cx="82296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2769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20</a:t>
            </a:fld>
            <a:endParaRPr lang="en-US" dirty="0"/>
          </a:p>
        </p:txBody>
      </p:sp>
    </p:spTree>
    <p:extLst>
      <p:ext uri="{BB962C8B-B14F-4D97-AF65-F5344CB8AC3E}">
        <p14:creationId xmlns:p14="http://schemas.microsoft.com/office/powerpoint/2010/main" val="1014355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9" name="Group 3"/>
          <p:cNvGraphicFramePr>
            <a:graphicFrameLocks noGrp="1"/>
          </p:cNvGraphicFramePr>
          <p:nvPr>
            <p:ph sz="half" idx="4294967295"/>
          </p:nvPr>
        </p:nvGraphicFramePr>
        <p:xfrm>
          <a:off x="0" y="1139825"/>
          <a:ext cx="2730500" cy="5087939"/>
        </p:xfrm>
        <a:graphic>
          <a:graphicData uri="http://schemas.openxmlformats.org/drawingml/2006/table">
            <a:tbl>
              <a:tblPr/>
              <a:tblGrid>
                <a:gridCol w="1328738"/>
                <a:gridCol w="1401762"/>
              </a:tblGrid>
              <a:tr h="131286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0" i="0" u="none" strike="noStrike" cap="none" normalizeH="0" baseline="0" smtClean="0">
                          <a:ln>
                            <a:noFill/>
                          </a:ln>
                          <a:solidFill>
                            <a:schemeClr val="tx1"/>
                          </a:solidFill>
                          <a:effectLst/>
                          <a:latin typeface="Arial" charset="0"/>
                        </a:rPr>
                        <a:t> (bushels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of wheat)</a:t>
                      </a:r>
                    </a:p>
                  </a:txBody>
                  <a:tcPr marL="0"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Total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Cost</a:t>
                      </a:r>
                    </a:p>
                  </a:txBody>
                  <a:tcPr marL="0"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L="0"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marL="0" marR="18288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397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marL="0" marR="2286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$3,000</a:t>
                      </a:r>
                    </a:p>
                  </a:txBody>
                  <a:tcPr marL="0" marR="182880" anchor="ctr" horzOverflow="overflow">
                    <a:lnL>
                      <a:noFill/>
                    </a:lnL>
                    <a:lnR>
                      <a:noFill/>
                    </a:lnR>
                    <a:lnT>
                      <a:noFill/>
                    </a:lnT>
                    <a:lnB>
                      <a:noFill/>
                    </a:lnB>
                    <a:lnTlToBr>
                      <a:noFill/>
                    </a:lnTlToBr>
                    <a:lnBlToTr>
                      <a:noFill/>
                    </a:lnBlToTr>
                    <a:noFill/>
                  </a:tcPr>
                </a:tc>
              </a:tr>
              <a:tr h="6540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1800</a:t>
                      </a:r>
                    </a:p>
                  </a:txBody>
                  <a:tcPr marL="0" marR="2286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$5,000</a:t>
                      </a:r>
                    </a:p>
                  </a:txBody>
                  <a:tcPr marL="0" marR="182880" anchor="ctr" horzOverflow="overflow">
                    <a:lnL>
                      <a:noFill/>
                    </a:lnL>
                    <a:lnR>
                      <a:noFill/>
                    </a:lnR>
                    <a:lnT>
                      <a:noFill/>
                    </a:lnT>
                    <a:lnB>
                      <a:noFill/>
                    </a:lnB>
                    <a:lnTlToBr>
                      <a:noFill/>
                    </a:lnTlToBr>
                    <a:lnBlToTr>
                      <a:noFill/>
                    </a:lnBlToTr>
                    <a:noFill/>
                  </a:tcPr>
                </a:tc>
              </a:tr>
              <a:tr h="6397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2400</a:t>
                      </a:r>
                    </a:p>
                  </a:txBody>
                  <a:tcPr marL="0" marR="2286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$7,000</a:t>
                      </a:r>
                    </a:p>
                  </a:txBody>
                  <a:tcPr marL="0" marR="182880" anchor="ctr" horzOverflow="overflow">
                    <a:lnL>
                      <a:noFill/>
                    </a:lnL>
                    <a:lnR>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2800</a:t>
                      </a:r>
                    </a:p>
                  </a:txBody>
                  <a:tcPr marL="0" marR="2286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$9,000</a:t>
                      </a:r>
                    </a:p>
                  </a:txBody>
                  <a:tcPr marL="0" marR="182880" anchor="ctr" horzOverflow="overflow">
                    <a:lnL>
                      <a:noFill/>
                    </a:lnL>
                    <a:lnR>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3000</a:t>
                      </a:r>
                    </a:p>
                  </a:txBody>
                  <a:tcPr marL="0" marR="2286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$11,000</a:t>
                      </a:r>
                    </a:p>
                  </a:txBody>
                  <a:tcPr marL="0" marR="182880" anchor="ctr" horzOverflow="overflow">
                    <a:lnL>
                      <a:noFill/>
                    </a:lnL>
                    <a:lnR>
                      <a:noFill/>
                    </a:lnR>
                    <a:lnT>
                      <a:noFill/>
                    </a:lnT>
                    <a:lnB>
                      <a:noFill/>
                    </a:lnB>
                    <a:lnTlToBr>
                      <a:noFill/>
                    </a:lnTlToBr>
                    <a:lnBlToTr>
                      <a:noFill/>
                    </a:lnBlToTr>
                    <a:noFill/>
                  </a:tcPr>
                </a:tc>
              </a:tr>
            </a:tbl>
          </a:graphicData>
        </a:graphic>
      </p:graphicFrame>
      <p:sp>
        <p:nvSpPr>
          <p:cNvPr id="1029" name="Rectangle 2"/>
          <p:cNvSpPr>
            <a:spLocks noGrp="1" noChangeArrowheads="1"/>
          </p:cNvSpPr>
          <p:nvPr>
            <p:ph type="title" idx="4294967295"/>
          </p:nvPr>
        </p:nvSpPr>
        <p:spPr>
          <a:xfrm>
            <a:off x="373063" y="0"/>
            <a:ext cx="8770937" cy="444500"/>
          </a:xfrm>
        </p:spPr>
        <p:txBody>
          <a:bodyPr>
            <a:normAutofit fontScale="90000"/>
          </a:bodyPr>
          <a:lstStyle/>
          <a:p>
            <a:pPr algn="ctr" eaLnBrk="1" hangingPunct="1"/>
            <a:r>
              <a:rPr lang="en-US" sz="3200" b="1" dirty="0" smtClean="0"/>
              <a:t>EXAMPLE 1</a:t>
            </a:r>
            <a:r>
              <a:rPr lang="en-US" sz="3200" dirty="0" smtClean="0"/>
              <a:t>:  </a:t>
            </a:r>
            <a:r>
              <a:rPr lang="en-US" sz="3400" dirty="0" smtClean="0"/>
              <a:t>Farmer Jack’s Total Cost Curve</a:t>
            </a:r>
          </a:p>
        </p:txBody>
      </p:sp>
      <p:sp>
        <p:nvSpPr>
          <p:cNvPr id="5" name="Footer Placeholder 4"/>
          <p:cNvSpPr>
            <a:spLocks noGrp="1"/>
          </p:cNvSpPr>
          <p:nvPr>
            <p:ph type="ftr" sz="quarter" idx="4294967295"/>
          </p:nvPr>
        </p:nvSpPr>
        <p:spPr>
          <a:xfrm>
            <a:off x="0" y="6400800"/>
            <a:ext cx="8615363" cy="515938"/>
          </a:xfrm>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4294967295"/>
          </p:nvPr>
        </p:nvSpPr>
        <p:spPr>
          <a:xfrm>
            <a:off x="8623300" y="6473825"/>
            <a:ext cx="520700" cy="379413"/>
          </a:xfrm>
        </p:spPr>
        <p:txBody>
          <a:bodyPr/>
          <a:lstStyle/>
          <a:p>
            <a:pPr>
              <a:defRPr/>
            </a:pPr>
            <a:fld id="{2F37425F-5E17-4209-B948-B5CE2119E408}" type="slidenum">
              <a:rPr lang="en-US" smtClean="0"/>
              <a:pPr>
                <a:defRPr/>
              </a:pPr>
              <a:t>21</a:t>
            </a:fld>
            <a:endParaRPr lang="en-US" dirty="0"/>
          </a:p>
        </p:txBody>
      </p:sp>
      <p:graphicFrame>
        <p:nvGraphicFramePr>
          <p:cNvPr id="80931" name="Object 35"/>
          <p:cNvGraphicFramePr>
            <a:graphicFrameLocks noChangeAspect="1"/>
          </p:cNvGraphicFramePr>
          <p:nvPr/>
        </p:nvGraphicFramePr>
        <p:xfrm>
          <a:off x="3265488" y="962025"/>
          <a:ext cx="5640387" cy="5319713"/>
        </p:xfrm>
        <a:graphic>
          <a:graphicData uri="http://schemas.openxmlformats.org/presentationml/2006/ole">
            <mc:AlternateContent xmlns:mc="http://schemas.openxmlformats.org/markup-compatibility/2006">
              <mc:Choice xmlns:v="urn:schemas-microsoft-com:vml" Requires="v">
                <p:oleObj spid="_x0000_s1041" name="Worksheet" r:id="rId5" imgW="4076760" imgH="3847981" progId="Excel.Sheet.8">
                  <p:embed/>
                </p:oleObj>
              </mc:Choice>
              <mc:Fallback>
                <p:oleObj name="Worksheet" r:id="rId5" imgW="4076760" imgH="384798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488" y="962025"/>
                        <a:ext cx="5640387"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72150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31"/>
                                        </p:tgtEl>
                                        <p:attrNameLst>
                                          <p:attrName>style.visibility</p:attrName>
                                        </p:attrNameLst>
                                      </p:cBhvr>
                                      <p:to>
                                        <p:strVal val="visible"/>
                                      </p:to>
                                    </p:set>
                                    <p:animEffect transition="in" filter="fade">
                                      <p:cBhvr>
                                        <p:cTn id="7" dur="500"/>
                                        <p:tgtEl>
                                          <p:spTgt spid="8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09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t"/>
          <a:lstStyle/>
          <a:p>
            <a:r>
              <a:rPr lang="en-US" altLang="en-US" dirty="0" smtClean="0"/>
              <a:t>Marginal Cost</a:t>
            </a:r>
          </a:p>
        </p:txBody>
      </p:sp>
      <p:sp>
        <p:nvSpPr>
          <p:cNvPr id="27651" name="Content Placeholder 2"/>
          <p:cNvSpPr>
            <a:spLocks noGrp="1"/>
          </p:cNvSpPr>
          <p:nvPr>
            <p:ph idx="1"/>
          </p:nvPr>
        </p:nvSpPr>
        <p:spPr/>
        <p:txBody>
          <a:bodyPr/>
          <a:lstStyle/>
          <a:p>
            <a:r>
              <a:rPr lang="en-US" altLang="en-US" dirty="0" smtClean="0"/>
              <a:t>Marginal cost, MC</a:t>
            </a:r>
          </a:p>
          <a:p>
            <a:pPr lvl="1"/>
            <a:r>
              <a:rPr lang="en-US" altLang="en-US" dirty="0" smtClean="0"/>
              <a:t>Increase in total cost arising from an extra unit of production</a:t>
            </a:r>
          </a:p>
          <a:p>
            <a:pPr lvl="1"/>
            <a:r>
              <a:rPr lang="en-US" altLang="en-US" dirty="0" smtClean="0"/>
              <a:t>Marginal cost = Change in total cost / Change in quantity</a:t>
            </a:r>
          </a:p>
          <a:p>
            <a:pPr lvl="1"/>
            <a:r>
              <a:rPr lang="en-US" altLang="en-US" dirty="0" smtClean="0"/>
              <a:t>MC = </a:t>
            </a:r>
            <a:r>
              <a:rPr lang="el-GR" altLang="en-US" dirty="0" smtClean="0">
                <a:cs typeface="Arial" charset="0"/>
              </a:rPr>
              <a:t>Δ</a:t>
            </a:r>
            <a:r>
              <a:rPr lang="en-US" altLang="en-US" dirty="0" smtClean="0">
                <a:cs typeface="Arial" charset="0"/>
              </a:rPr>
              <a:t>TC / </a:t>
            </a:r>
            <a:r>
              <a:rPr lang="el-GR" altLang="en-US" dirty="0" smtClean="0">
                <a:cs typeface="Arial" charset="0"/>
              </a:rPr>
              <a:t>Δ</a:t>
            </a:r>
            <a:r>
              <a:rPr lang="en-US" altLang="en-US" dirty="0" smtClean="0">
                <a:cs typeface="Arial" charset="0"/>
              </a:rPr>
              <a:t>Q</a:t>
            </a:r>
          </a:p>
          <a:p>
            <a:pPr lvl="1"/>
            <a:r>
              <a:rPr lang="en-US" altLang="en-US" dirty="0" smtClean="0"/>
              <a:t>Increase in total cost</a:t>
            </a:r>
          </a:p>
          <a:p>
            <a:pPr lvl="2"/>
            <a:r>
              <a:rPr lang="en-US" altLang="en-US" dirty="0" smtClean="0"/>
              <a:t>From producing an additional unit of output</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7FD1613-164B-4F68-B205-19882202AAE7}" type="slidenum">
              <a:rPr lang="en-US" altLang="en-US" sz="1200" smtClean="0">
                <a:solidFill>
                  <a:srgbClr val="002060"/>
                </a:solidFill>
              </a:rPr>
              <a:pPr eaLnBrk="1" hangingPunct="1"/>
              <a:t>22</a:t>
            </a:fld>
            <a:endParaRPr lang="en-US" altLang="en-US" sz="1200" smtClean="0">
              <a:solidFill>
                <a:srgbClr val="002060"/>
              </a:solidFill>
            </a:endParaRP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44152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z="3000" b="1" dirty="0" smtClean="0"/>
              <a:t>EXAMPLE 1</a:t>
            </a:r>
            <a:r>
              <a:rPr lang="en-US" sz="3000" dirty="0" smtClean="0"/>
              <a:t>:  </a:t>
            </a:r>
            <a:r>
              <a:rPr lang="en-US" sz="3400" dirty="0" smtClean="0"/>
              <a:t>Total and Marginal Cost</a:t>
            </a:r>
          </a:p>
        </p:txBody>
      </p:sp>
      <p:sp>
        <p:nvSpPr>
          <p:cNvPr id="82947" name="Rectangle 3"/>
          <p:cNvSpPr>
            <a:spLocks noChangeArrowheads="1"/>
          </p:cNvSpPr>
          <p:nvPr/>
        </p:nvSpPr>
        <p:spPr bwMode="auto">
          <a:xfrm>
            <a:off x="6888163" y="4935537"/>
            <a:ext cx="1412875" cy="581025"/>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82948" name="Rectangle 4"/>
          <p:cNvSpPr>
            <a:spLocks noChangeArrowheads="1"/>
          </p:cNvSpPr>
          <p:nvPr/>
        </p:nvSpPr>
        <p:spPr bwMode="auto">
          <a:xfrm>
            <a:off x="6888163" y="4354512"/>
            <a:ext cx="1412875" cy="581025"/>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$5.00</a:t>
            </a:r>
          </a:p>
        </p:txBody>
      </p:sp>
      <p:sp>
        <p:nvSpPr>
          <p:cNvPr id="82949" name="Rectangle 5"/>
          <p:cNvSpPr>
            <a:spLocks noChangeArrowheads="1"/>
          </p:cNvSpPr>
          <p:nvPr/>
        </p:nvSpPr>
        <p:spPr bwMode="auto">
          <a:xfrm>
            <a:off x="6888163" y="3714750"/>
            <a:ext cx="1412875" cy="63976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$3.33</a:t>
            </a:r>
          </a:p>
        </p:txBody>
      </p:sp>
      <p:sp>
        <p:nvSpPr>
          <p:cNvPr id="82950" name="Rectangle 6"/>
          <p:cNvSpPr>
            <a:spLocks noChangeArrowheads="1"/>
          </p:cNvSpPr>
          <p:nvPr/>
        </p:nvSpPr>
        <p:spPr bwMode="auto">
          <a:xfrm>
            <a:off x="6888163" y="3060700"/>
            <a:ext cx="1412875" cy="6540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82951" name="Rectangle 7"/>
          <p:cNvSpPr>
            <a:spLocks noChangeArrowheads="1"/>
          </p:cNvSpPr>
          <p:nvPr/>
        </p:nvSpPr>
        <p:spPr bwMode="auto">
          <a:xfrm>
            <a:off x="6888163" y="2420937"/>
            <a:ext cx="1412875" cy="63976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29706" name="Rectangle 8"/>
          <p:cNvSpPr>
            <a:spLocks noChangeArrowheads="1"/>
          </p:cNvSpPr>
          <p:nvPr/>
        </p:nvSpPr>
        <p:spPr bwMode="auto">
          <a:xfrm>
            <a:off x="3143250" y="2074862"/>
            <a:ext cx="1412875" cy="6794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29707" name="Rectangle 9"/>
          <p:cNvSpPr>
            <a:spLocks noChangeArrowheads="1"/>
          </p:cNvSpPr>
          <p:nvPr/>
        </p:nvSpPr>
        <p:spPr bwMode="auto">
          <a:xfrm>
            <a:off x="7121525" y="762000"/>
            <a:ext cx="1412875" cy="131286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Marginal Cost (</a:t>
            </a:r>
            <a:r>
              <a:rPr lang="en-US" sz="2400" i="1">
                <a:latin typeface="Arial"/>
                <a:cs typeface="Arial"/>
              </a:rPr>
              <a:t>MC</a:t>
            </a:r>
            <a:r>
              <a:rPr lang="en-US" sz="2400">
                <a:latin typeface="Arial"/>
                <a:cs typeface="Arial"/>
              </a:rPr>
              <a:t>)</a:t>
            </a:r>
          </a:p>
        </p:txBody>
      </p:sp>
      <p:grpSp>
        <p:nvGrpSpPr>
          <p:cNvPr id="2" name="Group 10"/>
          <p:cNvGrpSpPr>
            <a:grpSpLocks/>
          </p:cNvGrpSpPr>
          <p:nvPr/>
        </p:nvGrpSpPr>
        <p:grpSpPr bwMode="auto">
          <a:xfrm>
            <a:off x="1878013" y="762000"/>
            <a:ext cx="2587625" cy="5087937"/>
            <a:chOff x="264" y="711"/>
            <a:chExt cx="1630" cy="3205"/>
          </a:xfrm>
        </p:grpSpPr>
        <p:sp>
          <p:nvSpPr>
            <p:cNvPr id="29750" name="Rectangle 11"/>
            <p:cNvSpPr>
              <a:spLocks noChangeArrowheads="1"/>
            </p:cNvSpPr>
            <p:nvPr/>
          </p:nvSpPr>
          <p:spPr bwMode="auto">
            <a:xfrm>
              <a:off x="1071" y="3550"/>
              <a:ext cx="823"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$11,000</a:t>
              </a:r>
            </a:p>
          </p:txBody>
        </p:sp>
        <p:sp>
          <p:nvSpPr>
            <p:cNvPr id="29751" name="Rectangle 12"/>
            <p:cNvSpPr>
              <a:spLocks noChangeArrowheads="1"/>
            </p:cNvSpPr>
            <p:nvPr/>
          </p:nvSpPr>
          <p:spPr bwMode="auto">
            <a:xfrm>
              <a:off x="1071" y="3184"/>
              <a:ext cx="823"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$9,000</a:t>
              </a:r>
            </a:p>
          </p:txBody>
        </p:sp>
        <p:sp>
          <p:nvSpPr>
            <p:cNvPr id="29752" name="Rectangle 13"/>
            <p:cNvSpPr>
              <a:spLocks noChangeArrowheads="1"/>
            </p:cNvSpPr>
            <p:nvPr/>
          </p:nvSpPr>
          <p:spPr bwMode="auto">
            <a:xfrm>
              <a:off x="1071" y="2781"/>
              <a:ext cx="823"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$7,000</a:t>
              </a:r>
            </a:p>
          </p:txBody>
        </p:sp>
        <p:sp>
          <p:nvSpPr>
            <p:cNvPr id="29753" name="Rectangle 14"/>
            <p:cNvSpPr>
              <a:spLocks noChangeArrowheads="1"/>
            </p:cNvSpPr>
            <p:nvPr/>
          </p:nvSpPr>
          <p:spPr bwMode="auto">
            <a:xfrm>
              <a:off x="1071" y="2369"/>
              <a:ext cx="823" cy="41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$5,000</a:t>
              </a:r>
            </a:p>
          </p:txBody>
        </p:sp>
        <p:sp>
          <p:nvSpPr>
            <p:cNvPr id="29754" name="Rectangle 15"/>
            <p:cNvSpPr>
              <a:spLocks noChangeArrowheads="1"/>
            </p:cNvSpPr>
            <p:nvPr/>
          </p:nvSpPr>
          <p:spPr bwMode="auto">
            <a:xfrm>
              <a:off x="1071" y="1966"/>
              <a:ext cx="823"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9755" name="Rectangle 16"/>
            <p:cNvSpPr>
              <a:spLocks noChangeArrowheads="1"/>
            </p:cNvSpPr>
            <p:nvPr/>
          </p:nvSpPr>
          <p:spPr bwMode="auto">
            <a:xfrm>
              <a:off x="1071" y="1538"/>
              <a:ext cx="823" cy="428"/>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9756" name="Rectangle 17"/>
            <p:cNvSpPr>
              <a:spLocks noChangeArrowheads="1"/>
            </p:cNvSpPr>
            <p:nvPr/>
          </p:nvSpPr>
          <p:spPr bwMode="auto">
            <a:xfrm>
              <a:off x="1071" y="711"/>
              <a:ext cx="823"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Total </a:t>
              </a:r>
              <a:br>
                <a:rPr lang="en-US" sz="2400">
                  <a:latin typeface="Arial"/>
                  <a:cs typeface="Arial"/>
                </a:rPr>
              </a:br>
              <a:r>
                <a:rPr lang="en-US" sz="2400">
                  <a:latin typeface="Arial"/>
                  <a:cs typeface="Arial"/>
                </a:rPr>
                <a:t>Cost</a:t>
              </a:r>
            </a:p>
          </p:txBody>
        </p:sp>
        <p:sp>
          <p:nvSpPr>
            <p:cNvPr id="29757" name="Rectangle 18"/>
            <p:cNvSpPr>
              <a:spLocks noChangeArrowheads="1"/>
            </p:cNvSpPr>
            <p:nvPr/>
          </p:nvSpPr>
          <p:spPr bwMode="auto">
            <a:xfrm>
              <a:off x="264" y="3550"/>
              <a:ext cx="807"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29758" name="Rectangle 19"/>
            <p:cNvSpPr>
              <a:spLocks noChangeArrowheads="1"/>
            </p:cNvSpPr>
            <p:nvPr/>
          </p:nvSpPr>
          <p:spPr bwMode="auto">
            <a:xfrm>
              <a:off x="264" y="3184"/>
              <a:ext cx="807"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29759" name="Rectangle 20"/>
            <p:cNvSpPr>
              <a:spLocks noChangeArrowheads="1"/>
            </p:cNvSpPr>
            <p:nvPr/>
          </p:nvSpPr>
          <p:spPr bwMode="auto">
            <a:xfrm>
              <a:off x="264" y="2781"/>
              <a:ext cx="807"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29760" name="Rectangle 21"/>
            <p:cNvSpPr>
              <a:spLocks noChangeArrowheads="1"/>
            </p:cNvSpPr>
            <p:nvPr/>
          </p:nvSpPr>
          <p:spPr bwMode="auto">
            <a:xfrm>
              <a:off x="264" y="2369"/>
              <a:ext cx="807" cy="41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29761" name="Rectangle 22"/>
            <p:cNvSpPr>
              <a:spLocks noChangeArrowheads="1"/>
            </p:cNvSpPr>
            <p:nvPr/>
          </p:nvSpPr>
          <p:spPr bwMode="auto">
            <a:xfrm>
              <a:off x="264" y="1966"/>
              <a:ext cx="807"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29762" name="Rectangle 23"/>
            <p:cNvSpPr>
              <a:spLocks noChangeArrowheads="1"/>
            </p:cNvSpPr>
            <p:nvPr/>
          </p:nvSpPr>
          <p:spPr bwMode="auto">
            <a:xfrm>
              <a:off x="264" y="1538"/>
              <a:ext cx="807" cy="428"/>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9763" name="Rectangle 24"/>
            <p:cNvSpPr>
              <a:spLocks noChangeArrowheads="1"/>
            </p:cNvSpPr>
            <p:nvPr/>
          </p:nvSpPr>
          <p:spPr bwMode="auto">
            <a:xfrm>
              <a:off x="264" y="711"/>
              <a:ext cx="807" cy="827"/>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r>
              <a:br>
                <a:rPr lang="en-US" sz="2400">
                  <a:latin typeface="Arial"/>
                  <a:cs typeface="Arial"/>
                </a:rPr>
              </a:br>
              <a:r>
                <a:rPr lang="en-US" sz="2400">
                  <a:latin typeface="Arial"/>
                  <a:cs typeface="Arial"/>
                </a:rPr>
                <a:t>(bushels </a:t>
              </a:r>
              <a:br>
                <a:rPr lang="en-US" sz="2400">
                  <a:latin typeface="Arial"/>
                  <a:cs typeface="Arial"/>
                </a:rPr>
              </a:br>
              <a:r>
                <a:rPr lang="en-US" sz="2400">
                  <a:latin typeface="Arial"/>
                  <a:cs typeface="Arial"/>
                </a:rPr>
                <a:t>of wheat)</a:t>
              </a:r>
            </a:p>
          </p:txBody>
        </p:sp>
      </p:grpSp>
      <p:sp>
        <p:nvSpPr>
          <p:cNvPr id="29709" name="Line 25"/>
          <p:cNvSpPr>
            <a:spLocks noChangeShapeType="1"/>
          </p:cNvSpPr>
          <p:nvPr/>
        </p:nvSpPr>
        <p:spPr bwMode="auto">
          <a:xfrm>
            <a:off x="555625" y="762000"/>
            <a:ext cx="0" cy="1312862"/>
          </a:xfrm>
          <a:prstGeom prst="line">
            <a:avLst/>
          </a:prstGeom>
          <a:noFill/>
          <a:ln w="28575" cap="sq">
            <a:noFill/>
            <a:round/>
            <a:headEnd/>
            <a:tailEnd/>
          </a:ln>
        </p:spPr>
        <p:txBody>
          <a:bodyPr/>
          <a:lstStyle/>
          <a:p>
            <a:endParaRPr lang="en-US">
              <a:latin typeface="Arial"/>
              <a:cs typeface="Arial"/>
            </a:endParaRPr>
          </a:p>
        </p:txBody>
      </p:sp>
      <p:sp>
        <p:nvSpPr>
          <p:cNvPr id="29710" name="Line 26"/>
          <p:cNvSpPr>
            <a:spLocks noChangeShapeType="1"/>
          </p:cNvSpPr>
          <p:nvPr/>
        </p:nvSpPr>
        <p:spPr bwMode="auto">
          <a:xfrm>
            <a:off x="4556125" y="762000"/>
            <a:ext cx="0" cy="1312862"/>
          </a:xfrm>
          <a:prstGeom prst="line">
            <a:avLst/>
          </a:prstGeom>
          <a:noFill/>
          <a:ln w="28575" cap="sq">
            <a:noFill/>
            <a:round/>
            <a:headEnd/>
            <a:tailEnd/>
          </a:ln>
        </p:spPr>
        <p:txBody>
          <a:bodyPr/>
          <a:lstStyle/>
          <a:p>
            <a:endParaRPr lang="en-US">
              <a:latin typeface="Arial"/>
              <a:cs typeface="Arial"/>
            </a:endParaRPr>
          </a:p>
        </p:txBody>
      </p:sp>
      <p:sp>
        <p:nvSpPr>
          <p:cNvPr id="29711" name="Line 27"/>
          <p:cNvSpPr>
            <a:spLocks noChangeShapeType="1"/>
          </p:cNvSpPr>
          <p:nvPr/>
        </p:nvSpPr>
        <p:spPr bwMode="auto">
          <a:xfrm>
            <a:off x="555625" y="762000"/>
            <a:ext cx="4000500" cy="0"/>
          </a:xfrm>
          <a:prstGeom prst="line">
            <a:avLst/>
          </a:prstGeom>
          <a:noFill/>
          <a:ln w="28575" cap="sq">
            <a:noFill/>
            <a:round/>
            <a:headEnd/>
            <a:tailEnd/>
          </a:ln>
        </p:spPr>
        <p:txBody>
          <a:bodyPr/>
          <a:lstStyle/>
          <a:p>
            <a:endParaRPr lang="en-US">
              <a:latin typeface="Arial"/>
              <a:cs typeface="Arial"/>
            </a:endParaRPr>
          </a:p>
        </p:txBody>
      </p:sp>
      <p:sp>
        <p:nvSpPr>
          <p:cNvPr id="29712" name="Line 28"/>
          <p:cNvSpPr>
            <a:spLocks noChangeShapeType="1"/>
          </p:cNvSpPr>
          <p:nvPr/>
        </p:nvSpPr>
        <p:spPr bwMode="auto">
          <a:xfrm>
            <a:off x="555625" y="2074862"/>
            <a:ext cx="0" cy="679450"/>
          </a:xfrm>
          <a:prstGeom prst="line">
            <a:avLst/>
          </a:prstGeom>
          <a:noFill/>
          <a:ln w="28575" cap="sq">
            <a:noFill/>
            <a:round/>
            <a:headEnd/>
            <a:tailEnd/>
          </a:ln>
        </p:spPr>
        <p:txBody>
          <a:bodyPr/>
          <a:lstStyle/>
          <a:p>
            <a:endParaRPr lang="en-US">
              <a:latin typeface="Arial"/>
              <a:cs typeface="Arial"/>
            </a:endParaRPr>
          </a:p>
        </p:txBody>
      </p:sp>
      <p:sp>
        <p:nvSpPr>
          <p:cNvPr id="29713" name="Line 29"/>
          <p:cNvSpPr>
            <a:spLocks noChangeShapeType="1"/>
          </p:cNvSpPr>
          <p:nvPr/>
        </p:nvSpPr>
        <p:spPr bwMode="auto">
          <a:xfrm>
            <a:off x="4556125" y="2074862"/>
            <a:ext cx="0" cy="679450"/>
          </a:xfrm>
          <a:prstGeom prst="line">
            <a:avLst/>
          </a:prstGeom>
          <a:noFill/>
          <a:ln w="28575" cap="sq">
            <a:noFill/>
            <a:round/>
            <a:headEnd/>
            <a:tailEnd/>
          </a:ln>
        </p:spPr>
        <p:txBody>
          <a:bodyPr/>
          <a:lstStyle/>
          <a:p>
            <a:endParaRPr lang="en-US">
              <a:latin typeface="Arial"/>
              <a:cs typeface="Arial"/>
            </a:endParaRPr>
          </a:p>
        </p:txBody>
      </p:sp>
      <p:sp>
        <p:nvSpPr>
          <p:cNvPr id="29714" name="Line 30"/>
          <p:cNvSpPr>
            <a:spLocks noChangeShapeType="1"/>
          </p:cNvSpPr>
          <p:nvPr/>
        </p:nvSpPr>
        <p:spPr bwMode="auto">
          <a:xfrm>
            <a:off x="555625" y="2754312"/>
            <a:ext cx="0" cy="639763"/>
          </a:xfrm>
          <a:prstGeom prst="line">
            <a:avLst/>
          </a:prstGeom>
          <a:noFill/>
          <a:ln w="28575" cap="sq">
            <a:noFill/>
            <a:round/>
            <a:headEnd/>
            <a:tailEnd/>
          </a:ln>
        </p:spPr>
        <p:txBody>
          <a:bodyPr/>
          <a:lstStyle/>
          <a:p>
            <a:endParaRPr lang="en-US">
              <a:latin typeface="Arial"/>
              <a:cs typeface="Arial"/>
            </a:endParaRPr>
          </a:p>
        </p:txBody>
      </p:sp>
      <p:sp>
        <p:nvSpPr>
          <p:cNvPr id="29715" name="Line 31"/>
          <p:cNvSpPr>
            <a:spLocks noChangeShapeType="1"/>
          </p:cNvSpPr>
          <p:nvPr/>
        </p:nvSpPr>
        <p:spPr bwMode="auto">
          <a:xfrm>
            <a:off x="4556125" y="2754312"/>
            <a:ext cx="0" cy="639763"/>
          </a:xfrm>
          <a:prstGeom prst="line">
            <a:avLst/>
          </a:prstGeom>
          <a:noFill/>
          <a:ln w="28575" cap="sq">
            <a:noFill/>
            <a:round/>
            <a:headEnd/>
            <a:tailEnd/>
          </a:ln>
        </p:spPr>
        <p:txBody>
          <a:bodyPr/>
          <a:lstStyle/>
          <a:p>
            <a:endParaRPr lang="en-US">
              <a:latin typeface="Arial"/>
              <a:cs typeface="Arial"/>
            </a:endParaRPr>
          </a:p>
        </p:txBody>
      </p:sp>
      <p:sp>
        <p:nvSpPr>
          <p:cNvPr id="29716" name="Line 32"/>
          <p:cNvSpPr>
            <a:spLocks noChangeShapeType="1"/>
          </p:cNvSpPr>
          <p:nvPr/>
        </p:nvSpPr>
        <p:spPr bwMode="auto">
          <a:xfrm>
            <a:off x="555625" y="3394075"/>
            <a:ext cx="0" cy="654050"/>
          </a:xfrm>
          <a:prstGeom prst="line">
            <a:avLst/>
          </a:prstGeom>
          <a:noFill/>
          <a:ln w="28575" cap="sq">
            <a:noFill/>
            <a:round/>
            <a:headEnd/>
            <a:tailEnd/>
          </a:ln>
        </p:spPr>
        <p:txBody>
          <a:bodyPr/>
          <a:lstStyle/>
          <a:p>
            <a:endParaRPr lang="en-US">
              <a:latin typeface="Arial"/>
              <a:cs typeface="Arial"/>
            </a:endParaRPr>
          </a:p>
        </p:txBody>
      </p:sp>
      <p:sp>
        <p:nvSpPr>
          <p:cNvPr id="29717" name="Line 33"/>
          <p:cNvSpPr>
            <a:spLocks noChangeShapeType="1"/>
          </p:cNvSpPr>
          <p:nvPr/>
        </p:nvSpPr>
        <p:spPr bwMode="auto">
          <a:xfrm>
            <a:off x="4556125" y="3394075"/>
            <a:ext cx="0" cy="654050"/>
          </a:xfrm>
          <a:prstGeom prst="line">
            <a:avLst/>
          </a:prstGeom>
          <a:noFill/>
          <a:ln w="28575" cap="sq">
            <a:noFill/>
            <a:round/>
            <a:headEnd/>
            <a:tailEnd/>
          </a:ln>
        </p:spPr>
        <p:txBody>
          <a:bodyPr/>
          <a:lstStyle/>
          <a:p>
            <a:endParaRPr lang="en-US">
              <a:latin typeface="Arial"/>
              <a:cs typeface="Arial"/>
            </a:endParaRPr>
          </a:p>
        </p:txBody>
      </p:sp>
      <p:sp>
        <p:nvSpPr>
          <p:cNvPr id="29718" name="Line 34"/>
          <p:cNvSpPr>
            <a:spLocks noChangeShapeType="1"/>
          </p:cNvSpPr>
          <p:nvPr/>
        </p:nvSpPr>
        <p:spPr bwMode="auto">
          <a:xfrm>
            <a:off x="555625" y="4048125"/>
            <a:ext cx="0" cy="639762"/>
          </a:xfrm>
          <a:prstGeom prst="line">
            <a:avLst/>
          </a:prstGeom>
          <a:noFill/>
          <a:ln w="28575" cap="sq">
            <a:noFill/>
            <a:round/>
            <a:headEnd/>
            <a:tailEnd/>
          </a:ln>
        </p:spPr>
        <p:txBody>
          <a:bodyPr/>
          <a:lstStyle/>
          <a:p>
            <a:endParaRPr lang="en-US">
              <a:latin typeface="Arial"/>
              <a:cs typeface="Arial"/>
            </a:endParaRPr>
          </a:p>
        </p:txBody>
      </p:sp>
      <p:sp>
        <p:nvSpPr>
          <p:cNvPr id="29719" name="Line 35"/>
          <p:cNvSpPr>
            <a:spLocks noChangeShapeType="1"/>
          </p:cNvSpPr>
          <p:nvPr/>
        </p:nvSpPr>
        <p:spPr bwMode="auto">
          <a:xfrm>
            <a:off x="4556125" y="4048125"/>
            <a:ext cx="0" cy="639762"/>
          </a:xfrm>
          <a:prstGeom prst="line">
            <a:avLst/>
          </a:prstGeom>
          <a:noFill/>
          <a:ln w="28575" cap="sq">
            <a:noFill/>
            <a:round/>
            <a:headEnd/>
            <a:tailEnd/>
          </a:ln>
        </p:spPr>
        <p:txBody>
          <a:bodyPr/>
          <a:lstStyle/>
          <a:p>
            <a:endParaRPr lang="en-US">
              <a:latin typeface="Arial"/>
              <a:cs typeface="Arial"/>
            </a:endParaRPr>
          </a:p>
        </p:txBody>
      </p:sp>
      <p:sp>
        <p:nvSpPr>
          <p:cNvPr id="29720" name="Line 36"/>
          <p:cNvSpPr>
            <a:spLocks noChangeShapeType="1"/>
          </p:cNvSpPr>
          <p:nvPr/>
        </p:nvSpPr>
        <p:spPr bwMode="auto">
          <a:xfrm>
            <a:off x="555625" y="4687887"/>
            <a:ext cx="0" cy="581025"/>
          </a:xfrm>
          <a:prstGeom prst="line">
            <a:avLst/>
          </a:prstGeom>
          <a:noFill/>
          <a:ln w="28575" cap="sq">
            <a:noFill/>
            <a:round/>
            <a:headEnd/>
            <a:tailEnd/>
          </a:ln>
        </p:spPr>
        <p:txBody>
          <a:bodyPr/>
          <a:lstStyle/>
          <a:p>
            <a:endParaRPr lang="en-US">
              <a:latin typeface="Arial"/>
              <a:cs typeface="Arial"/>
            </a:endParaRPr>
          </a:p>
        </p:txBody>
      </p:sp>
      <p:sp>
        <p:nvSpPr>
          <p:cNvPr id="29721" name="Line 37"/>
          <p:cNvSpPr>
            <a:spLocks noChangeShapeType="1"/>
          </p:cNvSpPr>
          <p:nvPr/>
        </p:nvSpPr>
        <p:spPr bwMode="auto">
          <a:xfrm>
            <a:off x="4556125" y="4687887"/>
            <a:ext cx="0" cy="581025"/>
          </a:xfrm>
          <a:prstGeom prst="line">
            <a:avLst/>
          </a:prstGeom>
          <a:noFill/>
          <a:ln w="28575" cap="sq">
            <a:noFill/>
            <a:round/>
            <a:headEnd/>
            <a:tailEnd/>
          </a:ln>
        </p:spPr>
        <p:txBody>
          <a:bodyPr/>
          <a:lstStyle/>
          <a:p>
            <a:endParaRPr lang="en-US">
              <a:latin typeface="Arial"/>
              <a:cs typeface="Arial"/>
            </a:endParaRPr>
          </a:p>
        </p:txBody>
      </p:sp>
      <p:sp>
        <p:nvSpPr>
          <p:cNvPr id="29722" name="Line 38"/>
          <p:cNvSpPr>
            <a:spLocks noChangeShapeType="1"/>
          </p:cNvSpPr>
          <p:nvPr/>
        </p:nvSpPr>
        <p:spPr bwMode="auto">
          <a:xfrm>
            <a:off x="4556125" y="5268912"/>
            <a:ext cx="0" cy="581025"/>
          </a:xfrm>
          <a:prstGeom prst="line">
            <a:avLst/>
          </a:prstGeom>
          <a:noFill/>
          <a:ln w="28575" cap="sq">
            <a:noFill/>
            <a:round/>
            <a:headEnd/>
            <a:tailEnd/>
          </a:ln>
        </p:spPr>
        <p:txBody>
          <a:bodyPr/>
          <a:lstStyle/>
          <a:p>
            <a:endParaRPr lang="en-US">
              <a:latin typeface="Arial"/>
              <a:cs typeface="Arial"/>
            </a:endParaRPr>
          </a:p>
        </p:txBody>
      </p:sp>
      <p:sp>
        <p:nvSpPr>
          <p:cNvPr id="29723" name="Line 39"/>
          <p:cNvSpPr>
            <a:spLocks noChangeShapeType="1"/>
          </p:cNvSpPr>
          <p:nvPr/>
        </p:nvSpPr>
        <p:spPr bwMode="auto">
          <a:xfrm>
            <a:off x="555625" y="5849937"/>
            <a:ext cx="4000500" cy="0"/>
          </a:xfrm>
          <a:prstGeom prst="line">
            <a:avLst/>
          </a:prstGeom>
          <a:noFill/>
          <a:ln w="28575" cap="sq">
            <a:noFill/>
            <a:round/>
            <a:headEnd/>
            <a:tailEnd/>
          </a:ln>
        </p:spPr>
        <p:txBody>
          <a:bodyPr/>
          <a:lstStyle/>
          <a:p>
            <a:endParaRPr lang="en-US">
              <a:latin typeface="Arial"/>
              <a:cs typeface="Arial"/>
            </a:endParaRPr>
          </a:p>
        </p:txBody>
      </p:sp>
      <p:sp>
        <p:nvSpPr>
          <p:cNvPr id="29724" name="Line 70"/>
          <p:cNvSpPr>
            <a:spLocks noChangeShapeType="1"/>
          </p:cNvSpPr>
          <p:nvPr/>
        </p:nvSpPr>
        <p:spPr bwMode="auto">
          <a:xfrm>
            <a:off x="1811338" y="2103437"/>
            <a:ext cx="6708775" cy="0"/>
          </a:xfrm>
          <a:prstGeom prst="line">
            <a:avLst/>
          </a:prstGeom>
          <a:noFill/>
          <a:ln w="9525">
            <a:solidFill>
              <a:schemeClr val="tx1"/>
            </a:solidFill>
            <a:round/>
            <a:headEnd/>
            <a:tailEnd/>
          </a:ln>
        </p:spPr>
        <p:txBody>
          <a:bodyPr/>
          <a:lstStyle/>
          <a:p>
            <a:endParaRPr lang="en-US">
              <a:latin typeface="Arial"/>
              <a:cs typeface="Arial"/>
            </a:endParaRPr>
          </a:p>
        </p:txBody>
      </p:sp>
      <p:grpSp>
        <p:nvGrpSpPr>
          <p:cNvPr id="3" name="Group 89"/>
          <p:cNvGrpSpPr>
            <a:grpSpLocks/>
          </p:cNvGrpSpPr>
          <p:nvPr/>
        </p:nvGrpSpPr>
        <p:grpSpPr bwMode="auto">
          <a:xfrm>
            <a:off x="263525" y="2413000"/>
            <a:ext cx="6364288" cy="668337"/>
            <a:chOff x="80" y="1751"/>
            <a:chExt cx="4009" cy="421"/>
          </a:xfrm>
        </p:grpSpPr>
        <p:sp>
          <p:nvSpPr>
            <p:cNvPr id="29746" name="Arc 41"/>
            <p:cNvSpPr>
              <a:spLocks/>
            </p:cNvSpPr>
            <p:nvPr/>
          </p:nvSpPr>
          <p:spPr bwMode="auto">
            <a:xfrm flipH="1">
              <a:off x="1102" y="1765"/>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47" name="Arc 44"/>
            <p:cNvSpPr>
              <a:spLocks/>
            </p:cNvSpPr>
            <p:nvPr/>
          </p:nvSpPr>
          <p:spPr bwMode="auto">
            <a:xfrm>
              <a:off x="2649" y="1751"/>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48" name="Rectangle 78"/>
            <p:cNvSpPr>
              <a:spLocks noChangeArrowheads="1"/>
            </p:cNvSpPr>
            <p:nvPr/>
          </p:nvSpPr>
          <p:spPr bwMode="auto">
            <a:xfrm>
              <a:off x="80" y="1821"/>
              <a:ext cx="1008" cy="279"/>
            </a:xfrm>
            <a:prstGeom prst="rect">
              <a:avLst/>
            </a:prstGeom>
            <a:noFill/>
            <a:ln w="9525">
              <a:noFill/>
              <a:miter lim="800000"/>
              <a:headEnd/>
              <a:tailEnd/>
            </a:ln>
          </p:spPr>
          <p:txBody>
            <a:bodyPr>
              <a:spAutoFit/>
            </a:bodyPr>
            <a:lstStyle/>
            <a:p>
              <a:pPr algn="r"/>
              <a:r>
                <a:rPr lang="en-US" sz="2300" b="1">
                  <a:latin typeface="Arial"/>
                  <a:cs typeface="Arial"/>
                </a:rPr>
                <a:t>∆</a:t>
              </a:r>
              <a:r>
                <a:rPr lang="en-US" sz="2300" b="1" i="1">
                  <a:latin typeface="Arial"/>
                  <a:cs typeface="Arial"/>
                </a:rPr>
                <a:t>Q</a:t>
              </a:r>
              <a:r>
                <a:rPr lang="en-US" sz="2300">
                  <a:latin typeface="Arial"/>
                  <a:cs typeface="Arial"/>
                </a:rPr>
                <a:t> = 1000</a:t>
              </a:r>
            </a:p>
          </p:txBody>
        </p:sp>
        <p:sp>
          <p:nvSpPr>
            <p:cNvPr id="29749" name="Rectangle 83"/>
            <p:cNvSpPr>
              <a:spLocks noChangeArrowheads="1"/>
            </p:cNvSpPr>
            <p:nvPr/>
          </p:nvSpPr>
          <p:spPr bwMode="auto">
            <a:xfrm>
              <a:off x="2867" y="1820"/>
              <a:ext cx="1222" cy="279"/>
            </a:xfrm>
            <a:prstGeom prst="rect">
              <a:avLst/>
            </a:prstGeom>
            <a:noFill/>
            <a:ln w="9525">
              <a:noFill/>
              <a:miter lim="800000"/>
              <a:headEnd/>
              <a:tailEnd/>
            </a:ln>
          </p:spPr>
          <p:txBody>
            <a:bodyPr>
              <a:spAutoFit/>
            </a:bodyPr>
            <a:lstStyle/>
            <a:p>
              <a:r>
                <a:rPr lang="en-US" sz="2300" b="1">
                  <a:latin typeface="Arial"/>
                  <a:cs typeface="Arial"/>
                </a:rPr>
                <a:t>∆TC</a:t>
              </a:r>
              <a:r>
                <a:rPr lang="en-US" sz="2300">
                  <a:latin typeface="Arial"/>
                  <a:cs typeface="Arial"/>
                </a:rPr>
                <a:t> = $2000</a:t>
              </a:r>
            </a:p>
          </p:txBody>
        </p:sp>
      </p:grpSp>
      <p:grpSp>
        <p:nvGrpSpPr>
          <p:cNvPr id="4" name="Group 90"/>
          <p:cNvGrpSpPr>
            <a:grpSpLocks/>
          </p:cNvGrpSpPr>
          <p:nvPr/>
        </p:nvGrpSpPr>
        <p:grpSpPr bwMode="auto">
          <a:xfrm>
            <a:off x="388938" y="3062287"/>
            <a:ext cx="6240462" cy="668338"/>
            <a:chOff x="159" y="2160"/>
            <a:chExt cx="3931" cy="421"/>
          </a:xfrm>
        </p:grpSpPr>
        <p:sp>
          <p:nvSpPr>
            <p:cNvPr id="29742" name="Arc 48"/>
            <p:cNvSpPr>
              <a:spLocks/>
            </p:cNvSpPr>
            <p:nvPr/>
          </p:nvSpPr>
          <p:spPr bwMode="auto">
            <a:xfrm>
              <a:off x="2649" y="2160"/>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43" name="Arc 51"/>
            <p:cNvSpPr>
              <a:spLocks/>
            </p:cNvSpPr>
            <p:nvPr/>
          </p:nvSpPr>
          <p:spPr bwMode="auto">
            <a:xfrm flipH="1">
              <a:off x="1102" y="2174"/>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44" name="Rectangle 79"/>
            <p:cNvSpPr>
              <a:spLocks noChangeArrowheads="1"/>
            </p:cNvSpPr>
            <p:nvPr/>
          </p:nvSpPr>
          <p:spPr bwMode="auto">
            <a:xfrm>
              <a:off x="159" y="2230"/>
              <a:ext cx="928" cy="279"/>
            </a:xfrm>
            <a:prstGeom prst="rect">
              <a:avLst/>
            </a:prstGeom>
            <a:noFill/>
            <a:ln w="9525">
              <a:noFill/>
              <a:miter lim="800000"/>
              <a:headEnd/>
              <a:tailEnd/>
            </a:ln>
          </p:spPr>
          <p:txBody>
            <a:bodyPr>
              <a:spAutoFit/>
            </a:bodyPr>
            <a:lstStyle/>
            <a:p>
              <a:pPr algn="r"/>
              <a:r>
                <a:rPr lang="en-US" sz="2300" b="1">
                  <a:latin typeface="Arial"/>
                  <a:cs typeface="Arial"/>
                </a:rPr>
                <a:t>∆</a:t>
              </a:r>
              <a:r>
                <a:rPr lang="en-US" sz="2300" b="1" i="1">
                  <a:latin typeface="Arial"/>
                  <a:cs typeface="Arial"/>
                </a:rPr>
                <a:t>Q</a:t>
              </a:r>
              <a:r>
                <a:rPr lang="en-US" sz="2300">
                  <a:latin typeface="Arial"/>
                  <a:cs typeface="Arial"/>
                </a:rPr>
                <a:t> = 800</a:t>
              </a:r>
            </a:p>
          </p:txBody>
        </p:sp>
        <p:sp>
          <p:nvSpPr>
            <p:cNvPr id="29745" name="Rectangle 85"/>
            <p:cNvSpPr>
              <a:spLocks noChangeArrowheads="1"/>
            </p:cNvSpPr>
            <p:nvPr/>
          </p:nvSpPr>
          <p:spPr bwMode="auto">
            <a:xfrm>
              <a:off x="2868" y="2227"/>
              <a:ext cx="1222" cy="279"/>
            </a:xfrm>
            <a:prstGeom prst="rect">
              <a:avLst/>
            </a:prstGeom>
            <a:noFill/>
            <a:ln w="9525">
              <a:noFill/>
              <a:miter lim="800000"/>
              <a:headEnd/>
              <a:tailEnd/>
            </a:ln>
          </p:spPr>
          <p:txBody>
            <a:bodyPr>
              <a:spAutoFit/>
            </a:bodyPr>
            <a:lstStyle/>
            <a:p>
              <a:r>
                <a:rPr lang="en-US" sz="2300" b="1">
                  <a:latin typeface="Arial"/>
                  <a:cs typeface="Arial"/>
                </a:rPr>
                <a:t>∆TC</a:t>
              </a:r>
              <a:r>
                <a:rPr lang="en-US" sz="2300">
                  <a:latin typeface="Arial"/>
                  <a:cs typeface="Arial"/>
                </a:rPr>
                <a:t> = $2000</a:t>
              </a:r>
            </a:p>
          </p:txBody>
        </p:sp>
      </p:grpSp>
      <p:grpSp>
        <p:nvGrpSpPr>
          <p:cNvPr id="5" name="Group 91"/>
          <p:cNvGrpSpPr>
            <a:grpSpLocks/>
          </p:cNvGrpSpPr>
          <p:nvPr/>
        </p:nvGrpSpPr>
        <p:grpSpPr bwMode="auto">
          <a:xfrm>
            <a:off x="430213" y="3700462"/>
            <a:ext cx="6200775" cy="668338"/>
            <a:chOff x="185" y="2562"/>
            <a:chExt cx="3906" cy="421"/>
          </a:xfrm>
        </p:grpSpPr>
        <p:sp>
          <p:nvSpPr>
            <p:cNvPr id="29738" name="Arc 65"/>
            <p:cNvSpPr>
              <a:spLocks/>
            </p:cNvSpPr>
            <p:nvPr/>
          </p:nvSpPr>
          <p:spPr bwMode="auto">
            <a:xfrm flipH="1">
              <a:off x="1105" y="2576"/>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39" name="Arc 68"/>
            <p:cNvSpPr>
              <a:spLocks/>
            </p:cNvSpPr>
            <p:nvPr/>
          </p:nvSpPr>
          <p:spPr bwMode="auto">
            <a:xfrm>
              <a:off x="2652" y="2562"/>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40" name="Rectangle 80"/>
            <p:cNvSpPr>
              <a:spLocks noChangeArrowheads="1"/>
            </p:cNvSpPr>
            <p:nvPr/>
          </p:nvSpPr>
          <p:spPr bwMode="auto">
            <a:xfrm>
              <a:off x="185" y="2631"/>
              <a:ext cx="901" cy="279"/>
            </a:xfrm>
            <a:prstGeom prst="rect">
              <a:avLst/>
            </a:prstGeom>
            <a:noFill/>
            <a:ln w="9525">
              <a:noFill/>
              <a:miter lim="800000"/>
              <a:headEnd/>
              <a:tailEnd/>
            </a:ln>
          </p:spPr>
          <p:txBody>
            <a:bodyPr>
              <a:spAutoFit/>
            </a:bodyPr>
            <a:lstStyle/>
            <a:p>
              <a:pPr algn="r"/>
              <a:r>
                <a:rPr lang="en-US" sz="2300" b="1">
                  <a:latin typeface="Arial"/>
                  <a:cs typeface="Arial"/>
                </a:rPr>
                <a:t>∆</a:t>
              </a:r>
              <a:r>
                <a:rPr lang="en-US" sz="2300" b="1" i="1">
                  <a:latin typeface="Arial"/>
                  <a:cs typeface="Arial"/>
                </a:rPr>
                <a:t>Q</a:t>
              </a:r>
              <a:r>
                <a:rPr lang="en-US" sz="2300">
                  <a:latin typeface="Arial"/>
                  <a:cs typeface="Arial"/>
                </a:rPr>
                <a:t> = 600</a:t>
              </a:r>
            </a:p>
          </p:txBody>
        </p:sp>
        <p:sp>
          <p:nvSpPr>
            <p:cNvPr id="29741" name="Rectangle 86"/>
            <p:cNvSpPr>
              <a:spLocks noChangeArrowheads="1"/>
            </p:cNvSpPr>
            <p:nvPr/>
          </p:nvSpPr>
          <p:spPr bwMode="auto">
            <a:xfrm>
              <a:off x="2869" y="2629"/>
              <a:ext cx="1222" cy="279"/>
            </a:xfrm>
            <a:prstGeom prst="rect">
              <a:avLst/>
            </a:prstGeom>
            <a:noFill/>
            <a:ln w="9525">
              <a:noFill/>
              <a:miter lim="800000"/>
              <a:headEnd/>
              <a:tailEnd/>
            </a:ln>
          </p:spPr>
          <p:txBody>
            <a:bodyPr>
              <a:spAutoFit/>
            </a:bodyPr>
            <a:lstStyle/>
            <a:p>
              <a:r>
                <a:rPr lang="en-US" sz="2300" b="1">
                  <a:latin typeface="Arial"/>
                  <a:cs typeface="Arial"/>
                </a:rPr>
                <a:t>∆TC</a:t>
              </a:r>
              <a:r>
                <a:rPr lang="en-US" sz="2300">
                  <a:latin typeface="Arial"/>
                  <a:cs typeface="Arial"/>
                </a:rPr>
                <a:t> = $2000</a:t>
              </a:r>
            </a:p>
          </p:txBody>
        </p:sp>
      </p:grpSp>
      <p:grpSp>
        <p:nvGrpSpPr>
          <p:cNvPr id="6" name="Group 92"/>
          <p:cNvGrpSpPr>
            <a:grpSpLocks/>
          </p:cNvGrpSpPr>
          <p:nvPr/>
        </p:nvGrpSpPr>
        <p:grpSpPr bwMode="auto">
          <a:xfrm>
            <a:off x="444500" y="4337050"/>
            <a:ext cx="6172200" cy="668337"/>
            <a:chOff x="194" y="2963"/>
            <a:chExt cx="3888" cy="421"/>
          </a:xfrm>
        </p:grpSpPr>
        <p:sp>
          <p:nvSpPr>
            <p:cNvPr id="29734" name="Arc 53"/>
            <p:cNvSpPr>
              <a:spLocks/>
            </p:cNvSpPr>
            <p:nvPr/>
          </p:nvSpPr>
          <p:spPr bwMode="auto">
            <a:xfrm flipH="1">
              <a:off x="1098" y="2977"/>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35" name="Arc 56"/>
            <p:cNvSpPr>
              <a:spLocks/>
            </p:cNvSpPr>
            <p:nvPr/>
          </p:nvSpPr>
          <p:spPr bwMode="auto">
            <a:xfrm>
              <a:off x="2645" y="2963"/>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36" name="Rectangle 81"/>
            <p:cNvSpPr>
              <a:spLocks noChangeArrowheads="1"/>
            </p:cNvSpPr>
            <p:nvPr/>
          </p:nvSpPr>
          <p:spPr bwMode="auto">
            <a:xfrm>
              <a:off x="194" y="3032"/>
              <a:ext cx="887" cy="279"/>
            </a:xfrm>
            <a:prstGeom prst="rect">
              <a:avLst/>
            </a:prstGeom>
            <a:noFill/>
            <a:ln w="9525">
              <a:noFill/>
              <a:miter lim="800000"/>
              <a:headEnd/>
              <a:tailEnd/>
            </a:ln>
          </p:spPr>
          <p:txBody>
            <a:bodyPr>
              <a:spAutoFit/>
            </a:bodyPr>
            <a:lstStyle/>
            <a:p>
              <a:pPr algn="r"/>
              <a:r>
                <a:rPr lang="en-US" sz="2300" b="1">
                  <a:latin typeface="Arial"/>
                  <a:cs typeface="Arial"/>
                </a:rPr>
                <a:t>∆</a:t>
              </a:r>
              <a:r>
                <a:rPr lang="en-US" sz="2300" b="1" i="1">
                  <a:latin typeface="Arial"/>
                  <a:cs typeface="Arial"/>
                </a:rPr>
                <a:t>Q</a:t>
              </a:r>
              <a:r>
                <a:rPr lang="en-US" sz="2300">
                  <a:latin typeface="Arial"/>
                  <a:cs typeface="Arial"/>
                </a:rPr>
                <a:t> = 400</a:t>
              </a:r>
            </a:p>
          </p:txBody>
        </p:sp>
        <p:sp>
          <p:nvSpPr>
            <p:cNvPr id="29737" name="Rectangle 87"/>
            <p:cNvSpPr>
              <a:spLocks noChangeArrowheads="1"/>
            </p:cNvSpPr>
            <p:nvPr/>
          </p:nvSpPr>
          <p:spPr bwMode="auto">
            <a:xfrm>
              <a:off x="2860" y="3028"/>
              <a:ext cx="1222" cy="279"/>
            </a:xfrm>
            <a:prstGeom prst="rect">
              <a:avLst/>
            </a:prstGeom>
            <a:noFill/>
            <a:ln w="9525">
              <a:noFill/>
              <a:miter lim="800000"/>
              <a:headEnd/>
              <a:tailEnd/>
            </a:ln>
          </p:spPr>
          <p:txBody>
            <a:bodyPr>
              <a:spAutoFit/>
            </a:bodyPr>
            <a:lstStyle/>
            <a:p>
              <a:r>
                <a:rPr lang="en-US" sz="2300" b="1">
                  <a:latin typeface="Arial"/>
                  <a:cs typeface="Arial"/>
                </a:rPr>
                <a:t>∆TC</a:t>
              </a:r>
              <a:r>
                <a:rPr lang="en-US" sz="2300">
                  <a:latin typeface="Arial"/>
                  <a:cs typeface="Arial"/>
                </a:rPr>
                <a:t> = $2000</a:t>
              </a:r>
            </a:p>
          </p:txBody>
        </p:sp>
      </p:grpSp>
      <p:grpSp>
        <p:nvGrpSpPr>
          <p:cNvPr id="7" name="Group 93"/>
          <p:cNvGrpSpPr>
            <a:grpSpLocks/>
          </p:cNvGrpSpPr>
          <p:nvPr/>
        </p:nvGrpSpPr>
        <p:grpSpPr bwMode="auto">
          <a:xfrm>
            <a:off x="444500" y="4943475"/>
            <a:ext cx="6186488" cy="668337"/>
            <a:chOff x="194" y="3345"/>
            <a:chExt cx="3897" cy="421"/>
          </a:xfrm>
        </p:grpSpPr>
        <p:sp>
          <p:nvSpPr>
            <p:cNvPr id="29730" name="Arc 59"/>
            <p:cNvSpPr>
              <a:spLocks/>
            </p:cNvSpPr>
            <p:nvPr/>
          </p:nvSpPr>
          <p:spPr bwMode="auto">
            <a:xfrm flipH="1">
              <a:off x="1105" y="3359"/>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31" name="Arc 62"/>
            <p:cNvSpPr>
              <a:spLocks/>
            </p:cNvSpPr>
            <p:nvPr/>
          </p:nvSpPr>
          <p:spPr bwMode="auto">
            <a:xfrm>
              <a:off x="2652" y="3345"/>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p:spPr>
          <p:txBody>
            <a:bodyPr wrap="none" anchor="ctr"/>
            <a:lstStyle/>
            <a:p>
              <a:endParaRPr lang="en-US">
                <a:latin typeface="Arial"/>
                <a:cs typeface="Arial"/>
              </a:endParaRPr>
            </a:p>
          </p:txBody>
        </p:sp>
        <p:sp>
          <p:nvSpPr>
            <p:cNvPr id="29732" name="Rectangle 82"/>
            <p:cNvSpPr>
              <a:spLocks noChangeArrowheads="1"/>
            </p:cNvSpPr>
            <p:nvPr/>
          </p:nvSpPr>
          <p:spPr bwMode="auto">
            <a:xfrm>
              <a:off x="194" y="3421"/>
              <a:ext cx="894" cy="279"/>
            </a:xfrm>
            <a:prstGeom prst="rect">
              <a:avLst/>
            </a:prstGeom>
            <a:noFill/>
            <a:ln w="9525">
              <a:noFill/>
              <a:miter lim="800000"/>
              <a:headEnd/>
              <a:tailEnd/>
            </a:ln>
          </p:spPr>
          <p:txBody>
            <a:bodyPr>
              <a:spAutoFit/>
            </a:bodyPr>
            <a:lstStyle/>
            <a:p>
              <a:pPr algn="r"/>
              <a:r>
                <a:rPr lang="en-US" sz="2300" b="1">
                  <a:latin typeface="Arial"/>
                  <a:cs typeface="Arial"/>
                </a:rPr>
                <a:t>∆</a:t>
              </a:r>
              <a:r>
                <a:rPr lang="en-US" sz="2300" b="1" i="1">
                  <a:latin typeface="Arial"/>
                  <a:cs typeface="Arial"/>
                </a:rPr>
                <a:t>Q</a:t>
              </a:r>
              <a:r>
                <a:rPr lang="en-US" sz="2300">
                  <a:latin typeface="Arial"/>
                  <a:cs typeface="Arial"/>
                </a:rPr>
                <a:t> = 200</a:t>
              </a:r>
            </a:p>
          </p:txBody>
        </p:sp>
        <p:sp>
          <p:nvSpPr>
            <p:cNvPr id="29733" name="Rectangle 88"/>
            <p:cNvSpPr>
              <a:spLocks noChangeArrowheads="1"/>
            </p:cNvSpPr>
            <p:nvPr/>
          </p:nvSpPr>
          <p:spPr bwMode="auto">
            <a:xfrm>
              <a:off x="2869" y="3411"/>
              <a:ext cx="1222" cy="279"/>
            </a:xfrm>
            <a:prstGeom prst="rect">
              <a:avLst/>
            </a:prstGeom>
            <a:noFill/>
            <a:ln w="9525">
              <a:noFill/>
              <a:miter lim="800000"/>
              <a:headEnd/>
              <a:tailEnd/>
            </a:ln>
          </p:spPr>
          <p:txBody>
            <a:bodyPr>
              <a:spAutoFit/>
            </a:bodyPr>
            <a:lstStyle/>
            <a:p>
              <a:r>
                <a:rPr lang="en-US" sz="2300" b="1">
                  <a:latin typeface="Arial"/>
                  <a:cs typeface="Arial"/>
                </a:rPr>
                <a:t>∆TC</a:t>
              </a:r>
              <a:r>
                <a:rPr lang="en-US" sz="2300">
                  <a:latin typeface="Arial"/>
                  <a:cs typeface="Arial"/>
                </a:rPr>
                <a:t> = $2000</a:t>
              </a:r>
            </a:p>
          </p:txBody>
        </p:sp>
      </p:gr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Tree>
    <p:extLst>
      <p:ext uri="{BB962C8B-B14F-4D97-AF65-F5344CB8AC3E}">
        <p14:creationId xmlns:p14="http://schemas.microsoft.com/office/powerpoint/2010/main" val="1219674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51"/>
                                        </p:tgtEl>
                                        <p:attrNameLst>
                                          <p:attrName>style.visibility</p:attrName>
                                        </p:attrNameLst>
                                      </p:cBhvr>
                                      <p:to>
                                        <p:strVal val="visible"/>
                                      </p:to>
                                    </p:set>
                                    <p:animEffect transition="in" filter="wipe(left)">
                                      <p:cBhvr>
                                        <p:cTn id="11" dur="500"/>
                                        <p:tgtEl>
                                          <p:spTgt spid="8295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500"/>
                                        <p:tgtEl>
                                          <p:spTgt spid="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2950"/>
                                        </p:tgtEl>
                                        <p:attrNameLst>
                                          <p:attrName>style.visibility</p:attrName>
                                        </p:attrNameLst>
                                      </p:cBhvr>
                                      <p:to>
                                        <p:strVal val="visible"/>
                                      </p:to>
                                    </p:set>
                                    <p:animEffect transition="in" filter="wipe(left)">
                                      <p:cBhvr>
                                        <p:cTn id="24" dur="500"/>
                                        <p:tgtEl>
                                          <p:spTgt spid="829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500"/>
                                        <p:tgtEl>
                                          <p:spTgt spid="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82949"/>
                                        </p:tgtEl>
                                        <p:attrNameLst>
                                          <p:attrName>style.visibility</p:attrName>
                                        </p:attrNameLst>
                                      </p:cBhvr>
                                      <p:to>
                                        <p:strVal val="visible"/>
                                      </p:to>
                                    </p:set>
                                    <p:animEffect transition="in" filter="wipe(left)">
                                      <p:cBhvr>
                                        <p:cTn id="37" dur="500"/>
                                        <p:tgtEl>
                                          <p:spTgt spid="829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500"/>
                            </p:stCondLst>
                            <p:childTnLst>
                              <p:par>
                                <p:cTn id="44" presetID="18" presetClass="entr" presetSubtype="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trips(downRight)">
                                      <p:cBhvr>
                                        <p:cTn id="46" dur="500"/>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2948"/>
                                        </p:tgtEl>
                                        <p:attrNameLst>
                                          <p:attrName>style.visibility</p:attrName>
                                        </p:attrNameLst>
                                      </p:cBhvr>
                                      <p:to>
                                        <p:strVal val="visible"/>
                                      </p:to>
                                    </p:set>
                                    <p:animEffect transition="in" filter="wipe(left)">
                                      <p:cBhvr>
                                        <p:cTn id="50" dur="500"/>
                                        <p:tgtEl>
                                          <p:spTgt spid="829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par>
                          <p:cTn id="56" fill="hold">
                            <p:stCondLst>
                              <p:cond delay="500"/>
                            </p:stCondLst>
                            <p:childTnLst>
                              <p:par>
                                <p:cTn id="57" presetID="18" presetClass="entr" presetSubtype="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strips(downRight)">
                                      <p:cBhvr>
                                        <p:cTn id="59" dur="500"/>
                                        <p:tgtEl>
                                          <p:spTgt spid="7"/>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82947"/>
                                        </p:tgtEl>
                                        <p:attrNameLst>
                                          <p:attrName>style.visibility</p:attrName>
                                        </p:attrNameLst>
                                      </p:cBhvr>
                                      <p:to>
                                        <p:strVal val="visible"/>
                                      </p:to>
                                    </p:set>
                                    <p:animEffect transition="in" filter="wipe(left)">
                                      <p:cBhvr>
                                        <p:cTn id="63"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P spid="82949" grpId="0"/>
      <p:bldP spid="82950" grpId="0"/>
      <p:bldP spid="829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4"/>
          <p:cNvSpPr>
            <a:spLocks noGrp="1" noChangeArrowheads="1"/>
          </p:cNvSpPr>
          <p:nvPr>
            <p:ph type="title"/>
          </p:nvPr>
        </p:nvSpPr>
        <p:spPr/>
        <p:txBody>
          <a:bodyPr/>
          <a:lstStyle/>
          <a:p>
            <a:pPr eaLnBrk="1" hangingPunct="1"/>
            <a:r>
              <a:rPr lang="en-US" sz="3000" b="1" dirty="0" smtClean="0"/>
              <a:t>EXAMPLE 1</a:t>
            </a:r>
            <a:r>
              <a:rPr lang="en-US" sz="3000" dirty="0" smtClean="0"/>
              <a:t>:  </a:t>
            </a:r>
            <a:r>
              <a:rPr lang="en-US" sz="3400" dirty="0" smtClean="0"/>
              <a:t>The Marginal Cost Curve</a:t>
            </a:r>
          </a:p>
        </p:txBody>
      </p:sp>
      <p:sp>
        <p:nvSpPr>
          <p:cNvPr id="8" name="Text Placeholder 7"/>
          <p:cNvSpPr>
            <a:spLocks noGrp="1"/>
          </p:cNvSpPr>
          <p:nvPr>
            <p:ph type="body" sz="quarter" idx="12"/>
          </p:nvPr>
        </p:nvSpPr>
        <p:spPr>
          <a:xfrm>
            <a:off x="5334000" y="1347788"/>
            <a:ext cx="3365500" cy="4826000"/>
          </a:xfrm>
        </p:spPr>
        <p:txBody>
          <a:bodyPr/>
          <a:lstStyle/>
          <a:p>
            <a:r>
              <a:rPr lang="en-US" sz="2800" dirty="0"/>
              <a:t>MC usually rises </a:t>
            </a:r>
            <a:br>
              <a:rPr lang="en-US" sz="2800" dirty="0"/>
            </a:br>
            <a:r>
              <a:rPr lang="en-US" sz="2800" dirty="0"/>
              <a:t>as Q rises, </a:t>
            </a:r>
            <a:br>
              <a:rPr lang="en-US" sz="2800" dirty="0"/>
            </a:br>
            <a:r>
              <a:rPr lang="en-US" sz="2800" dirty="0"/>
              <a:t>as in this example.</a:t>
            </a:r>
          </a:p>
          <a:p>
            <a:endParaRPr lang="en-US" sz="2800" dirty="0"/>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055" name="Rectangle 5"/>
          <p:cNvSpPr>
            <a:spLocks noChangeArrowheads="1"/>
          </p:cNvSpPr>
          <p:nvPr/>
        </p:nvSpPr>
        <p:spPr bwMode="auto">
          <a:xfrm>
            <a:off x="1611313" y="5635625"/>
            <a:ext cx="1244600" cy="581025"/>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$11,000</a:t>
            </a:r>
          </a:p>
        </p:txBody>
      </p:sp>
      <p:sp>
        <p:nvSpPr>
          <p:cNvPr id="2056" name="Rectangle 6"/>
          <p:cNvSpPr>
            <a:spLocks noChangeArrowheads="1"/>
          </p:cNvSpPr>
          <p:nvPr/>
        </p:nvSpPr>
        <p:spPr bwMode="auto">
          <a:xfrm>
            <a:off x="1611313" y="5054600"/>
            <a:ext cx="1244600" cy="581025"/>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$9,000</a:t>
            </a:r>
          </a:p>
        </p:txBody>
      </p:sp>
      <p:sp>
        <p:nvSpPr>
          <p:cNvPr id="2057" name="Rectangle 7"/>
          <p:cNvSpPr>
            <a:spLocks noChangeArrowheads="1"/>
          </p:cNvSpPr>
          <p:nvPr/>
        </p:nvSpPr>
        <p:spPr bwMode="auto">
          <a:xfrm>
            <a:off x="1611313" y="4414838"/>
            <a:ext cx="1244600" cy="63976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$7,000</a:t>
            </a:r>
          </a:p>
        </p:txBody>
      </p:sp>
      <p:sp>
        <p:nvSpPr>
          <p:cNvPr id="2058" name="Rectangle 8"/>
          <p:cNvSpPr>
            <a:spLocks noChangeArrowheads="1"/>
          </p:cNvSpPr>
          <p:nvPr/>
        </p:nvSpPr>
        <p:spPr bwMode="auto">
          <a:xfrm>
            <a:off x="1611313" y="3760788"/>
            <a:ext cx="1244600" cy="6540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$5,000</a:t>
            </a:r>
          </a:p>
        </p:txBody>
      </p:sp>
      <p:sp>
        <p:nvSpPr>
          <p:cNvPr id="2059" name="Rectangle 9"/>
          <p:cNvSpPr>
            <a:spLocks noChangeArrowheads="1"/>
          </p:cNvSpPr>
          <p:nvPr/>
        </p:nvSpPr>
        <p:spPr bwMode="auto">
          <a:xfrm>
            <a:off x="1611313" y="3121025"/>
            <a:ext cx="1244600" cy="63976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$3,000</a:t>
            </a:r>
          </a:p>
        </p:txBody>
      </p:sp>
      <p:sp>
        <p:nvSpPr>
          <p:cNvPr id="2060" name="Rectangle 10"/>
          <p:cNvSpPr>
            <a:spLocks noChangeArrowheads="1"/>
          </p:cNvSpPr>
          <p:nvPr/>
        </p:nvSpPr>
        <p:spPr bwMode="auto">
          <a:xfrm>
            <a:off x="1611313" y="2441575"/>
            <a:ext cx="1244600" cy="6794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$1,000</a:t>
            </a:r>
          </a:p>
        </p:txBody>
      </p:sp>
      <p:sp>
        <p:nvSpPr>
          <p:cNvPr id="2061" name="Rectangle 11"/>
          <p:cNvSpPr>
            <a:spLocks noChangeArrowheads="1"/>
          </p:cNvSpPr>
          <p:nvPr/>
        </p:nvSpPr>
        <p:spPr bwMode="auto">
          <a:xfrm>
            <a:off x="1611313" y="1128713"/>
            <a:ext cx="1244600" cy="131286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i="1">
                <a:latin typeface="Arial"/>
                <a:cs typeface="Arial"/>
              </a:rPr>
              <a:t>TC</a:t>
            </a:r>
          </a:p>
        </p:txBody>
      </p:sp>
      <p:grpSp>
        <p:nvGrpSpPr>
          <p:cNvPr id="2" name="Group 12"/>
          <p:cNvGrpSpPr>
            <a:grpSpLocks/>
          </p:cNvGrpSpPr>
          <p:nvPr/>
        </p:nvGrpSpPr>
        <p:grpSpPr bwMode="auto">
          <a:xfrm>
            <a:off x="2855913" y="2798763"/>
            <a:ext cx="1146175" cy="3095625"/>
            <a:chOff x="1799" y="1966"/>
            <a:chExt cx="722" cy="1950"/>
          </a:xfrm>
        </p:grpSpPr>
        <p:sp>
          <p:nvSpPr>
            <p:cNvPr id="2089" name="Rectangle 13"/>
            <p:cNvSpPr>
              <a:spLocks noChangeArrowheads="1"/>
            </p:cNvSpPr>
            <p:nvPr/>
          </p:nvSpPr>
          <p:spPr bwMode="auto">
            <a:xfrm>
              <a:off x="1799" y="3550"/>
              <a:ext cx="722"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$10.00</a:t>
              </a:r>
            </a:p>
          </p:txBody>
        </p:sp>
        <p:sp>
          <p:nvSpPr>
            <p:cNvPr id="2090" name="Rectangle 14"/>
            <p:cNvSpPr>
              <a:spLocks noChangeArrowheads="1"/>
            </p:cNvSpPr>
            <p:nvPr/>
          </p:nvSpPr>
          <p:spPr bwMode="auto">
            <a:xfrm>
              <a:off x="1799" y="3184"/>
              <a:ext cx="722" cy="366"/>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$5.00</a:t>
              </a:r>
            </a:p>
          </p:txBody>
        </p:sp>
        <p:sp>
          <p:nvSpPr>
            <p:cNvPr id="2091" name="Rectangle 15"/>
            <p:cNvSpPr>
              <a:spLocks noChangeArrowheads="1"/>
            </p:cNvSpPr>
            <p:nvPr/>
          </p:nvSpPr>
          <p:spPr bwMode="auto">
            <a:xfrm>
              <a:off x="1799" y="2781"/>
              <a:ext cx="722"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$3.33</a:t>
              </a:r>
            </a:p>
          </p:txBody>
        </p:sp>
        <p:sp>
          <p:nvSpPr>
            <p:cNvPr id="2092" name="Rectangle 16"/>
            <p:cNvSpPr>
              <a:spLocks noChangeArrowheads="1"/>
            </p:cNvSpPr>
            <p:nvPr/>
          </p:nvSpPr>
          <p:spPr bwMode="auto">
            <a:xfrm>
              <a:off x="1799" y="2369"/>
              <a:ext cx="722" cy="412"/>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$2.50</a:t>
              </a:r>
            </a:p>
          </p:txBody>
        </p:sp>
        <p:sp>
          <p:nvSpPr>
            <p:cNvPr id="2093" name="Rectangle 17"/>
            <p:cNvSpPr>
              <a:spLocks noChangeArrowheads="1"/>
            </p:cNvSpPr>
            <p:nvPr/>
          </p:nvSpPr>
          <p:spPr bwMode="auto">
            <a:xfrm>
              <a:off x="1799" y="1966"/>
              <a:ext cx="722" cy="403"/>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$2.00</a:t>
              </a:r>
            </a:p>
          </p:txBody>
        </p:sp>
      </p:grpSp>
      <p:sp>
        <p:nvSpPr>
          <p:cNvPr id="2063" name="Rectangle 18"/>
          <p:cNvSpPr>
            <a:spLocks noChangeArrowheads="1"/>
          </p:cNvSpPr>
          <p:nvPr/>
        </p:nvSpPr>
        <p:spPr bwMode="auto">
          <a:xfrm>
            <a:off x="2855913" y="2441575"/>
            <a:ext cx="1146175" cy="679450"/>
          </a:xfrm>
          <a:prstGeom prst="rect">
            <a:avLst/>
          </a:prstGeom>
          <a:noFill/>
          <a:ln w="9525">
            <a:noFill/>
            <a:miter lim="800000"/>
            <a:headEnd/>
            <a:tailEnd/>
          </a:ln>
        </p:spPr>
        <p:txBody>
          <a:bodyPr lIns="0" rIns="182880" anchor="ctr"/>
          <a:lstStyle/>
          <a:p>
            <a:pPr algn="r">
              <a:lnSpc>
                <a:spcPct val="105000"/>
              </a:lnSpc>
              <a:spcBef>
                <a:spcPct val="45000"/>
              </a:spcBef>
              <a:buClr>
                <a:srgbClr val="00B85C"/>
              </a:buClr>
              <a:buSzPct val="120000"/>
              <a:buFont typeface="Wingdings" pitchFamily="2" charset="2"/>
              <a:buNone/>
            </a:pPr>
            <a:endParaRPr lang="en-US" sz="2300">
              <a:latin typeface="Arial"/>
              <a:cs typeface="Arial"/>
            </a:endParaRPr>
          </a:p>
        </p:txBody>
      </p:sp>
      <p:sp>
        <p:nvSpPr>
          <p:cNvPr id="2064" name="Rectangle 19"/>
          <p:cNvSpPr>
            <a:spLocks noChangeArrowheads="1"/>
          </p:cNvSpPr>
          <p:nvPr/>
        </p:nvSpPr>
        <p:spPr bwMode="auto">
          <a:xfrm>
            <a:off x="2855913" y="1128713"/>
            <a:ext cx="1146175" cy="131286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i="1">
                <a:latin typeface="Arial"/>
                <a:cs typeface="Arial"/>
              </a:rPr>
              <a:t>MC</a:t>
            </a:r>
          </a:p>
        </p:txBody>
      </p:sp>
      <p:sp>
        <p:nvSpPr>
          <p:cNvPr id="2065" name="Rectangle 20"/>
          <p:cNvSpPr>
            <a:spLocks noChangeArrowheads="1"/>
          </p:cNvSpPr>
          <p:nvPr/>
        </p:nvSpPr>
        <p:spPr bwMode="auto">
          <a:xfrm>
            <a:off x="330200" y="5635625"/>
            <a:ext cx="1281113"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3000</a:t>
            </a:r>
          </a:p>
        </p:txBody>
      </p:sp>
      <p:sp>
        <p:nvSpPr>
          <p:cNvPr id="2066" name="Rectangle 21"/>
          <p:cNvSpPr>
            <a:spLocks noChangeArrowheads="1"/>
          </p:cNvSpPr>
          <p:nvPr/>
        </p:nvSpPr>
        <p:spPr bwMode="auto">
          <a:xfrm>
            <a:off x="330200" y="5054600"/>
            <a:ext cx="1281113" cy="581025"/>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2800</a:t>
            </a:r>
          </a:p>
        </p:txBody>
      </p:sp>
      <p:sp>
        <p:nvSpPr>
          <p:cNvPr id="2067" name="Rectangle 22"/>
          <p:cNvSpPr>
            <a:spLocks noChangeArrowheads="1"/>
          </p:cNvSpPr>
          <p:nvPr/>
        </p:nvSpPr>
        <p:spPr bwMode="auto">
          <a:xfrm>
            <a:off x="330200" y="4414838"/>
            <a:ext cx="1281113" cy="63976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2400</a:t>
            </a:r>
          </a:p>
        </p:txBody>
      </p:sp>
      <p:sp>
        <p:nvSpPr>
          <p:cNvPr id="2068" name="Rectangle 23"/>
          <p:cNvSpPr>
            <a:spLocks noChangeArrowheads="1"/>
          </p:cNvSpPr>
          <p:nvPr/>
        </p:nvSpPr>
        <p:spPr bwMode="auto">
          <a:xfrm>
            <a:off x="330200" y="3760788"/>
            <a:ext cx="1281113" cy="6540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1800</a:t>
            </a:r>
          </a:p>
        </p:txBody>
      </p:sp>
      <p:sp>
        <p:nvSpPr>
          <p:cNvPr id="2069" name="Rectangle 24"/>
          <p:cNvSpPr>
            <a:spLocks noChangeArrowheads="1"/>
          </p:cNvSpPr>
          <p:nvPr/>
        </p:nvSpPr>
        <p:spPr bwMode="auto">
          <a:xfrm>
            <a:off x="330200" y="3121025"/>
            <a:ext cx="1281113" cy="63976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1000</a:t>
            </a:r>
          </a:p>
        </p:txBody>
      </p:sp>
      <p:sp>
        <p:nvSpPr>
          <p:cNvPr id="2070" name="Rectangle 25"/>
          <p:cNvSpPr>
            <a:spLocks noChangeArrowheads="1"/>
          </p:cNvSpPr>
          <p:nvPr/>
        </p:nvSpPr>
        <p:spPr bwMode="auto">
          <a:xfrm>
            <a:off x="330200" y="2441575"/>
            <a:ext cx="1281113" cy="679450"/>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0</a:t>
            </a:r>
          </a:p>
        </p:txBody>
      </p:sp>
      <p:sp>
        <p:nvSpPr>
          <p:cNvPr id="2071" name="Rectangle 26"/>
          <p:cNvSpPr>
            <a:spLocks noChangeArrowheads="1"/>
          </p:cNvSpPr>
          <p:nvPr/>
        </p:nvSpPr>
        <p:spPr bwMode="auto">
          <a:xfrm>
            <a:off x="330200" y="1128713"/>
            <a:ext cx="1281113" cy="131286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r>
            <a:br>
              <a:rPr lang="en-US" sz="2400">
                <a:latin typeface="Arial"/>
                <a:cs typeface="Arial"/>
              </a:rPr>
            </a:br>
            <a:r>
              <a:rPr lang="en-US" sz="2400">
                <a:latin typeface="Arial"/>
                <a:cs typeface="Arial"/>
              </a:rPr>
              <a:t>(bushels </a:t>
            </a:r>
            <a:br>
              <a:rPr lang="en-US" sz="2400">
                <a:latin typeface="Arial"/>
                <a:cs typeface="Arial"/>
              </a:rPr>
            </a:br>
            <a:r>
              <a:rPr lang="en-US" sz="2400">
                <a:latin typeface="Arial"/>
                <a:cs typeface="Arial"/>
              </a:rPr>
              <a:t>of wheat)</a:t>
            </a:r>
          </a:p>
        </p:txBody>
      </p:sp>
      <p:sp>
        <p:nvSpPr>
          <p:cNvPr id="2072" name="Line 27"/>
          <p:cNvSpPr>
            <a:spLocks noChangeShapeType="1"/>
          </p:cNvSpPr>
          <p:nvPr/>
        </p:nvSpPr>
        <p:spPr bwMode="auto">
          <a:xfrm>
            <a:off x="330200" y="1128713"/>
            <a:ext cx="0" cy="1312862"/>
          </a:xfrm>
          <a:prstGeom prst="line">
            <a:avLst/>
          </a:prstGeom>
          <a:noFill/>
          <a:ln w="28575" cap="sq">
            <a:noFill/>
            <a:round/>
            <a:headEnd/>
            <a:tailEnd/>
          </a:ln>
        </p:spPr>
        <p:txBody>
          <a:bodyPr/>
          <a:lstStyle/>
          <a:p>
            <a:endParaRPr lang="en-US">
              <a:latin typeface="Arial"/>
              <a:cs typeface="Arial"/>
            </a:endParaRPr>
          </a:p>
        </p:txBody>
      </p:sp>
      <p:sp>
        <p:nvSpPr>
          <p:cNvPr id="2073" name="Line 28"/>
          <p:cNvSpPr>
            <a:spLocks noChangeShapeType="1"/>
          </p:cNvSpPr>
          <p:nvPr/>
        </p:nvSpPr>
        <p:spPr bwMode="auto">
          <a:xfrm>
            <a:off x="4002088" y="1128713"/>
            <a:ext cx="0" cy="1312862"/>
          </a:xfrm>
          <a:prstGeom prst="line">
            <a:avLst/>
          </a:prstGeom>
          <a:noFill/>
          <a:ln w="28575" cap="sq">
            <a:noFill/>
            <a:round/>
            <a:headEnd/>
            <a:tailEnd/>
          </a:ln>
        </p:spPr>
        <p:txBody>
          <a:bodyPr/>
          <a:lstStyle/>
          <a:p>
            <a:endParaRPr lang="en-US">
              <a:latin typeface="Arial"/>
              <a:cs typeface="Arial"/>
            </a:endParaRPr>
          </a:p>
        </p:txBody>
      </p:sp>
      <p:sp>
        <p:nvSpPr>
          <p:cNvPr id="2074" name="Line 29"/>
          <p:cNvSpPr>
            <a:spLocks noChangeShapeType="1"/>
          </p:cNvSpPr>
          <p:nvPr/>
        </p:nvSpPr>
        <p:spPr bwMode="auto">
          <a:xfrm>
            <a:off x="330200" y="1128713"/>
            <a:ext cx="3671888" cy="0"/>
          </a:xfrm>
          <a:prstGeom prst="line">
            <a:avLst/>
          </a:prstGeom>
          <a:noFill/>
          <a:ln w="28575" cap="sq">
            <a:noFill/>
            <a:round/>
            <a:headEnd/>
            <a:tailEnd/>
          </a:ln>
        </p:spPr>
        <p:txBody>
          <a:bodyPr/>
          <a:lstStyle/>
          <a:p>
            <a:endParaRPr lang="en-US">
              <a:latin typeface="Arial"/>
              <a:cs typeface="Arial"/>
            </a:endParaRPr>
          </a:p>
        </p:txBody>
      </p:sp>
      <p:sp>
        <p:nvSpPr>
          <p:cNvPr id="2075" name="Line 30"/>
          <p:cNvSpPr>
            <a:spLocks noChangeShapeType="1"/>
          </p:cNvSpPr>
          <p:nvPr/>
        </p:nvSpPr>
        <p:spPr bwMode="auto">
          <a:xfrm>
            <a:off x="330200" y="2441575"/>
            <a:ext cx="0" cy="679450"/>
          </a:xfrm>
          <a:prstGeom prst="line">
            <a:avLst/>
          </a:prstGeom>
          <a:noFill/>
          <a:ln w="28575" cap="sq">
            <a:noFill/>
            <a:round/>
            <a:headEnd/>
            <a:tailEnd/>
          </a:ln>
        </p:spPr>
        <p:txBody>
          <a:bodyPr/>
          <a:lstStyle/>
          <a:p>
            <a:endParaRPr lang="en-US">
              <a:latin typeface="Arial"/>
              <a:cs typeface="Arial"/>
            </a:endParaRPr>
          </a:p>
        </p:txBody>
      </p:sp>
      <p:sp>
        <p:nvSpPr>
          <p:cNvPr id="2076" name="Line 31"/>
          <p:cNvSpPr>
            <a:spLocks noChangeShapeType="1"/>
          </p:cNvSpPr>
          <p:nvPr/>
        </p:nvSpPr>
        <p:spPr bwMode="auto">
          <a:xfrm>
            <a:off x="4002088" y="2441575"/>
            <a:ext cx="0" cy="679450"/>
          </a:xfrm>
          <a:prstGeom prst="line">
            <a:avLst/>
          </a:prstGeom>
          <a:noFill/>
          <a:ln w="28575" cap="sq">
            <a:noFill/>
            <a:round/>
            <a:headEnd/>
            <a:tailEnd/>
          </a:ln>
        </p:spPr>
        <p:txBody>
          <a:bodyPr/>
          <a:lstStyle/>
          <a:p>
            <a:endParaRPr lang="en-US">
              <a:latin typeface="Arial"/>
              <a:cs typeface="Arial"/>
            </a:endParaRPr>
          </a:p>
        </p:txBody>
      </p:sp>
      <p:sp>
        <p:nvSpPr>
          <p:cNvPr id="2077" name="Line 32"/>
          <p:cNvSpPr>
            <a:spLocks noChangeShapeType="1"/>
          </p:cNvSpPr>
          <p:nvPr/>
        </p:nvSpPr>
        <p:spPr bwMode="auto">
          <a:xfrm>
            <a:off x="330200" y="3121025"/>
            <a:ext cx="0" cy="639763"/>
          </a:xfrm>
          <a:prstGeom prst="line">
            <a:avLst/>
          </a:prstGeom>
          <a:noFill/>
          <a:ln w="28575" cap="sq">
            <a:noFill/>
            <a:round/>
            <a:headEnd/>
            <a:tailEnd/>
          </a:ln>
        </p:spPr>
        <p:txBody>
          <a:bodyPr/>
          <a:lstStyle/>
          <a:p>
            <a:endParaRPr lang="en-US">
              <a:latin typeface="Arial"/>
              <a:cs typeface="Arial"/>
            </a:endParaRPr>
          </a:p>
        </p:txBody>
      </p:sp>
      <p:sp>
        <p:nvSpPr>
          <p:cNvPr id="2078" name="Line 33"/>
          <p:cNvSpPr>
            <a:spLocks noChangeShapeType="1"/>
          </p:cNvSpPr>
          <p:nvPr/>
        </p:nvSpPr>
        <p:spPr bwMode="auto">
          <a:xfrm>
            <a:off x="4002088" y="3121025"/>
            <a:ext cx="0" cy="639763"/>
          </a:xfrm>
          <a:prstGeom prst="line">
            <a:avLst/>
          </a:prstGeom>
          <a:noFill/>
          <a:ln w="28575" cap="sq">
            <a:noFill/>
            <a:round/>
            <a:headEnd/>
            <a:tailEnd/>
          </a:ln>
        </p:spPr>
        <p:txBody>
          <a:bodyPr/>
          <a:lstStyle/>
          <a:p>
            <a:endParaRPr lang="en-US">
              <a:latin typeface="Arial"/>
              <a:cs typeface="Arial"/>
            </a:endParaRPr>
          </a:p>
        </p:txBody>
      </p:sp>
      <p:sp>
        <p:nvSpPr>
          <p:cNvPr id="2079" name="Line 34"/>
          <p:cNvSpPr>
            <a:spLocks noChangeShapeType="1"/>
          </p:cNvSpPr>
          <p:nvPr/>
        </p:nvSpPr>
        <p:spPr bwMode="auto">
          <a:xfrm>
            <a:off x="330200" y="3760788"/>
            <a:ext cx="0" cy="654050"/>
          </a:xfrm>
          <a:prstGeom prst="line">
            <a:avLst/>
          </a:prstGeom>
          <a:noFill/>
          <a:ln w="28575" cap="sq">
            <a:noFill/>
            <a:round/>
            <a:headEnd/>
            <a:tailEnd/>
          </a:ln>
        </p:spPr>
        <p:txBody>
          <a:bodyPr/>
          <a:lstStyle/>
          <a:p>
            <a:endParaRPr lang="en-US">
              <a:latin typeface="Arial"/>
              <a:cs typeface="Arial"/>
            </a:endParaRPr>
          </a:p>
        </p:txBody>
      </p:sp>
      <p:sp>
        <p:nvSpPr>
          <p:cNvPr id="2080" name="Line 35"/>
          <p:cNvSpPr>
            <a:spLocks noChangeShapeType="1"/>
          </p:cNvSpPr>
          <p:nvPr/>
        </p:nvSpPr>
        <p:spPr bwMode="auto">
          <a:xfrm>
            <a:off x="4002088" y="3760788"/>
            <a:ext cx="0" cy="654050"/>
          </a:xfrm>
          <a:prstGeom prst="line">
            <a:avLst/>
          </a:prstGeom>
          <a:noFill/>
          <a:ln w="28575" cap="sq">
            <a:noFill/>
            <a:round/>
            <a:headEnd/>
            <a:tailEnd/>
          </a:ln>
        </p:spPr>
        <p:txBody>
          <a:bodyPr/>
          <a:lstStyle/>
          <a:p>
            <a:endParaRPr lang="en-US">
              <a:latin typeface="Arial"/>
              <a:cs typeface="Arial"/>
            </a:endParaRPr>
          </a:p>
        </p:txBody>
      </p:sp>
      <p:sp>
        <p:nvSpPr>
          <p:cNvPr id="2081" name="Line 36"/>
          <p:cNvSpPr>
            <a:spLocks noChangeShapeType="1"/>
          </p:cNvSpPr>
          <p:nvPr/>
        </p:nvSpPr>
        <p:spPr bwMode="auto">
          <a:xfrm>
            <a:off x="330200" y="4414838"/>
            <a:ext cx="0" cy="639762"/>
          </a:xfrm>
          <a:prstGeom prst="line">
            <a:avLst/>
          </a:prstGeom>
          <a:noFill/>
          <a:ln w="28575" cap="sq">
            <a:noFill/>
            <a:round/>
            <a:headEnd/>
            <a:tailEnd/>
          </a:ln>
        </p:spPr>
        <p:txBody>
          <a:bodyPr/>
          <a:lstStyle/>
          <a:p>
            <a:endParaRPr lang="en-US">
              <a:latin typeface="Arial"/>
              <a:cs typeface="Arial"/>
            </a:endParaRPr>
          </a:p>
        </p:txBody>
      </p:sp>
      <p:sp>
        <p:nvSpPr>
          <p:cNvPr id="2082" name="Line 37"/>
          <p:cNvSpPr>
            <a:spLocks noChangeShapeType="1"/>
          </p:cNvSpPr>
          <p:nvPr/>
        </p:nvSpPr>
        <p:spPr bwMode="auto">
          <a:xfrm>
            <a:off x="4002088" y="4414838"/>
            <a:ext cx="0" cy="639762"/>
          </a:xfrm>
          <a:prstGeom prst="line">
            <a:avLst/>
          </a:prstGeom>
          <a:noFill/>
          <a:ln w="28575" cap="sq">
            <a:noFill/>
            <a:round/>
            <a:headEnd/>
            <a:tailEnd/>
          </a:ln>
        </p:spPr>
        <p:txBody>
          <a:bodyPr/>
          <a:lstStyle/>
          <a:p>
            <a:endParaRPr lang="en-US">
              <a:latin typeface="Arial"/>
              <a:cs typeface="Arial"/>
            </a:endParaRPr>
          </a:p>
        </p:txBody>
      </p:sp>
      <p:sp>
        <p:nvSpPr>
          <p:cNvPr id="2083" name="Line 38"/>
          <p:cNvSpPr>
            <a:spLocks noChangeShapeType="1"/>
          </p:cNvSpPr>
          <p:nvPr/>
        </p:nvSpPr>
        <p:spPr bwMode="auto">
          <a:xfrm>
            <a:off x="330200" y="5054600"/>
            <a:ext cx="0" cy="581025"/>
          </a:xfrm>
          <a:prstGeom prst="line">
            <a:avLst/>
          </a:prstGeom>
          <a:noFill/>
          <a:ln w="28575" cap="sq">
            <a:noFill/>
            <a:round/>
            <a:headEnd/>
            <a:tailEnd/>
          </a:ln>
        </p:spPr>
        <p:txBody>
          <a:bodyPr/>
          <a:lstStyle/>
          <a:p>
            <a:endParaRPr lang="en-US">
              <a:latin typeface="Arial"/>
              <a:cs typeface="Arial"/>
            </a:endParaRPr>
          </a:p>
        </p:txBody>
      </p:sp>
      <p:sp>
        <p:nvSpPr>
          <p:cNvPr id="2084" name="Line 39"/>
          <p:cNvSpPr>
            <a:spLocks noChangeShapeType="1"/>
          </p:cNvSpPr>
          <p:nvPr/>
        </p:nvSpPr>
        <p:spPr bwMode="auto">
          <a:xfrm>
            <a:off x="4002088" y="5054600"/>
            <a:ext cx="0" cy="581025"/>
          </a:xfrm>
          <a:prstGeom prst="line">
            <a:avLst/>
          </a:prstGeom>
          <a:noFill/>
          <a:ln w="28575" cap="sq">
            <a:noFill/>
            <a:round/>
            <a:headEnd/>
            <a:tailEnd/>
          </a:ln>
        </p:spPr>
        <p:txBody>
          <a:bodyPr/>
          <a:lstStyle/>
          <a:p>
            <a:endParaRPr lang="en-US">
              <a:latin typeface="Arial"/>
              <a:cs typeface="Arial"/>
            </a:endParaRPr>
          </a:p>
        </p:txBody>
      </p:sp>
      <p:sp>
        <p:nvSpPr>
          <p:cNvPr id="2085" name="Line 40"/>
          <p:cNvSpPr>
            <a:spLocks noChangeShapeType="1"/>
          </p:cNvSpPr>
          <p:nvPr/>
        </p:nvSpPr>
        <p:spPr bwMode="auto">
          <a:xfrm>
            <a:off x="330200" y="5635625"/>
            <a:ext cx="0" cy="581025"/>
          </a:xfrm>
          <a:prstGeom prst="line">
            <a:avLst/>
          </a:prstGeom>
          <a:noFill/>
          <a:ln w="28575" cap="sq">
            <a:noFill/>
            <a:round/>
            <a:headEnd/>
            <a:tailEnd/>
          </a:ln>
        </p:spPr>
        <p:txBody>
          <a:bodyPr/>
          <a:lstStyle/>
          <a:p>
            <a:endParaRPr lang="en-US">
              <a:latin typeface="Arial"/>
              <a:cs typeface="Arial"/>
            </a:endParaRPr>
          </a:p>
        </p:txBody>
      </p:sp>
      <p:sp>
        <p:nvSpPr>
          <p:cNvPr id="2086" name="Line 41"/>
          <p:cNvSpPr>
            <a:spLocks noChangeShapeType="1"/>
          </p:cNvSpPr>
          <p:nvPr/>
        </p:nvSpPr>
        <p:spPr bwMode="auto">
          <a:xfrm>
            <a:off x="4002088" y="5635625"/>
            <a:ext cx="0" cy="581025"/>
          </a:xfrm>
          <a:prstGeom prst="line">
            <a:avLst/>
          </a:prstGeom>
          <a:noFill/>
          <a:ln w="28575" cap="sq">
            <a:noFill/>
            <a:round/>
            <a:headEnd/>
            <a:tailEnd/>
          </a:ln>
        </p:spPr>
        <p:txBody>
          <a:bodyPr/>
          <a:lstStyle/>
          <a:p>
            <a:endParaRPr lang="en-US">
              <a:latin typeface="Arial"/>
              <a:cs typeface="Arial"/>
            </a:endParaRPr>
          </a:p>
        </p:txBody>
      </p:sp>
      <p:sp>
        <p:nvSpPr>
          <p:cNvPr id="2087" name="Line 42"/>
          <p:cNvSpPr>
            <a:spLocks noChangeShapeType="1"/>
          </p:cNvSpPr>
          <p:nvPr/>
        </p:nvSpPr>
        <p:spPr bwMode="auto">
          <a:xfrm>
            <a:off x="330200" y="6216650"/>
            <a:ext cx="3671888" cy="0"/>
          </a:xfrm>
          <a:prstGeom prst="line">
            <a:avLst/>
          </a:prstGeom>
          <a:noFill/>
          <a:ln w="28575" cap="sq">
            <a:noFill/>
            <a:round/>
            <a:headEnd/>
            <a:tailEnd/>
          </a:ln>
        </p:spPr>
        <p:txBody>
          <a:bodyPr/>
          <a:lstStyle/>
          <a:p>
            <a:endParaRPr lang="en-US">
              <a:latin typeface="Arial"/>
              <a:cs typeface="Arial"/>
            </a:endParaRPr>
          </a:p>
        </p:txBody>
      </p:sp>
      <p:sp>
        <p:nvSpPr>
          <p:cNvPr id="2088" name="Line 43"/>
          <p:cNvSpPr>
            <a:spLocks noChangeShapeType="1"/>
          </p:cNvSpPr>
          <p:nvPr/>
        </p:nvSpPr>
        <p:spPr bwMode="auto">
          <a:xfrm>
            <a:off x="330200" y="2441575"/>
            <a:ext cx="3671888" cy="0"/>
          </a:xfrm>
          <a:prstGeom prst="line">
            <a:avLst/>
          </a:prstGeom>
          <a:noFill/>
          <a:ln w="12700">
            <a:solidFill>
              <a:schemeClr val="tx1"/>
            </a:solidFill>
            <a:round/>
            <a:headEnd/>
            <a:tailEnd/>
          </a:ln>
        </p:spPr>
        <p:txBody>
          <a:bodyPr/>
          <a:lstStyle/>
          <a:p>
            <a:endParaRPr lang="en-US">
              <a:latin typeface="Arial"/>
              <a:cs typeface="Arial"/>
            </a:endParaRPr>
          </a:p>
        </p:txBody>
      </p:sp>
      <p:graphicFrame>
        <p:nvGraphicFramePr>
          <p:cNvPr id="83971" name="Object 3"/>
          <p:cNvGraphicFramePr>
            <a:graphicFrameLocks noChangeAspect="1"/>
          </p:cNvGraphicFramePr>
          <p:nvPr>
            <p:extLst>
              <p:ext uri="{D42A27DB-BD31-4B8C-83A1-F6EECF244321}">
                <p14:modId xmlns:p14="http://schemas.microsoft.com/office/powerpoint/2010/main" val="915382678"/>
              </p:ext>
            </p:extLst>
          </p:nvPr>
        </p:nvGraphicFramePr>
        <p:xfrm>
          <a:off x="4075112" y="719138"/>
          <a:ext cx="4916488" cy="5438775"/>
        </p:xfrm>
        <a:graphic>
          <a:graphicData uri="http://schemas.openxmlformats.org/presentationml/2006/ole">
            <mc:AlternateContent xmlns:mc="http://schemas.openxmlformats.org/markup-compatibility/2006">
              <mc:Choice xmlns:v="urn:schemas-microsoft-com:vml" Requires="v">
                <p:oleObj spid="_x0000_s2066" name="Worksheet" r:id="rId5" imgW="4381381" imgH="4848106" progId="Excel.Sheet.8">
                  <p:embed/>
                </p:oleObj>
              </mc:Choice>
              <mc:Fallback>
                <p:oleObj name="Worksheet" r:id="rId5" imgW="4381381" imgH="484810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2" y="719138"/>
                        <a:ext cx="4916488"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44533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fade">
                                      <p:cBhvr>
                                        <p:cTn id="12"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OleChart spid="839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MC Is Important</a:t>
            </a:r>
          </a:p>
        </p:txBody>
      </p:sp>
      <p:sp>
        <p:nvSpPr>
          <p:cNvPr id="3" name="Content Placeholder 2"/>
          <p:cNvSpPr>
            <a:spLocks noGrp="1"/>
          </p:cNvSpPr>
          <p:nvPr>
            <p:ph idx="1"/>
          </p:nvPr>
        </p:nvSpPr>
        <p:spPr/>
        <p:txBody>
          <a:bodyPr/>
          <a:lstStyle/>
          <a:p>
            <a:r>
              <a:rPr lang="en-US" dirty="0"/>
              <a:t>Farmer Jack is rational and wants to maximize </a:t>
            </a:r>
            <a:r>
              <a:rPr lang="en-US" dirty="0" smtClean="0"/>
              <a:t>his profit</a:t>
            </a:r>
          </a:p>
          <a:p>
            <a:pPr lvl="1"/>
            <a:r>
              <a:rPr lang="en-US" dirty="0" smtClean="0"/>
              <a:t>To </a:t>
            </a:r>
            <a:r>
              <a:rPr lang="en-US" dirty="0"/>
              <a:t>increase profit, should he produce more or less wheat?  </a:t>
            </a:r>
          </a:p>
          <a:p>
            <a:pPr lvl="2"/>
            <a:r>
              <a:rPr lang="en-US" dirty="0" smtClean="0"/>
              <a:t>Farmer </a:t>
            </a:r>
            <a:r>
              <a:rPr lang="en-US" dirty="0"/>
              <a:t>Jack needs to </a:t>
            </a:r>
            <a:r>
              <a:rPr lang="en-US" dirty="0" smtClean="0"/>
              <a:t>“</a:t>
            </a:r>
            <a:r>
              <a:rPr lang="en-US" dirty="0"/>
              <a:t>think at the </a:t>
            </a:r>
            <a:r>
              <a:rPr lang="en-US" dirty="0" smtClean="0"/>
              <a:t>margin”  </a:t>
            </a:r>
            <a:endParaRPr lang="en-US" dirty="0"/>
          </a:p>
          <a:p>
            <a:pPr lvl="1"/>
            <a:r>
              <a:rPr lang="en-US" dirty="0"/>
              <a:t>If the cost of additional wheat (MC) is less than </a:t>
            </a:r>
            <a:r>
              <a:rPr lang="en-US" dirty="0" smtClean="0"/>
              <a:t>the </a:t>
            </a:r>
            <a:r>
              <a:rPr lang="en-US" dirty="0"/>
              <a:t>revenue he would get from selling it, </a:t>
            </a:r>
            <a:r>
              <a:rPr lang="en-US" dirty="0" smtClean="0"/>
              <a:t>then </a:t>
            </a:r>
            <a:r>
              <a:rPr lang="en-US" dirty="0"/>
              <a:t>Jack’s profits rise if he produces </a:t>
            </a:r>
            <a:r>
              <a:rPr lang="en-US" dirty="0" smtClean="0"/>
              <a:t>more.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376968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dirty="0" smtClean="0"/>
              <a:t>Fixed and Variable Costs</a:t>
            </a:r>
          </a:p>
        </p:txBody>
      </p:sp>
      <p:sp>
        <p:nvSpPr>
          <p:cNvPr id="22531" name="Content Placeholder 2"/>
          <p:cNvSpPr>
            <a:spLocks noGrp="1"/>
          </p:cNvSpPr>
          <p:nvPr>
            <p:ph idx="1"/>
          </p:nvPr>
        </p:nvSpPr>
        <p:spPr>
          <a:xfrm>
            <a:off x="277813" y="1025525"/>
            <a:ext cx="8866187" cy="5422900"/>
          </a:xfrm>
        </p:spPr>
        <p:txBody>
          <a:bodyPr/>
          <a:lstStyle/>
          <a:p>
            <a:pPr>
              <a:defRPr/>
            </a:pPr>
            <a:r>
              <a:rPr lang="en-US" sz="3200" dirty="0" smtClean="0"/>
              <a:t>Fixed costs, FC, </a:t>
            </a:r>
            <a:r>
              <a:rPr lang="en-US" sz="3200" dirty="0" smtClean="0">
                <a:solidFill>
                  <a:schemeClr val="tx1"/>
                </a:solidFill>
              </a:rPr>
              <a:t>do not vary with the quantity of output produced</a:t>
            </a:r>
          </a:p>
          <a:p>
            <a:pPr lvl="2">
              <a:buFont typeface="Arial" pitchFamily="34" charset="0"/>
              <a:buChar char="–"/>
              <a:defRPr/>
            </a:pPr>
            <a:r>
              <a:rPr lang="en-US" dirty="0"/>
              <a:t>For Farmer Jack, FC = $1000 for his land</a:t>
            </a:r>
          </a:p>
          <a:p>
            <a:pPr lvl="2">
              <a:buFont typeface="Arial" pitchFamily="34" charset="0"/>
              <a:buChar char="–"/>
              <a:defRPr/>
            </a:pPr>
            <a:r>
              <a:rPr lang="en-US" dirty="0"/>
              <a:t>Other examples: </a:t>
            </a:r>
            <a:r>
              <a:rPr lang="en-US" dirty="0" smtClean="0"/>
              <a:t>cost </a:t>
            </a:r>
            <a:r>
              <a:rPr lang="en-US" dirty="0"/>
              <a:t>of equipment, loan payments, </a:t>
            </a:r>
            <a:r>
              <a:rPr lang="en-US" dirty="0" smtClean="0"/>
              <a:t>rent</a:t>
            </a:r>
          </a:p>
          <a:p>
            <a:pPr>
              <a:defRPr/>
            </a:pPr>
            <a:r>
              <a:rPr lang="en-US" sz="3200" dirty="0" smtClean="0"/>
              <a:t>Variable costs, VC, </a:t>
            </a:r>
            <a:r>
              <a:rPr lang="en-US" sz="3200" dirty="0" smtClean="0">
                <a:solidFill>
                  <a:schemeClr val="tx1"/>
                </a:solidFill>
              </a:rPr>
              <a:t>vary with the quantity of output produced</a:t>
            </a:r>
          </a:p>
          <a:p>
            <a:pPr lvl="2">
              <a:defRPr/>
            </a:pPr>
            <a:r>
              <a:rPr lang="en-US" dirty="0"/>
              <a:t>For Farmer Jack, VC = wages he </a:t>
            </a:r>
            <a:r>
              <a:rPr lang="en-US" dirty="0" smtClean="0"/>
              <a:t>pays workers</a:t>
            </a:r>
            <a:endParaRPr lang="en-US" dirty="0"/>
          </a:p>
          <a:p>
            <a:pPr lvl="2">
              <a:defRPr/>
            </a:pPr>
            <a:r>
              <a:rPr lang="en-US" dirty="0"/>
              <a:t>Other example:  cost of materials</a:t>
            </a:r>
          </a:p>
          <a:p>
            <a:pPr>
              <a:defRPr/>
            </a:pPr>
            <a:r>
              <a:rPr lang="en-US" sz="3200" dirty="0" smtClean="0"/>
              <a:t>Total cost = Fixed cost + Variable cost</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AE83219-2F7B-4CC9-9DB2-286089580254}" type="slidenum">
              <a:rPr lang="en-US" altLang="en-US" sz="1200" smtClean="0">
                <a:solidFill>
                  <a:srgbClr val="002060"/>
                </a:solidFill>
              </a:rPr>
              <a:pPr eaLnBrk="1" hangingPunct="1"/>
              <a:t>26</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668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2: Production Costs</a:t>
            </a:r>
            <a:endParaRPr lang="en-US" dirty="0"/>
          </a:p>
        </p:txBody>
      </p:sp>
      <p:sp>
        <p:nvSpPr>
          <p:cNvPr id="3" name="Content Placeholder 2"/>
          <p:cNvSpPr>
            <a:spLocks noGrp="1"/>
          </p:cNvSpPr>
          <p:nvPr>
            <p:ph idx="1"/>
          </p:nvPr>
        </p:nvSpPr>
        <p:spPr/>
        <p:txBody>
          <a:bodyPr/>
          <a:lstStyle/>
          <a:p>
            <a:r>
              <a:rPr lang="en-US" dirty="0"/>
              <a:t>Our second example is more general, </a:t>
            </a:r>
            <a:br>
              <a:rPr lang="en-US" dirty="0"/>
            </a:br>
            <a:r>
              <a:rPr lang="en-US" dirty="0"/>
              <a:t>applies to any type of </a:t>
            </a:r>
            <a:r>
              <a:rPr lang="en-US" dirty="0" smtClean="0"/>
              <a:t>firm producing </a:t>
            </a:r>
            <a:r>
              <a:rPr lang="en-US" dirty="0"/>
              <a:t>any good with any types of inputs</a:t>
            </a:r>
            <a:r>
              <a:rPr lang="en-US" dirty="0" smtClean="0"/>
              <a:t>.</a:t>
            </a:r>
          </a:p>
          <a:p>
            <a:pPr lvl="1"/>
            <a:r>
              <a:rPr lang="en-US" dirty="0" smtClean="0"/>
              <a:t>Calculate and graph TC knowing FC and VC</a:t>
            </a:r>
          </a:p>
          <a:p>
            <a:pPr lvl="1"/>
            <a:r>
              <a:rPr lang="en-US" dirty="0" smtClean="0"/>
              <a:t>Calculate and graph marginal and average costs </a:t>
            </a:r>
          </a:p>
          <a:p>
            <a:pPr lvl="1"/>
            <a:r>
              <a:rPr lang="en-US" dirty="0" smtClean="0"/>
              <a:t>Understand the relationship between marginal cost and average cost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271326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3817938" y="454025"/>
            <a:ext cx="5030787" cy="5940425"/>
          </a:xfrm>
          <a:prstGeom prst="rect">
            <a:avLst/>
          </a:prstGeom>
          <a:solidFill>
            <a:srgbClr val="CCFFCC"/>
          </a:solidFill>
          <a:ln w="0">
            <a:solidFill>
              <a:srgbClr val="000000"/>
            </a:solidFill>
            <a:miter lim="800000"/>
            <a:headEnd/>
            <a:tailEnd/>
          </a:ln>
        </p:spPr>
        <p:txBody>
          <a:bodyPr/>
          <a:lstStyle/>
          <a:p>
            <a:endParaRPr lang="en-US">
              <a:latin typeface="Arial"/>
              <a:cs typeface="Arial"/>
            </a:endParaRPr>
          </a:p>
        </p:txBody>
      </p:sp>
      <p:sp>
        <p:nvSpPr>
          <p:cNvPr id="33797" name="AutoShape 3"/>
          <p:cNvSpPr>
            <a:spLocks noChangeAspect="1" noChangeArrowheads="1" noTextEdit="1"/>
          </p:cNvSpPr>
          <p:nvPr/>
        </p:nvSpPr>
        <p:spPr bwMode="auto">
          <a:xfrm>
            <a:off x="3763963" y="400050"/>
            <a:ext cx="5148262" cy="6048375"/>
          </a:xfrm>
          <a:prstGeom prst="rect">
            <a:avLst/>
          </a:prstGeom>
          <a:noFill/>
          <a:ln w="9525">
            <a:noFill/>
            <a:miter lim="800000"/>
            <a:headEnd/>
            <a:tailEnd/>
          </a:ln>
        </p:spPr>
        <p:txBody>
          <a:bodyPr/>
          <a:lstStyle/>
          <a:p>
            <a:endParaRPr lang="en-US">
              <a:latin typeface="Arial"/>
              <a:cs typeface="Arial"/>
            </a:endParaRPr>
          </a:p>
        </p:txBody>
      </p:sp>
      <p:sp>
        <p:nvSpPr>
          <p:cNvPr id="33798" name="Rectangle 4"/>
          <p:cNvSpPr>
            <a:spLocks noChangeArrowheads="1"/>
          </p:cNvSpPr>
          <p:nvPr/>
        </p:nvSpPr>
        <p:spPr bwMode="auto">
          <a:xfrm>
            <a:off x="5180013" y="785813"/>
            <a:ext cx="3463925" cy="4548187"/>
          </a:xfrm>
          <a:prstGeom prst="rect">
            <a:avLst/>
          </a:prstGeom>
          <a:solidFill>
            <a:srgbClr val="FFFFFF"/>
          </a:solidFill>
          <a:ln w="9525">
            <a:noFill/>
            <a:miter lim="800000"/>
            <a:headEnd/>
            <a:tailEnd/>
          </a:ln>
        </p:spPr>
        <p:txBody>
          <a:bodyPr/>
          <a:lstStyle/>
          <a:p>
            <a:endParaRPr lang="en-US">
              <a:latin typeface="Arial"/>
              <a:cs typeface="Arial"/>
            </a:endParaRPr>
          </a:p>
        </p:txBody>
      </p:sp>
      <p:grpSp>
        <p:nvGrpSpPr>
          <p:cNvPr id="2" name="Group 5"/>
          <p:cNvGrpSpPr>
            <a:grpSpLocks/>
          </p:cNvGrpSpPr>
          <p:nvPr/>
        </p:nvGrpSpPr>
        <p:grpSpPr bwMode="auto">
          <a:xfrm>
            <a:off x="5126038" y="668338"/>
            <a:ext cx="3560762" cy="4140200"/>
            <a:chOff x="3229" y="421"/>
            <a:chExt cx="2243" cy="2608"/>
          </a:xfrm>
        </p:grpSpPr>
        <p:sp>
          <p:nvSpPr>
            <p:cNvPr id="33926" name="Freeform 6"/>
            <p:cNvSpPr>
              <a:spLocks/>
            </p:cNvSpPr>
            <p:nvPr/>
          </p:nvSpPr>
          <p:spPr bwMode="auto">
            <a:xfrm>
              <a:off x="3263" y="421"/>
              <a:ext cx="2209" cy="2581"/>
            </a:xfrm>
            <a:custGeom>
              <a:avLst/>
              <a:gdLst>
                <a:gd name="T0" fmla="*/ 0 w 327"/>
                <a:gd name="T1" fmla="*/ 5378905 h 382"/>
                <a:gd name="T2" fmla="*/ 576779 w 327"/>
                <a:gd name="T3" fmla="*/ 4857983 h 382"/>
                <a:gd name="T4" fmla="*/ 1153605 w 327"/>
                <a:gd name="T5" fmla="*/ 4478583 h 382"/>
                <a:gd name="T6" fmla="*/ 1730701 w 327"/>
                <a:gd name="T7" fmla="*/ 4182491 h 382"/>
                <a:gd name="T8" fmla="*/ 2307479 w 327"/>
                <a:gd name="T9" fmla="*/ 3815732 h 382"/>
                <a:gd name="T10" fmla="*/ 2869788 w 327"/>
                <a:gd name="T11" fmla="*/ 3294761 h 382"/>
                <a:gd name="T12" fmla="*/ 3446566 w 327"/>
                <a:gd name="T13" fmla="*/ 2548643 h 382"/>
                <a:gd name="T14" fmla="*/ 4023346 w 327"/>
                <a:gd name="T15" fmla="*/ 1492237 h 382"/>
                <a:gd name="T16" fmla="*/ 4600442 w 327"/>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82"/>
                <a:gd name="T29" fmla="*/ 327 w 327"/>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82">
                  <a:moveTo>
                    <a:pt x="0" y="382"/>
                  </a:moveTo>
                  <a:lnTo>
                    <a:pt x="41" y="345"/>
                  </a:lnTo>
                  <a:lnTo>
                    <a:pt x="82" y="318"/>
                  </a:lnTo>
                  <a:lnTo>
                    <a:pt x="123" y="297"/>
                  </a:lnTo>
                  <a:lnTo>
                    <a:pt x="164" y="271"/>
                  </a:lnTo>
                  <a:lnTo>
                    <a:pt x="204" y="234"/>
                  </a:lnTo>
                  <a:lnTo>
                    <a:pt x="245" y="181"/>
                  </a:lnTo>
                  <a:lnTo>
                    <a:pt x="286" y="106"/>
                  </a:lnTo>
                  <a:lnTo>
                    <a:pt x="327" y="0"/>
                  </a:lnTo>
                </a:path>
              </a:pathLst>
            </a:custGeom>
            <a:noFill/>
            <a:ln w="22225">
              <a:solidFill>
                <a:srgbClr val="008000"/>
              </a:solidFill>
              <a:round/>
              <a:headEnd/>
              <a:tailEnd/>
            </a:ln>
          </p:spPr>
          <p:txBody>
            <a:bodyPr/>
            <a:lstStyle/>
            <a:p>
              <a:endParaRPr lang="en-US">
                <a:latin typeface="Arial"/>
                <a:cs typeface="Arial"/>
              </a:endParaRPr>
            </a:p>
          </p:txBody>
        </p:sp>
        <p:sp>
          <p:nvSpPr>
            <p:cNvPr id="33927" name="Oval 7"/>
            <p:cNvSpPr>
              <a:spLocks noChangeArrowheads="1"/>
            </p:cNvSpPr>
            <p:nvPr/>
          </p:nvSpPr>
          <p:spPr bwMode="auto">
            <a:xfrm>
              <a:off x="3229" y="2968"/>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28" name="Oval 8"/>
            <p:cNvSpPr>
              <a:spLocks noChangeArrowheads="1"/>
            </p:cNvSpPr>
            <p:nvPr/>
          </p:nvSpPr>
          <p:spPr bwMode="auto">
            <a:xfrm>
              <a:off x="3506" y="2718"/>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29" name="Oval 9"/>
            <p:cNvSpPr>
              <a:spLocks noChangeArrowheads="1"/>
            </p:cNvSpPr>
            <p:nvPr/>
          </p:nvSpPr>
          <p:spPr bwMode="auto">
            <a:xfrm>
              <a:off x="3783" y="2535"/>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30" name="Oval 10"/>
            <p:cNvSpPr>
              <a:spLocks noChangeArrowheads="1"/>
            </p:cNvSpPr>
            <p:nvPr/>
          </p:nvSpPr>
          <p:spPr bwMode="auto">
            <a:xfrm>
              <a:off x="4060" y="2394"/>
              <a:ext cx="61" cy="60"/>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31" name="Oval 11"/>
            <p:cNvSpPr>
              <a:spLocks noChangeArrowheads="1"/>
            </p:cNvSpPr>
            <p:nvPr/>
          </p:nvSpPr>
          <p:spPr bwMode="auto">
            <a:xfrm>
              <a:off x="4337" y="2218"/>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32" name="Oval 12"/>
            <p:cNvSpPr>
              <a:spLocks noChangeArrowheads="1"/>
            </p:cNvSpPr>
            <p:nvPr/>
          </p:nvSpPr>
          <p:spPr bwMode="auto">
            <a:xfrm>
              <a:off x="4607" y="1968"/>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33" name="Oval 13"/>
            <p:cNvSpPr>
              <a:spLocks noChangeArrowheads="1"/>
            </p:cNvSpPr>
            <p:nvPr/>
          </p:nvSpPr>
          <p:spPr bwMode="auto">
            <a:xfrm>
              <a:off x="4884" y="1610"/>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934" name="Oval 14"/>
            <p:cNvSpPr>
              <a:spLocks noChangeArrowheads="1"/>
            </p:cNvSpPr>
            <p:nvPr/>
          </p:nvSpPr>
          <p:spPr bwMode="auto">
            <a:xfrm>
              <a:off x="5161" y="1103"/>
              <a:ext cx="61" cy="61"/>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grpSp>
      <p:sp>
        <p:nvSpPr>
          <p:cNvPr id="33800" name="Rectangle 15"/>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3000" dirty="0" smtClean="0"/>
              <a:t>Costs: TC = FC + VC</a:t>
            </a:r>
          </a:p>
        </p:txBody>
      </p:sp>
      <p:sp>
        <p:nvSpPr>
          <p:cNvPr id="33801" name="Rectangle 16"/>
          <p:cNvSpPr>
            <a:spLocks noChangeArrowheads="1"/>
          </p:cNvSpPr>
          <p:nvPr/>
        </p:nvSpPr>
        <p:spPr bwMode="auto">
          <a:xfrm>
            <a:off x="368300" y="5332413"/>
            <a:ext cx="538163" cy="5397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a:t>
            </a:r>
          </a:p>
        </p:txBody>
      </p:sp>
      <p:sp>
        <p:nvSpPr>
          <p:cNvPr id="33802" name="Rectangle 17"/>
          <p:cNvSpPr>
            <a:spLocks noChangeArrowheads="1"/>
          </p:cNvSpPr>
          <p:nvPr/>
        </p:nvSpPr>
        <p:spPr bwMode="auto">
          <a:xfrm>
            <a:off x="368300" y="4795838"/>
            <a:ext cx="538163" cy="5365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33803" name="Rectangle 18"/>
          <p:cNvSpPr>
            <a:spLocks noChangeArrowheads="1"/>
          </p:cNvSpPr>
          <p:nvPr/>
        </p:nvSpPr>
        <p:spPr bwMode="auto">
          <a:xfrm>
            <a:off x="368300" y="4256088"/>
            <a:ext cx="538163" cy="5397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33804" name="Rectangle 19"/>
          <p:cNvSpPr>
            <a:spLocks noChangeArrowheads="1"/>
          </p:cNvSpPr>
          <p:nvPr/>
        </p:nvSpPr>
        <p:spPr bwMode="auto">
          <a:xfrm>
            <a:off x="368300" y="3717925"/>
            <a:ext cx="538163" cy="53816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33805" name="Rectangle 20"/>
          <p:cNvSpPr>
            <a:spLocks noChangeArrowheads="1"/>
          </p:cNvSpPr>
          <p:nvPr/>
        </p:nvSpPr>
        <p:spPr bwMode="auto">
          <a:xfrm>
            <a:off x="368300" y="3178175"/>
            <a:ext cx="538163" cy="5397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33806" name="Rectangle 21"/>
          <p:cNvSpPr>
            <a:spLocks noChangeArrowheads="1"/>
          </p:cNvSpPr>
          <p:nvPr/>
        </p:nvSpPr>
        <p:spPr bwMode="auto">
          <a:xfrm>
            <a:off x="368300" y="2640013"/>
            <a:ext cx="538163" cy="53816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33807" name="Rectangle 22"/>
          <p:cNvSpPr>
            <a:spLocks noChangeArrowheads="1"/>
          </p:cNvSpPr>
          <p:nvPr/>
        </p:nvSpPr>
        <p:spPr bwMode="auto">
          <a:xfrm>
            <a:off x="368300" y="2101850"/>
            <a:ext cx="538163" cy="53816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nvGrpSpPr>
          <p:cNvPr id="3" name="Group 23"/>
          <p:cNvGrpSpPr>
            <a:grpSpLocks/>
          </p:cNvGrpSpPr>
          <p:nvPr/>
        </p:nvGrpSpPr>
        <p:grpSpPr bwMode="auto">
          <a:xfrm>
            <a:off x="2676525" y="1563688"/>
            <a:ext cx="917575" cy="4308475"/>
            <a:chOff x="1686" y="985"/>
            <a:chExt cx="578" cy="2714"/>
          </a:xfrm>
        </p:grpSpPr>
        <p:sp>
          <p:nvSpPr>
            <p:cNvPr id="33918" name="Rectangle 24"/>
            <p:cNvSpPr>
              <a:spLocks noChangeArrowheads="1"/>
            </p:cNvSpPr>
            <p:nvPr/>
          </p:nvSpPr>
          <p:spPr bwMode="auto">
            <a:xfrm>
              <a:off x="1686" y="3359"/>
              <a:ext cx="578"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620</a:t>
              </a:r>
            </a:p>
          </p:txBody>
        </p:sp>
        <p:sp>
          <p:nvSpPr>
            <p:cNvPr id="33919" name="Rectangle 25"/>
            <p:cNvSpPr>
              <a:spLocks noChangeArrowheads="1"/>
            </p:cNvSpPr>
            <p:nvPr/>
          </p:nvSpPr>
          <p:spPr bwMode="auto">
            <a:xfrm>
              <a:off x="1686" y="3021"/>
              <a:ext cx="578" cy="33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480</a:t>
              </a:r>
            </a:p>
          </p:txBody>
        </p:sp>
        <p:sp>
          <p:nvSpPr>
            <p:cNvPr id="33920" name="Rectangle 26"/>
            <p:cNvSpPr>
              <a:spLocks noChangeArrowheads="1"/>
            </p:cNvSpPr>
            <p:nvPr/>
          </p:nvSpPr>
          <p:spPr bwMode="auto">
            <a:xfrm>
              <a:off x="1686" y="2681"/>
              <a:ext cx="578"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380</a:t>
              </a:r>
            </a:p>
          </p:txBody>
        </p:sp>
        <p:sp>
          <p:nvSpPr>
            <p:cNvPr id="33921" name="Rectangle 27"/>
            <p:cNvSpPr>
              <a:spLocks noChangeArrowheads="1"/>
            </p:cNvSpPr>
            <p:nvPr/>
          </p:nvSpPr>
          <p:spPr bwMode="auto">
            <a:xfrm>
              <a:off x="1686" y="2342"/>
              <a:ext cx="578"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310</a:t>
              </a:r>
            </a:p>
          </p:txBody>
        </p:sp>
        <p:sp>
          <p:nvSpPr>
            <p:cNvPr id="33922" name="Rectangle 28"/>
            <p:cNvSpPr>
              <a:spLocks noChangeArrowheads="1"/>
            </p:cNvSpPr>
            <p:nvPr/>
          </p:nvSpPr>
          <p:spPr bwMode="auto">
            <a:xfrm>
              <a:off x="1686" y="2002"/>
              <a:ext cx="578"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260</a:t>
              </a:r>
            </a:p>
          </p:txBody>
        </p:sp>
        <p:sp>
          <p:nvSpPr>
            <p:cNvPr id="33923" name="Rectangle 29"/>
            <p:cNvSpPr>
              <a:spLocks noChangeArrowheads="1"/>
            </p:cNvSpPr>
            <p:nvPr/>
          </p:nvSpPr>
          <p:spPr bwMode="auto">
            <a:xfrm>
              <a:off x="1686" y="1663"/>
              <a:ext cx="578"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220</a:t>
              </a:r>
            </a:p>
          </p:txBody>
        </p:sp>
        <p:sp>
          <p:nvSpPr>
            <p:cNvPr id="33924" name="Rectangle 30"/>
            <p:cNvSpPr>
              <a:spLocks noChangeArrowheads="1"/>
            </p:cNvSpPr>
            <p:nvPr/>
          </p:nvSpPr>
          <p:spPr bwMode="auto">
            <a:xfrm>
              <a:off x="1686" y="1324"/>
              <a:ext cx="578"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170</a:t>
              </a:r>
            </a:p>
          </p:txBody>
        </p:sp>
        <p:sp>
          <p:nvSpPr>
            <p:cNvPr id="33925" name="Rectangle 31"/>
            <p:cNvSpPr>
              <a:spLocks noChangeArrowheads="1"/>
            </p:cNvSpPr>
            <p:nvPr/>
          </p:nvSpPr>
          <p:spPr bwMode="auto">
            <a:xfrm>
              <a:off x="1686" y="985"/>
              <a:ext cx="578"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grpSp>
      <p:grpSp>
        <p:nvGrpSpPr>
          <p:cNvPr id="4" name="Group 32"/>
          <p:cNvGrpSpPr>
            <a:grpSpLocks/>
          </p:cNvGrpSpPr>
          <p:nvPr/>
        </p:nvGrpSpPr>
        <p:grpSpPr bwMode="auto">
          <a:xfrm>
            <a:off x="1881188" y="1563688"/>
            <a:ext cx="795337" cy="4308475"/>
            <a:chOff x="1185" y="985"/>
            <a:chExt cx="501" cy="2714"/>
          </a:xfrm>
        </p:grpSpPr>
        <p:sp>
          <p:nvSpPr>
            <p:cNvPr id="33910" name="Rectangle 33"/>
            <p:cNvSpPr>
              <a:spLocks noChangeArrowheads="1"/>
            </p:cNvSpPr>
            <p:nvPr/>
          </p:nvSpPr>
          <p:spPr bwMode="auto">
            <a:xfrm>
              <a:off x="1185" y="3359"/>
              <a:ext cx="501"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520</a:t>
              </a:r>
            </a:p>
          </p:txBody>
        </p:sp>
        <p:sp>
          <p:nvSpPr>
            <p:cNvPr id="33911" name="Rectangle 34"/>
            <p:cNvSpPr>
              <a:spLocks noChangeArrowheads="1"/>
            </p:cNvSpPr>
            <p:nvPr/>
          </p:nvSpPr>
          <p:spPr bwMode="auto">
            <a:xfrm>
              <a:off x="1185" y="3021"/>
              <a:ext cx="501" cy="33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380</a:t>
              </a:r>
            </a:p>
          </p:txBody>
        </p:sp>
        <p:sp>
          <p:nvSpPr>
            <p:cNvPr id="33912" name="Rectangle 35"/>
            <p:cNvSpPr>
              <a:spLocks noChangeArrowheads="1"/>
            </p:cNvSpPr>
            <p:nvPr/>
          </p:nvSpPr>
          <p:spPr bwMode="auto">
            <a:xfrm>
              <a:off x="1185" y="2681"/>
              <a:ext cx="501"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a:t>
              </a:r>
            </a:p>
          </p:txBody>
        </p:sp>
        <p:sp>
          <p:nvSpPr>
            <p:cNvPr id="33913" name="Rectangle 36"/>
            <p:cNvSpPr>
              <a:spLocks noChangeArrowheads="1"/>
            </p:cNvSpPr>
            <p:nvPr/>
          </p:nvSpPr>
          <p:spPr bwMode="auto">
            <a:xfrm>
              <a:off x="1185" y="2342"/>
              <a:ext cx="501"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210</a:t>
              </a:r>
            </a:p>
          </p:txBody>
        </p:sp>
        <p:sp>
          <p:nvSpPr>
            <p:cNvPr id="33914" name="Rectangle 37"/>
            <p:cNvSpPr>
              <a:spLocks noChangeArrowheads="1"/>
            </p:cNvSpPr>
            <p:nvPr/>
          </p:nvSpPr>
          <p:spPr bwMode="auto">
            <a:xfrm>
              <a:off x="1185" y="2002"/>
              <a:ext cx="501"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160</a:t>
              </a:r>
            </a:p>
          </p:txBody>
        </p:sp>
        <p:sp>
          <p:nvSpPr>
            <p:cNvPr id="33915" name="Rectangle 38"/>
            <p:cNvSpPr>
              <a:spLocks noChangeArrowheads="1"/>
            </p:cNvSpPr>
            <p:nvPr/>
          </p:nvSpPr>
          <p:spPr bwMode="auto">
            <a:xfrm>
              <a:off x="1185" y="1663"/>
              <a:ext cx="501"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120</a:t>
              </a:r>
            </a:p>
          </p:txBody>
        </p:sp>
        <p:sp>
          <p:nvSpPr>
            <p:cNvPr id="33916" name="Rectangle 39"/>
            <p:cNvSpPr>
              <a:spLocks noChangeArrowheads="1"/>
            </p:cNvSpPr>
            <p:nvPr/>
          </p:nvSpPr>
          <p:spPr bwMode="auto">
            <a:xfrm>
              <a:off x="1185" y="1324"/>
              <a:ext cx="501"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a:t>
              </a:r>
            </a:p>
          </p:txBody>
        </p:sp>
        <p:sp>
          <p:nvSpPr>
            <p:cNvPr id="33917" name="Rectangle 40"/>
            <p:cNvSpPr>
              <a:spLocks noChangeArrowheads="1"/>
            </p:cNvSpPr>
            <p:nvPr/>
          </p:nvSpPr>
          <p:spPr bwMode="auto">
            <a:xfrm>
              <a:off x="1185" y="985"/>
              <a:ext cx="501"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grpSp>
      <p:grpSp>
        <p:nvGrpSpPr>
          <p:cNvPr id="5" name="Group 41"/>
          <p:cNvGrpSpPr>
            <a:grpSpLocks/>
          </p:cNvGrpSpPr>
          <p:nvPr/>
        </p:nvGrpSpPr>
        <p:grpSpPr bwMode="auto">
          <a:xfrm>
            <a:off x="906463" y="1563688"/>
            <a:ext cx="974725" cy="4308475"/>
            <a:chOff x="571" y="985"/>
            <a:chExt cx="614" cy="2714"/>
          </a:xfrm>
        </p:grpSpPr>
        <p:sp>
          <p:nvSpPr>
            <p:cNvPr id="33902" name="Rectangle 42"/>
            <p:cNvSpPr>
              <a:spLocks noChangeArrowheads="1"/>
            </p:cNvSpPr>
            <p:nvPr/>
          </p:nvSpPr>
          <p:spPr bwMode="auto">
            <a:xfrm>
              <a:off x="571" y="3359"/>
              <a:ext cx="614"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3" name="Rectangle 43"/>
            <p:cNvSpPr>
              <a:spLocks noChangeArrowheads="1"/>
            </p:cNvSpPr>
            <p:nvPr/>
          </p:nvSpPr>
          <p:spPr bwMode="auto">
            <a:xfrm>
              <a:off x="571" y="3021"/>
              <a:ext cx="614" cy="33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4" name="Rectangle 44"/>
            <p:cNvSpPr>
              <a:spLocks noChangeArrowheads="1"/>
            </p:cNvSpPr>
            <p:nvPr/>
          </p:nvSpPr>
          <p:spPr bwMode="auto">
            <a:xfrm>
              <a:off x="571" y="2681"/>
              <a:ext cx="614"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5" name="Rectangle 45"/>
            <p:cNvSpPr>
              <a:spLocks noChangeArrowheads="1"/>
            </p:cNvSpPr>
            <p:nvPr/>
          </p:nvSpPr>
          <p:spPr bwMode="auto">
            <a:xfrm>
              <a:off x="571" y="2342"/>
              <a:ext cx="614"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6" name="Rectangle 46"/>
            <p:cNvSpPr>
              <a:spLocks noChangeArrowheads="1"/>
            </p:cNvSpPr>
            <p:nvPr/>
          </p:nvSpPr>
          <p:spPr bwMode="auto">
            <a:xfrm>
              <a:off x="571" y="2002"/>
              <a:ext cx="614" cy="34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7" name="Rectangle 47"/>
            <p:cNvSpPr>
              <a:spLocks noChangeArrowheads="1"/>
            </p:cNvSpPr>
            <p:nvPr/>
          </p:nvSpPr>
          <p:spPr bwMode="auto">
            <a:xfrm>
              <a:off x="571" y="1663"/>
              <a:ext cx="614"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8" name="Rectangle 48"/>
            <p:cNvSpPr>
              <a:spLocks noChangeArrowheads="1"/>
            </p:cNvSpPr>
            <p:nvPr/>
          </p:nvSpPr>
          <p:spPr bwMode="auto">
            <a:xfrm>
              <a:off x="571" y="1324"/>
              <a:ext cx="614"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3909" name="Rectangle 49"/>
            <p:cNvSpPr>
              <a:spLocks noChangeArrowheads="1"/>
            </p:cNvSpPr>
            <p:nvPr/>
          </p:nvSpPr>
          <p:spPr bwMode="auto">
            <a:xfrm>
              <a:off x="571" y="985"/>
              <a:ext cx="614" cy="339"/>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grpSp>
      <p:sp>
        <p:nvSpPr>
          <p:cNvPr id="33811" name="Rectangle 50"/>
          <p:cNvSpPr>
            <a:spLocks noChangeArrowheads="1"/>
          </p:cNvSpPr>
          <p:nvPr/>
        </p:nvSpPr>
        <p:spPr bwMode="auto">
          <a:xfrm>
            <a:off x="368300" y="1563688"/>
            <a:ext cx="538163" cy="53816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33812" name="Rectangle 51"/>
          <p:cNvSpPr>
            <a:spLocks noChangeArrowheads="1"/>
          </p:cNvSpPr>
          <p:nvPr/>
        </p:nvSpPr>
        <p:spPr bwMode="auto">
          <a:xfrm>
            <a:off x="2676525" y="1023938"/>
            <a:ext cx="917575" cy="5397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TC</a:t>
            </a:r>
          </a:p>
        </p:txBody>
      </p:sp>
      <p:sp>
        <p:nvSpPr>
          <p:cNvPr id="33813" name="Rectangle 52"/>
          <p:cNvSpPr>
            <a:spLocks noChangeArrowheads="1"/>
          </p:cNvSpPr>
          <p:nvPr/>
        </p:nvSpPr>
        <p:spPr bwMode="auto">
          <a:xfrm>
            <a:off x="1881188" y="1023938"/>
            <a:ext cx="795337" cy="5397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VC</a:t>
            </a:r>
          </a:p>
        </p:txBody>
      </p:sp>
      <p:sp>
        <p:nvSpPr>
          <p:cNvPr id="33814" name="Rectangle 53"/>
          <p:cNvSpPr>
            <a:spLocks noChangeArrowheads="1"/>
          </p:cNvSpPr>
          <p:nvPr/>
        </p:nvSpPr>
        <p:spPr bwMode="auto">
          <a:xfrm>
            <a:off x="906463" y="1023938"/>
            <a:ext cx="974725" cy="5397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FC</a:t>
            </a:r>
          </a:p>
        </p:txBody>
      </p:sp>
      <p:sp>
        <p:nvSpPr>
          <p:cNvPr id="33815" name="Rectangle 54"/>
          <p:cNvSpPr>
            <a:spLocks noChangeArrowheads="1"/>
          </p:cNvSpPr>
          <p:nvPr/>
        </p:nvSpPr>
        <p:spPr bwMode="auto">
          <a:xfrm>
            <a:off x="368300" y="1023938"/>
            <a:ext cx="538163" cy="5397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3816" name="Line 55"/>
          <p:cNvSpPr>
            <a:spLocks noChangeShapeType="1"/>
          </p:cNvSpPr>
          <p:nvPr/>
        </p:nvSpPr>
        <p:spPr bwMode="auto">
          <a:xfrm>
            <a:off x="368300" y="1023938"/>
            <a:ext cx="322580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3817" name="Line 56"/>
          <p:cNvSpPr>
            <a:spLocks noChangeShapeType="1"/>
          </p:cNvSpPr>
          <p:nvPr/>
        </p:nvSpPr>
        <p:spPr bwMode="auto">
          <a:xfrm>
            <a:off x="368300" y="1563688"/>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18" name="Line 57"/>
          <p:cNvSpPr>
            <a:spLocks noChangeShapeType="1"/>
          </p:cNvSpPr>
          <p:nvPr/>
        </p:nvSpPr>
        <p:spPr bwMode="auto">
          <a:xfrm>
            <a:off x="368300" y="2101850"/>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19" name="Line 58"/>
          <p:cNvSpPr>
            <a:spLocks noChangeShapeType="1"/>
          </p:cNvSpPr>
          <p:nvPr/>
        </p:nvSpPr>
        <p:spPr bwMode="auto">
          <a:xfrm>
            <a:off x="368300" y="2640013"/>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0" name="Line 59"/>
          <p:cNvSpPr>
            <a:spLocks noChangeShapeType="1"/>
          </p:cNvSpPr>
          <p:nvPr/>
        </p:nvSpPr>
        <p:spPr bwMode="auto">
          <a:xfrm>
            <a:off x="368300" y="3178175"/>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1" name="Line 60"/>
          <p:cNvSpPr>
            <a:spLocks noChangeShapeType="1"/>
          </p:cNvSpPr>
          <p:nvPr/>
        </p:nvSpPr>
        <p:spPr bwMode="auto">
          <a:xfrm>
            <a:off x="368300" y="3717925"/>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2" name="Line 61"/>
          <p:cNvSpPr>
            <a:spLocks noChangeShapeType="1"/>
          </p:cNvSpPr>
          <p:nvPr/>
        </p:nvSpPr>
        <p:spPr bwMode="auto">
          <a:xfrm>
            <a:off x="368300" y="4256088"/>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3" name="Line 62"/>
          <p:cNvSpPr>
            <a:spLocks noChangeShapeType="1"/>
          </p:cNvSpPr>
          <p:nvPr/>
        </p:nvSpPr>
        <p:spPr bwMode="auto">
          <a:xfrm>
            <a:off x="368300" y="4795838"/>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4" name="Line 63"/>
          <p:cNvSpPr>
            <a:spLocks noChangeShapeType="1"/>
          </p:cNvSpPr>
          <p:nvPr/>
        </p:nvSpPr>
        <p:spPr bwMode="auto">
          <a:xfrm>
            <a:off x="368300" y="5332413"/>
            <a:ext cx="322580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3825" name="Line 64"/>
          <p:cNvSpPr>
            <a:spLocks noChangeShapeType="1"/>
          </p:cNvSpPr>
          <p:nvPr/>
        </p:nvSpPr>
        <p:spPr bwMode="auto">
          <a:xfrm>
            <a:off x="368300" y="5872163"/>
            <a:ext cx="322580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3826" name="Line 65"/>
          <p:cNvSpPr>
            <a:spLocks noChangeShapeType="1"/>
          </p:cNvSpPr>
          <p:nvPr/>
        </p:nvSpPr>
        <p:spPr bwMode="auto">
          <a:xfrm>
            <a:off x="368300" y="1023938"/>
            <a:ext cx="0" cy="4848225"/>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3827" name="Line 66"/>
          <p:cNvSpPr>
            <a:spLocks noChangeShapeType="1"/>
          </p:cNvSpPr>
          <p:nvPr/>
        </p:nvSpPr>
        <p:spPr bwMode="auto">
          <a:xfrm>
            <a:off x="906463" y="1023938"/>
            <a:ext cx="0" cy="4848225"/>
          </a:xfrm>
          <a:prstGeom prst="line">
            <a:avLst/>
          </a:prstGeom>
          <a:noFill/>
          <a:ln w="12700">
            <a:solidFill>
              <a:schemeClr val="tx1"/>
            </a:solidFill>
            <a:round/>
            <a:headEnd/>
            <a:tailEnd/>
          </a:ln>
        </p:spPr>
        <p:txBody>
          <a:bodyPr/>
          <a:lstStyle/>
          <a:p>
            <a:endParaRPr lang="en-US">
              <a:latin typeface="Arial"/>
              <a:cs typeface="Arial"/>
            </a:endParaRPr>
          </a:p>
        </p:txBody>
      </p:sp>
      <p:sp>
        <p:nvSpPr>
          <p:cNvPr id="33828" name="Line 67"/>
          <p:cNvSpPr>
            <a:spLocks noChangeShapeType="1"/>
          </p:cNvSpPr>
          <p:nvPr/>
        </p:nvSpPr>
        <p:spPr bwMode="auto">
          <a:xfrm>
            <a:off x="1881188" y="1023938"/>
            <a:ext cx="0" cy="4848225"/>
          </a:xfrm>
          <a:prstGeom prst="line">
            <a:avLst/>
          </a:prstGeom>
          <a:noFill/>
          <a:ln w="12700">
            <a:solidFill>
              <a:schemeClr val="tx1"/>
            </a:solidFill>
            <a:round/>
            <a:headEnd/>
            <a:tailEnd/>
          </a:ln>
        </p:spPr>
        <p:txBody>
          <a:bodyPr/>
          <a:lstStyle/>
          <a:p>
            <a:endParaRPr lang="en-US">
              <a:latin typeface="Arial"/>
              <a:cs typeface="Arial"/>
            </a:endParaRPr>
          </a:p>
        </p:txBody>
      </p:sp>
      <p:sp>
        <p:nvSpPr>
          <p:cNvPr id="33829" name="Line 68"/>
          <p:cNvSpPr>
            <a:spLocks noChangeShapeType="1"/>
          </p:cNvSpPr>
          <p:nvPr/>
        </p:nvSpPr>
        <p:spPr bwMode="auto">
          <a:xfrm>
            <a:off x="2676525" y="1023938"/>
            <a:ext cx="0" cy="4848225"/>
          </a:xfrm>
          <a:prstGeom prst="line">
            <a:avLst/>
          </a:prstGeom>
          <a:noFill/>
          <a:ln w="12700">
            <a:solidFill>
              <a:schemeClr val="tx1"/>
            </a:solidFill>
            <a:round/>
            <a:headEnd/>
            <a:tailEnd/>
          </a:ln>
        </p:spPr>
        <p:txBody>
          <a:bodyPr/>
          <a:lstStyle/>
          <a:p>
            <a:endParaRPr lang="en-US">
              <a:latin typeface="Arial"/>
              <a:cs typeface="Arial"/>
            </a:endParaRPr>
          </a:p>
        </p:txBody>
      </p:sp>
      <p:sp>
        <p:nvSpPr>
          <p:cNvPr id="33830" name="Line 69"/>
          <p:cNvSpPr>
            <a:spLocks noChangeShapeType="1"/>
          </p:cNvSpPr>
          <p:nvPr/>
        </p:nvSpPr>
        <p:spPr bwMode="auto">
          <a:xfrm>
            <a:off x="3594100" y="1023938"/>
            <a:ext cx="0" cy="4848225"/>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3831" name="Rectangle 70"/>
          <p:cNvSpPr>
            <a:spLocks noChangeArrowheads="1"/>
          </p:cNvSpPr>
          <p:nvPr/>
        </p:nvSpPr>
        <p:spPr bwMode="auto">
          <a:xfrm>
            <a:off x="5180013" y="785813"/>
            <a:ext cx="3463925" cy="4548187"/>
          </a:xfrm>
          <a:prstGeom prst="rect">
            <a:avLst/>
          </a:prstGeom>
          <a:noFill/>
          <a:ln w="11113">
            <a:solidFill>
              <a:srgbClr val="808080"/>
            </a:solidFill>
            <a:miter lim="800000"/>
            <a:headEnd/>
            <a:tailEnd/>
          </a:ln>
        </p:spPr>
        <p:txBody>
          <a:bodyPr/>
          <a:lstStyle/>
          <a:p>
            <a:endParaRPr lang="en-US">
              <a:latin typeface="Arial"/>
              <a:cs typeface="Arial"/>
            </a:endParaRPr>
          </a:p>
        </p:txBody>
      </p:sp>
      <p:sp>
        <p:nvSpPr>
          <p:cNvPr id="33832" name="Line 71"/>
          <p:cNvSpPr>
            <a:spLocks noChangeShapeType="1"/>
          </p:cNvSpPr>
          <p:nvPr/>
        </p:nvSpPr>
        <p:spPr bwMode="auto">
          <a:xfrm>
            <a:off x="5180013" y="785813"/>
            <a:ext cx="1587" cy="45481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33" name="Line 72"/>
          <p:cNvSpPr>
            <a:spLocks noChangeShapeType="1"/>
          </p:cNvSpPr>
          <p:nvPr/>
        </p:nvSpPr>
        <p:spPr bwMode="auto">
          <a:xfrm>
            <a:off x="5094288" y="5334000"/>
            <a:ext cx="85725" cy="1588"/>
          </a:xfrm>
          <a:prstGeom prst="line">
            <a:avLst/>
          </a:prstGeom>
          <a:noFill/>
          <a:ln w="22225">
            <a:solidFill>
              <a:srgbClr val="000000"/>
            </a:solidFill>
            <a:round/>
            <a:headEnd/>
            <a:tailEnd/>
          </a:ln>
        </p:spPr>
        <p:txBody>
          <a:bodyPr/>
          <a:lstStyle/>
          <a:p>
            <a:endParaRPr lang="en-US">
              <a:latin typeface="Arial"/>
              <a:cs typeface="Arial"/>
            </a:endParaRPr>
          </a:p>
        </p:txBody>
      </p:sp>
      <p:sp>
        <p:nvSpPr>
          <p:cNvPr id="33834" name="Line 73"/>
          <p:cNvSpPr>
            <a:spLocks noChangeShapeType="1"/>
          </p:cNvSpPr>
          <p:nvPr/>
        </p:nvSpPr>
        <p:spPr bwMode="auto">
          <a:xfrm>
            <a:off x="5094288" y="4765675"/>
            <a:ext cx="85725" cy="1588"/>
          </a:xfrm>
          <a:prstGeom prst="line">
            <a:avLst/>
          </a:prstGeom>
          <a:noFill/>
          <a:ln w="22225">
            <a:solidFill>
              <a:srgbClr val="000000"/>
            </a:solidFill>
            <a:round/>
            <a:headEnd/>
            <a:tailEnd/>
          </a:ln>
        </p:spPr>
        <p:txBody>
          <a:bodyPr/>
          <a:lstStyle/>
          <a:p>
            <a:endParaRPr lang="en-US">
              <a:latin typeface="Arial"/>
              <a:cs typeface="Arial"/>
            </a:endParaRPr>
          </a:p>
        </p:txBody>
      </p:sp>
      <p:sp>
        <p:nvSpPr>
          <p:cNvPr id="33835" name="Line 74"/>
          <p:cNvSpPr>
            <a:spLocks noChangeShapeType="1"/>
          </p:cNvSpPr>
          <p:nvPr/>
        </p:nvSpPr>
        <p:spPr bwMode="auto">
          <a:xfrm>
            <a:off x="5094288" y="4195763"/>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36" name="Line 75"/>
          <p:cNvSpPr>
            <a:spLocks noChangeShapeType="1"/>
          </p:cNvSpPr>
          <p:nvPr/>
        </p:nvSpPr>
        <p:spPr bwMode="auto">
          <a:xfrm>
            <a:off x="5094288" y="3627438"/>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37" name="Line 76"/>
          <p:cNvSpPr>
            <a:spLocks noChangeShapeType="1"/>
          </p:cNvSpPr>
          <p:nvPr/>
        </p:nvSpPr>
        <p:spPr bwMode="auto">
          <a:xfrm>
            <a:off x="5094288" y="3059113"/>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38" name="Line 77"/>
          <p:cNvSpPr>
            <a:spLocks noChangeShapeType="1"/>
          </p:cNvSpPr>
          <p:nvPr/>
        </p:nvSpPr>
        <p:spPr bwMode="auto">
          <a:xfrm>
            <a:off x="5094288" y="2490788"/>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39" name="Line 78"/>
          <p:cNvSpPr>
            <a:spLocks noChangeShapeType="1"/>
          </p:cNvSpPr>
          <p:nvPr/>
        </p:nvSpPr>
        <p:spPr bwMode="auto">
          <a:xfrm>
            <a:off x="5094288" y="1922463"/>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40" name="Line 79"/>
          <p:cNvSpPr>
            <a:spLocks noChangeShapeType="1"/>
          </p:cNvSpPr>
          <p:nvPr/>
        </p:nvSpPr>
        <p:spPr bwMode="auto">
          <a:xfrm>
            <a:off x="5094288" y="1354138"/>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41" name="Line 80"/>
          <p:cNvSpPr>
            <a:spLocks noChangeShapeType="1"/>
          </p:cNvSpPr>
          <p:nvPr/>
        </p:nvSpPr>
        <p:spPr bwMode="auto">
          <a:xfrm>
            <a:off x="5094288" y="785813"/>
            <a:ext cx="85725" cy="1587"/>
          </a:xfrm>
          <a:prstGeom prst="line">
            <a:avLst/>
          </a:prstGeom>
          <a:noFill/>
          <a:ln w="22225">
            <a:solidFill>
              <a:srgbClr val="000000"/>
            </a:solidFill>
            <a:round/>
            <a:headEnd/>
            <a:tailEnd/>
          </a:ln>
        </p:spPr>
        <p:txBody>
          <a:bodyPr/>
          <a:lstStyle/>
          <a:p>
            <a:endParaRPr lang="en-US">
              <a:latin typeface="Arial"/>
              <a:cs typeface="Arial"/>
            </a:endParaRPr>
          </a:p>
        </p:txBody>
      </p:sp>
      <p:sp>
        <p:nvSpPr>
          <p:cNvPr id="33842" name="Line 81"/>
          <p:cNvSpPr>
            <a:spLocks noChangeShapeType="1"/>
          </p:cNvSpPr>
          <p:nvPr/>
        </p:nvSpPr>
        <p:spPr bwMode="auto">
          <a:xfrm>
            <a:off x="5180013" y="5334000"/>
            <a:ext cx="3463925" cy="1588"/>
          </a:xfrm>
          <a:prstGeom prst="line">
            <a:avLst/>
          </a:prstGeom>
          <a:noFill/>
          <a:ln w="22225">
            <a:solidFill>
              <a:srgbClr val="000000"/>
            </a:solidFill>
            <a:round/>
            <a:headEnd/>
            <a:tailEnd/>
          </a:ln>
        </p:spPr>
        <p:txBody>
          <a:bodyPr/>
          <a:lstStyle/>
          <a:p>
            <a:endParaRPr lang="en-US">
              <a:latin typeface="Arial"/>
              <a:cs typeface="Arial"/>
            </a:endParaRPr>
          </a:p>
        </p:txBody>
      </p:sp>
      <p:sp>
        <p:nvSpPr>
          <p:cNvPr id="33843" name="Line 82"/>
          <p:cNvSpPr>
            <a:spLocks noChangeShapeType="1"/>
          </p:cNvSpPr>
          <p:nvPr/>
        </p:nvSpPr>
        <p:spPr bwMode="auto">
          <a:xfrm flipV="1">
            <a:off x="5180013" y="5334000"/>
            <a:ext cx="1587"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4" name="Line 83"/>
          <p:cNvSpPr>
            <a:spLocks noChangeShapeType="1"/>
          </p:cNvSpPr>
          <p:nvPr/>
        </p:nvSpPr>
        <p:spPr bwMode="auto">
          <a:xfrm flipV="1">
            <a:off x="5619750" y="5334000"/>
            <a:ext cx="1588"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5" name="Line 84"/>
          <p:cNvSpPr>
            <a:spLocks noChangeShapeType="1"/>
          </p:cNvSpPr>
          <p:nvPr/>
        </p:nvSpPr>
        <p:spPr bwMode="auto">
          <a:xfrm flipV="1">
            <a:off x="6059488" y="5334000"/>
            <a:ext cx="1587"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6" name="Line 85"/>
          <p:cNvSpPr>
            <a:spLocks noChangeShapeType="1"/>
          </p:cNvSpPr>
          <p:nvPr/>
        </p:nvSpPr>
        <p:spPr bwMode="auto">
          <a:xfrm flipV="1">
            <a:off x="6499225" y="5334000"/>
            <a:ext cx="1588"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7" name="Line 86"/>
          <p:cNvSpPr>
            <a:spLocks noChangeShapeType="1"/>
          </p:cNvSpPr>
          <p:nvPr/>
        </p:nvSpPr>
        <p:spPr bwMode="auto">
          <a:xfrm flipV="1">
            <a:off x="6938963" y="5334000"/>
            <a:ext cx="1587"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8" name="Line 87"/>
          <p:cNvSpPr>
            <a:spLocks noChangeShapeType="1"/>
          </p:cNvSpPr>
          <p:nvPr/>
        </p:nvSpPr>
        <p:spPr bwMode="auto">
          <a:xfrm flipV="1">
            <a:off x="7367588" y="5334000"/>
            <a:ext cx="1587"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49" name="Line 88"/>
          <p:cNvSpPr>
            <a:spLocks noChangeShapeType="1"/>
          </p:cNvSpPr>
          <p:nvPr/>
        </p:nvSpPr>
        <p:spPr bwMode="auto">
          <a:xfrm flipV="1">
            <a:off x="7807325" y="5334000"/>
            <a:ext cx="1588" cy="85725"/>
          </a:xfrm>
          <a:prstGeom prst="line">
            <a:avLst/>
          </a:prstGeom>
          <a:noFill/>
          <a:ln w="22225">
            <a:solidFill>
              <a:srgbClr val="000000"/>
            </a:solidFill>
            <a:round/>
            <a:headEnd/>
            <a:tailEnd/>
          </a:ln>
        </p:spPr>
        <p:txBody>
          <a:bodyPr/>
          <a:lstStyle/>
          <a:p>
            <a:endParaRPr lang="en-US">
              <a:latin typeface="Arial"/>
              <a:cs typeface="Arial"/>
            </a:endParaRPr>
          </a:p>
        </p:txBody>
      </p:sp>
      <p:sp>
        <p:nvSpPr>
          <p:cNvPr id="33850" name="Line 89"/>
          <p:cNvSpPr>
            <a:spLocks noChangeShapeType="1"/>
          </p:cNvSpPr>
          <p:nvPr/>
        </p:nvSpPr>
        <p:spPr bwMode="auto">
          <a:xfrm flipV="1">
            <a:off x="8247063" y="5334000"/>
            <a:ext cx="1587" cy="85725"/>
          </a:xfrm>
          <a:prstGeom prst="line">
            <a:avLst/>
          </a:prstGeom>
          <a:noFill/>
          <a:ln w="22225">
            <a:solidFill>
              <a:srgbClr val="000000"/>
            </a:solidFill>
            <a:round/>
            <a:headEnd/>
            <a:tailEnd/>
          </a:ln>
        </p:spPr>
        <p:txBody>
          <a:bodyPr/>
          <a:lstStyle/>
          <a:p>
            <a:endParaRPr lang="en-US">
              <a:latin typeface="Arial"/>
              <a:cs typeface="Arial"/>
            </a:endParaRPr>
          </a:p>
        </p:txBody>
      </p:sp>
      <p:grpSp>
        <p:nvGrpSpPr>
          <p:cNvPr id="6" name="Group 90"/>
          <p:cNvGrpSpPr>
            <a:grpSpLocks/>
          </p:cNvGrpSpPr>
          <p:nvPr/>
        </p:nvGrpSpPr>
        <p:grpSpPr bwMode="auto">
          <a:xfrm>
            <a:off x="5126038" y="4711700"/>
            <a:ext cx="3560762" cy="96838"/>
            <a:chOff x="3229" y="2968"/>
            <a:chExt cx="2243" cy="61"/>
          </a:xfrm>
        </p:grpSpPr>
        <p:sp>
          <p:nvSpPr>
            <p:cNvPr id="33893" name="Freeform 91"/>
            <p:cNvSpPr>
              <a:spLocks/>
            </p:cNvSpPr>
            <p:nvPr/>
          </p:nvSpPr>
          <p:spPr bwMode="auto">
            <a:xfrm>
              <a:off x="3263" y="3002"/>
              <a:ext cx="2209" cy="1"/>
            </a:xfrm>
            <a:custGeom>
              <a:avLst/>
              <a:gdLst>
                <a:gd name="T0" fmla="*/ 0 w 327"/>
                <a:gd name="T1" fmla="*/ 0 h 1"/>
                <a:gd name="T2" fmla="*/ 576779 w 327"/>
                <a:gd name="T3" fmla="*/ 0 h 1"/>
                <a:gd name="T4" fmla="*/ 1153605 w 327"/>
                <a:gd name="T5" fmla="*/ 0 h 1"/>
                <a:gd name="T6" fmla="*/ 1730701 w 327"/>
                <a:gd name="T7" fmla="*/ 0 h 1"/>
                <a:gd name="T8" fmla="*/ 2307479 w 327"/>
                <a:gd name="T9" fmla="*/ 0 h 1"/>
                <a:gd name="T10" fmla="*/ 2869788 w 327"/>
                <a:gd name="T11" fmla="*/ 0 h 1"/>
                <a:gd name="T12" fmla="*/ 3446566 w 327"/>
                <a:gd name="T13" fmla="*/ 0 h 1"/>
                <a:gd name="T14" fmla="*/ 4023346 w 327"/>
                <a:gd name="T15" fmla="*/ 0 h 1"/>
                <a:gd name="T16" fmla="*/ 4600442 w 32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1"/>
                <a:gd name="T29" fmla="*/ 327 w 32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1">
                  <a:moveTo>
                    <a:pt x="0" y="0"/>
                  </a:moveTo>
                  <a:lnTo>
                    <a:pt x="41" y="0"/>
                  </a:lnTo>
                  <a:lnTo>
                    <a:pt x="82" y="0"/>
                  </a:lnTo>
                  <a:lnTo>
                    <a:pt x="123" y="0"/>
                  </a:lnTo>
                  <a:lnTo>
                    <a:pt x="164" y="0"/>
                  </a:lnTo>
                  <a:lnTo>
                    <a:pt x="204" y="0"/>
                  </a:lnTo>
                  <a:lnTo>
                    <a:pt x="245" y="0"/>
                  </a:lnTo>
                  <a:lnTo>
                    <a:pt x="286" y="0"/>
                  </a:lnTo>
                  <a:lnTo>
                    <a:pt x="327" y="0"/>
                  </a:lnTo>
                </a:path>
              </a:pathLst>
            </a:custGeom>
            <a:noFill/>
            <a:ln w="22225">
              <a:solidFill>
                <a:srgbClr val="000080"/>
              </a:solidFill>
              <a:round/>
              <a:headEnd/>
              <a:tailEnd/>
            </a:ln>
          </p:spPr>
          <p:txBody>
            <a:bodyPr/>
            <a:lstStyle/>
            <a:p>
              <a:endParaRPr lang="en-US">
                <a:latin typeface="Arial"/>
                <a:cs typeface="Arial"/>
              </a:endParaRPr>
            </a:p>
          </p:txBody>
        </p:sp>
        <p:sp>
          <p:nvSpPr>
            <p:cNvPr id="33894" name="Oval 92"/>
            <p:cNvSpPr>
              <a:spLocks noChangeArrowheads="1"/>
            </p:cNvSpPr>
            <p:nvPr/>
          </p:nvSpPr>
          <p:spPr bwMode="auto">
            <a:xfrm>
              <a:off x="3229"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95" name="Oval 93"/>
            <p:cNvSpPr>
              <a:spLocks noChangeArrowheads="1"/>
            </p:cNvSpPr>
            <p:nvPr/>
          </p:nvSpPr>
          <p:spPr bwMode="auto">
            <a:xfrm>
              <a:off x="3506"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96" name="Oval 94"/>
            <p:cNvSpPr>
              <a:spLocks noChangeArrowheads="1"/>
            </p:cNvSpPr>
            <p:nvPr/>
          </p:nvSpPr>
          <p:spPr bwMode="auto">
            <a:xfrm>
              <a:off x="3783"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97" name="Oval 95"/>
            <p:cNvSpPr>
              <a:spLocks noChangeArrowheads="1"/>
            </p:cNvSpPr>
            <p:nvPr/>
          </p:nvSpPr>
          <p:spPr bwMode="auto">
            <a:xfrm>
              <a:off x="4060"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98" name="Oval 96"/>
            <p:cNvSpPr>
              <a:spLocks noChangeArrowheads="1"/>
            </p:cNvSpPr>
            <p:nvPr/>
          </p:nvSpPr>
          <p:spPr bwMode="auto">
            <a:xfrm>
              <a:off x="4337"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99" name="Oval 97"/>
            <p:cNvSpPr>
              <a:spLocks noChangeArrowheads="1"/>
            </p:cNvSpPr>
            <p:nvPr/>
          </p:nvSpPr>
          <p:spPr bwMode="auto">
            <a:xfrm>
              <a:off x="4607"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900" name="Oval 98"/>
            <p:cNvSpPr>
              <a:spLocks noChangeArrowheads="1"/>
            </p:cNvSpPr>
            <p:nvPr/>
          </p:nvSpPr>
          <p:spPr bwMode="auto">
            <a:xfrm>
              <a:off x="4884"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901" name="Oval 99"/>
            <p:cNvSpPr>
              <a:spLocks noChangeArrowheads="1"/>
            </p:cNvSpPr>
            <p:nvPr/>
          </p:nvSpPr>
          <p:spPr bwMode="auto">
            <a:xfrm>
              <a:off x="5161" y="2968"/>
              <a:ext cx="61" cy="61"/>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grpSp>
      <p:grpSp>
        <p:nvGrpSpPr>
          <p:cNvPr id="7" name="Group 100"/>
          <p:cNvGrpSpPr>
            <a:grpSpLocks/>
          </p:cNvGrpSpPr>
          <p:nvPr/>
        </p:nvGrpSpPr>
        <p:grpSpPr bwMode="auto">
          <a:xfrm>
            <a:off x="5126038" y="1236663"/>
            <a:ext cx="3560762" cy="4140200"/>
            <a:chOff x="3229" y="779"/>
            <a:chExt cx="2243" cy="2608"/>
          </a:xfrm>
        </p:grpSpPr>
        <p:sp>
          <p:nvSpPr>
            <p:cNvPr id="33884" name="Freeform 101"/>
            <p:cNvSpPr>
              <a:spLocks/>
            </p:cNvSpPr>
            <p:nvPr/>
          </p:nvSpPr>
          <p:spPr bwMode="auto">
            <a:xfrm>
              <a:off x="3263" y="779"/>
              <a:ext cx="2209" cy="2581"/>
            </a:xfrm>
            <a:custGeom>
              <a:avLst/>
              <a:gdLst>
                <a:gd name="T0" fmla="*/ 0 w 327"/>
                <a:gd name="T1" fmla="*/ 5378905 h 382"/>
                <a:gd name="T2" fmla="*/ 576779 w 327"/>
                <a:gd name="T3" fmla="*/ 4857983 h 382"/>
                <a:gd name="T4" fmla="*/ 1153605 w 327"/>
                <a:gd name="T5" fmla="*/ 4478583 h 382"/>
                <a:gd name="T6" fmla="*/ 1730701 w 327"/>
                <a:gd name="T7" fmla="*/ 4182491 h 382"/>
                <a:gd name="T8" fmla="*/ 2307479 w 327"/>
                <a:gd name="T9" fmla="*/ 3815732 h 382"/>
                <a:gd name="T10" fmla="*/ 2869788 w 327"/>
                <a:gd name="T11" fmla="*/ 3294761 h 382"/>
                <a:gd name="T12" fmla="*/ 3446566 w 327"/>
                <a:gd name="T13" fmla="*/ 2548643 h 382"/>
                <a:gd name="T14" fmla="*/ 4023346 w 327"/>
                <a:gd name="T15" fmla="*/ 1492237 h 382"/>
                <a:gd name="T16" fmla="*/ 4600442 w 327"/>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82"/>
                <a:gd name="T29" fmla="*/ 327 w 327"/>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82">
                  <a:moveTo>
                    <a:pt x="0" y="382"/>
                  </a:moveTo>
                  <a:lnTo>
                    <a:pt x="41" y="345"/>
                  </a:lnTo>
                  <a:lnTo>
                    <a:pt x="82" y="318"/>
                  </a:lnTo>
                  <a:lnTo>
                    <a:pt x="123" y="297"/>
                  </a:lnTo>
                  <a:lnTo>
                    <a:pt x="164" y="271"/>
                  </a:lnTo>
                  <a:lnTo>
                    <a:pt x="204" y="234"/>
                  </a:lnTo>
                  <a:lnTo>
                    <a:pt x="245" y="181"/>
                  </a:lnTo>
                  <a:lnTo>
                    <a:pt x="286" y="106"/>
                  </a:lnTo>
                  <a:lnTo>
                    <a:pt x="327" y="0"/>
                  </a:lnTo>
                </a:path>
              </a:pathLst>
            </a:custGeom>
            <a:noFill/>
            <a:ln w="22225">
              <a:solidFill>
                <a:srgbClr val="FF6600"/>
              </a:solidFill>
              <a:round/>
              <a:headEnd/>
              <a:tailEnd/>
            </a:ln>
          </p:spPr>
          <p:txBody>
            <a:bodyPr/>
            <a:lstStyle/>
            <a:p>
              <a:endParaRPr lang="en-US">
                <a:latin typeface="Arial"/>
                <a:cs typeface="Arial"/>
              </a:endParaRPr>
            </a:p>
          </p:txBody>
        </p:sp>
        <p:sp>
          <p:nvSpPr>
            <p:cNvPr id="33885" name="Oval 102"/>
            <p:cNvSpPr>
              <a:spLocks noChangeArrowheads="1"/>
            </p:cNvSpPr>
            <p:nvPr/>
          </p:nvSpPr>
          <p:spPr bwMode="auto">
            <a:xfrm>
              <a:off x="3229" y="3326"/>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86" name="Oval 103"/>
            <p:cNvSpPr>
              <a:spLocks noChangeArrowheads="1"/>
            </p:cNvSpPr>
            <p:nvPr/>
          </p:nvSpPr>
          <p:spPr bwMode="auto">
            <a:xfrm>
              <a:off x="3506" y="3076"/>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87" name="Oval 104"/>
            <p:cNvSpPr>
              <a:spLocks noChangeArrowheads="1"/>
            </p:cNvSpPr>
            <p:nvPr/>
          </p:nvSpPr>
          <p:spPr bwMode="auto">
            <a:xfrm>
              <a:off x="3783" y="2893"/>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88" name="Oval 105"/>
            <p:cNvSpPr>
              <a:spLocks noChangeArrowheads="1"/>
            </p:cNvSpPr>
            <p:nvPr/>
          </p:nvSpPr>
          <p:spPr bwMode="auto">
            <a:xfrm>
              <a:off x="4060" y="2752"/>
              <a:ext cx="61" cy="60"/>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89" name="Oval 106"/>
            <p:cNvSpPr>
              <a:spLocks noChangeArrowheads="1"/>
            </p:cNvSpPr>
            <p:nvPr/>
          </p:nvSpPr>
          <p:spPr bwMode="auto">
            <a:xfrm>
              <a:off x="4337" y="2576"/>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90" name="Oval 107"/>
            <p:cNvSpPr>
              <a:spLocks noChangeArrowheads="1"/>
            </p:cNvSpPr>
            <p:nvPr/>
          </p:nvSpPr>
          <p:spPr bwMode="auto">
            <a:xfrm>
              <a:off x="4607" y="2326"/>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91" name="Oval 108"/>
            <p:cNvSpPr>
              <a:spLocks noChangeArrowheads="1"/>
            </p:cNvSpPr>
            <p:nvPr/>
          </p:nvSpPr>
          <p:spPr bwMode="auto">
            <a:xfrm>
              <a:off x="4884" y="1968"/>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92" name="Oval 109"/>
            <p:cNvSpPr>
              <a:spLocks noChangeArrowheads="1"/>
            </p:cNvSpPr>
            <p:nvPr/>
          </p:nvSpPr>
          <p:spPr bwMode="auto">
            <a:xfrm>
              <a:off x="5161" y="1461"/>
              <a:ext cx="61" cy="61"/>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grpSp>
      <p:sp>
        <p:nvSpPr>
          <p:cNvPr id="33853" name="Rectangle 110"/>
          <p:cNvSpPr>
            <a:spLocks noChangeArrowheads="1"/>
          </p:cNvSpPr>
          <p:nvPr/>
        </p:nvSpPr>
        <p:spPr bwMode="auto">
          <a:xfrm>
            <a:off x="4600575" y="5203825"/>
            <a:ext cx="28257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3854" name="Rectangle 111"/>
          <p:cNvSpPr>
            <a:spLocks noChangeArrowheads="1"/>
          </p:cNvSpPr>
          <p:nvPr/>
        </p:nvSpPr>
        <p:spPr bwMode="auto">
          <a:xfrm>
            <a:off x="4321175" y="4635500"/>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$100</a:t>
            </a:r>
            <a:endParaRPr lang="en-US">
              <a:latin typeface="Arial"/>
              <a:cs typeface="Arial"/>
            </a:endParaRPr>
          </a:p>
        </p:txBody>
      </p:sp>
      <p:sp>
        <p:nvSpPr>
          <p:cNvPr id="33855" name="Rectangle 112"/>
          <p:cNvSpPr>
            <a:spLocks noChangeArrowheads="1"/>
          </p:cNvSpPr>
          <p:nvPr/>
        </p:nvSpPr>
        <p:spPr bwMode="auto">
          <a:xfrm>
            <a:off x="4321175" y="4067175"/>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$200</a:t>
            </a:r>
            <a:endParaRPr lang="en-US">
              <a:latin typeface="Arial"/>
              <a:cs typeface="Arial"/>
            </a:endParaRPr>
          </a:p>
        </p:txBody>
      </p:sp>
      <p:sp>
        <p:nvSpPr>
          <p:cNvPr id="33856" name="Rectangle 113"/>
          <p:cNvSpPr>
            <a:spLocks noChangeArrowheads="1"/>
          </p:cNvSpPr>
          <p:nvPr/>
        </p:nvSpPr>
        <p:spPr bwMode="auto">
          <a:xfrm>
            <a:off x="4321175" y="3498850"/>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$300</a:t>
            </a:r>
            <a:endParaRPr lang="en-US">
              <a:latin typeface="Arial"/>
              <a:cs typeface="Arial"/>
            </a:endParaRPr>
          </a:p>
        </p:txBody>
      </p:sp>
      <p:sp>
        <p:nvSpPr>
          <p:cNvPr id="33857" name="Rectangle 114"/>
          <p:cNvSpPr>
            <a:spLocks noChangeArrowheads="1"/>
          </p:cNvSpPr>
          <p:nvPr/>
        </p:nvSpPr>
        <p:spPr bwMode="auto">
          <a:xfrm>
            <a:off x="4321175" y="2930525"/>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$400</a:t>
            </a:r>
            <a:endParaRPr lang="en-US">
              <a:latin typeface="Arial"/>
              <a:cs typeface="Arial"/>
            </a:endParaRPr>
          </a:p>
        </p:txBody>
      </p:sp>
      <p:sp>
        <p:nvSpPr>
          <p:cNvPr id="33858" name="Rectangle 115"/>
          <p:cNvSpPr>
            <a:spLocks noChangeArrowheads="1"/>
          </p:cNvSpPr>
          <p:nvPr/>
        </p:nvSpPr>
        <p:spPr bwMode="auto">
          <a:xfrm>
            <a:off x="4321175" y="2362200"/>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$500</a:t>
            </a:r>
            <a:endParaRPr lang="en-US">
              <a:latin typeface="Arial"/>
              <a:cs typeface="Arial"/>
            </a:endParaRPr>
          </a:p>
        </p:txBody>
      </p:sp>
      <p:sp>
        <p:nvSpPr>
          <p:cNvPr id="33859" name="Rectangle 116"/>
          <p:cNvSpPr>
            <a:spLocks noChangeArrowheads="1"/>
          </p:cNvSpPr>
          <p:nvPr/>
        </p:nvSpPr>
        <p:spPr bwMode="auto">
          <a:xfrm>
            <a:off x="4321175" y="1793875"/>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$600</a:t>
            </a:r>
            <a:endParaRPr lang="en-US">
              <a:latin typeface="Arial"/>
              <a:cs typeface="Arial"/>
            </a:endParaRPr>
          </a:p>
        </p:txBody>
      </p:sp>
      <p:sp>
        <p:nvSpPr>
          <p:cNvPr id="33860" name="Rectangle 117"/>
          <p:cNvSpPr>
            <a:spLocks noChangeArrowheads="1"/>
          </p:cNvSpPr>
          <p:nvPr/>
        </p:nvSpPr>
        <p:spPr bwMode="auto">
          <a:xfrm>
            <a:off x="4321175" y="1225550"/>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$700</a:t>
            </a:r>
            <a:endParaRPr lang="en-US">
              <a:latin typeface="Arial"/>
              <a:cs typeface="Arial"/>
            </a:endParaRPr>
          </a:p>
        </p:txBody>
      </p:sp>
      <p:sp>
        <p:nvSpPr>
          <p:cNvPr id="33861" name="Rectangle 118"/>
          <p:cNvSpPr>
            <a:spLocks noChangeArrowheads="1"/>
          </p:cNvSpPr>
          <p:nvPr/>
        </p:nvSpPr>
        <p:spPr bwMode="auto">
          <a:xfrm>
            <a:off x="4321175" y="657225"/>
            <a:ext cx="56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$800</a:t>
            </a:r>
            <a:endParaRPr lang="en-US">
              <a:latin typeface="Arial"/>
              <a:cs typeface="Arial"/>
            </a:endParaRPr>
          </a:p>
        </p:txBody>
      </p:sp>
      <p:sp>
        <p:nvSpPr>
          <p:cNvPr id="33862" name="Rectangle 119"/>
          <p:cNvSpPr>
            <a:spLocks noChangeArrowheads="1"/>
          </p:cNvSpPr>
          <p:nvPr/>
        </p:nvSpPr>
        <p:spPr bwMode="auto">
          <a:xfrm>
            <a:off x="5114925" y="5600700"/>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3863" name="Rectangle 120"/>
          <p:cNvSpPr>
            <a:spLocks noChangeArrowheads="1"/>
          </p:cNvSpPr>
          <p:nvPr/>
        </p:nvSpPr>
        <p:spPr bwMode="auto">
          <a:xfrm>
            <a:off x="5554663" y="5600700"/>
            <a:ext cx="1412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a:t>
            </a:r>
            <a:endParaRPr lang="en-US">
              <a:latin typeface="Arial"/>
              <a:cs typeface="Arial"/>
            </a:endParaRPr>
          </a:p>
        </p:txBody>
      </p:sp>
      <p:sp>
        <p:nvSpPr>
          <p:cNvPr id="33864" name="Rectangle 121"/>
          <p:cNvSpPr>
            <a:spLocks noChangeArrowheads="1"/>
          </p:cNvSpPr>
          <p:nvPr/>
        </p:nvSpPr>
        <p:spPr bwMode="auto">
          <a:xfrm>
            <a:off x="5994400" y="5600700"/>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a:t>
            </a:r>
            <a:endParaRPr lang="en-US">
              <a:latin typeface="Arial"/>
              <a:cs typeface="Arial"/>
            </a:endParaRPr>
          </a:p>
        </p:txBody>
      </p:sp>
      <p:sp>
        <p:nvSpPr>
          <p:cNvPr id="33865" name="Rectangle 122"/>
          <p:cNvSpPr>
            <a:spLocks noChangeArrowheads="1"/>
          </p:cNvSpPr>
          <p:nvPr/>
        </p:nvSpPr>
        <p:spPr bwMode="auto">
          <a:xfrm>
            <a:off x="6434138" y="5600700"/>
            <a:ext cx="1412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3</a:t>
            </a:r>
            <a:endParaRPr lang="en-US">
              <a:latin typeface="Arial"/>
              <a:cs typeface="Arial"/>
            </a:endParaRPr>
          </a:p>
        </p:txBody>
      </p:sp>
      <p:sp>
        <p:nvSpPr>
          <p:cNvPr id="33866" name="Rectangle 123"/>
          <p:cNvSpPr>
            <a:spLocks noChangeArrowheads="1"/>
          </p:cNvSpPr>
          <p:nvPr/>
        </p:nvSpPr>
        <p:spPr bwMode="auto">
          <a:xfrm>
            <a:off x="6873875" y="5600700"/>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4</a:t>
            </a:r>
            <a:endParaRPr lang="en-US">
              <a:latin typeface="Arial"/>
              <a:cs typeface="Arial"/>
            </a:endParaRPr>
          </a:p>
        </p:txBody>
      </p:sp>
      <p:sp>
        <p:nvSpPr>
          <p:cNvPr id="33867" name="Rectangle 124"/>
          <p:cNvSpPr>
            <a:spLocks noChangeArrowheads="1"/>
          </p:cNvSpPr>
          <p:nvPr/>
        </p:nvSpPr>
        <p:spPr bwMode="auto">
          <a:xfrm>
            <a:off x="7304088" y="5600700"/>
            <a:ext cx="1412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a:t>
            </a:r>
            <a:endParaRPr lang="en-US">
              <a:latin typeface="Arial"/>
              <a:cs typeface="Arial"/>
            </a:endParaRPr>
          </a:p>
        </p:txBody>
      </p:sp>
      <p:sp>
        <p:nvSpPr>
          <p:cNvPr id="33868" name="Rectangle 125"/>
          <p:cNvSpPr>
            <a:spLocks noChangeArrowheads="1"/>
          </p:cNvSpPr>
          <p:nvPr/>
        </p:nvSpPr>
        <p:spPr bwMode="auto">
          <a:xfrm>
            <a:off x="7743825" y="5600700"/>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6</a:t>
            </a:r>
            <a:endParaRPr lang="en-US">
              <a:latin typeface="Arial"/>
              <a:cs typeface="Arial"/>
            </a:endParaRPr>
          </a:p>
        </p:txBody>
      </p:sp>
      <p:sp>
        <p:nvSpPr>
          <p:cNvPr id="33869" name="Rectangle 126"/>
          <p:cNvSpPr>
            <a:spLocks noChangeArrowheads="1"/>
          </p:cNvSpPr>
          <p:nvPr/>
        </p:nvSpPr>
        <p:spPr bwMode="auto">
          <a:xfrm>
            <a:off x="8183563" y="5600700"/>
            <a:ext cx="1412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a:t>
            </a:r>
            <a:endParaRPr lang="en-US">
              <a:latin typeface="Arial"/>
              <a:cs typeface="Arial"/>
            </a:endParaRPr>
          </a:p>
        </p:txBody>
      </p:sp>
      <p:sp>
        <p:nvSpPr>
          <p:cNvPr id="33870" name="Rectangle 127"/>
          <p:cNvSpPr>
            <a:spLocks noChangeArrowheads="1"/>
          </p:cNvSpPr>
          <p:nvPr/>
        </p:nvSpPr>
        <p:spPr bwMode="auto">
          <a:xfrm>
            <a:off x="6788150" y="6019800"/>
            <a:ext cx="218785" cy="307777"/>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Arial"/>
                <a:cs typeface="Arial"/>
              </a:rPr>
              <a:t>Q</a:t>
            </a:r>
            <a:endParaRPr lang="en-US">
              <a:latin typeface="Arial"/>
              <a:cs typeface="Arial"/>
            </a:endParaRPr>
          </a:p>
        </p:txBody>
      </p:sp>
      <p:sp>
        <p:nvSpPr>
          <p:cNvPr id="33871" name="Rectangle 128"/>
          <p:cNvSpPr>
            <a:spLocks noChangeArrowheads="1"/>
          </p:cNvSpPr>
          <p:nvPr/>
        </p:nvSpPr>
        <p:spPr bwMode="auto">
          <a:xfrm rot="-5400000">
            <a:off x="3680619" y="2902744"/>
            <a:ext cx="706438" cy="304800"/>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a:cs typeface="Arial"/>
              </a:rPr>
              <a:t>Costs</a:t>
            </a:r>
            <a:endParaRPr lang="en-US">
              <a:latin typeface="Arial"/>
              <a:cs typeface="Arial"/>
            </a:endParaRPr>
          </a:p>
        </p:txBody>
      </p:sp>
      <p:sp>
        <p:nvSpPr>
          <p:cNvPr id="33872" name="Rectangle 129"/>
          <p:cNvSpPr>
            <a:spLocks noChangeArrowheads="1"/>
          </p:cNvSpPr>
          <p:nvPr/>
        </p:nvSpPr>
        <p:spPr bwMode="auto">
          <a:xfrm>
            <a:off x="5694363" y="679450"/>
            <a:ext cx="1222375" cy="1200150"/>
          </a:xfrm>
          <a:prstGeom prst="rect">
            <a:avLst/>
          </a:prstGeom>
          <a:solidFill>
            <a:srgbClr val="FFFFCC"/>
          </a:solidFill>
          <a:ln w="0">
            <a:solidFill>
              <a:srgbClr val="000000"/>
            </a:solidFill>
            <a:miter lim="800000"/>
            <a:headEnd/>
            <a:tailEnd/>
          </a:ln>
        </p:spPr>
        <p:txBody>
          <a:bodyPr/>
          <a:lstStyle/>
          <a:p>
            <a:endParaRPr lang="en-US">
              <a:latin typeface="Arial"/>
              <a:cs typeface="Arial"/>
            </a:endParaRPr>
          </a:p>
        </p:txBody>
      </p:sp>
      <p:sp>
        <p:nvSpPr>
          <p:cNvPr id="33873" name="Line 130"/>
          <p:cNvSpPr>
            <a:spLocks noChangeShapeType="1"/>
          </p:cNvSpPr>
          <p:nvPr/>
        </p:nvSpPr>
        <p:spPr bwMode="auto">
          <a:xfrm>
            <a:off x="5973763" y="893763"/>
            <a:ext cx="311150" cy="1587"/>
          </a:xfrm>
          <a:prstGeom prst="line">
            <a:avLst/>
          </a:prstGeom>
          <a:noFill/>
          <a:ln w="22225">
            <a:solidFill>
              <a:srgbClr val="000080"/>
            </a:solidFill>
            <a:round/>
            <a:headEnd/>
            <a:tailEnd/>
          </a:ln>
        </p:spPr>
        <p:txBody>
          <a:bodyPr/>
          <a:lstStyle/>
          <a:p>
            <a:endParaRPr lang="en-US">
              <a:latin typeface="Arial"/>
              <a:cs typeface="Arial"/>
            </a:endParaRPr>
          </a:p>
        </p:txBody>
      </p:sp>
      <p:sp>
        <p:nvSpPr>
          <p:cNvPr id="33874" name="Oval 131"/>
          <p:cNvSpPr>
            <a:spLocks noChangeArrowheads="1"/>
          </p:cNvSpPr>
          <p:nvPr/>
        </p:nvSpPr>
        <p:spPr bwMode="auto">
          <a:xfrm>
            <a:off x="6070600" y="839788"/>
            <a:ext cx="95250" cy="96837"/>
          </a:xfrm>
          <a:prstGeom prst="ellipse">
            <a:avLst/>
          </a:prstGeom>
          <a:solidFill>
            <a:srgbClr val="000080"/>
          </a:solidFill>
          <a:ln w="11113">
            <a:solidFill>
              <a:srgbClr val="000080"/>
            </a:solidFill>
            <a:round/>
            <a:headEnd/>
            <a:tailEnd/>
          </a:ln>
        </p:spPr>
        <p:txBody>
          <a:bodyPr/>
          <a:lstStyle/>
          <a:p>
            <a:endParaRPr lang="en-US">
              <a:latin typeface="Arial"/>
              <a:cs typeface="Arial"/>
            </a:endParaRPr>
          </a:p>
        </p:txBody>
      </p:sp>
      <p:sp>
        <p:nvSpPr>
          <p:cNvPr id="33875" name="Rectangle 132"/>
          <p:cNvSpPr>
            <a:spLocks noChangeArrowheads="1"/>
          </p:cNvSpPr>
          <p:nvPr/>
        </p:nvSpPr>
        <p:spPr bwMode="auto">
          <a:xfrm>
            <a:off x="6348413" y="754063"/>
            <a:ext cx="404456" cy="307777"/>
          </a:xfrm>
          <a:prstGeom prst="rect">
            <a:avLst/>
          </a:prstGeom>
          <a:noFill/>
          <a:ln w="9525">
            <a:noFill/>
            <a:miter lim="800000"/>
            <a:headEnd/>
            <a:tailEnd/>
          </a:ln>
        </p:spPr>
        <p:txBody>
          <a:bodyPr wrap="none" lIns="0" tIns="0" rIns="0" bIns="0">
            <a:spAutoFit/>
          </a:bodyPr>
          <a:lstStyle/>
          <a:p>
            <a:r>
              <a:rPr lang="en-US" sz="2000" i="1">
                <a:solidFill>
                  <a:srgbClr val="000000"/>
                </a:solidFill>
                <a:latin typeface="Arial"/>
                <a:cs typeface="Arial"/>
              </a:rPr>
              <a:t>FC</a:t>
            </a:r>
            <a:endParaRPr lang="en-US" i="1">
              <a:latin typeface="Arial"/>
              <a:cs typeface="Arial"/>
            </a:endParaRPr>
          </a:p>
        </p:txBody>
      </p:sp>
      <p:sp>
        <p:nvSpPr>
          <p:cNvPr id="33876" name="Line 133"/>
          <p:cNvSpPr>
            <a:spLocks noChangeShapeType="1"/>
          </p:cNvSpPr>
          <p:nvPr/>
        </p:nvSpPr>
        <p:spPr bwMode="auto">
          <a:xfrm>
            <a:off x="5973763" y="1290638"/>
            <a:ext cx="311150" cy="1587"/>
          </a:xfrm>
          <a:prstGeom prst="line">
            <a:avLst/>
          </a:prstGeom>
          <a:noFill/>
          <a:ln w="22225">
            <a:solidFill>
              <a:srgbClr val="FF6600"/>
            </a:solidFill>
            <a:round/>
            <a:headEnd/>
            <a:tailEnd/>
          </a:ln>
        </p:spPr>
        <p:txBody>
          <a:bodyPr/>
          <a:lstStyle/>
          <a:p>
            <a:endParaRPr lang="en-US">
              <a:latin typeface="Arial"/>
              <a:cs typeface="Arial"/>
            </a:endParaRPr>
          </a:p>
        </p:txBody>
      </p:sp>
      <p:sp>
        <p:nvSpPr>
          <p:cNvPr id="33877" name="Oval 134"/>
          <p:cNvSpPr>
            <a:spLocks noChangeArrowheads="1"/>
          </p:cNvSpPr>
          <p:nvPr/>
        </p:nvSpPr>
        <p:spPr bwMode="auto">
          <a:xfrm>
            <a:off x="6070600" y="1236663"/>
            <a:ext cx="95250" cy="96837"/>
          </a:xfrm>
          <a:prstGeom prst="ellipse">
            <a:avLst/>
          </a:prstGeom>
          <a:solidFill>
            <a:srgbClr val="993300"/>
          </a:solidFill>
          <a:ln w="11113">
            <a:solidFill>
              <a:srgbClr val="993300"/>
            </a:solidFill>
            <a:round/>
            <a:headEnd/>
            <a:tailEnd/>
          </a:ln>
        </p:spPr>
        <p:txBody>
          <a:bodyPr/>
          <a:lstStyle/>
          <a:p>
            <a:endParaRPr lang="en-US">
              <a:latin typeface="Arial"/>
              <a:cs typeface="Arial"/>
            </a:endParaRPr>
          </a:p>
        </p:txBody>
      </p:sp>
      <p:sp>
        <p:nvSpPr>
          <p:cNvPr id="33878" name="Rectangle 135"/>
          <p:cNvSpPr>
            <a:spLocks noChangeArrowheads="1"/>
          </p:cNvSpPr>
          <p:nvPr/>
        </p:nvSpPr>
        <p:spPr bwMode="auto">
          <a:xfrm>
            <a:off x="6348413" y="1150938"/>
            <a:ext cx="418858" cy="307777"/>
          </a:xfrm>
          <a:prstGeom prst="rect">
            <a:avLst/>
          </a:prstGeom>
          <a:noFill/>
          <a:ln w="9525">
            <a:noFill/>
            <a:miter lim="800000"/>
            <a:headEnd/>
            <a:tailEnd/>
          </a:ln>
        </p:spPr>
        <p:txBody>
          <a:bodyPr wrap="none" lIns="0" tIns="0" rIns="0" bIns="0">
            <a:spAutoFit/>
          </a:bodyPr>
          <a:lstStyle/>
          <a:p>
            <a:r>
              <a:rPr lang="en-US" sz="2000" i="1">
                <a:solidFill>
                  <a:srgbClr val="000000"/>
                </a:solidFill>
                <a:latin typeface="Arial"/>
                <a:cs typeface="Arial"/>
              </a:rPr>
              <a:t>VC</a:t>
            </a:r>
            <a:endParaRPr lang="en-US" i="1">
              <a:latin typeface="Arial"/>
              <a:cs typeface="Arial"/>
            </a:endParaRPr>
          </a:p>
        </p:txBody>
      </p:sp>
      <p:sp>
        <p:nvSpPr>
          <p:cNvPr id="33879" name="Line 136"/>
          <p:cNvSpPr>
            <a:spLocks noChangeShapeType="1"/>
          </p:cNvSpPr>
          <p:nvPr/>
        </p:nvSpPr>
        <p:spPr bwMode="auto">
          <a:xfrm>
            <a:off x="5973763" y="1676400"/>
            <a:ext cx="311150" cy="1588"/>
          </a:xfrm>
          <a:prstGeom prst="line">
            <a:avLst/>
          </a:prstGeom>
          <a:noFill/>
          <a:ln w="22225">
            <a:solidFill>
              <a:srgbClr val="008000"/>
            </a:solidFill>
            <a:round/>
            <a:headEnd/>
            <a:tailEnd/>
          </a:ln>
        </p:spPr>
        <p:txBody>
          <a:bodyPr/>
          <a:lstStyle/>
          <a:p>
            <a:endParaRPr lang="en-US">
              <a:latin typeface="Arial"/>
              <a:cs typeface="Arial"/>
            </a:endParaRPr>
          </a:p>
        </p:txBody>
      </p:sp>
      <p:sp>
        <p:nvSpPr>
          <p:cNvPr id="33880" name="Oval 137"/>
          <p:cNvSpPr>
            <a:spLocks noChangeArrowheads="1"/>
          </p:cNvSpPr>
          <p:nvPr/>
        </p:nvSpPr>
        <p:spPr bwMode="auto">
          <a:xfrm>
            <a:off x="6070600" y="1622425"/>
            <a:ext cx="95250" cy="96838"/>
          </a:xfrm>
          <a:prstGeom prst="ellipse">
            <a:avLst/>
          </a:prstGeom>
          <a:solidFill>
            <a:srgbClr val="008000"/>
          </a:solidFill>
          <a:ln w="11113">
            <a:solidFill>
              <a:srgbClr val="008000"/>
            </a:solidFill>
            <a:round/>
            <a:headEnd/>
            <a:tailEnd/>
          </a:ln>
        </p:spPr>
        <p:txBody>
          <a:bodyPr/>
          <a:lstStyle/>
          <a:p>
            <a:endParaRPr lang="en-US">
              <a:latin typeface="Arial"/>
              <a:cs typeface="Arial"/>
            </a:endParaRPr>
          </a:p>
        </p:txBody>
      </p:sp>
      <p:sp>
        <p:nvSpPr>
          <p:cNvPr id="33881" name="Rectangle 138"/>
          <p:cNvSpPr>
            <a:spLocks noChangeArrowheads="1"/>
          </p:cNvSpPr>
          <p:nvPr/>
        </p:nvSpPr>
        <p:spPr bwMode="auto">
          <a:xfrm>
            <a:off x="6348413" y="1536700"/>
            <a:ext cx="404456" cy="307777"/>
          </a:xfrm>
          <a:prstGeom prst="rect">
            <a:avLst/>
          </a:prstGeom>
          <a:noFill/>
          <a:ln w="9525">
            <a:noFill/>
            <a:miter lim="800000"/>
            <a:headEnd/>
            <a:tailEnd/>
          </a:ln>
        </p:spPr>
        <p:txBody>
          <a:bodyPr wrap="none" lIns="0" tIns="0" rIns="0" bIns="0">
            <a:spAutoFit/>
          </a:bodyPr>
          <a:lstStyle/>
          <a:p>
            <a:r>
              <a:rPr lang="en-US" sz="2000" i="1">
                <a:solidFill>
                  <a:srgbClr val="000000"/>
                </a:solidFill>
                <a:latin typeface="Arial"/>
                <a:cs typeface="Arial"/>
              </a:rPr>
              <a:t>TC</a:t>
            </a:r>
            <a:endParaRPr lang="en-US" i="1">
              <a:latin typeface="Arial"/>
              <a:cs typeface="Arial"/>
            </a:endParaRPr>
          </a:p>
        </p:txBody>
      </p:sp>
      <p:sp>
        <p:nvSpPr>
          <p:cNvPr id="33882" name="Rectangle 139"/>
          <p:cNvSpPr>
            <a:spLocks noChangeArrowheads="1"/>
          </p:cNvSpPr>
          <p:nvPr/>
        </p:nvSpPr>
        <p:spPr bwMode="auto">
          <a:xfrm>
            <a:off x="3817938" y="454025"/>
            <a:ext cx="5030787" cy="5940425"/>
          </a:xfrm>
          <a:prstGeom prst="rect">
            <a:avLst/>
          </a:prstGeom>
          <a:noFill/>
          <a:ln w="0">
            <a:solidFill>
              <a:srgbClr val="000000"/>
            </a:solidFill>
            <a:miter lim="800000"/>
            <a:headEnd/>
            <a:tailEnd/>
          </a:ln>
        </p:spPr>
        <p:txBody>
          <a:bodyPr/>
          <a:lstStyle/>
          <a:p>
            <a:endParaRPr lang="en-US">
              <a:latin typeface="Arial"/>
              <a:cs typeface="Arial"/>
            </a:endParaRPr>
          </a:p>
        </p:txBody>
      </p:sp>
      <p:sp>
        <p:nvSpPr>
          <p:cNvPr id="3388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5942584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3000" dirty="0" smtClean="0"/>
              <a:t>Marginal Cost</a:t>
            </a:r>
          </a:p>
        </p:txBody>
      </p:sp>
      <p:sp>
        <p:nvSpPr>
          <p:cNvPr id="4" name="Text Placeholder 3"/>
          <p:cNvSpPr>
            <a:spLocks noGrp="1"/>
          </p:cNvSpPr>
          <p:nvPr>
            <p:ph type="body" sz="quarter" idx="12"/>
          </p:nvPr>
        </p:nvSpPr>
        <p:spPr>
          <a:xfrm>
            <a:off x="3657600" y="685800"/>
            <a:ext cx="5143500" cy="5507038"/>
          </a:xfrm>
        </p:spPr>
        <p:txBody>
          <a:bodyPr/>
          <a:lstStyle/>
          <a:p>
            <a:r>
              <a:rPr lang="en-US" sz="2400" dirty="0">
                <a:cs typeface="Arial"/>
              </a:rPr>
              <a:t>Recall, </a:t>
            </a:r>
            <a:r>
              <a:rPr lang="en-US" sz="2400" b="1" dirty="0">
                <a:solidFill>
                  <a:srgbClr val="CC0000"/>
                </a:solidFill>
                <a:cs typeface="Arial"/>
              </a:rPr>
              <a:t>Marginal Cost (</a:t>
            </a:r>
            <a:r>
              <a:rPr lang="en-US" sz="2400" b="1" i="1" dirty="0">
                <a:solidFill>
                  <a:srgbClr val="CC0000"/>
                </a:solidFill>
                <a:cs typeface="Arial"/>
              </a:rPr>
              <a:t>MC</a:t>
            </a:r>
            <a:r>
              <a:rPr lang="en-US" sz="2400" b="1" dirty="0">
                <a:solidFill>
                  <a:srgbClr val="CC0000"/>
                </a:solidFill>
                <a:cs typeface="Arial"/>
              </a:rPr>
              <a:t>)</a:t>
            </a:r>
            <a:r>
              <a:rPr lang="en-US" sz="2400" dirty="0">
                <a:cs typeface="Arial"/>
              </a:rPr>
              <a:t> </a:t>
            </a:r>
            <a:br>
              <a:rPr lang="en-US" sz="2400" dirty="0">
                <a:cs typeface="Arial"/>
              </a:rPr>
            </a:br>
            <a:r>
              <a:rPr lang="en-US" sz="2400" dirty="0">
                <a:cs typeface="Arial"/>
              </a:rPr>
              <a:t>is the change in total cost from producing one more unit</a:t>
            </a:r>
            <a:r>
              <a:rPr lang="en-US" sz="2400" dirty="0" smtClean="0">
                <a:cs typeface="Arial"/>
              </a:rPr>
              <a:t>:</a:t>
            </a:r>
          </a:p>
          <a:p>
            <a:endParaRPr lang="en-US" sz="2400" b="1" dirty="0">
              <a:cs typeface="Arial"/>
            </a:endParaRPr>
          </a:p>
          <a:p>
            <a:endParaRPr lang="en-US" sz="2400" b="1" dirty="0" smtClean="0">
              <a:cs typeface="Arial"/>
            </a:endParaRPr>
          </a:p>
          <a:p>
            <a:endParaRPr lang="en-US" sz="2400" b="1" dirty="0">
              <a:cs typeface="Arial"/>
            </a:endParaRPr>
          </a:p>
          <a:p>
            <a:endParaRPr lang="en-US" sz="2400" b="1" dirty="0" smtClean="0">
              <a:cs typeface="Arial"/>
            </a:endParaRPr>
          </a:p>
          <a:p>
            <a:pPr>
              <a:lnSpc>
                <a:spcPct val="105000"/>
              </a:lnSpc>
              <a:spcBef>
                <a:spcPct val="35000"/>
              </a:spcBef>
            </a:pPr>
            <a:r>
              <a:rPr lang="en-US" sz="2400" dirty="0" smtClean="0">
                <a:cs typeface="Arial"/>
              </a:rPr>
              <a:t>Usually</a:t>
            </a:r>
            <a:r>
              <a:rPr lang="en-US" sz="2400" dirty="0">
                <a:cs typeface="Arial"/>
              </a:rPr>
              <a:t>, </a:t>
            </a:r>
            <a:r>
              <a:rPr lang="en-US" sz="2400" i="1" dirty="0">
                <a:cs typeface="Arial"/>
              </a:rPr>
              <a:t>MC</a:t>
            </a:r>
            <a:r>
              <a:rPr lang="en-US" sz="2400" dirty="0">
                <a:cs typeface="Arial"/>
              </a:rPr>
              <a:t> rises as </a:t>
            </a:r>
            <a:r>
              <a:rPr lang="en-US" sz="2400" b="1" i="1" dirty="0">
                <a:cs typeface="Arial"/>
              </a:rPr>
              <a:t>Q</a:t>
            </a:r>
            <a:r>
              <a:rPr lang="en-US" sz="2400" dirty="0">
                <a:cs typeface="Arial"/>
              </a:rPr>
              <a:t> rises, due to diminishing marginal product.  </a:t>
            </a:r>
          </a:p>
          <a:p>
            <a:pPr>
              <a:lnSpc>
                <a:spcPct val="105000"/>
              </a:lnSpc>
              <a:spcBef>
                <a:spcPct val="35000"/>
              </a:spcBef>
            </a:pPr>
            <a:r>
              <a:rPr lang="en-US" sz="2400" dirty="0">
                <a:cs typeface="Arial"/>
              </a:rPr>
              <a:t>Sometimes (as here), </a:t>
            </a:r>
            <a:r>
              <a:rPr lang="en-US" sz="2400" i="1" dirty="0">
                <a:cs typeface="Arial"/>
              </a:rPr>
              <a:t>MC</a:t>
            </a:r>
            <a:r>
              <a:rPr lang="en-US" sz="2400" dirty="0">
                <a:cs typeface="Arial"/>
              </a:rPr>
              <a:t> falls before rising.  </a:t>
            </a:r>
          </a:p>
          <a:p>
            <a:pPr>
              <a:lnSpc>
                <a:spcPct val="105000"/>
              </a:lnSpc>
              <a:spcBef>
                <a:spcPct val="35000"/>
              </a:spcBef>
            </a:pPr>
            <a:r>
              <a:rPr lang="en-US" sz="2400" dirty="0">
                <a:cs typeface="Arial"/>
              </a:rPr>
              <a:t>(In other examples, </a:t>
            </a:r>
            <a:r>
              <a:rPr lang="en-US" sz="2400" i="1" dirty="0">
                <a:cs typeface="Arial"/>
              </a:rPr>
              <a:t>MC</a:t>
            </a:r>
            <a:r>
              <a:rPr lang="en-US" sz="2400" dirty="0">
                <a:cs typeface="Arial"/>
              </a:rPr>
              <a:t> may be constant.) </a:t>
            </a:r>
          </a:p>
          <a:p>
            <a:endParaRPr lang="en-US" sz="2400" b="1" dirty="0">
              <a:cs typeface="Arial"/>
            </a:endParaRPr>
          </a:p>
          <a:p>
            <a:endParaRPr lang="en-US" sz="2400" dirty="0"/>
          </a:p>
        </p:txBody>
      </p:sp>
      <p:graphicFrame>
        <p:nvGraphicFramePr>
          <p:cNvPr id="88111" name="Object 47"/>
          <p:cNvGraphicFramePr>
            <a:graphicFrameLocks noGrp="1" noChangeAspect="1"/>
          </p:cNvGraphicFramePr>
          <p:nvPr>
            <p:ph idx="4294967295"/>
            <p:extLst>
              <p:ext uri="{D42A27DB-BD31-4B8C-83A1-F6EECF244321}">
                <p14:modId xmlns:p14="http://schemas.microsoft.com/office/powerpoint/2010/main" val="2465102454"/>
              </p:ext>
            </p:extLst>
          </p:nvPr>
        </p:nvGraphicFramePr>
        <p:xfrm>
          <a:off x="3376613" y="533400"/>
          <a:ext cx="5386387" cy="5584825"/>
        </p:xfrm>
        <a:graphic>
          <a:graphicData uri="http://schemas.openxmlformats.org/presentationml/2006/ole">
            <mc:AlternateContent xmlns:mc="http://schemas.openxmlformats.org/markup-compatibility/2006">
              <mc:Choice xmlns:v="urn:schemas-microsoft-com:vml" Requires="v">
                <p:oleObj spid="_x0000_s3092" name="Worksheet" r:id="rId5" imgW="5162670" imgH="5353101" progId="Excel.Sheet.8">
                  <p:embed/>
                </p:oleObj>
              </mc:Choice>
              <mc:Fallback>
                <p:oleObj name="Worksheet" r:id="rId5" imgW="5162670" imgH="535310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613" y="533400"/>
                        <a:ext cx="5386387"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3"/>
          <p:cNvSpPr>
            <a:spLocks noChangeArrowheads="1"/>
          </p:cNvSpPr>
          <p:nvPr/>
        </p:nvSpPr>
        <p:spPr bwMode="auto">
          <a:xfrm>
            <a:off x="968375" y="5630863"/>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620</a:t>
            </a:r>
          </a:p>
        </p:txBody>
      </p:sp>
      <p:sp>
        <p:nvSpPr>
          <p:cNvPr id="3081" name="Rectangle 4"/>
          <p:cNvSpPr>
            <a:spLocks noChangeArrowheads="1"/>
          </p:cNvSpPr>
          <p:nvPr/>
        </p:nvSpPr>
        <p:spPr bwMode="auto">
          <a:xfrm>
            <a:off x="423863" y="5630863"/>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a:t>
            </a:r>
          </a:p>
        </p:txBody>
      </p:sp>
      <p:sp>
        <p:nvSpPr>
          <p:cNvPr id="3082" name="Rectangle 5"/>
          <p:cNvSpPr>
            <a:spLocks noChangeArrowheads="1"/>
          </p:cNvSpPr>
          <p:nvPr/>
        </p:nvSpPr>
        <p:spPr bwMode="auto">
          <a:xfrm>
            <a:off x="968375" y="5070475"/>
            <a:ext cx="91598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480</a:t>
            </a:r>
          </a:p>
        </p:txBody>
      </p:sp>
      <p:sp>
        <p:nvSpPr>
          <p:cNvPr id="3083" name="Rectangle 6"/>
          <p:cNvSpPr>
            <a:spLocks noChangeArrowheads="1"/>
          </p:cNvSpPr>
          <p:nvPr/>
        </p:nvSpPr>
        <p:spPr bwMode="auto">
          <a:xfrm>
            <a:off x="423863" y="5070475"/>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3084" name="Rectangle 7"/>
          <p:cNvSpPr>
            <a:spLocks noChangeArrowheads="1"/>
          </p:cNvSpPr>
          <p:nvPr/>
        </p:nvSpPr>
        <p:spPr bwMode="auto">
          <a:xfrm>
            <a:off x="968375" y="4506913"/>
            <a:ext cx="915988" cy="56356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380</a:t>
            </a:r>
          </a:p>
        </p:txBody>
      </p:sp>
      <p:sp>
        <p:nvSpPr>
          <p:cNvPr id="3085" name="Rectangle 8"/>
          <p:cNvSpPr>
            <a:spLocks noChangeArrowheads="1"/>
          </p:cNvSpPr>
          <p:nvPr/>
        </p:nvSpPr>
        <p:spPr bwMode="auto">
          <a:xfrm>
            <a:off x="423863" y="4506913"/>
            <a:ext cx="544512" cy="56356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3086" name="Rectangle 9"/>
          <p:cNvSpPr>
            <a:spLocks noChangeArrowheads="1"/>
          </p:cNvSpPr>
          <p:nvPr/>
        </p:nvSpPr>
        <p:spPr bwMode="auto">
          <a:xfrm>
            <a:off x="968375" y="3944938"/>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310</a:t>
            </a:r>
          </a:p>
        </p:txBody>
      </p:sp>
      <p:sp>
        <p:nvSpPr>
          <p:cNvPr id="3087" name="Rectangle 10"/>
          <p:cNvSpPr>
            <a:spLocks noChangeArrowheads="1"/>
          </p:cNvSpPr>
          <p:nvPr/>
        </p:nvSpPr>
        <p:spPr bwMode="auto">
          <a:xfrm>
            <a:off x="423863" y="3944938"/>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3088" name="Rectangle 11"/>
          <p:cNvSpPr>
            <a:spLocks noChangeArrowheads="1"/>
          </p:cNvSpPr>
          <p:nvPr/>
        </p:nvSpPr>
        <p:spPr bwMode="auto">
          <a:xfrm>
            <a:off x="968375" y="3382963"/>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260</a:t>
            </a:r>
          </a:p>
        </p:txBody>
      </p:sp>
      <p:sp>
        <p:nvSpPr>
          <p:cNvPr id="3089" name="Rectangle 12"/>
          <p:cNvSpPr>
            <a:spLocks noChangeArrowheads="1"/>
          </p:cNvSpPr>
          <p:nvPr/>
        </p:nvSpPr>
        <p:spPr bwMode="auto">
          <a:xfrm>
            <a:off x="423863" y="3382963"/>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3090" name="Rectangle 13"/>
          <p:cNvSpPr>
            <a:spLocks noChangeArrowheads="1"/>
          </p:cNvSpPr>
          <p:nvPr/>
        </p:nvSpPr>
        <p:spPr bwMode="auto">
          <a:xfrm>
            <a:off x="968375" y="2820988"/>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220</a:t>
            </a:r>
          </a:p>
        </p:txBody>
      </p:sp>
      <p:sp>
        <p:nvSpPr>
          <p:cNvPr id="3091" name="Rectangle 14"/>
          <p:cNvSpPr>
            <a:spLocks noChangeArrowheads="1"/>
          </p:cNvSpPr>
          <p:nvPr/>
        </p:nvSpPr>
        <p:spPr bwMode="auto">
          <a:xfrm>
            <a:off x="423863" y="2820988"/>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3092" name="Rectangle 15"/>
          <p:cNvSpPr>
            <a:spLocks noChangeArrowheads="1"/>
          </p:cNvSpPr>
          <p:nvPr/>
        </p:nvSpPr>
        <p:spPr bwMode="auto">
          <a:xfrm>
            <a:off x="968375" y="2259013"/>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170</a:t>
            </a:r>
          </a:p>
        </p:txBody>
      </p:sp>
      <p:sp>
        <p:nvSpPr>
          <p:cNvPr id="3093" name="Rectangle 16"/>
          <p:cNvSpPr>
            <a:spLocks noChangeArrowheads="1"/>
          </p:cNvSpPr>
          <p:nvPr/>
        </p:nvSpPr>
        <p:spPr bwMode="auto">
          <a:xfrm>
            <a:off x="423863" y="2259013"/>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3094" name="Rectangle 17"/>
          <p:cNvSpPr>
            <a:spLocks noChangeArrowheads="1"/>
          </p:cNvSpPr>
          <p:nvPr/>
        </p:nvSpPr>
        <p:spPr bwMode="auto">
          <a:xfrm>
            <a:off x="1884363" y="1697038"/>
            <a:ext cx="8366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3095" name="Rectangle 18"/>
          <p:cNvSpPr>
            <a:spLocks noChangeArrowheads="1"/>
          </p:cNvSpPr>
          <p:nvPr/>
        </p:nvSpPr>
        <p:spPr bwMode="auto">
          <a:xfrm>
            <a:off x="968375" y="1697038"/>
            <a:ext cx="915988"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096" name="Rectangle 19"/>
          <p:cNvSpPr>
            <a:spLocks noChangeArrowheads="1"/>
          </p:cNvSpPr>
          <p:nvPr/>
        </p:nvSpPr>
        <p:spPr bwMode="auto">
          <a:xfrm>
            <a:off x="423863" y="1697038"/>
            <a:ext cx="54451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3097" name="Rectangle 20"/>
          <p:cNvSpPr>
            <a:spLocks noChangeArrowheads="1"/>
          </p:cNvSpPr>
          <p:nvPr/>
        </p:nvSpPr>
        <p:spPr bwMode="auto">
          <a:xfrm>
            <a:off x="1884363" y="1135063"/>
            <a:ext cx="836612" cy="561975"/>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MC</a:t>
            </a:r>
          </a:p>
        </p:txBody>
      </p:sp>
      <p:sp>
        <p:nvSpPr>
          <p:cNvPr id="3098" name="Rectangle 21"/>
          <p:cNvSpPr>
            <a:spLocks noChangeArrowheads="1"/>
          </p:cNvSpPr>
          <p:nvPr/>
        </p:nvSpPr>
        <p:spPr bwMode="auto">
          <a:xfrm>
            <a:off x="968375" y="1135063"/>
            <a:ext cx="915988" cy="561975"/>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TC</a:t>
            </a:r>
          </a:p>
        </p:txBody>
      </p:sp>
      <p:sp>
        <p:nvSpPr>
          <p:cNvPr id="3099" name="Rectangle 22"/>
          <p:cNvSpPr>
            <a:spLocks noChangeArrowheads="1"/>
          </p:cNvSpPr>
          <p:nvPr/>
        </p:nvSpPr>
        <p:spPr bwMode="auto">
          <a:xfrm>
            <a:off x="423863" y="1135063"/>
            <a:ext cx="544512" cy="561975"/>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100" name="Line 23"/>
          <p:cNvSpPr>
            <a:spLocks noChangeShapeType="1"/>
          </p:cNvSpPr>
          <p:nvPr/>
        </p:nvSpPr>
        <p:spPr bwMode="auto">
          <a:xfrm>
            <a:off x="423863" y="1135063"/>
            <a:ext cx="2297112"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101" name="Line 24"/>
          <p:cNvSpPr>
            <a:spLocks noChangeShapeType="1"/>
          </p:cNvSpPr>
          <p:nvPr/>
        </p:nvSpPr>
        <p:spPr bwMode="auto">
          <a:xfrm>
            <a:off x="423863" y="1697038"/>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2" name="Line 25"/>
          <p:cNvSpPr>
            <a:spLocks noChangeShapeType="1"/>
          </p:cNvSpPr>
          <p:nvPr/>
        </p:nvSpPr>
        <p:spPr bwMode="auto">
          <a:xfrm>
            <a:off x="423863" y="2259013"/>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3" name="Line 26"/>
          <p:cNvSpPr>
            <a:spLocks noChangeShapeType="1"/>
          </p:cNvSpPr>
          <p:nvPr/>
        </p:nvSpPr>
        <p:spPr bwMode="auto">
          <a:xfrm>
            <a:off x="423863" y="2820988"/>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4" name="Line 27"/>
          <p:cNvSpPr>
            <a:spLocks noChangeShapeType="1"/>
          </p:cNvSpPr>
          <p:nvPr/>
        </p:nvSpPr>
        <p:spPr bwMode="auto">
          <a:xfrm>
            <a:off x="423863" y="3382963"/>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5" name="Line 28"/>
          <p:cNvSpPr>
            <a:spLocks noChangeShapeType="1"/>
          </p:cNvSpPr>
          <p:nvPr/>
        </p:nvSpPr>
        <p:spPr bwMode="auto">
          <a:xfrm>
            <a:off x="423863" y="3944938"/>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6" name="Line 29"/>
          <p:cNvSpPr>
            <a:spLocks noChangeShapeType="1"/>
          </p:cNvSpPr>
          <p:nvPr/>
        </p:nvSpPr>
        <p:spPr bwMode="auto">
          <a:xfrm>
            <a:off x="423863" y="4506913"/>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7" name="Line 30"/>
          <p:cNvSpPr>
            <a:spLocks noChangeShapeType="1"/>
          </p:cNvSpPr>
          <p:nvPr/>
        </p:nvSpPr>
        <p:spPr bwMode="auto">
          <a:xfrm>
            <a:off x="423863" y="5070475"/>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8" name="Line 31"/>
          <p:cNvSpPr>
            <a:spLocks noChangeShapeType="1"/>
          </p:cNvSpPr>
          <p:nvPr/>
        </p:nvSpPr>
        <p:spPr bwMode="auto">
          <a:xfrm>
            <a:off x="423863" y="5630863"/>
            <a:ext cx="22971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3109" name="Line 32"/>
          <p:cNvSpPr>
            <a:spLocks noChangeShapeType="1"/>
          </p:cNvSpPr>
          <p:nvPr/>
        </p:nvSpPr>
        <p:spPr bwMode="auto">
          <a:xfrm>
            <a:off x="423863" y="6192838"/>
            <a:ext cx="2297112"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110" name="Line 33"/>
          <p:cNvSpPr>
            <a:spLocks noChangeShapeType="1"/>
          </p:cNvSpPr>
          <p:nvPr/>
        </p:nvSpPr>
        <p:spPr bwMode="auto">
          <a:xfrm>
            <a:off x="423863" y="1135063"/>
            <a:ext cx="0" cy="5057775"/>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111" name="Line 34"/>
          <p:cNvSpPr>
            <a:spLocks noChangeShapeType="1"/>
          </p:cNvSpPr>
          <p:nvPr/>
        </p:nvSpPr>
        <p:spPr bwMode="auto">
          <a:xfrm>
            <a:off x="968375" y="1135063"/>
            <a:ext cx="0" cy="5057775"/>
          </a:xfrm>
          <a:prstGeom prst="line">
            <a:avLst/>
          </a:prstGeom>
          <a:noFill/>
          <a:ln w="12700">
            <a:solidFill>
              <a:schemeClr val="tx1"/>
            </a:solidFill>
            <a:round/>
            <a:headEnd/>
            <a:tailEnd/>
          </a:ln>
        </p:spPr>
        <p:txBody>
          <a:bodyPr/>
          <a:lstStyle/>
          <a:p>
            <a:endParaRPr lang="en-US">
              <a:latin typeface="Arial"/>
              <a:cs typeface="Arial"/>
            </a:endParaRPr>
          </a:p>
        </p:txBody>
      </p:sp>
      <p:sp>
        <p:nvSpPr>
          <p:cNvPr id="3112" name="Line 35"/>
          <p:cNvSpPr>
            <a:spLocks noChangeShapeType="1"/>
          </p:cNvSpPr>
          <p:nvPr/>
        </p:nvSpPr>
        <p:spPr bwMode="auto">
          <a:xfrm>
            <a:off x="1884363" y="1135063"/>
            <a:ext cx="0" cy="5057775"/>
          </a:xfrm>
          <a:prstGeom prst="line">
            <a:avLst/>
          </a:prstGeom>
          <a:noFill/>
          <a:ln w="12700">
            <a:solidFill>
              <a:schemeClr val="tx1"/>
            </a:solidFill>
            <a:round/>
            <a:headEnd/>
            <a:tailEnd/>
          </a:ln>
        </p:spPr>
        <p:txBody>
          <a:bodyPr/>
          <a:lstStyle/>
          <a:p>
            <a:endParaRPr lang="en-US">
              <a:latin typeface="Arial"/>
              <a:cs typeface="Arial"/>
            </a:endParaRPr>
          </a:p>
        </p:txBody>
      </p:sp>
      <p:sp>
        <p:nvSpPr>
          <p:cNvPr id="3113" name="Line 36"/>
          <p:cNvSpPr>
            <a:spLocks noChangeShapeType="1"/>
          </p:cNvSpPr>
          <p:nvPr/>
        </p:nvSpPr>
        <p:spPr bwMode="auto">
          <a:xfrm>
            <a:off x="2720975" y="1135063"/>
            <a:ext cx="0" cy="5057775"/>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114" name="Rectangle 37"/>
          <p:cNvSpPr>
            <a:spLocks noChangeArrowheads="1"/>
          </p:cNvSpPr>
          <p:nvPr/>
        </p:nvSpPr>
        <p:spPr bwMode="auto">
          <a:xfrm>
            <a:off x="1884363" y="5353050"/>
            <a:ext cx="836612" cy="561975"/>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140</a:t>
            </a:r>
          </a:p>
        </p:txBody>
      </p:sp>
      <p:sp>
        <p:nvSpPr>
          <p:cNvPr id="3115" name="Rectangle 38"/>
          <p:cNvSpPr>
            <a:spLocks noChangeArrowheads="1"/>
          </p:cNvSpPr>
          <p:nvPr/>
        </p:nvSpPr>
        <p:spPr bwMode="auto">
          <a:xfrm>
            <a:off x="1884363" y="4792663"/>
            <a:ext cx="836612" cy="560387"/>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3116" name="Rectangle 39"/>
          <p:cNvSpPr>
            <a:spLocks noChangeArrowheads="1"/>
          </p:cNvSpPr>
          <p:nvPr/>
        </p:nvSpPr>
        <p:spPr bwMode="auto">
          <a:xfrm>
            <a:off x="1884363" y="4229100"/>
            <a:ext cx="836612" cy="563563"/>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a:t>
            </a:r>
          </a:p>
        </p:txBody>
      </p:sp>
      <p:sp>
        <p:nvSpPr>
          <p:cNvPr id="3117" name="Rectangle 40"/>
          <p:cNvSpPr>
            <a:spLocks noChangeArrowheads="1"/>
          </p:cNvSpPr>
          <p:nvPr/>
        </p:nvSpPr>
        <p:spPr bwMode="auto">
          <a:xfrm>
            <a:off x="1884363" y="3667125"/>
            <a:ext cx="836612" cy="561975"/>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3118" name="Rectangle 41"/>
          <p:cNvSpPr>
            <a:spLocks noChangeArrowheads="1"/>
          </p:cNvSpPr>
          <p:nvPr/>
        </p:nvSpPr>
        <p:spPr bwMode="auto">
          <a:xfrm>
            <a:off x="1884363" y="3105150"/>
            <a:ext cx="836612" cy="561975"/>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3119" name="Rectangle 42"/>
          <p:cNvSpPr>
            <a:spLocks noChangeArrowheads="1"/>
          </p:cNvSpPr>
          <p:nvPr/>
        </p:nvSpPr>
        <p:spPr bwMode="auto">
          <a:xfrm>
            <a:off x="1884363" y="2543175"/>
            <a:ext cx="836612" cy="561975"/>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dirty="0">
                <a:latin typeface="Arial"/>
                <a:cs typeface="Arial"/>
              </a:rPr>
              <a:t>50</a:t>
            </a:r>
          </a:p>
        </p:txBody>
      </p:sp>
      <p:sp>
        <p:nvSpPr>
          <p:cNvPr id="3120" name="Rectangle 43"/>
          <p:cNvSpPr>
            <a:spLocks noChangeArrowheads="1"/>
          </p:cNvSpPr>
          <p:nvPr/>
        </p:nvSpPr>
        <p:spPr bwMode="auto">
          <a:xfrm>
            <a:off x="1884363" y="1981200"/>
            <a:ext cx="836612" cy="561975"/>
          </a:xfrm>
          <a:prstGeom prst="rect">
            <a:avLst/>
          </a:prstGeom>
          <a:solidFill>
            <a:schemeClr val="bg1"/>
          </a:solidFill>
          <a:ln w="12700">
            <a:solidFill>
              <a:schemeClr val="tx1"/>
            </a:solid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dirty="0">
                <a:latin typeface="Arial"/>
                <a:cs typeface="Arial"/>
              </a:rPr>
              <a:t>$70</a:t>
            </a:r>
          </a:p>
        </p:txBody>
      </p:sp>
      <p:grpSp>
        <p:nvGrpSpPr>
          <p:cNvPr id="2" name="Group 48"/>
          <p:cNvGrpSpPr>
            <a:grpSpLocks/>
          </p:cNvGrpSpPr>
          <p:nvPr/>
        </p:nvGrpSpPr>
        <p:grpSpPr bwMode="auto">
          <a:xfrm>
            <a:off x="5616964" y="1844674"/>
            <a:ext cx="1920874" cy="979488"/>
            <a:chOff x="1163" y="1689"/>
            <a:chExt cx="1210" cy="617"/>
          </a:xfrm>
        </p:grpSpPr>
        <p:grpSp>
          <p:nvGrpSpPr>
            <p:cNvPr id="3" name="Group 49"/>
            <p:cNvGrpSpPr>
              <a:grpSpLocks/>
            </p:cNvGrpSpPr>
            <p:nvPr/>
          </p:nvGrpSpPr>
          <p:grpSpPr bwMode="auto">
            <a:xfrm>
              <a:off x="1792" y="1689"/>
              <a:ext cx="581" cy="617"/>
              <a:chOff x="550" y="2716"/>
              <a:chExt cx="314" cy="617"/>
            </a:xfrm>
          </p:grpSpPr>
          <p:sp>
            <p:nvSpPr>
              <p:cNvPr id="3124" name="Rectangle 50"/>
              <p:cNvSpPr>
                <a:spLocks noChangeArrowheads="1"/>
              </p:cNvSpPr>
              <p:nvPr/>
            </p:nvSpPr>
            <p:spPr bwMode="auto">
              <a:xfrm>
                <a:off x="550" y="2716"/>
                <a:ext cx="314" cy="320"/>
              </a:xfrm>
              <a:prstGeom prst="rect">
                <a:avLst/>
              </a:prstGeom>
              <a:noFill/>
              <a:ln w="9525">
                <a:noFill/>
                <a:miter lim="800000"/>
                <a:headEnd/>
                <a:tailEnd/>
              </a:ln>
            </p:spPr>
            <p:txBody>
              <a:bodyPr wrap="none">
                <a:spAutoFit/>
              </a:bodyPr>
              <a:lstStyle/>
              <a:p>
                <a:pPr algn="ctr"/>
                <a:r>
                  <a:rPr lang="en-US" sz="2700" b="1">
                    <a:latin typeface="Arial"/>
                    <a:cs typeface="Arial"/>
                  </a:rPr>
                  <a:t>∆</a:t>
                </a:r>
                <a:r>
                  <a:rPr lang="en-US" sz="2700" i="1">
                    <a:latin typeface="Arial"/>
                    <a:cs typeface="Arial"/>
                  </a:rPr>
                  <a:t>TC</a:t>
                </a:r>
              </a:p>
            </p:txBody>
          </p:sp>
          <p:sp>
            <p:nvSpPr>
              <p:cNvPr id="3125" name="Rectangle 51"/>
              <p:cNvSpPr>
                <a:spLocks noChangeArrowheads="1"/>
              </p:cNvSpPr>
              <p:nvPr/>
            </p:nvSpPr>
            <p:spPr bwMode="auto">
              <a:xfrm>
                <a:off x="575" y="3013"/>
                <a:ext cx="249" cy="320"/>
              </a:xfrm>
              <a:prstGeom prst="rect">
                <a:avLst/>
              </a:prstGeom>
              <a:noFill/>
              <a:ln w="9525">
                <a:noFill/>
                <a:miter lim="800000"/>
                <a:headEnd/>
                <a:tailEnd/>
              </a:ln>
            </p:spPr>
            <p:txBody>
              <a:bodyPr wrap="none">
                <a:spAutoFit/>
              </a:bodyPr>
              <a:lstStyle/>
              <a:p>
                <a:pPr algn="ctr"/>
                <a:r>
                  <a:rPr lang="en-US" sz="2700" b="1">
                    <a:latin typeface="Arial"/>
                    <a:cs typeface="Arial"/>
                  </a:rPr>
                  <a:t>∆</a:t>
                </a:r>
                <a:r>
                  <a:rPr lang="en-US" sz="2700" b="1" i="1">
                    <a:latin typeface="Arial"/>
                    <a:cs typeface="Arial"/>
                  </a:rPr>
                  <a:t>Q</a:t>
                </a:r>
              </a:p>
            </p:txBody>
          </p:sp>
          <p:sp>
            <p:nvSpPr>
              <p:cNvPr id="3126" name="Line 52"/>
              <p:cNvSpPr>
                <a:spLocks noChangeShapeType="1"/>
              </p:cNvSpPr>
              <p:nvPr/>
            </p:nvSpPr>
            <p:spPr bwMode="auto">
              <a:xfrm>
                <a:off x="600" y="3023"/>
                <a:ext cx="24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123" name="Rectangle 53"/>
            <p:cNvSpPr>
              <a:spLocks noChangeArrowheads="1"/>
            </p:cNvSpPr>
            <p:nvPr/>
          </p:nvSpPr>
          <p:spPr bwMode="auto">
            <a:xfrm>
              <a:off x="1163" y="1839"/>
              <a:ext cx="655" cy="320"/>
            </a:xfrm>
            <a:prstGeom prst="rect">
              <a:avLst/>
            </a:prstGeom>
            <a:noFill/>
            <a:ln w="9525">
              <a:noFill/>
              <a:miter lim="800000"/>
              <a:headEnd/>
              <a:tailEnd/>
            </a:ln>
          </p:spPr>
          <p:txBody>
            <a:bodyPr wrap="none">
              <a:spAutoFit/>
            </a:bodyPr>
            <a:lstStyle/>
            <a:p>
              <a:r>
                <a:rPr lang="en-US" sz="2700" i="1" dirty="0">
                  <a:latin typeface="Arial"/>
                  <a:cs typeface="Arial"/>
                </a:rPr>
                <a:t>MC</a:t>
              </a:r>
              <a:r>
                <a:rPr lang="en-US" sz="2700" dirty="0">
                  <a:latin typeface="Arial"/>
                  <a:cs typeface="Arial"/>
                </a:rPr>
                <a:t> =</a:t>
              </a:r>
            </a:p>
          </p:txBody>
        </p:sp>
      </p:gr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2633110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20"/>
                                        </p:tgtEl>
                                        <p:attrNameLst>
                                          <p:attrName>style.visibility</p:attrName>
                                        </p:attrNameLst>
                                      </p:cBhvr>
                                      <p:to>
                                        <p:strVal val="visible"/>
                                      </p:to>
                                    </p:set>
                                    <p:animEffect transition="in" filter="wipe(left)">
                                      <p:cBhvr>
                                        <p:cTn id="16" dur="500"/>
                                        <p:tgtEl>
                                          <p:spTgt spid="31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19"/>
                                        </p:tgtEl>
                                        <p:attrNameLst>
                                          <p:attrName>style.visibility</p:attrName>
                                        </p:attrNameLst>
                                      </p:cBhvr>
                                      <p:to>
                                        <p:strVal val="visible"/>
                                      </p:to>
                                    </p:set>
                                    <p:animEffect transition="in" filter="wipe(left)">
                                      <p:cBhvr>
                                        <p:cTn id="21" dur="500"/>
                                        <p:tgtEl>
                                          <p:spTgt spid="31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18"/>
                                        </p:tgtEl>
                                        <p:attrNameLst>
                                          <p:attrName>style.visibility</p:attrName>
                                        </p:attrNameLst>
                                      </p:cBhvr>
                                      <p:to>
                                        <p:strVal val="visible"/>
                                      </p:to>
                                    </p:set>
                                    <p:animEffect transition="in" filter="wipe(left)">
                                      <p:cBhvr>
                                        <p:cTn id="26" dur="500"/>
                                        <p:tgtEl>
                                          <p:spTgt spid="311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117"/>
                                        </p:tgtEl>
                                        <p:attrNameLst>
                                          <p:attrName>style.visibility</p:attrName>
                                        </p:attrNameLst>
                                      </p:cBhvr>
                                      <p:to>
                                        <p:strVal val="visible"/>
                                      </p:to>
                                    </p:set>
                                    <p:animEffect transition="in" filter="wipe(left)">
                                      <p:cBhvr>
                                        <p:cTn id="30" dur="500"/>
                                        <p:tgtEl>
                                          <p:spTgt spid="311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116"/>
                                        </p:tgtEl>
                                        <p:attrNameLst>
                                          <p:attrName>style.visibility</p:attrName>
                                        </p:attrNameLst>
                                      </p:cBhvr>
                                      <p:to>
                                        <p:strVal val="visible"/>
                                      </p:to>
                                    </p:set>
                                    <p:animEffect transition="in" filter="wipe(left)">
                                      <p:cBhvr>
                                        <p:cTn id="34" dur="500"/>
                                        <p:tgtEl>
                                          <p:spTgt spid="311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3115"/>
                                        </p:tgtEl>
                                        <p:attrNameLst>
                                          <p:attrName>style.visibility</p:attrName>
                                        </p:attrNameLst>
                                      </p:cBhvr>
                                      <p:to>
                                        <p:strVal val="visible"/>
                                      </p:to>
                                    </p:set>
                                    <p:animEffect transition="in" filter="wipe(left)">
                                      <p:cBhvr>
                                        <p:cTn id="38" dur="500"/>
                                        <p:tgtEl>
                                          <p:spTgt spid="3115"/>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114"/>
                                        </p:tgtEl>
                                        <p:attrNameLst>
                                          <p:attrName>style.visibility</p:attrName>
                                        </p:attrNameLst>
                                      </p:cBhvr>
                                      <p:to>
                                        <p:strVal val="visible"/>
                                      </p:to>
                                    </p:set>
                                    <p:animEffect transition="in" filter="wipe(left)">
                                      <p:cBhvr>
                                        <p:cTn id="42" dur="500"/>
                                        <p:tgtEl>
                                          <p:spTgt spid="3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left)">
                                      <p:cBhvr>
                                        <p:cTn id="47" dur="500"/>
                                        <p:tgtEl>
                                          <p:spTgt spid="4">
                                            <p:txEl>
                                              <p:pRg st="5" end="5"/>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left)">
                                      <p:cBhvr>
                                        <p:cTn id="51" dur="500"/>
                                        <p:tgtEl>
                                          <p:spTgt spid="4">
                                            <p:txEl>
                                              <p:pRg st="6" end="6"/>
                                            </p:txEl>
                                          </p:spTgt>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left)">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8111"/>
                                        </p:tgtEl>
                                        <p:attrNameLst>
                                          <p:attrName>style.visibility</p:attrName>
                                        </p:attrNameLst>
                                      </p:cBhvr>
                                      <p:to>
                                        <p:strVal val="visible"/>
                                      </p:to>
                                    </p:set>
                                    <p:animEffect transition="in" filter="fade">
                                      <p:cBhvr>
                                        <p:cTn id="60" dur="500"/>
                                        <p:tgtEl>
                                          <p:spTgt spid="88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OleChart spid="88111" grpId="0"/>
      <p:bldP spid="3114" grpId="0" animBg="1"/>
      <p:bldP spid="3115" grpId="0" animBg="1"/>
      <p:bldP spid="3116" grpId="0" animBg="1"/>
      <p:bldP spid="3117" grpId="0" animBg="1"/>
      <p:bldP spid="3118" grpId="0" animBg="1"/>
      <p:bldP spid="3119" grpId="0" animBg="1"/>
      <p:bldP spid="31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200" dirty="0"/>
              <a:t>What is a production function?  What is marginal product?  How are they related? </a:t>
            </a:r>
          </a:p>
          <a:p>
            <a:r>
              <a:rPr lang="en-US" sz="3200" dirty="0"/>
              <a:t>What are the various costs?  How are they related to each other and to output?</a:t>
            </a:r>
          </a:p>
          <a:p>
            <a:r>
              <a:rPr lang="en-US" sz="3200" dirty="0"/>
              <a:t>How are costs different in the short run vs. </a:t>
            </a:r>
            <a:br>
              <a:rPr lang="en-US" sz="3200" dirty="0"/>
            </a:br>
            <a:r>
              <a:rPr lang="en-US" sz="3200" dirty="0"/>
              <a:t>the long run?  </a:t>
            </a:r>
          </a:p>
          <a:p>
            <a:r>
              <a:rPr lang="en-US" sz="3200" dirty="0"/>
              <a:t>What are “economies of scale”?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3000" dirty="0" smtClean="0"/>
              <a:t>Average Fixed Cost, AFC</a:t>
            </a:r>
          </a:p>
        </p:txBody>
      </p:sp>
      <p:sp>
        <p:nvSpPr>
          <p:cNvPr id="3" name="Text Placeholder 2"/>
          <p:cNvSpPr>
            <a:spLocks noGrp="1"/>
          </p:cNvSpPr>
          <p:nvPr>
            <p:ph type="body" sz="quarter" idx="12"/>
          </p:nvPr>
        </p:nvSpPr>
        <p:spPr>
          <a:xfrm>
            <a:off x="3581400" y="901700"/>
            <a:ext cx="5219700" cy="4826000"/>
          </a:xfrm>
        </p:spPr>
        <p:txBody>
          <a:bodyPr/>
          <a:lstStyle/>
          <a:p>
            <a:pPr>
              <a:lnSpc>
                <a:spcPct val="105000"/>
              </a:lnSpc>
              <a:spcBef>
                <a:spcPct val="45000"/>
              </a:spcBef>
            </a:pPr>
            <a:r>
              <a:rPr lang="en-US" sz="2800" b="1" dirty="0">
                <a:solidFill>
                  <a:srgbClr val="CC0000"/>
                </a:solidFill>
                <a:cs typeface="Arial"/>
              </a:rPr>
              <a:t>Average fixed cost (</a:t>
            </a:r>
            <a:r>
              <a:rPr lang="en-US" sz="2800" b="1" i="1" dirty="0">
                <a:solidFill>
                  <a:srgbClr val="CC0000"/>
                </a:solidFill>
                <a:cs typeface="Arial"/>
              </a:rPr>
              <a:t>AFC</a:t>
            </a:r>
            <a:r>
              <a:rPr lang="en-US" sz="2800" b="1" dirty="0">
                <a:solidFill>
                  <a:srgbClr val="CC0000"/>
                </a:solidFill>
                <a:cs typeface="Arial"/>
              </a:rPr>
              <a:t>)</a:t>
            </a:r>
            <a:r>
              <a:rPr lang="en-US" sz="2800" dirty="0">
                <a:cs typeface="Arial"/>
              </a:rPr>
              <a:t> </a:t>
            </a:r>
            <a:br>
              <a:rPr lang="en-US" sz="2800" dirty="0">
                <a:cs typeface="Arial"/>
              </a:rPr>
            </a:br>
            <a:r>
              <a:rPr lang="en-US" sz="2800" dirty="0">
                <a:cs typeface="Arial"/>
              </a:rPr>
              <a:t>is fixed cost divided by the quantity of output:</a:t>
            </a:r>
          </a:p>
          <a:p>
            <a:pPr>
              <a:lnSpc>
                <a:spcPct val="105000"/>
              </a:lnSpc>
              <a:spcBef>
                <a:spcPct val="45000"/>
              </a:spcBef>
            </a:pPr>
            <a:r>
              <a:rPr lang="en-US" sz="2800" dirty="0">
                <a:cs typeface="Arial"/>
              </a:rPr>
              <a:t>   </a:t>
            </a:r>
            <a:r>
              <a:rPr lang="en-US" sz="2800" i="1" dirty="0">
                <a:cs typeface="Arial"/>
              </a:rPr>
              <a:t>AFC</a:t>
            </a:r>
            <a:r>
              <a:rPr lang="en-US" sz="2800" dirty="0">
                <a:cs typeface="Arial"/>
              </a:rPr>
              <a:t> = </a:t>
            </a:r>
            <a:r>
              <a:rPr lang="en-US" sz="2800" i="1" dirty="0" smtClean="0">
                <a:cs typeface="Arial"/>
              </a:rPr>
              <a:t>FC</a:t>
            </a:r>
            <a:r>
              <a:rPr lang="en-US" sz="2800" dirty="0" smtClean="0">
                <a:cs typeface="Arial"/>
              </a:rPr>
              <a:t>/</a:t>
            </a:r>
            <a:r>
              <a:rPr lang="en-US" sz="2800" b="1" i="1" dirty="0" smtClean="0">
                <a:cs typeface="Arial"/>
              </a:rPr>
              <a:t>Q</a:t>
            </a:r>
          </a:p>
          <a:p>
            <a:pPr>
              <a:lnSpc>
                <a:spcPct val="105000"/>
              </a:lnSpc>
              <a:spcBef>
                <a:spcPct val="45000"/>
              </a:spcBef>
            </a:pPr>
            <a:endParaRPr lang="en-US" sz="2800" b="1" i="1" dirty="0">
              <a:cs typeface="Arial"/>
            </a:endParaRPr>
          </a:p>
          <a:p>
            <a:pPr>
              <a:lnSpc>
                <a:spcPct val="105000"/>
              </a:lnSpc>
              <a:spcBef>
                <a:spcPct val="45000"/>
              </a:spcBef>
            </a:pPr>
            <a:r>
              <a:rPr lang="en-US" sz="2800" dirty="0">
                <a:cs typeface="Arial"/>
              </a:rPr>
              <a:t>Notice that </a:t>
            </a:r>
            <a:r>
              <a:rPr lang="en-US" sz="2800" i="1" dirty="0">
                <a:cs typeface="Arial"/>
              </a:rPr>
              <a:t>AFC</a:t>
            </a:r>
            <a:r>
              <a:rPr lang="en-US" sz="2800" dirty="0">
                <a:cs typeface="Arial"/>
              </a:rPr>
              <a:t> falls as </a:t>
            </a:r>
            <a:r>
              <a:rPr lang="en-US" sz="2800" b="1" i="1" dirty="0">
                <a:cs typeface="Arial"/>
              </a:rPr>
              <a:t>Q</a:t>
            </a:r>
            <a:r>
              <a:rPr lang="en-US" sz="2800" dirty="0">
                <a:cs typeface="Arial"/>
              </a:rPr>
              <a:t> rises:  The firm is spreading its fixed costs over a larger and larger number of units. </a:t>
            </a:r>
          </a:p>
          <a:p>
            <a:pPr>
              <a:lnSpc>
                <a:spcPct val="105000"/>
              </a:lnSpc>
              <a:spcBef>
                <a:spcPct val="45000"/>
              </a:spcBef>
            </a:pPr>
            <a:endParaRPr lang="en-US" sz="2800" b="1" i="1" dirty="0">
              <a:cs typeface="Arial"/>
            </a:endParaRPr>
          </a:p>
          <a:p>
            <a:endParaRPr lang="en-US" sz="2800" dirty="0"/>
          </a:p>
        </p:txBody>
      </p:sp>
      <p:sp>
        <p:nvSpPr>
          <p:cNvPr id="4102" name="Rectangle 3"/>
          <p:cNvSpPr>
            <a:spLocks noChangeArrowheads="1"/>
          </p:cNvSpPr>
          <p:nvPr/>
        </p:nvSpPr>
        <p:spPr bwMode="auto">
          <a:xfrm>
            <a:off x="982663" y="5440363"/>
            <a:ext cx="898525" cy="5476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03" name="Rectangle 4"/>
          <p:cNvSpPr>
            <a:spLocks noChangeArrowheads="1"/>
          </p:cNvSpPr>
          <p:nvPr/>
        </p:nvSpPr>
        <p:spPr bwMode="auto">
          <a:xfrm>
            <a:off x="390525" y="5440363"/>
            <a:ext cx="592138" cy="5476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a:t>
            </a:r>
          </a:p>
        </p:txBody>
      </p:sp>
      <p:sp>
        <p:nvSpPr>
          <p:cNvPr id="4104" name="Rectangle 5"/>
          <p:cNvSpPr>
            <a:spLocks noChangeArrowheads="1"/>
          </p:cNvSpPr>
          <p:nvPr/>
        </p:nvSpPr>
        <p:spPr bwMode="auto">
          <a:xfrm>
            <a:off x="982663" y="4895850"/>
            <a:ext cx="898525" cy="54451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05" name="Rectangle 6"/>
          <p:cNvSpPr>
            <a:spLocks noChangeArrowheads="1"/>
          </p:cNvSpPr>
          <p:nvPr/>
        </p:nvSpPr>
        <p:spPr bwMode="auto">
          <a:xfrm>
            <a:off x="390525" y="4895850"/>
            <a:ext cx="592138" cy="54451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4106" name="Rectangle 7"/>
          <p:cNvSpPr>
            <a:spLocks noChangeArrowheads="1"/>
          </p:cNvSpPr>
          <p:nvPr/>
        </p:nvSpPr>
        <p:spPr bwMode="auto">
          <a:xfrm>
            <a:off x="982663" y="4348163"/>
            <a:ext cx="898525" cy="5476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07" name="Rectangle 8"/>
          <p:cNvSpPr>
            <a:spLocks noChangeArrowheads="1"/>
          </p:cNvSpPr>
          <p:nvPr/>
        </p:nvSpPr>
        <p:spPr bwMode="auto">
          <a:xfrm>
            <a:off x="390525" y="4348163"/>
            <a:ext cx="592138" cy="5476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4108" name="Rectangle 9"/>
          <p:cNvSpPr>
            <a:spLocks noChangeArrowheads="1"/>
          </p:cNvSpPr>
          <p:nvPr/>
        </p:nvSpPr>
        <p:spPr bwMode="auto">
          <a:xfrm>
            <a:off x="982663" y="3802063"/>
            <a:ext cx="898525"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09" name="Rectangle 10"/>
          <p:cNvSpPr>
            <a:spLocks noChangeArrowheads="1"/>
          </p:cNvSpPr>
          <p:nvPr/>
        </p:nvSpPr>
        <p:spPr bwMode="auto">
          <a:xfrm>
            <a:off x="390525" y="3802063"/>
            <a:ext cx="592138"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4110" name="Rectangle 11"/>
          <p:cNvSpPr>
            <a:spLocks noChangeArrowheads="1"/>
          </p:cNvSpPr>
          <p:nvPr/>
        </p:nvSpPr>
        <p:spPr bwMode="auto">
          <a:xfrm>
            <a:off x="982663" y="3254375"/>
            <a:ext cx="898525" cy="5476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11" name="Rectangle 12"/>
          <p:cNvSpPr>
            <a:spLocks noChangeArrowheads="1"/>
          </p:cNvSpPr>
          <p:nvPr/>
        </p:nvSpPr>
        <p:spPr bwMode="auto">
          <a:xfrm>
            <a:off x="390525" y="3254375"/>
            <a:ext cx="592138" cy="5476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4112" name="Rectangle 13"/>
          <p:cNvSpPr>
            <a:spLocks noChangeArrowheads="1"/>
          </p:cNvSpPr>
          <p:nvPr/>
        </p:nvSpPr>
        <p:spPr bwMode="auto">
          <a:xfrm>
            <a:off x="982663" y="2708275"/>
            <a:ext cx="898525"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13" name="Rectangle 14"/>
          <p:cNvSpPr>
            <a:spLocks noChangeArrowheads="1"/>
          </p:cNvSpPr>
          <p:nvPr/>
        </p:nvSpPr>
        <p:spPr bwMode="auto">
          <a:xfrm>
            <a:off x="390525" y="2708275"/>
            <a:ext cx="592138"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4114" name="Rectangle 15"/>
          <p:cNvSpPr>
            <a:spLocks noChangeArrowheads="1"/>
          </p:cNvSpPr>
          <p:nvPr/>
        </p:nvSpPr>
        <p:spPr bwMode="auto">
          <a:xfrm>
            <a:off x="982663" y="2162175"/>
            <a:ext cx="898525"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15" name="Rectangle 16"/>
          <p:cNvSpPr>
            <a:spLocks noChangeArrowheads="1"/>
          </p:cNvSpPr>
          <p:nvPr/>
        </p:nvSpPr>
        <p:spPr bwMode="auto">
          <a:xfrm>
            <a:off x="390525" y="2162175"/>
            <a:ext cx="592138"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nvGrpSpPr>
          <p:cNvPr id="2" name="Group 17"/>
          <p:cNvGrpSpPr>
            <a:grpSpLocks/>
          </p:cNvGrpSpPr>
          <p:nvPr/>
        </p:nvGrpSpPr>
        <p:grpSpPr bwMode="auto">
          <a:xfrm>
            <a:off x="1881188" y="1616075"/>
            <a:ext cx="1004887" cy="4371975"/>
            <a:chOff x="1185" y="1018"/>
            <a:chExt cx="633" cy="2754"/>
          </a:xfrm>
        </p:grpSpPr>
        <p:sp>
          <p:nvSpPr>
            <p:cNvPr id="4139" name="Rectangle 18"/>
            <p:cNvSpPr>
              <a:spLocks noChangeArrowheads="1"/>
            </p:cNvSpPr>
            <p:nvPr/>
          </p:nvSpPr>
          <p:spPr bwMode="auto">
            <a:xfrm>
              <a:off x="1185" y="3427"/>
              <a:ext cx="633" cy="34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14.29</a:t>
              </a:r>
            </a:p>
          </p:txBody>
        </p:sp>
        <p:sp>
          <p:nvSpPr>
            <p:cNvPr id="4140" name="Rectangle 19"/>
            <p:cNvSpPr>
              <a:spLocks noChangeArrowheads="1"/>
            </p:cNvSpPr>
            <p:nvPr/>
          </p:nvSpPr>
          <p:spPr bwMode="auto">
            <a:xfrm>
              <a:off x="1185" y="3084"/>
              <a:ext cx="633" cy="34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16.67</a:t>
              </a:r>
            </a:p>
          </p:txBody>
        </p:sp>
        <p:sp>
          <p:nvSpPr>
            <p:cNvPr id="4141" name="Rectangle 20"/>
            <p:cNvSpPr>
              <a:spLocks noChangeArrowheads="1"/>
            </p:cNvSpPr>
            <p:nvPr/>
          </p:nvSpPr>
          <p:spPr bwMode="auto">
            <a:xfrm>
              <a:off x="1185" y="2739"/>
              <a:ext cx="633" cy="34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a:t>
              </a:r>
            </a:p>
          </p:txBody>
        </p:sp>
        <p:sp>
          <p:nvSpPr>
            <p:cNvPr id="4142" name="Rectangle 21"/>
            <p:cNvSpPr>
              <a:spLocks noChangeArrowheads="1"/>
            </p:cNvSpPr>
            <p:nvPr/>
          </p:nvSpPr>
          <p:spPr bwMode="auto">
            <a:xfrm>
              <a:off x="1185" y="2395"/>
              <a:ext cx="633" cy="34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a:t>
              </a:r>
            </a:p>
          </p:txBody>
        </p:sp>
        <p:sp>
          <p:nvSpPr>
            <p:cNvPr id="4143" name="Rectangle 22"/>
            <p:cNvSpPr>
              <a:spLocks noChangeArrowheads="1"/>
            </p:cNvSpPr>
            <p:nvPr/>
          </p:nvSpPr>
          <p:spPr bwMode="auto">
            <a:xfrm>
              <a:off x="1185" y="2050"/>
              <a:ext cx="633" cy="34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33.33</a:t>
              </a:r>
            </a:p>
          </p:txBody>
        </p:sp>
        <p:sp>
          <p:nvSpPr>
            <p:cNvPr id="4144" name="Rectangle 23"/>
            <p:cNvSpPr>
              <a:spLocks noChangeArrowheads="1"/>
            </p:cNvSpPr>
            <p:nvPr/>
          </p:nvSpPr>
          <p:spPr bwMode="auto">
            <a:xfrm>
              <a:off x="1185" y="1706"/>
              <a:ext cx="633" cy="34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4145" name="Rectangle 24"/>
            <p:cNvSpPr>
              <a:spLocks noChangeArrowheads="1"/>
            </p:cNvSpPr>
            <p:nvPr/>
          </p:nvSpPr>
          <p:spPr bwMode="auto">
            <a:xfrm>
              <a:off x="1185" y="1362"/>
              <a:ext cx="633" cy="34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46" name="Rectangle 25"/>
            <p:cNvSpPr>
              <a:spLocks noChangeArrowheads="1"/>
            </p:cNvSpPr>
            <p:nvPr/>
          </p:nvSpPr>
          <p:spPr bwMode="auto">
            <a:xfrm>
              <a:off x="1185" y="1018"/>
              <a:ext cx="633" cy="34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dirty="0">
                  <a:latin typeface="Arial"/>
                  <a:cs typeface="Arial"/>
                </a:rPr>
                <a:t>n/a</a:t>
              </a:r>
            </a:p>
          </p:txBody>
        </p:sp>
      </p:grpSp>
      <p:sp>
        <p:nvSpPr>
          <p:cNvPr id="4117" name="Rectangle 26"/>
          <p:cNvSpPr>
            <a:spLocks noChangeArrowheads="1"/>
          </p:cNvSpPr>
          <p:nvPr/>
        </p:nvSpPr>
        <p:spPr bwMode="auto">
          <a:xfrm>
            <a:off x="982663" y="1616075"/>
            <a:ext cx="898525"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4118" name="Rectangle 27"/>
          <p:cNvSpPr>
            <a:spLocks noChangeArrowheads="1"/>
          </p:cNvSpPr>
          <p:nvPr/>
        </p:nvSpPr>
        <p:spPr bwMode="auto">
          <a:xfrm>
            <a:off x="390525" y="1616075"/>
            <a:ext cx="592138" cy="5461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4119" name="Rectangle 28"/>
          <p:cNvSpPr>
            <a:spLocks noChangeArrowheads="1"/>
          </p:cNvSpPr>
          <p:nvPr/>
        </p:nvSpPr>
        <p:spPr bwMode="auto">
          <a:xfrm>
            <a:off x="1881188" y="1068388"/>
            <a:ext cx="1004887" cy="5476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AFC</a:t>
            </a:r>
          </a:p>
        </p:txBody>
      </p:sp>
      <p:sp>
        <p:nvSpPr>
          <p:cNvPr id="4120" name="Rectangle 29"/>
          <p:cNvSpPr>
            <a:spLocks noChangeArrowheads="1"/>
          </p:cNvSpPr>
          <p:nvPr/>
        </p:nvSpPr>
        <p:spPr bwMode="auto">
          <a:xfrm>
            <a:off x="982663" y="1068388"/>
            <a:ext cx="898525" cy="5476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FC</a:t>
            </a:r>
          </a:p>
        </p:txBody>
      </p:sp>
      <p:sp>
        <p:nvSpPr>
          <p:cNvPr id="4121" name="Rectangle 30"/>
          <p:cNvSpPr>
            <a:spLocks noChangeArrowheads="1"/>
          </p:cNvSpPr>
          <p:nvPr/>
        </p:nvSpPr>
        <p:spPr bwMode="auto">
          <a:xfrm>
            <a:off x="390525" y="1068388"/>
            <a:ext cx="592138" cy="5476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4122" name="Line 31"/>
          <p:cNvSpPr>
            <a:spLocks noChangeShapeType="1"/>
          </p:cNvSpPr>
          <p:nvPr/>
        </p:nvSpPr>
        <p:spPr bwMode="auto">
          <a:xfrm>
            <a:off x="390525" y="1068388"/>
            <a:ext cx="249555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4123" name="Line 32"/>
          <p:cNvSpPr>
            <a:spLocks noChangeShapeType="1"/>
          </p:cNvSpPr>
          <p:nvPr/>
        </p:nvSpPr>
        <p:spPr bwMode="auto">
          <a:xfrm>
            <a:off x="390525" y="1616075"/>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4" name="Line 33"/>
          <p:cNvSpPr>
            <a:spLocks noChangeShapeType="1"/>
          </p:cNvSpPr>
          <p:nvPr/>
        </p:nvSpPr>
        <p:spPr bwMode="auto">
          <a:xfrm>
            <a:off x="390525" y="2162175"/>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5" name="Line 34"/>
          <p:cNvSpPr>
            <a:spLocks noChangeShapeType="1"/>
          </p:cNvSpPr>
          <p:nvPr/>
        </p:nvSpPr>
        <p:spPr bwMode="auto">
          <a:xfrm>
            <a:off x="390525" y="2708275"/>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6" name="Line 35"/>
          <p:cNvSpPr>
            <a:spLocks noChangeShapeType="1"/>
          </p:cNvSpPr>
          <p:nvPr/>
        </p:nvSpPr>
        <p:spPr bwMode="auto">
          <a:xfrm>
            <a:off x="390525" y="3254375"/>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7" name="Line 36"/>
          <p:cNvSpPr>
            <a:spLocks noChangeShapeType="1"/>
          </p:cNvSpPr>
          <p:nvPr/>
        </p:nvSpPr>
        <p:spPr bwMode="auto">
          <a:xfrm>
            <a:off x="390525" y="3802063"/>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8" name="Line 37"/>
          <p:cNvSpPr>
            <a:spLocks noChangeShapeType="1"/>
          </p:cNvSpPr>
          <p:nvPr/>
        </p:nvSpPr>
        <p:spPr bwMode="auto">
          <a:xfrm>
            <a:off x="390525" y="4348163"/>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29" name="Line 38"/>
          <p:cNvSpPr>
            <a:spLocks noChangeShapeType="1"/>
          </p:cNvSpPr>
          <p:nvPr/>
        </p:nvSpPr>
        <p:spPr bwMode="auto">
          <a:xfrm>
            <a:off x="390525" y="4895850"/>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30" name="Line 39"/>
          <p:cNvSpPr>
            <a:spLocks noChangeShapeType="1"/>
          </p:cNvSpPr>
          <p:nvPr/>
        </p:nvSpPr>
        <p:spPr bwMode="auto">
          <a:xfrm>
            <a:off x="390525" y="5440363"/>
            <a:ext cx="24955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4131" name="Line 40"/>
          <p:cNvSpPr>
            <a:spLocks noChangeShapeType="1"/>
          </p:cNvSpPr>
          <p:nvPr/>
        </p:nvSpPr>
        <p:spPr bwMode="auto">
          <a:xfrm>
            <a:off x="390525" y="5988050"/>
            <a:ext cx="249555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4132" name="Line 41"/>
          <p:cNvSpPr>
            <a:spLocks noChangeShapeType="1"/>
          </p:cNvSpPr>
          <p:nvPr/>
        </p:nvSpPr>
        <p:spPr bwMode="auto">
          <a:xfrm>
            <a:off x="390525" y="1068388"/>
            <a:ext cx="0" cy="4919662"/>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4133" name="Line 42"/>
          <p:cNvSpPr>
            <a:spLocks noChangeShapeType="1"/>
          </p:cNvSpPr>
          <p:nvPr/>
        </p:nvSpPr>
        <p:spPr bwMode="auto">
          <a:xfrm>
            <a:off x="982663" y="1068388"/>
            <a:ext cx="0" cy="4919662"/>
          </a:xfrm>
          <a:prstGeom prst="line">
            <a:avLst/>
          </a:prstGeom>
          <a:noFill/>
          <a:ln w="12700">
            <a:solidFill>
              <a:schemeClr val="tx1"/>
            </a:solidFill>
            <a:round/>
            <a:headEnd/>
            <a:tailEnd/>
          </a:ln>
        </p:spPr>
        <p:txBody>
          <a:bodyPr/>
          <a:lstStyle/>
          <a:p>
            <a:endParaRPr lang="en-US">
              <a:latin typeface="Arial"/>
              <a:cs typeface="Arial"/>
            </a:endParaRPr>
          </a:p>
        </p:txBody>
      </p:sp>
      <p:sp>
        <p:nvSpPr>
          <p:cNvPr id="4134" name="Line 43"/>
          <p:cNvSpPr>
            <a:spLocks noChangeShapeType="1"/>
          </p:cNvSpPr>
          <p:nvPr/>
        </p:nvSpPr>
        <p:spPr bwMode="auto">
          <a:xfrm>
            <a:off x="1881188" y="1068388"/>
            <a:ext cx="0" cy="4919662"/>
          </a:xfrm>
          <a:prstGeom prst="line">
            <a:avLst/>
          </a:prstGeom>
          <a:noFill/>
          <a:ln w="12700">
            <a:solidFill>
              <a:schemeClr val="tx1"/>
            </a:solidFill>
            <a:round/>
            <a:headEnd/>
            <a:tailEnd/>
          </a:ln>
        </p:spPr>
        <p:txBody>
          <a:bodyPr/>
          <a:lstStyle/>
          <a:p>
            <a:endParaRPr lang="en-US">
              <a:latin typeface="Arial"/>
              <a:cs typeface="Arial"/>
            </a:endParaRPr>
          </a:p>
        </p:txBody>
      </p:sp>
      <p:sp>
        <p:nvSpPr>
          <p:cNvPr id="4135" name="Line 44"/>
          <p:cNvSpPr>
            <a:spLocks noChangeShapeType="1"/>
          </p:cNvSpPr>
          <p:nvPr/>
        </p:nvSpPr>
        <p:spPr bwMode="auto">
          <a:xfrm>
            <a:off x="2886075" y="1068388"/>
            <a:ext cx="0" cy="4919662"/>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41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aphicFrame>
        <p:nvGraphicFramePr>
          <p:cNvPr id="89135" name="Object 47"/>
          <p:cNvGraphicFramePr>
            <a:graphicFrameLocks noChangeAspect="1"/>
          </p:cNvGraphicFramePr>
          <p:nvPr>
            <p:extLst>
              <p:ext uri="{D42A27DB-BD31-4B8C-83A1-F6EECF244321}">
                <p14:modId xmlns:p14="http://schemas.microsoft.com/office/powerpoint/2010/main" val="2000467891"/>
              </p:ext>
            </p:extLst>
          </p:nvPr>
        </p:nvGraphicFramePr>
        <p:xfrm>
          <a:off x="3429000" y="725488"/>
          <a:ext cx="5222875" cy="5194300"/>
        </p:xfrm>
        <a:graphic>
          <a:graphicData uri="http://schemas.openxmlformats.org/presentationml/2006/ole">
            <mc:AlternateContent xmlns:mc="http://schemas.openxmlformats.org/markup-compatibility/2006">
              <mc:Choice xmlns:v="urn:schemas-microsoft-com:vml" Requires="v">
                <p:oleObj spid="_x0000_s4116" name="Worksheet" r:id="rId6" imgW="4991207" imgH="4962459" progId="Excel.Sheet.8">
                  <p:embed/>
                </p:oleObj>
              </mc:Choice>
              <mc:Fallback>
                <p:oleObj name="Worksheet" r:id="rId6" imgW="4991207" imgH="4962459" progId="Excel.Sheet.8">
                  <p:embed/>
                  <p:pic>
                    <p:nvPicPr>
                      <p:cNvPr id="0" name=""/>
                      <p:cNvPicPr>
                        <a:picLocks noChangeAspect="1" noChangeArrowheads="1"/>
                      </p:cNvPicPr>
                      <p:nvPr/>
                    </p:nvPicPr>
                    <p:blipFill>
                      <a:blip r:embed="rId7"/>
                      <a:srcRect/>
                      <a:stretch>
                        <a:fillRect/>
                      </a:stretch>
                    </p:blipFill>
                    <p:spPr bwMode="auto">
                      <a:xfrm>
                        <a:off x="3429000" y="725488"/>
                        <a:ext cx="52228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30</a:t>
            </a:fld>
            <a:endParaRPr lang="en-US" dirty="0"/>
          </a:p>
        </p:txBody>
      </p:sp>
    </p:spTree>
    <p:extLst>
      <p:ext uri="{BB962C8B-B14F-4D97-AF65-F5344CB8AC3E}">
        <p14:creationId xmlns:p14="http://schemas.microsoft.com/office/powerpoint/2010/main" val="3543149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9135"/>
                                        </p:tgtEl>
                                        <p:attrNameLst>
                                          <p:attrName>style.visibility</p:attrName>
                                        </p:attrNameLst>
                                      </p:cBhvr>
                                      <p:to>
                                        <p:strVal val="visible"/>
                                      </p:to>
                                    </p:set>
                                    <p:animEffect transition="in" filter="fade">
                                      <p:cBhvr>
                                        <p:cTn id="24" dur="500"/>
                                        <p:tgtEl>
                                          <p:spTgt spid="89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OleChart spid="891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3000" dirty="0" smtClean="0"/>
              <a:t>Average Variable Cost, AVC</a:t>
            </a:r>
          </a:p>
        </p:txBody>
      </p:sp>
      <p:sp>
        <p:nvSpPr>
          <p:cNvPr id="3" name="Text Placeholder 2"/>
          <p:cNvSpPr>
            <a:spLocks noGrp="1"/>
          </p:cNvSpPr>
          <p:nvPr>
            <p:ph type="body" sz="quarter" idx="12"/>
          </p:nvPr>
        </p:nvSpPr>
        <p:spPr>
          <a:xfrm>
            <a:off x="4191000" y="901700"/>
            <a:ext cx="4610100" cy="4959350"/>
          </a:xfrm>
        </p:spPr>
        <p:txBody>
          <a:bodyPr/>
          <a:lstStyle/>
          <a:p>
            <a:pPr>
              <a:lnSpc>
                <a:spcPct val="105000"/>
              </a:lnSpc>
              <a:spcBef>
                <a:spcPct val="45000"/>
              </a:spcBef>
            </a:pPr>
            <a:r>
              <a:rPr lang="en-US" sz="2800" b="1" dirty="0">
                <a:solidFill>
                  <a:srgbClr val="CC0000"/>
                </a:solidFill>
                <a:cs typeface="Arial"/>
              </a:rPr>
              <a:t>Average variable cost (</a:t>
            </a:r>
            <a:r>
              <a:rPr lang="en-US" sz="2800" b="1" i="1" dirty="0">
                <a:solidFill>
                  <a:srgbClr val="CC0000"/>
                </a:solidFill>
                <a:cs typeface="Arial"/>
              </a:rPr>
              <a:t>AVC</a:t>
            </a:r>
            <a:r>
              <a:rPr lang="en-US" sz="2800" b="1" dirty="0">
                <a:solidFill>
                  <a:srgbClr val="CC0000"/>
                </a:solidFill>
                <a:cs typeface="Arial"/>
              </a:rPr>
              <a:t>)</a:t>
            </a:r>
            <a:r>
              <a:rPr lang="en-US" sz="2800" dirty="0">
                <a:cs typeface="Arial"/>
              </a:rPr>
              <a:t> </a:t>
            </a:r>
            <a:br>
              <a:rPr lang="en-US" sz="2800" dirty="0">
                <a:cs typeface="Arial"/>
              </a:rPr>
            </a:br>
            <a:r>
              <a:rPr lang="en-US" sz="2800" dirty="0">
                <a:cs typeface="Arial"/>
              </a:rPr>
              <a:t>is variable cost divided by the quantity of output:</a:t>
            </a:r>
          </a:p>
          <a:p>
            <a:pPr>
              <a:lnSpc>
                <a:spcPct val="105000"/>
              </a:lnSpc>
              <a:spcBef>
                <a:spcPct val="45000"/>
              </a:spcBef>
            </a:pPr>
            <a:r>
              <a:rPr lang="en-US" sz="2800" dirty="0">
                <a:cs typeface="Arial"/>
              </a:rPr>
              <a:t>   </a:t>
            </a:r>
            <a:r>
              <a:rPr lang="en-US" sz="2800" i="1" dirty="0">
                <a:cs typeface="Arial"/>
              </a:rPr>
              <a:t>AVC</a:t>
            </a:r>
            <a:r>
              <a:rPr lang="en-US" sz="2800" dirty="0">
                <a:cs typeface="Arial"/>
              </a:rPr>
              <a:t> = </a:t>
            </a:r>
            <a:r>
              <a:rPr lang="en-US" sz="2800" i="1" dirty="0" smtClean="0">
                <a:cs typeface="Arial"/>
              </a:rPr>
              <a:t>VC</a:t>
            </a:r>
            <a:r>
              <a:rPr lang="en-US" sz="2800" dirty="0" smtClean="0">
                <a:cs typeface="Arial"/>
              </a:rPr>
              <a:t>/</a:t>
            </a:r>
            <a:r>
              <a:rPr lang="en-US" sz="2800" b="1" i="1" dirty="0" smtClean="0">
                <a:cs typeface="Arial"/>
              </a:rPr>
              <a:t>Q</a:t>
            </a:r>
          </a:p>
          <a:p>
            <a:pPr>
              <a:lnSpc>
                <a:spcPct val="105000"/>
              </a:lnSpc>
              <a:spcBef>
                <a:spcPct val="45000"/>
              </a:spcBef>
            </a:pPr>
            <a:r>
              <a:rPr lang="en-US" sz="2800" dirty="0">
                <a:cs typeface="Arial"/>
              </a:rPr>
              <a:t>As </a:t>
            </a:r>
            <a:r>
              <a:rPr lang="en-US" sz="2800" b="1" i="1" dirty="0">
                <a:cs typeface="Arial"/>
              </a:rPr>
              <a:t>Q</a:t>
            </a:r>
            <a:r>
              <a:rPr lang="en-US" sz="2800" dirty="0">
                <a:cs typeface="Arial"/>
              </a:rPr>
              <a:t> rises, </a:t>
            </a:r>
            <a:r>
              <a:rPr lang="en-US" sz="2800" i="1" dirty="0">
                <a:cs typeface="Arial"/>
              </a:rPr>
              <a:t>AVC</a:t>
            </a:r>
            <a:r>
              <a:rPr lang="en-US" sz="2800" dirty="0">
                <a:cs typeface="Arial"/>
              </a:rPr>
              <a:t> may fall initially.  In most cases, </a:t>
            </a:r>
            <a:r>
              <a:rPr lang="en-US" sz="2800" i="1" dirty="0">
                <a:cs typeface="Arial"/>
              </a:rPr>
              <a:t>AVC</a:t>
            </a:r>
            <a:r>
              <a:rPr lang="en-US" sz="2800" dirty="0">
                <a:cs typeface="Arial"/>
              </a:rPr>
              <a:t> will eventually rise as output rises.</a:t>
            </a:r>
          </a:p>
          <a:p>
            <a:pPr>
              <a:lnSpc>
                <a:spcPct val="105000"/>
              </a:lnSpc>
              <a:spcBef>
                <a:spcPct val="45000"/>
              </a:spcBef>
            </a:pPr>
            <a:endParaRPr lang="en-US" sz="2800" b="1" i="1" dirty="0">
              <a:cs typeface="Arial"/>
            </a:endParaRPr>
          </a:p>
          <a:p>
            <a:endParaRPr lang="en-US" sz="2800" dirty="0"/>
          </a:p>
        </p:txBody>
      </p:sp>
      <p:sp>
        <p:nvSpPr>
          <p:cNvPr id="5126" name="Rectangle 3"/>
          <p:cNvSpPr>
            <a:spLocks noChangeArrowheads="1"/>
          </p:cNvSpPr>
          <p:nvPr/>
        </p:nvSpPr>
        <p:spPr bwMode="auto">
          <a:xfrm>
            <a:off x="1047750" y="5578475"/>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520</a:t>
            </a:r>
          </a:p>
        </p:txBody>
      </p:sp>
      <p:sp>
        <p:nvSpPr>
          <p:cNvPr id="5127" name="Rectangle 4"/>
          <p:cNvSpPr>
            <a:spLocks noChangeArrowheads="1"/>
          </p:cNvSpPr>
          <p:nvPr/>
        </p:nvSpPr>
        <p:spPr bwMode="auto">
          <a:xfrm>
            <a:off x="446088" y="5578475"/>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a:t>
            </a:r>
          </a:p>
        </p:txBody>
      </p:sp>
      <p:sp>
        <p:nvSpPr>
          <p:cNvPr id="5128" name="Rectangle 5"/>
          <p:cNvSpPr>
            <a:spLocks noChangeArrowheads="1"/>
          </p:cNvSpPr>
          <p:nvPr/>
        </p:nvSpPr>
        <p:spPr bwMode="auto">
          <a:xfrm>
            <a:off x="1047750" y="5016500"/>
            <a:ext cx="828675"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380</a:t>
            </a:r>
          </a:p>
        </p:txBody>
      </p:sp>
      <p:sp>
        <p:nvSpPr>
          <p:cNvPr id="5129" name="Rectangle 6"/>
          <p:cNvSpPr>
            <a:spLocks noChangeArrowheads="1"/>
          </p:cNvSpPr>
          <p:nvPr/>
        </p:nvSpPr>
        <p:spPr bwMode="auto">
          <a:xfrm>
            <a:off x="446088" y="5016500"/>
            <a:ext cx="60166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5130" name="Rectangle 7"/>
          <p:cNvSpPr>
            <a:spLocks noChangeArrowheads="1"/>
          </p:cNvSpPr>
          <p:nvPr/>
        </p:nvSpPr>
        <p:spPr bwMode="auto">
          <a:xfrm>
            <a:off x="1047750" y="4451350"/>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a:t>
            </a:r>
          </a:p>
        </p:txBody>
      </p:sp>
      <p:sp>
        <p:nvSpPr>
          <p:cNvPr id="5131" name="Rectangle 8"/>
          <p:cNvSpPr>
            <a:spLocks noChangeArrowheads="1"/>
          </p:cNvSpPr>
          <p:nvPr/>
        </p:nvSpPr>
        <p:spPr bwMode="auto">
          <a:xfrm>
            <a:off x="446088" y="4451350"/>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5132" name="Rectangle 9"/>
          <p:cNvSpPr>
            <a:spLocks noChangeArrowheads="1"/>
          </p:cNvSpPr>
          <p:nvPr/>
        </p:nvSpPr>
        <p:spPr bwMode="auto">
          <a:xfrm>
            <a:off x="1047750" y="3886200"/>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210</a:t>
            </a:r>
          </a:p>
        </p:txBody>
      </p:sp>
      <p:sp>
        <p:nvSpPr>
          <p:cNvPr id="5133" name="Rectangle 10"/>
          <p:cNvSpPr>
            <a:spLocks noChangeArrowheads="1"/>
          </p:cNvSpPr>
          <p:nvPr/>
        </p:nvSpPr>
        <p:spPr bwMode="auto">
          <a:xfrm>
            <a:off x="446088" y="3886200"/>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5134" name="Rectangle 11"/>
          <p:cNvSpPr>
            <a:spLocks noChangeArrowheads="1"/>
          </p:cNvSpPr>
          <p:nvPr/>
        </p:nvSpPr>
        <p:spPr bwMode="auto">
          <a:xfrm>
            <a:off x="1047750" y="3321050"/>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160</a:t>
            </a:r>
          </a:p>
        </p:txBody>
      </p:sp>
      <p:sp>
        <p:nvSpPr>
          <p:cNvPr id="5135" name="Rectangle 12"/>
          <p:cNvSpPr>
            <a:spLocks noChangeArrowheads="1"/>
          </p:cNvSpPr>
          <p:nvPr/>
        </p:nvSpPr>
        <p:spPr bwMode="auto">
          <a:xfrm>
            <a:off x="446088" y="3321050"/>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5136" name="Rectangle 13"/>
          <p:cNvSpPr>
            <a:spLocks noChangeArrowheads="1"/>
          </p:cNvSpPr>
          <p:nvPr/>
        </p:nvSpPr>
        <p:spPr bwMode="auto">
          <a:xfrm>
            <a:off x="1047750" y="2755900"/>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120</a:t>
            </a:r>
          </a:p>
        </p:txBody>
      </p:sp>
      <p:sp>
        <p:nvSpPr>
          <p:cNvPr id="5137" name="Rectangle 14"/>
          <p:cNvSpPr>
            <a:spLocks noChangeArrowheads="1"/>
          </p:cNvSpPr>
          <p:nvPr/>
        </p:nvSpPr>
        <p:spPr bwMode="auto">
          <a:xfrm>
            <a:off x="446088" y="2755900"/>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5138" name="Rectangle 15"/>
          <p:cNvSpPr>
            <a:spLocks noChangeArrowheads="1"/>
          </p:cNvSpPr>
          <p:nvPr/>
        </p:nvSpPr>
        <p:spPr bwMode="auto">
          <a:xfrm>
            <a:off x="1047750" y="2193925"/>
            <a:ext cx="828675"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a:t>
            </a:r>
          </a:p>
        </p:txBody>
      </p:sp>
      <p:sp>
        <p:nvSpPr>
          <p:cNvPr id="5139" name="Rectangle 16"/>
          <p:cNvSpPr>
            <a:spLocks noChangeArrowheads="1"/>
          </p:cNvSpPr>
          <p:nvPr/>
        </p:nvSpPr>
        <p:spPr bwMode="auto">
          <a:xfrm>
            <a:off x="446088" y="2193925"/>
            <a:ext cx="601662" cy="561975"/>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nvGrpSpPr>
          <p:cNvPr id="2" name="Group 17"/>
          <p:cNvGrpSpPr>
            <a:grpSpLocks/>
          </p:cNvGrpSpPr>
          <p:nvPr/>
        </p:nvGrpSpPr>
        <p:grpSpPr bwMode="auto">
          <a:xfrm>
            <a:off x="1876425" y="1628775"/>
            <a:ext cx="1068388" cy="4514850"/>
            <a:chOff x="1182" y="1026"/>
            <a:chExt cx="673" cy="2844"/>
          </a:xfrm>
        </p:grpSpPr>
        <p:sp>
          <p:nvSpPr>
            <p:cNvPr id="5163" name="Rectangle 18"/>
            <p:cNvSpPr>
              <a:spLocks noChangeArrowheads="1"/>
            </p:cNvSpPr>
            <p:nvPr/>
          </p:nvSpPr>
          <p:spPr bwMode="auto">
            <a:xfrm>
              <a:off x="1182" y="3514"/>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74.29</a:t>
              </a:r>
            </a:p>
          </p:txBody>
        </p:sp>
        <p:sp>
          <p:nvSpPr>
            <p:cNvPr id="5164" name="Rectangle 19"/>
            <p:cNvSpPr>
              <a:spLocks noChangeArrowheads="1"/>
            </p:cNvSpPr>
            <p:nvPr/>
          </p:nvSpPr>
          <p:spPr bwMode="auto">
            <a:xfrm>
              <a:off x="1182" y="3160"/>
              <a:ext cx="673" cy="35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63.33</a:t>
              </a:r>
            </a:p>
          </p:txBody>
        </p:sp>
        <p:sp>
          <p:nvSpPr>
            <p:cNvPr id="5165" name="Rectangle 20"/>
            <p:cNvSpPr>
              <a:spLocks noChangeArrowheads="1"/>
            </p:cNvSpPr>
            <p:nvPr/>
          </p:nvSpPr>
          <p:spPr bwMode="auto">
            <a:xfrm>
              <a:off x="1182" y="2804"/>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56.00</a:t>
              </a:r>
            </a:p>
          </p:txBody>
        </p:sp>
        <p:sp>
          <p:nvSpPr>
            <p:cNvPr id="5166" name="Rectangle 21"/>
            <p:cNvSpPr>
              <a:spLocks noChangeArrowheads="1"/>
            </p:cNvSpPr>
            <p:nvPr/>
          </p:nvSpPr>
          <p:spPr bwMode="auto">
            <a:xfrm>
              <a:off x="1182" y="2448"/>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52.50</a:t>
              </a:r>
            </a:p>
          </p:txBody>
        </p:sp>
        <p:sp>
          <p:nvSpPr>
            <p:cNvPr id="5167" name="Rectangle 22"/>
            <p:cNvSpPr>
              <a:spLocks noChangeArrowheads="1"/>
            </p:cNvSpPr>
            <p:nvPr/>
          </p:nvSpPr>
          <p:spPr bwMode="auto">
            <a:xfrm>
              <a:off x="1182" y="2092"/>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53.33</a:t>
              </a:r>
            </a:p>
          </p:txBody>
        </p:sp>
        <p:sp>
          <p:nvSpPr>
            <p:cNvPr id="5168" name="Rectangle 23"/>
            <p:cNvSpPr>
              <a:spLocks noChangeArrowheads="1"/>
            </p:cNvSpPr>
            <p:nvPr/>
          </p:nvSpPr>
          <p:spPr bwMode="auto">
            <a:xfrm>
              <a:off x="1182" y="1736"/>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a:t>
              </a:r>
            </a:p>
          </p:txBody>
        </p:sp>
        <p:sp>
          <p:nvSpPr>
            <p:cNvPr id="5169" name="Rectangle 24"/>
            <p:cNvSpPr>
              <a:spLocks noChangeArrowheads="1"/>
            </p:cNvSpPr>
            <p:nvPr/>
          </p:nvSpPr>
          <p:spPr bwMode="auto">
            <a:xfrm>
              <a:off x="1182" y="1382"/>
              <a:ext cx="673" cy="354"/>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a:t>
              </a:r>
            </a:p>
          </p:txBody>
        </p:sp>
        <p:sp>
          <p:nvSpPr>
            <p:cNvPr id="5170" name="Rectangle 25"/>
            <p:cNvSpPr>
              <a:spLocks noChangeArrowheads="1"/>
            </p:cNvSpPr>
            <p:nvPr/>
          </p:nvSpPr>
          <p:spPr bwMode="auto">
            <a:xfrm>
              <a:off x="1182" y="1026"/>
              <a:ext cx="673" cy="356"/>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n/a</a:t>
              </a:r>
            </a:p>
          </p:txBody>
        </p:sp>
      </p:grpSp>
      <p:sp>
        <p:nvSpPr>
          <p:cNvPr id="5141" name="Rectangle 26"/>
          <p:cNvSpPr>
            <a:spLocks noChangeArrowheads="1"/>
          </p:cNvSpPr>
          <p:nvPr/>
        </p:nvSpPr>
        <p:spPr bwMode="auto">
          <a:xfrm>
            <a:off x="1047750" y="1628775"/>
            <a:ext cx="828675"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5142" name="Rectangle 27"/>
          <p:cNvSpPr>
            <a:spLocks noChangeArrowheads="1"/>
          </p:cNvSpPr>
          <p:nvPr/>
        </p:nvSpPr>
        <p:spPr bwMode="auto">
          <a:xfrm>
            <a:off x="446088" y="1628775"/>
            <a:ext cx="601662" cy="56515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5143" name="Rectangle 28"/>
          <p:cNvSpPr>
            <a:spLocks noChangeArrowheads="1"/>
          </p:cNvSpPr>
          <p:nvPr/>
        </p:nvSpPr>
        <p:spPr bwMode="auto">
          <a:xfrm>
            <a:off x="1876425" y="1063625"/>
            <a:ext cx="1068388" cy="5651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AVC</a:t>
            </a:r>
          </a:p>
        </p:txBody>
      </p:sp>
      <p:sp>
        <p:nvSpPr>
          <p:cNvPr id="5144" name="Rectangle 29"/>
          <p:cNvSpPr>
            <a:spLocks noChangeArrowheads="1"/>
          </p:cNvSpPr>
          <p:nvPr/>
        </p:nvSpPr>
        <p:spPr bwMode="auto">
          <a:xfrm>
            <a:off x="1047750" y="1063625"/>
            <a:ext cx="828675" cy="5651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VC</a:t>
            </a:r>
          </a:p>
        </p:txBody>
      </p:sp>
      <p:sp>
        <p:nvSpPr>
          <p:cNvPr id="5145" name="Rectangle 30"/>
          <p:cNvSpPr>
            <a:spLocks noChangeArrowheads="1"/>
          </p:cNvSpPr>
          <p:nvPr/>
        </p:nvSpPr>
        <p:spPr bwMode="auto">
          <a:xfrm>
            <a:off x="446088" y="1063625"/>
            <a:ext cx="601662" cy="565150"/>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5146" name="Line 31"/>
          <p:cNvSpPr>
            <a:spLocks noChangeShapeType="1"/>
          </p:cNvSpPr>
          <p:nvPr/>
        </p:nvSpPr>
        <p:spPr bwMode="auto">
          <a:xfrm>
            <a:off x="446088" y="1063625"/>
            <a:ext cx="2498725"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5147" name="Line 32"/>
          <p:cNvSpPr>
            <a:spLocks noChangeShapeType="1"/>
          </p:cNvSpPr>
          <p:nvPr/>
        </p:nvSpPr>
        <p:spPr bwMode="auto">
          <a:xfrm>
            <a:off x="446088" y="1628775"/>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48" name="Line 33"/>
          <p:cNvSpPr>
            <a:spLocks noChangeShapeType="1"/>
          </p:cNvSpPr>
          <p:nvPr/>
        </p:nvSpPr>
        <p:spPr bwMode="auto">
          <a:xfrm>
            <a:off x="446088" y="2193925"/>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49" name="Line 34"/>
          <p:cNvSpPr>
            <a:spLocks noChangeShapeType="1"/>
          </p:cNvSpPr>
          <p:nvPr/>
        </p:nvSpPr>
        <p:spPr bwMode="auto">
          <a:xfrm>
            <a:off x="446088" y="2755900"/>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0" name="Line 35"/>
          <p:cNvSpPr>
            <a:spLocks noChangeShapeType="1"/>
          </p:cNvSpPr>
          <p:nvPr/>
        </p:nvSpPr>
        <p:spPr bwMode="auto">
          <a:xfrm>
            <a:off x="446088" y="3321050"/>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1" name="Line 36"/>
          <p:cNvSpPr>
            <a:spLocks noChangeShapeType="1"/>
          </p:cNvSpPr>
          <p:nvPr/>
        </p:nvSpPr>
        <p:spPr bwMode="auto">
          <a:xfrm>
            <a:off x="446088" y="3886200"/>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2" name="Line 37"/>
          <p:cNvSpPr>
            <a:spLocks noChangeShapeType="1"/>
          </p:cNvSpPr>
          <p:nvPr/>
        </p:nvSpPr>
        <p:spPr bwMode="auto">
          <a:xfrm>
            <a:off x="446088" y="4451350"/>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3" name="Line 38"/>
          <p:cNvSpPr>
            <a:spLocks noChangeShapeType="1"/>
          </p:cNvSpPr>
          <p:nvPr/>
        </p:nvSpPr>
        <p:spPr bwMode="auto">
          <a:xfrm>
            <a:off x="446088" y="5016500"/>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4" name="Line 39"/>
          <p:cNvSpPr>
            <a:spLocks noChangeShapeType="1"/>
          </p:cNvSpPr>
          <p:nvPr/>
        </p:nvSpPr>
        <p:spPr bwMode="auto">
          <a:xfrm>
            <a:off x="446088" y="5578475"/>
            <a:ext cx="2498725"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55" name="Line 40"/>
          <p:cNvSpPr>
            <a:spLocks noChangeShapeType="1"/>
          </p:cNvSpPr>
          <p:nvPr/>
        </p:nvSpPr>
        <p:spPr bwMode="auto">
          <a:xfrm>
            <a:off x="446088" y="6143625"/>
            <a:ext cx="2498725"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5156" name="Line 41"/>
          <p:cNvSpPr>
            <a:spLocks noChangeShapeType="1"/>
          </p:cNvSpPr>
          <p:nvPr/>
        </p:nvSpPr>
        <p:spPr bwMode="auto">
          <a:xfrm>
            <a:off x="446088" y="1063625"/>
            <a:ext cx="0" cy="508000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5157" name="Line 42"/>
          <p:cNvSpPr>
            <a:spLocks noChangeShapeType="1"/>
          </p:cNvSpPr>
          <p:nvPr/>
        </p:nvSpPr>
        <p:spPr bwMode="auto">
          <a:xfrm>
            <a:off x="1047750" y="1063625"/>
            <a:ext cx="0" cy="5080000"/>
          </a:xfrm>
          <a:prstGeom prst="line">
            <a:avLst/>
          </a:prstGeom>
          <a:noFill/>
          <a:ln w="12700">
            <a:solidFill>
              <a:schemeClr val="tx1"/>
            </a:solidFill>
            <a:round/>
            <a:headEnd/>
            <a:tailEnd/>
          </a:ln>
        </p:spPr>
        <p:txBody>
          <a:bodyPr/>
          <a:lstStyle/>
          <a:p>
            <a:endParaRPr lang="en-US">
              <a:latin typeface="Arial"/>
              <a:cs typeface="Arial"/>
            </a:endParaRPr>
          </a:p>
        </p:txBody>
      </p:sp>
      <p:sp>
        <p:nvSpPr>
          <p:cNvPr id="5158" name="Line 43"/>
          <p:cNvSpPr>
            <a:spLocks noChangeShapeType="1"/>
          </p:cNvSpPr>
          <p:nvPr/>
        </p:nvSpPr>
        <p:spPr bwMode="auto">
          <a:xfrm>
            <a:off x="1876425" y="1063625"/>
            <a:ext cx="0" cy="5080000"/>
          </a:xfrm>
          <a:prstGeom prst="line">
            <a:avLst/>
          </a:prstGeom>
          <a:noFill/>
          <a:ln w="12700">
            <a:solidFill>
              <a:schemeClr val="tx1"/>
            </a:solidFill>
            <a:round/>
            <a:headEnd/>
            <a:tailEnd/>
          </a:ln>
        </p:spPr>
        <p:txBody>
          <a:bodyPr/>
          <a:lstStyle/>
          <a:p>
            <a:endParaRPr lang="en-US">
              <a:latin typeface="Arial"/>
              <a:cs typeface="Arial"/>
            </a:endParaRPr>
          </a:p>
        </p:txBody>
      </p:sp>
      <p:sp>
        <p:nvSpPr>
          <p:cNvPr id="5159" name="Line 44"/>
          <p:cNvSpPr>
            <a:spLocks noChangeShapeType="1"/>
          </p:cNvSpPr>
          <p:nvPr/>
        </p:nvSpPr>
        <p:spPr bwMode="auto">
          <a:xfrm>
            <a:off x="2944813" y="1063625"/>
            <a:ext cx="0" cy="508000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51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aphicFrame>
        <p:nvGraphicFramePr>
          <p:cNvPr id="90159" name="Object 47"/>
          <p:cNvGraphicFramePr>
            <a:graphicFrameLocks noChangeAspect="1"/>
          </p:cNvGraphicFramePr>
          <p:nvPr>
            <p:extLst>
              <p:ext uri="{D42A27DB-BD31-4B8C-83A1-F6EECF244321}">
                <p14:modId xmlns:p14="http://schemas.microsoft.com/office/powerpoint/2010/main" val="296375748"/>
              </p:ext>
            </p:extLst>
          </p:nvPr>
        </p:nvGraphicFramePr>
        <p:xfrm>
          <a:off x="3581400" y="609600"/>
          <a:ext cx="5311775" cy="5524500"/>
        </p:xfrm>
        <a:graphic>
          <a:graphicData uri="http://schemas.openxmlformats.org/presentationml/2006/ole">
            <mc:AlternateContent xmlns:mc="http://schemas.openxmlformats.org/markup-compatibility/2006">
              <mc:Choice xmlns:v="urn:schemas-microsoft-com:vml" Requires="v">
                <p:oleObj spid="_x0000_s5138" name="Worksheet" r:id="rId6" imgW="5076778" imgH="5276932" progId="Excel.Sheet.8">
                  <p:embed/>
                </p:oleObj>
              </mc:Choice>
              <mc:Fallback>
                <p:oleObj name="Worksheet" r:id="rId6" imgW="5076778" imgH="5276932" progId="Excel.Sheet.8">
                  <p:embed/>
                  <p:pic>
                    <p:nvPicPr>
                      <p:cNvPr id="0" name=""/>
                      <p:cNvPicPr>
                        <a:picLocks noChangeAspect="1" noChangeArrowheads="1"/>
                      </p:cNvPicPr>
                      <p:nvPr/>
                    </p:nvPicPr>
                    <p:blipFill>
                      <a:blip r:embed="rId7"/>
                      <a:srcRect/>
                      <a:stretch>
                        <a:fillRect/>
                      </a:stretch>
                    </p:blipFill>
                    <p:spPr bwMode="auto">
                      <a:xfrm>
                        <a:off x="3581400" y="609600"/>
                        <a:ext cx="53117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31</a:t>
            </a:fld>
            <a:endParaRPr lang="en-US" dirty="0"/>
          </a:p>
        </p:txBody>
      </p:sp>
    </p:spTree>
    <p:extLst>
      <p:ext uri="{BB962C8B-B14F-4D97-AF65-F5344CB8AC3E}">
        <p14:creationId xmlns:p14="http://schemas.microsoft.com/office/powerpoint/2010/main" val="15397493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0159"/>
                                        </p:tgtEl>
                                        <p:attrNameLst>
                                          <p:attrName>style.visibility</p:attrName>
                                        </p:attrNameLst>
                                      </p:cBhvr>
                                      <p:to>
                                        <p:strVal val="visible"/>
                                      </p:to>
                                    </p:set>
                                    <p:animEffect transition="in" filter="fade">
                                      <p:cBhvr>
                                        <p:cTn id="25" dur="500"/>
                                        <p:tgtEl>
                                          <p:spTgt spid="90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OleChart spid="901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3000" dirty="0" smtClean="0"/>
              <a:t>Average Total Cost</a:t>
            </a:r>
          </a:p>
        </p:txBody>
      </p:sp>
      <p:sp>
        <p:nvSpPr>
          <p:cNvPr id="4" name="Text Placeholder 3"/>
          <p:cNvSpPr>
            <a:spLocks noGrp="1"/>
          </p:cNvSpPr>
          <p:nvPr>
            <p:ph type="body" sz="quarter" idx="12"/>
          </p:nvPr>
        </p:nvSpPr>
        <p:spPr>
          <a:xfrm>
            <a:off x="5029200" y="901700"/>
            <a:ext cx="3886200" cy="4826000"/>
          </a:xfrm>
        </p:spPr>
        <p:txBody>
          <a:bodyPr/>
          <a:lstStyle/>
          <a:p>
            <a:r>
              <a:rPr lang="en-US" sz="2800" dirty="0"/>
              <a:t>Average total cost (ATC) equals total cost divided by the quantity of output:</a:t>
            </a:r>
          </a:p>
          <a:p>
            <a:r>
              <a:rPr lang="en-US" sz="2800" dirty="0"/>
              <a:t>   ATC = </a:t>
            </a:r>
            <a:r>
              <a:rPr lang="en-US" sz="2800" dirty="0" smtClean="0"/>
              <a:t>TC/Q</a:t>
            </a:r>
          </a:p>
          <a:p>
            <a:endParaRPr lang="en-US" sz="2800" dirty="0"/>
          </a:p>
          <a:p>
            <a:pPr>
              <a:lnSpc>
                <a:spcPct val="105000"/>
              </a:lnSpc>
              <a:spcBef>
                <a:spcPct val="45000"/>
              </a:spcBef>
            </a:pPr>
            <a:r>
              <a:rPr lang="en-US" sz="2800" dirty="0">
                <a:cs typeface="Arial"/>
              </a:rPr>
              <a:t>Also,</a:t>
            </a:r>
          </a:p>
          <a:p>
            <a:pPr>
              <a:lnSpc>
                <a:spcPct val="105000"/>
              </a:lnSpc>
              <a:spcBef>
                <a:spcPct val="45000"/>
              </a:spcBef>
            </a:pPr>
            <a:r>
              <a:rPr lang="en-US" sz="2800" i="1" dirty="0">
                <a:cs typeface="Arial"/>
              </a:rPr>
              <a:t>   ATC</a:t>
            </a:r>
            <a:r>
              <a:rPr lang="en-US" sz="2800" dirty="0">
                <a:cs typeface="Arial"/>
              </a:rPr>
              <a:t> = </a:t>
            </a:r>
            <a:r>
              <a:rPr lang="en-US" sz="2800" i="1" dirty="0">
                <a:cs typeface="Arial"/>
              </a:rPr>
              <a:t>AFC</a:t>
            </a:r>
            <a:r>
              <a:rPr lang="en-US" sz="2800" dirty="0">
                <a:cs typeface="Arial"/>
              </a:rPr>
              <a:t> + </a:t>
            </a:r>
            <a:r>
              <a:rPr lang="en-US" sz="2800" i="1" dirty="0">
                <a:cs typeface="Arial"/>
              </a:rPr>
              <a:t>AVC</a:t>
            </a:r>
          </a:p>
          <a:p>
            <a:endParaRPr lang="en-US" sz="2800" dirty="0"/>
          </a:p>
          <a:p>
            <a:endParaRPr lang="en-US" sz="2800" dirty="0"/>
          </a:p>
        </p:txBody>
      </p:sp>
      <p:grpSp>
        <p:nvGrpSpPr>
          <p:cNvPr id="2" name="Group 3"/>
          <p:cNvGrpSpPr>
            <a:grpSpLocks/>
          </p:cNvGrpSpPr>
          <p:nvPr/>
        </p:nvGrpSpPr>
        <p:grpSpPr bwMode="auto">
          <a:xfrm>
            <a:off x="1817688" y="1651000"/>
            <a:ext cx="977900" cy="4476750"/>
            <a:chOff x="1145" y="1040"/>
            <a:chExt cx="616" cy="2820"/>
          </a:xfrm>
        </p:grpSpPr>
        <p:sp>
          <p:nvSpPr>
            <p:cNvPr id="34879" name="Rectangle 4"/>
            <p:cNvSpPr>
              <a:spLocks noChangeArrowheads="1"/>
            </p:cNvSpPr>
            <p:nvPr/>
          </p:nvSpPr>
          <p:spPr bwMode="auto">
            <a:xfrm>
              <a:off x="1145" y="3507"/>
              <a:ext cx="61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88.57</a:t>
              </a:r>
            </a:p>
          </p:txBody>
        </p:sp>
        <p:sp>
          <p:nvSpPr>
            <p:cNvPr id="34880" name="Rectangle 5"/>
            <p:cNvSpPr>
              <a:spLocks noChangeArrowheads="1"/>
            </p:cNvSpPr>
            <p:nvPr/>
          </p:nvSpPr>
          <p:spPr bwMode="auto">
            <a:xfrm>
              <a:off x="1145" y="3155"/>
              <a:ext cx="616"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80</a:t>
              </a:r>
            </a:p>
          </p:txBody>
        </p:sp>
        <p:sp>
          <p:nvSpPr>
            <p:cNvPr id="34881" name="Rectangle 6"/>
            <p:cNvSpPr>
              <a:spLocks noChangeArrowheads="1"/>
            </p:cNvSpPr>
            <p:nvPr/>
          </p:nvSpPr>
          <p:spPr bwMode="auto">
            <a:xfrm>
              <a:off x="1145" y="2803"/>
              <a:ext cx="616"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76</a:t>
              </a:r>
            </a:p>
          </p:txBody>
        </p:sp>
        <p:sp>
          <p:nvSpPr>
            <p:cNvPr id="34882" name="Rectangle 7"/>
            <p:cNvSpPr>
              <a:spLocks noChangeArrowheads="1"/>
            </p:cNvSpPr>
            <p:nvPr/>
          </p:nvSpPr>
          <p:spPr bwMode="auto">
            <a:xfrm>
              <a:off x="1145" y="2450"/>
              <a:ext cx="61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77.50</a:t>
              </a:r>
            </a:p>
          </p:txBody>
        </p:sp>
        <p:sp>
          <p:nvSpPr>
            <p:cNvPr id="34883" name="Rectangle 8"/>
            <p:cNvSpPr>
              <a:spLocks noChangeArrowheads="1"/>
            </p:cNvSpPr>
            <p:nvPr/>
          </p:nvSpPr>
          <p:spPr bwMode="auto">
            <a:xfrm>
              <a:off x="1145" y="2097"/>
              <a:ext cx="61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86.67</a:t>
              </a:r>
            </a:p>
          </p:txBody>
        </p:sp>
        <p:sp>
          <p:nvSpPr>
            <p:cNvPr id="34884" name="Rectangle 9"/>
            <p:cNvSpPr>
              <a:spLocks noChangeArrowheads="1"/>
            </p:cNvSpPr>
            <p:nvPr/>
          </p:nvSpPr>
          <p:spPr bwMode="auto">
            <a:xfrm>
              <a:off x="1145" y="1744"/>
              <a:ext cx="61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110</a:t>
              </a:r>
            </a:p>
          </p:txBody>
        </p:sp>
        <p:sp>
          <p:nvSpPr>
            <p:cNvPr id="34885" name="Rectangle 10"/>
            <p:cNvSpPr>
              <a:spLocks noChangeArrowheads="1"/>
            </p:cNvSpPr>
            <p:nvPr/>
          </p:nvSpPr>
          <p:spPr bwMode="auto">
            <a:xfrm>
              <a:off x="1145" y="1393"/>
              <a:ext cx="616" cy="351"/>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$170</a:t>
              </a:r>
            </a:p>
          </p:txBody>
        </p:sp>
        <p:sp>
          <p:nvSpPr>
            <p:cNvPr id="34886" name="Rectangle 11"/>
            <p:cNvSpPr>
              <a:spLocks noChangeArrowheads="1"/>
            </p:cNvSpPr>
            <p:nvPr/>
          </p:nvSpPr>
          <p:spPr bwMode="auto">
            <a:xfrm>
              <a:off x="1145" y="1040"/>
              <a:ext cx="61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n/a</a:t>
              </a:r>
            </a:p>
          </p:txBody>
        </p:sp>
      </p:grpSp>
      <p:sp>
        <p:nvSpPr>
          <p:cNvPr id="34822" name="Rectangle 12"/>
          <p:cNvSpPr>
            <a:spLocks noChangeArrowheads="1"/>
          </p:cNvSpPr>
          <p:nvPr/>
        </p:nvSpPr>
        <p:spPr bwMode="auto">
          <a:xfrm>
            <a:off x="1817688" y="1090613"/>
            <a:ext cx="977900"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ATC</a:t>
            </a:r>
          </a:p>
        </p:txBody>
      </p:sp>
      <p:sp>
        <p:nvSpPr>
          <p:cNvPr id="34823" name="Rectangle 13"/>
          <p:cNvSpPr>
            <a:spLocks noChangeArrowheads="1"/>
          </p:cNvSpPr>
          <p:nvPr/>
        </p:nvSpPr>
        <p:spPr bwMode="auto">
          <a:xfrm>
            <a:off x="946150" y="5567363"/>
            <a:ext cx="871538"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620</a:t>
            </a:r>
          </a:p>
        </p:txBody>
      </p:sp>
      <p:sp>
        <p:nvSpPr>
          <p:cNvPr id="34824" name="Rectangle 14"/>
          <p:cNvSpPr>
            <a:spLocks noChangeArrowheads="1"/>
          </p:cNvSpPr>
          <p:nvPr/>
        </p:nvSpPr>
        <p:spPr bwMode="auto">
          <a:xfrm>
            <a:off x="401638" y="5567363"/>
            <a:ext cx="544512"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a:t>
            </a:r>
          </a:p>
        </p:txBody>
      </p:sp>
      <p:sp>
        <p:nvSpPr>
          <p:cNvPr id="34825" name="Rectangle 15"/>
          <p:cNvSpPr>
            <a:spLocks noChangeArrowheads="1"/>
          </p:cNvSpPr>
          <p:nvPr/>
        </p:nvSpPr>
        <p:spPr bwMode="auto">
          <a:xfrm>
            <a:off x="946150" y="5008563"/>
            <a:ext cx="871538"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480</a:t>
            </a:r>
          </a:p>
        </p:txBody>
      </p:sp>
      <p:sp>
        <p:nvSpPr>
          <p:cNvPr id="34826" name="Rectangle 16"/>
          <p:cNvSpPr>
            <a:spLocks noChangeArrowheads="1"/>
          </p:cNvSpPr>
          <p:nvPr/>
        </p:nvSpPr>
        <p:spPr bwMode="auto">
          <a:xfrm>
            <a:off x="401638" y="5008563"/>
            <a:ext cx="544512"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a:t>
            </a:r>
          </a:p>
        </p:txBody>
      </p:sp>
      <p:sp>
        <p:nvSpPr>
          <p:cNvPr id="34827" name="Rectangle 17"/>
          <p:cNvSpPr>
            <a:spLocks noChangeArrowheads="1"/>
          </p:cNvSpPr>
          <p:nvPr/>
        </p:nvSpPr>
        <p:spPr bwMode="auto">
          <a:xfrm>
            <a:off x="946150" y="4449763"/>
            <a:ext cx="871538"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380</a:t>
            </a:r>
          </a:p>
        </p:txBody>
      </p:sp>
      <p:sp>
        <p:nvSpPr>
          <p:cNvPr id="34828" name="Rectangle 18"/>
          <p:cNvSpPr>
            <a:spLocks noChangeArrowheads="1"/>
          </p:cNvSpPr>
          <p:nvPr/>
        </p:nvSpPr>
        <p:spPr bwMode="auto">
          <a:xfrm>
            <a:off x="401638" y="4449763"/>
            <a:ext cx="544512"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a:t>
            </a:r>
          </a:p>
        </p:txBody>
      </p:sp>
      <p:sp>
        <p:nvSpPr>
          <p:cNvPr id="34829" name="Rectangle 19"/>
          <p:cNvSpPr>
            <a:spLocks noChangeArrowheads="1"/>
          </p:cNvSpPr>
          <p:nvPr/>
        </p:nvSpPr>
        <p:spPr bwMode="auto">
          <a:xfrm>
            <a:off x="946150" y="3889375"/>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310</a:t>
            </a:r>
          </a:p>
        </p:txBody>
      </p:sp>
      <p:sp>
        <p:nvSpPr>
          <p:cNvPr id="34830" name="Rectangle 20"/>
          <p:cNvSpPr>
            <a:spLocks noChangeArrowheads="1"/>
          </p:cNvSpPr>
          <p:nvPr/>
        </p:nvSpPr>
        <p:spPr bwMode="auto">
          <a:xfrm>
            <a:off x="401638" y="3889375"/>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4</a:t>
            </a:r>
          </a:p>
        </p:txBody>
      </p:sp>
      <p:sp>
        <p:nvSpPr>
          <p:cNvPr id="34831" name="Rectangle 21"/>
          <p:cNvSpPr>
            <a:spLocks noChangeArrowheads="1"/>
          </p:cNvSpPr>
          <p:nvPr/>
        </p:nvSpPr>
        <p:spPr bwMode="auto">
          <a:xfrm>
            <a:off x="946150" y="3328988"/>
            <a:ext cx="871538"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260</a:t>
            </a:r>
          </a:p>
        </p:txBody>
      </p:sp>
      <p:sp>
        <p:nvSpPr>
          <p:cNvPr id="34832" name="Rectangle 22"/>
          <p:cNvSpPr>
            <a:spLocks noChangeArrowheads="1"/>
          </p:cNvSpPr>
          <p:nvPr/>
        </p:nvSpPr>
        <p:spPr bwMode="auto">
          <a:xfrm>
            <a:off x="401638" y="3328988"/>
            <a:ext cx="544512"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a:t>
            </a:r>
          </a:p>
        </p:txBody>
      </p:sp>
      <p:sp>
        <p:nvSpPr>
          <p:cNvPr id="34833" name="Rectangle 23"/>
          <p:cNvSpPr>
            <a:spLocks noChangeArrowheads="1"/>
          </p:cNvSpPr>
          <p:nvPr/>
        </p:nvSpPr>
        <p:spPr bwMode="auto">
          <a:xfrm>
            <a:off x="946150" y="2768600"/>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220</a:t>
            </a:r>
          </a:p>
        </p:txBody>
      </p:sp>
      <p:sp>
        <p:nvSpPr>
          <p:cNvPr id="34834" name="Rectangle 24"/>
          <p:cNvSpPr>
            <a:spLocks noChangeArrowheads="1"/>
          </p:cNvSpPr>
          <p:nvPr/>
        </p:nvSpPr>
        <p:spPr bwMode="auto">
          <a:xfrm>
            <a:off x="401638" y="2768600"/>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a:t>
            </a:r>
          </a:p>
        </p:txBody>
      </p:sp>
      <p:sp>
        <p:nvSpPr>
          <p:cNvPr id="34835" name="Rectangle 25"/>
          <p:cNvSpPr>
            <a:spLocks noChangeArrowheads="1"/>
          </p:cNvSpPr>
          <p:nvPr/>
        </p:nvSpPr>
        <p:spPr bwMode="auto">
          <a:xfrm>
            <a:off x="946150" y="2211388"/>
            <a:ext cx="871538" cy="55721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170</a:t>
            </a:r>
          </a:p>
        </p:txBody>
      </p:sp>
      <p:sp>
        <p:nvSpPr>
          <p:cNvPr id="34836" name="Rectangle 26"/>
          <p:cNvSpPr>
            <a:spLocks noChangeArrowheads="1"/>
          </p:cNvSpPr>
          <p:nvPr/>
        </p:nvSpPr>
        <p:spPr bwMode="auto">
          <a:xfrm>
            <a:off x="401638" y="2211388"/>
            <a:ext cx="544512" cy="55721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a:t>
            </a:r>
          </a:p>
        </p:txBody>
      </p:sp>
      <p:sp>
        <p:nvSpPr>
          <p:cNvPr id="34837" name="Rectangle 27"/>
          <p:cNvSpPr>
            <a:spLocks noChangeArrowheads="1"/>
          </p:cNvSpPr>
          <p:nvPr/>
        </p:nvSpPr>
        <p:spPr bwMode="auto">
          <a:xfrm>
            <a:off x="946150" y="1651000"/>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a:t>
            </a:r>
          </a:p>
        </p:txBody>
      </p:sp>
      <p:sp>
        <p:nvSpPr>
          <p:cNvPr id="34838" name="Rectangle 28"/>
          <p:cNvSpPr>
            <a:spLocks noChangeArrowheads="1"/>
          </p:cNvSpPr>
          <p:nvPr/>
        </p:nvSpPr>
        <p:spPr bwMode="auto">
          <a:xfrm>
            <a:off x="401638" y="1651000"/>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0</a:t>
            </a:r>
          </a:p>
        </p:txBody>
      </p:sp>
      <p:grpSp>
        <p:nvGrpSpPr>
          <p:cNvPr id="3" name="Group 29"/>
          <p:cNvGrpSpPr>
            <a:grpSpLocks/>
          </p:cNvGrpSpPr>
          <p:nvPr/>
        </p:nvGrpSpPr>
        <p:grpSpPr bwMode="auto">
          <a:xfrm>
            <a:off x="2795588" y="1090613"/>
            <a:ext cx="2052637" cy="5037137"/>
            <a:chOff x="1761" y="687"/>
            <a:chExt cx="1293" cy="3173"/>
          </a:xfrm>
        </p:grpSpPr>
        <p:sp>
          <p:nvSpPr>
            <p:cNvPr id="34861" name="Rectangle 30"/>
            <p:cNvSpPr>
              <a:spLocks noChangeArrowheads="1"/>
            </p:cNvSpPr>
            <p:nvPr/>
          </p:nvSpPr>
          <p:spPr bwMode="auto">
            <a:xfrm>
              <a:off x="2398" y="3507"/>
              <a:ext cx="65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74.29</a:t>
              </a:r>
            </a:p>
          </p:txBody>
        </p:sp>
        <p:sp>
          <p:nvSpPr>
            <p:cNvPr id="34862" name="Rectangle 31"/>
            <p:cNvSpPr>
              <a:spLocks noChangeArrowheads="1"/>
            </p:cNvSpPr>
            <p:nvPr/>
          </p:nvSpPr>
          <p:spPr bwMode="auto">
            <a:xfrm>
              <a:off x="1761" y="3507"/>
              <a:ext cx="637"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14.29</a:t>
              </a:r>
            </a:p>
          </p:txBody>
        </p:sp>
        <p:sp>
          <p:nvSpPr>
            <p:cNvPr id="34863" name="Rectangle 32"/>
            <p:cNvSpPr>
              <a:spLocks noChangeArrowheads="1"/>
            </p:cNvSpPr>
            <p:nvPr/>
          </p:nvSpPr>
          <p:spPr bwMode="auto">
            <a:xfrm>
              <a:off x="2398" y="3155"/>
              <a:ext cx="656"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63.33</a:t>
              </a:r>
            </a:p>
          </p:txBody>
        </p:sp>
        <p:sp>
          <p:nvSpPr>
            <p:cNvPr id="34864" name="Rectangle 33"/>
            <p:cNvSpPr>
              <a:spLocks noChangeArrowheads="1"/>
            </p:cNvSpPr>
            <p:nvPr/>
          </p:nvSpPr>
          <p:spPr bwMode="auto">
            <a:xfrm>
              <a:off x="1761" y="3155"/>
              <a:ext cx="637"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16.67</a:t>
              </a:r>
            </a:p>
          </p:txBody>
        </p:sp>
        <p:sp>
          <p:nvSpPr>
            <p:cNvPr id="34865" name="Rectangle 34"/>
            <p:cNvSpPr>
              <a:spLocks noChangeArrowheads="1"/>
            </p:cNvSpPr>
            <p:nvPr/>
          </p:nvSpPr>
          <p:spPr bwMode="auto">
            <a:xfrm>
              <a:off x="2398" y="2803"/>
              <a:ext cx="656"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56.00</a:t>
              </a:r>
            </a:p>
          </p:txBody>
        </p:sp>
        <p:sp>
          <p:nvSpPr>
            <p:cNvPr id="34866" name="Rectangle 35"/>
            <p:cNvSpPr>
              <a:spLocks noChangeArrowheads="1"/>
            </p:cNvSpPr>
            <p:nvPr/>
          </p:nvSpPr>
          <p:spPr bwMode="auto">
            <a:xfrm>
              <a:off x="1761" y="2803"/>
              <a:ext cx="637" cy="35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20</a:t>
              </a:r>
            </a:p>
          </p:txBody>
        </p:sp>
        <p:sp>
          <p:nvSpPr>
            <p:cNvPr id="34867" name="Rectangle 36"/>
            <p:cNvSpPr>
              <a:spLocks noChangeArrowheads="1"/>
            </p:cNvSpPr>
            <p:nvPr/>
          </p:nvSpPr>
          <p:spPr bwMode="auto">
            <a:xfrm>
              <a:off x="2398" y="2450"/>
              <a:ext cx="65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52.50</a:t>
              </a:r>
            </a:p>
          </p:txBody>
        </p:sp>
        <p:sp>
          <p:nvSpPr>
            <p:cNvPr id="34868" name="Rectangle 37"/>
            <p:cNvSpPr>
              <a:spLocks noChangeArrowheads="1"/>
            </p:cNvSpPr>
            <p:nvPr/>
          </p:nvSpPr>
          <p:spPr bwMode="auto">
            <a:xfrm>
              <a:off x="1761" y="2450"/>
              <a:ext cx="637"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25</a:t>
              </a:r>
            </a:p>
          </p:txBody>
        </p:sp>
        <p:sp>
          <p:nvSpPr>
            <p:cNvPr id="34869" name="Rectangle 38"/>
            <p:cNvSpPr>
              <a:spLocks noChangeArrowheads="1"/>
            </p:cNvSpPr>
            <p:nvPr/>
          </p:nvSpPr>
          <p:spPr bwMode="auto">
            <a:xfrm>
              <a:off x="2398" y="2097"/>
              <a:ext cx="65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53.33</a:t>
              </a:r>
            </a:p>
          </p:txBody>
        </p:sp>
        <p:sp>
          <p:nvSpPr>
            <p:cNvPr id="34870" name="Rectangle 39"/>
            <p:cNvSpPr>
              <a:spLocks noChangeArrowheads="1"/>
            </p:cNvSpPr>
            <p:nvPr/>
          </p:nvSpPr>
          <p:spPr bwMode="auto">
            <a:xfrm>
              <a:off x="1761" y="2097"/>
              <a:ext cx="637"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33.33</a:t>
              </a:r>
            </a:p>
          </p:txBody>
        </p:sp>
        <p:sp>
          <p:nvSpPr>
            <p:cNvPr id="34871" name="Rectangle 40"/>
            <p:cNvSpPr>
              <a:spLocks noChangeArrowheads="1"/>
            </p:cNvSpPr>
            <p:nvPr/>
          </p:nvSpPr>
          <p:spPr bwMode="auto">
            <a:xfrm>
              <a:off x="2398" y="1744"/>
              <a:ext cx="65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60</a:t>
              </a:r>
            </a:p>
          </p:txBody>
        </p:sp>
        <p:sp>
          <p:nvSpPr>
            <p:cNvPr id="34872" name="Rectangle 41"/>
            <p:cNvSpPr>
              <a:spLocks noChangeArrowheads="1"/>
            </p:cNvSpPr>
            <p:nvPr/>
          </p:nvSpPr>
          <p:spPr bwMode="auto">
            <a:xfrm>
              <a:off x="1761" y="1744"/>
              <a:ext cx="637"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50</a:t>
              </a:r>
            </a:p>
          </p:txBody>
        </p:sp>
        <p:sp>
          <p:nvSpPr>
            <p:cNvPr id="34873" name="Rectangle 42"/>
            <p:cNvSpPr>
              <a:spLocks noChangeArrowheads="1"/>
            </p:cNvSpPr>
            <p:nvPr/>
          </p:nvSpPr>
          <p:spPr bwMode="auto">
            <a:xfrm>
              <a:off x="2398" y="1393"/>
              <a:ext cx="656" cy="351"/>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$70</a:t>
              </a:r>
            </a:p>
          </p:txBody>
        </p:sp>
        <p:sp>
          <p:nvSpPr>
            <p:cNvPr id="34874" name="Rectangle 43"/>
            <p:cNvSpPr>
              <a:spLocks noChangeArrowheads="1"/>
            </p:cNvSpPr>
            <p:nvPr/>
          </p:nvSpPr>
          <p:spPr bwMode="auto">
            <a:xfrm>
              <a:off x="1761" y="1393"/>
              <a:ext cx="637" cy="351"/>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a:t>
              </a:r>
            </a:p>
          </p:txBody>
        </p:sp>
        <p:sp>
          <p:nvSpPr>
            <p:cNvPr id="34875" name="Rectangle 44"/>
            <p:cNvSpPr>
              <a:spLocks noChangeArrowheads="1"/>
            </p:cNvSpPr>
            <p:nvPr/>
          </p:nvSpPr>
          <p:spPr bwMode="auto">
            <a:xfrm>
              <a:off x="2398" y="1040"/>
              <a:ext cx="656"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n/a</a:t>
              </a:r>
            </a:p>
          </p:txBody>
        </p:sp>
        <p:sp>
          <p:nvSpPr>
            <p:cNvPr id="34876" name="Rectangle 45"/>
            <p:cNvSpPr>
              <a:spLocks noChangeArrowheads="1"/>
            </p:cNvSpPr>
            <p:nvPr/>
          </p:nvSpPr>
          <p:spPr bwMode="auto">
            <a:xfrm>
              <a:off x="1761" y="1040"/>
              <a:ext cx="637" cy="353"/>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n/a</a:t>
              </a:r>
            </a:p>
          </p:txBody>
        </p:sp>
        <p:sp>
          <p:nvSpPr>
            <p:cNvPr id="34877" name="Rectangle 46"/>
            <p:cNvSpPr>
              <a:spLocks noChangeArrowheads="1"/>
            </p:cNvSpPr>
            <p:nvPr/>
          </p:nvSpPr>
          <p:spPr bwMode="auto">
            <a:xfrm>
              <a:off x="2398" y="687"/>
              <a:ext cx="656" cy="353"/>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AVC</a:t>
              </a:r>
            </a:p>
          </p:txBody>
        </p:sp>
        <p:sp>
          <p:nvSpPr>
            <p:cNvPr id="34878" name="Rectangle 47"/>
            <p:cNvSpPr>
              <a:spLocks noChangeArrowheads="1"/>
            </p:cNvSpPr>
            <p:nvPr/>
          </p:nvSpPr>
          <p:spPr bwMode="auto">
            <a:xfrm>
              <a:off x="1761" y="687"/>
              <a:ext cx="637" cy="353"/>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AFC</a:t>
              </a:r>
            </a:p>
          </p:txBody>
        </p:sp>
      </p:grpSp>
      <p:sp>
        <p:nvSpPr>
          <p:cNvPr id="34840" name="Rectangle 48"/>
          <p:cNvSpPr>
            <a:spLocks noChangeArrowheads="1"/>
          </p:cNvSpPr>
          <p:nvPr/>
        </p:nvSpPr>
        <p:spPr bwMode="auto">
          <a:xfrm>
            <a:off x="946150" y="1090613"/>
            <a:ext cx="871538"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TC</a:t>
            </a:r>
          </a:p>
        </p:txBody>
      </p:sp>
      <p:sp>
        <p:nvSpPr>
          <p:cNvPr id="34841" name="Rectangle 49"/>
          <p:cNvSpPr>
            <a:spLocks noChangeArrowheads="1"/>
          </p:cNvSpPr>
          <p:nvPr/>
        </p:nvSpPr>
        <p:spPr bwMode="auto">
          <a:xfrm>
            <a:off x="401638" y="1090613"/>
            <a:ext cx="544512"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4842" name="Line 50"/>
          <p:cNvSpPr>
            <a:spLocks noChangeShapeType="1"/>
          </p:cNvSpPr>
          <p:nvPr/>
        </p:nvSpPr>
        <p:spPr bwMode="auto">
          <a:xfrm>
            <a:off x="401638" y="1090613"/>
            <a:ext cx="4446587"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4843" name="Line 51"/>
          <p:cNvSpPr>
            <a:spLocks noChangeShapeType="1"/>
          </p:cNvSpPr>
          <p:nvPr/>
        </p:nvSpPr>
        <p:spPr bwMode="auto">
          <a:xfrm>
            <a:off x="401638" y="1651000"/>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4" name="Line 52"/>
          <p:cNvSpPr>
            <a:spLocks noChangeShapeType="1"/>
          </p:cNvSpPr>
          <p:nvPr/>
        </p:nvSpPr>
        <p:spPr bwMode="auto">
          <a:xfrm>
            <a:off x="401638" y="2211388"/>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5" name="Line 53"/>
          <p:cNvSpPr>
            <a:spLocks noChangeShapeType="1"/>
          </p:cNvSpPr>
          <p:nvPr/>
        </p:nvSpPr>
        <p:spPr bwMode="auto">
          <a:xfrm>
            <a:off x="401638" y="2768600"/>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6" name="Line 54"/>
          <p:cNvSpPr>
            <a:spLocks noChangeShapeType="1"/>
          </p:cNvSpPr>
          <p:nvPr/>
        </p:nvSpPr>
        <p:spPr bwMode="auto">
          <a:xfrm>
            <a:off x="401638" y="3328988"/>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7" name="Line 55"/>
          <p:cNvSpPr>
            <a:spLocks noChangeShapeType="1"/>
          </p:cNvSpPr>
          <p:nvPr/>
        </p:nvSpPr>
        <p:spPr bwMode="auto">
          <a:xfrm>
            <a:off x="401638" y="3889375"/>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8" name="Line 56"/>
          <p:cNvSpPr>
            <a:spLocks noChangeShapeType="1"/>
          </p:cNvSpPr>
          <p:nvPr/>
        </p:nvSpPr>
        <p:spPr bwMode="auto">
          <a:xfrm>
            <a:off x="401638" y="4449763"/>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49" name="Line 57"/>
          <p:cNvSpPr>
            <a:spLocks noChangeShapeType="1"/>
          </p:cNvSpPr>
          <p:nvPr/>
        </p:nvSpPr>
        <p:spPr bwMode="auto">
          <a:xfrm>
            <a:off x="401638" y="5008563"/>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50" name="Line 58"/>
          <p:cNvSpPr>
            <a:spLocks noChangeShapeType="1"/>
          </p:cNvSpPr>
          <p:nvPr/>
        </p:nvSpPr>
        <p:spPr bwMode="auto">
          <a:xfrm>
            <a:off x="401638" y="5567363"/>
            <a:ext cx="444658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4851" name="Line 59"/>
          <p:cNvSpPr>
            <a:spLocks noChangeShapeType="1"/>
          </p:cNvSpPr>
          <p:nvPr/>
        </p:nvSpPr>
        <p:spPr bwMode="auto">
          <a:xfrm>
            <a:off x="401638" y="6127750"/>
            <a:ext cx="4446587"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4852" name="Line 60"/>
          <p:cNvSpPr>
            <a:spLocks noChangeShapeType="1"/>
          </p:cNvSpPr>
          <p:nvPr/>
        </p:nvSpPr>
        <p:spPr bwMode="auto">
          <a:xfrm>
            <a:off x="401638" y="1090613"/>
            <a:ext cx="0" cy="5037137"/>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4853" name="Line 61"/>
          <p:cNvSpPr>
            <a:spLocks noChangeShapeType="1"/>
          </p:cNvSpPr>
          <p:nvPr/>
        </p:nvSpPr>
        <p:spPr bwMode="auto">
          <a:xfrm>
            <a:off x="946150"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4854" name="Line 62"/>
          <p:cNvSpPr>
            <a:spLocks noChangeShapeType="1"/>
          </p:cNvSpPr>
          <p:nvPr/>
        </p:nvSpPr>
        <p:spPr bwMode="auto">
          <a:xfrm>
            <a:off x="1817688"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4855" name="Line 63"/>
          <p:cNvSpPr>
            <a:spLocks noChangeShapeType="1"/>
          </p:cNvSpPr>
          <p:nvPr/>
        </p:nvSpPr>
        <p:spPr bwMode="auto">
          <a:xfrm>
            <a:off x="3806825"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4856" name="Line 64"/>
          <p:cNvSpPr>
            <a:spLocks noChangeShapeType="1"/>
          </p:cNvSpPr>
          <p:nvPr/>
        </p:nvSpPr>
        <p:spPr bwMode="auto">
          <a:xfrm>
            <a:off x="4848225" y="1090613"/>
            <a:ext cx="0" cy="5037137"/>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4857" name="Line 65"/>
          <p:cNvSpPr>
            <a:spLocks noChangeShapeType="1"/>
          </p:cNvSpPr>
          <p:nvPr/>
        </p:nvSpPr>
        <p:spPr bwMode="auto">
          <a:xfrm>
            <a:off x="2795588"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48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32</a:t>
            </a:fld>
            <a:endParaRPr lang="en-US" dirty="0"/>
          </a:p>
        </p:txBody>
      </p:sp>
    </p:spTree>
    <p:extLst>
      <p:ext uri="{BB962C8B-B14F-4D97-AF65-F5344CB8AC3E}">
        <p14:creationId xmlns:p14="http://schemas.microsoft.com/office/powerpoint/2010/main" val="3726007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221476" y="779462"/>
            <a:ext cx="5881687" cy="5283228"/>
          </a:xfrm>
        </p:spPr>
        <p:txBody>
          <a:bodyPr/>
          <a:lstStyle/>
          <a:p>
            <a:r>
              <a:rPr lang="en-US" sz="2800" dirty="0"/>
              <a:t>Usually, as in this example, the ATC curve is U-shaped</a:t>
            </a:r>
            <a:r>
              <a:rPr lang="en-US" sz="2800" dirty="0" smtClean="0"/>
              <a:t>.</a:t>
            </a:r>
          </a:p>
          <a:p>
            <a:endParaRPr lang="en-US" sz="2800" dirty="0"/>
          </a:p>
          <a:p>
            <a:endParaRPr lang="en-US" sz="2800" dirty="0"/>
          </a:p>
          <a:p>
            <a:endParaRPr lang="en-US" sz="2800" dirty="0" smtClean="0"/>
          </a:p>
          <a:p>
            <a:endParaRPr lang="en-US" sz="2800" dirty="0" smtClean="0"/>
          </a:p>
          <a:p>
            <a:endParaRPr lang="en-US" sz="2800" dirty="0"/>
          </a:p>
          <a:p>
            <a:endParaRPr lang="en-US" sz="2800" dirty="0" smtClean="0"/>
          </a:p>
          <a:p>
            <a:r>
              <a:rPr lang="en-US" sz="2800" dirty="0" smtClean="0"/>
              <a:t>Efficient </a:t>
            </a:r>
            <a:r>
              <a:rPr lang="en-US" sz="2800" dirty="0"/>
              <a:t>scale:</a:t>
            </a:r>
            <a:br>
              <a:rPr lang="en-US" sz="2800" dirty="0"/>
            </a:br>
            <a:r>
              <a:rPr lang="en-US" sz="2800" dirty="0"/>
              <a:t>The quantity that minimizes ATC. </a:t>
            </a:r>
          </a:p>
          <a:p>
            <a:endParaRPr lang="en-US" sz="2800" dirty="0"/>
          </a:p>
        </p:txBody>
      </p:sp>
      <p:sp>
        <p:nvSpPr>
          <p:cNvPr id="35845" name="AutoShape 46"/>
          <p:cNvSpPr>
            <a:spLocks noChangeAspect="1" noChangeArrowheads="1" noTextEdit="1"/>
          </p:cNvSpPr>
          <p:nvPr/>
        </p:nvSpPr>
        <p:spPr bwMode="auto">
          <a:xfrm>
            <a:off x="3408363" y="779463"/>
            <a:ext cx="5394325" cy="5592762"/>
          </a:xfrm>
          <a:prstGeom prst="rect">
            <a:avLst/>
          </a:prstGeom>
          <a:noFill/>
          <a:ln w="9525">
            <a:noFill/>
            <a:miter lim="800000"/>
            <a:headEnd/>
            <a:tailEnd/>
          </a:ln>
        </p:spPr>
        <p:txBody>
          <a:bodyPr/>
          <a:lstStyle/>
          <a:p>
            <a:endParaRPr lang="en-US">
              <a:latin typeface="Arial"/>
              <a:cs typeface="Arial"/>
            </a:endParaRPr>
          </a:p>
        </p:txBody>
      </p:sp>
      <p:grpSp>
        <p:nvGrpSpPr>
          <p:cNvPr id="2" name="Group 47"/>
          <p:cNvGrpSpPr>
            <a:grpSpLocks/>
          </p:cNvGrpSpPr>
          <p:nvPr/>
        </p:nvGrpSpPr>
        <p:grpSpPr bwMode="auto">
          <a:xfrm>
            <a:off x="3276600" y="609600"/>
            <a:ext cx="5384800" cy="5494338"/>
            <a:chOff x="2178" y="522"/>
            <a:chExt cx="3392" cy="3461"/>
          </a:xfrm>
        </p:grpSpPr>
        <p:grpSp>
          <p:nvGrpSpPr>
            <p:cNvPr id="3" name="Group 48"/>
            <p:cNvGrpSpPr>
              <a:grpSpLocks/>
            </p:cNvGrpSpPr>
            <p:nvPr/>
          </p:nvGrpSpPr>
          <p:grpSpPr bwMode="auto">
            <a:xfrm>
              <a:off x="2178" y="522"/>
              <a:ext cx="3392" cy="3461"/>
              <a:chOff x="2178" y="522"/>
              <a:chExt cx="3392" cy="3461"/>
            </a:xfrm>
          </p:grpSpPr>
          <p:sp>
            <p:nvSpPr>
              <p:cNvPr id="35934" name="Rectangle 49"/>
              <p:cNvSpPr>
                <a:spLocks noChangeArrowheads="1"/>
              </p:cNvSpPr>
              <p:nvPr/>
            </p:nvSpPr>
            <p:spPr bwMode="auto">
              <a:xfrm>
                <a:off x="2178" y="522"/>
                <a:ext cx="3329" cy="3461"/>
              </a:xfrm>
              <a:prstGeom prst="rect">
                <a:avLst/>
              </a:prstGeom>
              <a:solidFill>
                <a:srgbClr val="CCFFCC"/>
              </a:solidFill>
              <a:ln w="0">
                <a:solidFill>
                  <a:srgbClr val="000000"/>
                </a:solidFill>
                <a:miter lim="800000"/>
                <a:headEnd/>
                <a:tailEnd/>
              </a:ln>
            </p:spPr>
            <p:txBody>
              <a:bodyPr/>
              <a:lstStyle/>
              <a:p>
                <a:endParaRPr lang="en-US">
                  <a:latin typeface="Arial"/>
                  <a:cs typeface="Arial"/>
                </a:endParaRPr>
              </a:p>
            </p:txBody>
          </p:sp>
          <p:sp>
            <p:nvSpPr>
              <p:cNvPr id="35935" name="Rectangle 50"/>
              <p:cNvSpPr>
                <a:spLocks noChangeArrowheads="1"/>
              </p:cNvSpPr>
              <p:nvPr/>
            </p:nvSpPr>
            <p:spPr bwMode="auto">
              <a:xfrm>
                <a:off x="2987" y="698"/>
                <a:ext cx="2389" cy="2651"/>
              </a:xfrm>
              <a:prstGeom prst="rect">
                <a:avLst/>
              </a:prstGeom>
              <a:solidFill>
                <a:srgbClr val="FFFFFF"/>
              </a:solidFill>
              <a:ln w="9525">
                <a:noFill/>
                <a:miter lim="800000"/>
                <a:headEnd/>
                <a:tailEnd/>
              </a:ln>
            </p:spPr>
            <p:txBody>
              <a:bodyPr/>
              <a:lstStyle/>
              <a:p>
                <a:endParaRPr lang="en-US" dirty="0">
                  <a:latin typeface="Arial"/>
                  <a:cs typeface="Arial"/>
                </a:endParaRPr>
              </a:p>
            </p:txBody>
          </p:sp>
          <p:grpSp>
            <p:nvGrpSpPr>
              <p:cNvPr id="4" name="Group 51"/>
              <p:cNvGrpSpPr>
                <a:grpSpLocks/>
              </p:cNvGrpSpPr>
              <p:nvPr/>
            </p:nvGrpSpPr>
            <p:grpSpPr bwMode="auto">
              <a:xfrm>
                <a:off x="3282" y="1181"/>
                <a:ext cx="2288" cy="1228"/>
                <a:chOff x="3282" y="1181"/>
                <a:chExt cx="2288" cy="1228"/>
              </a:xfrm>
            </p:grpSpPr>
            <p:sp>
              <p:nvSpPr>
                <p:cNvPr id="35937" name="Freeform 52"/>
                <p:cNvSpPr>
                  <a:spLocks/>
                </p:cNvSpPr>
                <p:nvPr/>
              </p:nvSpPr>
              <p:spPr bwMode="auto">
                <a:xfrm>
                  <a:off x="3307" y="1206"/>
                  <a:ext cx="2263" cy="1184"/>
                </a:xfrm>
                <a:custGeom>
                  <a:avLst/>
                  <a:gdLst>
                    <a:gd name="T0" fmla="*/ 0 w 361"/>
                    <a:gd name="T1" fmla="*/ 0 h 189"/>
                    <a:gd name="T2" fmla="*/ 503508 w 361"/>
                    <a:gd name="T3" fmla="*/ 1158184 h 189"/>
                    <a:gd name="T4" fmla="*/ 997663 w 361"/>
                    <a:gd name="T5" fmla="*/ 1611067 h 189"/>
                    <a:gd name="T6" fmla="*/ 1500933 w 361"/>
                    <a:gd name="T7" fmla="*/ 1794224 h 189"/>
                    <a:gd name="T8" fmla="*/ 1993634 w 361"/>
                    <a:gd name="T9" fmla="*/ 1823460 h 189"/>
                    <a:gd name="T10" fmla="*/ 2496904 w 361"/>
                    <a:gd name="T11" fmla="*/ 1746500 h 189"/>
                    <a:gd name="T12" fmla="*/ 2991059 w 361"/>
                    <a:gd name="T13" fmla="*/ 1581793 h 189"/>
                    <a:gd name="T14" fmla="*/ 3494568 w 361"/>
                    <a:gd name="T15" fmla="*/ 1312104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p:spPr>
              <p:txBody>
                <a:bodyPr/>
                <a:lstStyle/>
                <a:p>
                  <a:endParaRPr lang="en-US">
                    <a:latin typeface="Arial"/>
                    <a:cs typeface="Arial"/>
                  </a:endParaRPr>
                </a:p>
              </p:txBody>
            </p:sp>
            <p:sp>
              <p:nvSpPr>
                <p:cNvPr id="35938" name="Oval 53"/>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39" name="Oval 54"/>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40" name="Oval 55"/>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41" name="Oval 56"/>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42" name="Oval 57"/>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43" name="Oval 58"/>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5944" name="Oval 59"/>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grpSp>
        </p:grpSp>
        <p:grpSp>
          <p:nvGrpSpPr>
            <p:cNvPr id="5" name="Group 60"/>
            <p:cNvGrpSpPr>
              <a:grpSpLocks/>
            </p:cNvGrpSpPr>
            <p:nvPr/>
          </p:nvGrpSpPr>
          <p:grpSpPr bwMode="auto">
            <a:xfrm>
              <a:off x="2178" y="522"/>
              <a:ext cx="3329" cy="3461"/>
              <a:chOff x="2178" y="522"/>
              <a:chExt cx="3329" cy="3461"/>
            </a:xfrm>
          </p:grpSpPr>
          <p:grpSp>
            <p:nvGrpSpPr>
              <p:cNvPr id="6" name="Group 61"/>
              <p:cNvGrpSpPr>
                <a:grpSpLocks/>
              </p:cNvGrpSpPr>
              <p:nvPr/>
            </p:nvGrpSpPr>
            <p:grpSpPr bwMode="auto">
              <a:xfrm>
                <a:off x="2216" y="698"/>
                <a:ext cx="3160" cy="3247"/>
                <a:chOff x="2216" y="698"/>
                <a:chExt cx="3160" cy="3247"/>
              </a:xfrm>
            </p:grpSpPr>
            <p:sp>
              <p:nvSpPr>
                <p:cNvPr id="35894" name="Line 62"/>
                <p:cNvSpPr>
                  <a:spLocks noChangeShapeType="1"/>
                </p:cNvSpPr>
                <p:nvPr/>
              </p:nvSpPr>
              <p:spPr bwMode="auto">
                <a:xfrm flipV="1">
                  <a:off x="298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895" name="Line 63"/>
                <p:cNvSpPr>
                  <a:spLocks noChangeShapeType="1"/>
                </p:cNvSpPr>
                <p:nvPr/>
              </p:nvSpPr>
              <p:spPr bwMode="auto">
                <a:xfrm flipV="1">
                  <a:off x="330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896" name="Line 64"/>
                <p:cNvSpPr>
                  <a:spLocks noChangeShapeType="1"/>
                </p:cNvSpPr>
                <p:nvPr/>
              </p:nvSpPr>
              <p:spPr bwMode="auto">
                <a:xfrm flipV="1">
                  <a:off x="363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897" name="Line 65"/>
                <p:cNvSpPr>
                  <a:spLocks noChangeShapeType="1"/>
                </p:cNvSpPr>
                <p:nvPr/>
              </p:nvSpPr>
              <p:spPr bwMode="auto">
                <a:xfrm flipV="1">
                  <a:off x="395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898" name="Line 66"/>
                <p:cNvSpPr>
                  <a:spLocks noChangeShapeType="1"/>
                </p:cNvSpPr>
                <p:nvPr/>
              </p:nvSpPr>
              <p:spPr bwMode="auto">
                <a:xfrm flipV="1">
                  <a:off x="4279"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899" name="Line 67"/>
                <p:cNvSpPr>
                  <a:spLocks noChangeShapeType="1"/>
                </p:cNvSpPr>
                <p:nvPr/>
              </p:nvSpPr>
              <p:spPr bwMode="auto">
                <a:xfrm flipV="1">
                  <a:off x="4598"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900" name="Line 68"/>
                <p:cNvSpPr>
                  <a:spLocks noChangeShapeType="1"/>
                </p:cNvSpPr>
                <p:nvPr/>
              </p:nvSpPr>
              <p:spPr bwMode="auto">
                <a:xfrm flipV="1">
                  <a:off x="4924"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5901" name="Line 69"/>
                <p:cNvSpPr>
                  <a:spLocks noChangeShapeType="1"/>
                </p:cNvSpPr>
                <p:nvPr/>
              </p:nvSpPr>
              <p:spPr bwMode="auto">
                <a:xfrm flipV="1">
                  <a:off x="5244" y="3349"/>
                  <a:ext cx="1" cy="5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7" name="Group 70"/>
                <p:cNvGrpSpPr>
                  <a:grpSpLocks/>
                </p:cNvGrpSpPr>
                <p:nvPr/>
              </p:nvGrpSpPr>
              <p:grpSpPr bwMode="auto">
                <a:xfrm>
                  <a:off x="2454" y="698"/>
                  <a:ext cx="2922" cy="2749"/>
                  <a:chOff x="2454" y="698"/>
                  <a:chExt cx="2922" cy="2749"/>
                </a:xfrm>
              </p:grpSpPr>
              <p:sp>
                <p:nvSpPr>
                  <p:cNvPr id="35913" name="Line 71"/>
                  <p:cNvSpPr>
                    <a:spLocks noChangeShapeType="1"/>
                  </p:cNvSpPr>
                  <p:nvPr/>
                </p:nvSpPr>
                <p:spPr bwMode="auto">
                  <a:xfrm>
                    <a:off x="2937" y="334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4" name="Line 72"/>
                  <p:cNvSpPr>
                    <a:spLocks noChangeShapeType="1"/>
                  </p:cNvSpPr>
                  <p:nvPr/>
                </p:nvSpPr>
                <p:spPr bwMode="auto">
                  <a:xfrm>
                    <a:off x="2937" y="303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5" name="Line 73"/>
                  <p:cNvSpPr>
                    <a:spLocks noChangeShapeType="1"/>
                  </p:cNvSpPr>
                  <p:nvPr/>
                </p:nvSpPr>
                <p:spPr bwMode="auto">
                  <a:xfrm>
                    <a:off x="2937" y="271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6" name="Line 74"/>
                  <p:cNvSpPr>
                    <a:spLocks noChangeShapeType="1"/>
                  </p:cNvSpPr>
                  <p:nvPr/>
                </p:nvSpPr>
                <p:spPr bwMode="auto">
                  <a:xfrm>
                    <a:off x="2937" y="240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7" name="Line 75"/>
                  <p:cNvSpPr>
                    <a:spLocks noChangeShapeType="1"/>
                  </p:cNvSpPr>
                  <p:nvPr/>
                </p:nvSpPr>
                <p:spPr bwMode="auto">
                  <a:xfrm>
                    <a:off x="2937" y="208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8" name="Line 76"/>
                  <p:cNvSpPr>
                    <a:spLocks noChangeShapeType="1"/>
                  </p:cNvSpPr>
                  <p:nvPr/>
                </p:nvSpPr>
                <p:spPr bwMode="auto">
                  <a:xfrm>
                    <a:off x="2937" y="1770"/>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19" name="Line 77"/>
                  <p:cNvSpPr>
                    <a:spLocks noChangeShapeType="1"/>
                  </p:cNvSpPr>
                  <p:nvPr/>
                </p:nvSpPr>
                <p:spPr bwMode="auto">
                  <a:xfrm>
                    <a:off x="2937" y="145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20" name="Line 78"/>
                  <p:cNvSpPr>
                    <a:spLocks noChangeShapeType="1"/>
                  </p:cNvSpPr>
                  <p:nvPr/>
                </p:nvSpPr>
                <p:spPr bwMode="auto">
                  <a:xfrm>
                    <a:off x="2937" y="114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5921" name="Line 79"/>
                  <p:cNvSpPr>
                    <a:spLocks noChangeShapeType="1"/>
                  </p:cNvSpPr>
                  <p:nvPr/>
                </p:nvSpPr>
                <p:spPr bwMode="auto">
                  <a:xfrm>
                    <a:off x="2937" y="823"/>
                    <a:ext cx="50" cy="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8" name="Group 80"/>
                  <p:cNvGrpSpPr>
                    <a:grpSpLocks/>
                  </p:cNvGrpSpPr>
                  <p:nvPr/>
                </p:nvGrpSpPr>
                <p:grpSpPr bwMode="auto">
                  <a:xfrm>
                    <a:off x="2987" y="698"/>
                    <a:ext cx="2389" cy="2652"/>
                    <a:chOff x="2987" y="698"/>
                    <a:chExt cx="2389" cy="2652"/>
                  </a:xfrm>
                </p:grpSpPr>
                <p:sp>
                  <p:nvSpPr>
                    <p:cNvPr id="35932" name="Line 81"/>
                    <p:cNvSpPr>
                      <a:spLocks noChangeShapeType="1"/>
                    </p:cNvSpPr>
                    <p:nvPr/>
                  </p:nvSpPr>
                  <p:spPr bwMode="auto">
                    <a:xfrm>
                      <a:off x="2987" y="698"/>
                      <a:ext cx="1" cy="2651"/>
                    </a:xfrm>
                    <a:prstGeom prst="line">
                      <a:avLst/>
                    </a:prstGeom>
                    <a:noFill/>
                    <a:ln w="20638">
                      <a:solidFill>
                        <a:srgbClr val="000000"/>
                      </a:solidFill>
                      <a:round/>
                      <a:headEnd/>
                      <a:tailEnd/>
                    </a:ln>
                  </p:spPr>
                  <p:txBody>
                    <a:bodyPr/>
                    <a:lstStyle/>
                    <a:p>
                      <a:endParaRPr lang="en-US">
                        <a:latin typeface="Arial"/>
                        <a:cs typeface="Arial"/>
                      </a:endParaRPr>
                    </a:p>
                  </p:txBody>
                </p:sp>
                <p:sp>
                  <p:nvSpPr>
                    <p:cNvPr id="35933" name="Line 82"/>
                    <p:cNvSpPr>
                      <a:spLocks noChangeShapeType="1"/>
                    </p:cNvSpPr>
                    <p:nvPr/>
                  </p:nvSpPr>
                  <p:spPr bwMode="auto">
                    <a:xfrm>
                      <a:off x="2987" y="3349"/>
                      <a:ext cx="2389" cy="1"/>
                    </a:xfrm>
                    <a:prstGeom prst="line">
                      <a:avLst/>
                    </a:prstGeom>
                    <a:noFill/>
                    <a:ln w="20638">
                      <a:solidFill>
                        <a:srgbClr val="000000"/>
                      </a:solidFill>
                      <a:round/>
                      <a:headEnd/>
                      <a:tailEnd/>
                    </a:ln>
                  </p:spPr>
                  <p:txBody>
                    <a:bodyPr/>
                    <a:lstStyle/>
                    <a:p>
                      <a:endParaRPr lang="en-US">
                        <a:latin typeface="Arial"/>
                        <a:cs typeface="Arial"/>
                      </a:endParaRPr>
                    </a:p>
                  </p:txBody>
                </p:sp>
              </p:grpSp>
              <p:sp>
                <p:nvSpPr>
                  <p:cNvPr id="35923" name="Rectangle 83"/>
                  <p:cNvSpPr>
                    <a:spLocks noChangeArrowheads="1"/>
                  </p:cNvSpPr>
                  <p:nvPr/>
                </p:nvSpPr>
                <p:spPr bwMode="auto">
                  <a:xfrm>
                    <a:off x="2630" y="3255"/>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5924" name="Rectangle 84"/>
                  <p:cNvSpPr>
                    <a:spLocks noChangeArrowheads="1"/>
                  </p:cNvSpPr>
                  <p:nvPr/>
                </p:nvSpPr>
                <p:spPr bwMode="auto">
                  <a:xfrm>
                    <a:off x="2542" y="294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$25</a:t>
                    </a:r>
                    <a:endParaRPr lang="en-US">
                      <a:latin typeface="Arial"/>
                      <a:cs typeface="Arial"/>
                    </a:endParaRPr>
                  </a:p>
                </p:txBody>
              </p:sp>
              <p:sp>
                <p:nvSpPr>
                  <p:cNvPr id="35925" name="Rectangle 85"/>
                  <p:cNvSpPr>
                    <a:spLocks noChangeArrowheads="1"/>
                  </p:cNvSpPr>
                  <p:nvPr/>
                </p:nvSpPr>
                <p:spPr bwMode="auto">
                  <a:xfrm>
                    <a:off x="2542" y="262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$50</a:t>
                    </a:r>
                    <a:endParaRPr lang="en-US">
                      <a:latin typeface="Arial"/>
                      <a:cs typeface="Arial"/>
                    </a:endParaRPr>
                  </a:p>
                </p:txBody>
              </p:sp>
              <p:sp>
                <p:nvSpPr>
                  <p:cNvPr id="35926" name="Rectangle 86"/>
                  <p:cNvSpPr>
                    <a:spLocks noChangeArrowheads="1"/>
                  </p:cNvSpPr>
                  <p:nvPr/>
                </p:nvSpPr>
                <p:spPr bwMode="auto">
                  <a:xfrm>
                    <a:off x="2542" y="2309"/>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$75</a:t>
                    </a:r>
                    <a:endParaRPr lang="en-US">
                      <a:latin typeface="Arial"/>
                      <a:cs typeface="Arial"/>
                    </a:endParaRPr>
                  </a:p>
                </p:txBody>
              </p:sp>
              <p:sp>
                <p:nvSpPr>
                  <p:cNvPr id="35927" name="Rectangle 87"/>
                  <p:cNvSpPr>
                    <a:spLocks noChangeArrowheads="1"/>
                  </p:cNvSpPr>
                  <p:nvPr/>
                </p:nvSpPr>
                <p:spPr bwMode="auto">
                  <a:xfrm>
                    <a:off x="2454" y="1995"/>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$100</a:t>
                    </a:r>
                    <a:endParaRPr lang="en-US">
                      <a:latin typeface="Arial"/>
                      <a:cs typeface="Arial"/>
                    </a:endParaRPr>
                  </a:p>
                </p:txBody>
              </p:sp>
              <p:sp>
                <p:nvSpPr>
                  <p:cNvPr id="35928" name="Rectangle 88"/>
                  <p:cNvSpPr>
                    <a:spLocks noChangeArrowheads="1"/>
                  </p:cNvSpPr>
                  <p:nvPr/>
                </p:nvSpPr>
                <p:spPr bwMode="auto">
                  <a:xfrm>
                    <a:off x="2454" y="1676"/>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$125</a:t>
                    </a:r>
                    <a:endParaRPr lang="en-US">
                      <a:latin typeface="Arial"/>
                      <a:cs typeface="Arial"/>
                    </a:endParaRPr>
                  </a:p>
                </p:txBody>
              </p:sp>
              <p:sp>
                <p:nvSpPr>
                  <p:cNvPr id="35929" name="Rectangle 89"/>
                  <p:cNvSpPr>
                    <a:spLocks noChangeArrowheads="1"/>
                  </p:cNvSpPr>
                  <p:nvPr/>
                </p:nvSpPr>
                <p:spPr bwMode="auto">
                  <a:xfrm>
                    <a:off x="2454" y="1362"/>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$150</a:t>
                    </a:r>
                    <a:endParaRPr lang="en-US">
                      <a:latin typeface="Arial"/>
                      <a:cs typeface="Arial"/>
                    </a:endParaRPr>
                  </a:p>
                </p:txBody>
              </p:sp>
              <p:sp>
                <p:nvSpPr>
                  <p:cNvPr id="35930" name="Rectangle 90"/>
                  <p:cNvSpPr>
                    <a:spLocks noChangeArrowheads="1"/>
                  </p:cNvSpPr>
                  <p:nvPr/>
                </p:nvSpPr>
                <p:spPr bwMode="auto">
                  <a:xfrm>
                    <a:off x="2454" y="104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$175</a:t>
                    </a:r>
                    <a:endParaRPr lang="en-US">
                      <a:latin typeface="Arial"/>
                      <a:cs typeface="Arial"/>
                    </a:endParaRPr>
                  </a:p>
                </p:txBody>
              </p:sp>
              <p:sp>
                <p:nvSpPr>
                  <p:cNvPr id="35931" name="Rectangle 91"/>
                  <p:cNvSpPr>
                    <a:spLocks noChangeArrowheads="1"/>
                  </p:cNvSpPr>
                  <p:nvPr/>
                </p:nvSpPr>
                <p:spPr bwMode="auto">
                  <a:xfrm>
                    <a:off x="2454" y="72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$200</a:t>
                    </a:r>
                    <a:endParaRPr lang="en-US">
                      <a:latin typeface="Arial"/>
                      <a:cs typeface="Arial"/>
                    </a:endParaRPr>
                  </a:p>
                </p:txBody>
              </p:sp>
            </p:grpSp>
            <p:sp>
              <p:nvSpPr>
                <p:cNvPr id="35903" name="Rectangle 92"/>
                <p:cNvSpPr>
                  <a:spLocks noChangeArrowheads="1"/>
                </p:cNvSpPr>
                <p:nvPr/>
              </p:nvSpPr>
              <p:spPr bwMode="auto">
                <a:xfrm>
                  <a:off x="294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5904" name="Rectangle 93"/>
                <p:cNvSpPr>
                  <a:spLocks noChangeArrowheads="1"/>
                </p:cNvSpPr>
                <p:nvPr/>
              </p:nvSpPr>
              <p:spPr bwMode="auto">
                <a:xfrm>
                  <a:off x="326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a:t>
                  </a:r>
                  <a:endParaRPr lang="en-US">
                    <a:latin typeface="Arial"/>
                    <a:cs typeface="Arial"/>
                  </a:endParaRPr>
                </a:p>
              </p:txBody>
            </p:sp>
            <p:sp>
              <p:nvSpPr>
                <p:cNvPr id="35905" name="Rectangle 94"/>
                <p:cNvSpPr>
                  <a:spLocks noChangeArrowheads="1"/>
                </p:cNvSpPr>
                <p:nvPr/>
              </p:nvSpPr>
              <p:spPr bwMode="auto">
                <a:xfrm>
                  <a:off x="358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a:t>
                  </a:r>
                  <a:endParaRPr lang="en-US">
                    <a:latin typeface="Arial"/>
                    <a:cs typeface="Arial"/>
                  </a:endParaRPr>
                </a:p>
              </p:txBody>
            </p:sp>
            <p:sp>
              <p:nvSpPr>
                <p:cNvPr id="35906" name="Rectangle 95"/>
                <p:cNvSpPr>
                  <a:spLocks noChangeArrowheads="1"/>
                </p:cNvSpPr>
                <p:nvPr/>
              </p:nvSpPr>
              <p:spPr bwMode="auto">
                <a:xfrm>
                  <a:off x="390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3</a:t>
                  </a:r>
                  <a:endParaRPr lang="en-US">
                    <a:latin typeface="Arial"/>
                    <a:cs typeface="Arial"/>
                  </a:endParaRPr>
                </a:p>
              </p:txBody>
            </p:sp>
            <p:sp>
              <p:nvSpPr>
                <p:cNvPr id="35907" name="Rectangle 96"/>
                <p:cNvSpPr>
                  <a:spLocks noChangeArrowheads="1"/>
                </p:cNvSpPr>
                <p:nvPr/>
              </p:nvSpPr>
              <p:spPr bwMode="auto">
                <a:xfrm>
                  <a:off x="4235"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4</a:t>
                  </a:r>
                  <a:endParaRPr lang="en-US">
                    <a:latin typeface="Arial"/>
                    <a:cs typeface="Arial"/>
                  </a:endParaRPr>
                </a:p>
              </p:txBody>
            </p:sp>
            <p:sp>
              <p:nvSpPr>
                <p:cNvPr id="35908" name="Rectangle 97"/>
                <p:cNvSpPr>
                  <a:spLocks noChangeArrowheads="1"/>
                </p:cNvSpPr>
                <p:nvPr/>
              </p:nvSpPr>
              <p:spPr bwMode="auto">
                <a:xfrm>
                  <a:off x="4554"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a:t>
                  </a:r>
                  <a:endParaRPr lang="en-US">
                    <a:latin typeface="Arial"/>
                    <a:cs typeface="Arial"/>
                  </a:endParaRPr>
                </a:p>
              </p:txBody>
            </p:sp>
            <p:sp>
              <p:nvSpPr>
                <p:cNvPr id="35909" name="Rectangle 98"/>
                <p:cNvSpPr>
                  <a:spLocks noChangeArrowheads="1"/>
                </p:cNvSpPr>
                <p:nvPr/>
              </p:nvSpPr>
              <p:spPr bwMode="auto">
                <a:xfrm>
                  <a:off x="488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6</a:t>
                  </a:r>
                  <a:endParaRPr lang="en-US">
                    <a:latin typeface="Arial"/>
                    <a:cs typeface="Arial"/>
                  </a:endParaRPr>
                </a:p>
              </p:txBody>
            </p:sp>
            <p:sp>
              <p:nvSpPr>
                <p:cNvPr id="35910" name="Rectangle 99"/>
                <p:cNvSpPr>
                  <a:spLocks noChangeArrowheads="1"/>
                </p:cNvSpPr>
                <p:nvPr/>
              </p:nvSpPr>
              <p:spPr bwMode="auto">
                <a:xfrm>
                  <a:off x="520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a:t>
                  </a:r>
                  <a:endParaRPr lang="en-US">
                    <a:latin typeface="Arial"/>
                    <a:cs typeface="Arial"/>
                  </a:endParaRPr>
                </a:p>
              </p:txBody>
            </p:sp>
            <p:sp>
              <p:nvSpPr>
                <p:cNvPr id="35911" name="Rectangle 100"/>
                <p:cNvSpPr>
                  <a:spLocks noChangeArrowheads="1"/>
                </p:cNvSpPr>
                <p:nvPr/>
              </p:nvSpPr>
              <p:spPr bwMode="auto">
                <a:xfrm>
                  <a:off x="2802" y="3751"/>
                  <a:ext cx="138" cy="194"/>
                </a:xfrm>
                <a:prstGeom prst="rect">
                  <a:avLst/>
                </a:prstGeom>
                <a:noFill/>
                <a:ln w="9525">
                  <a:noFill/>
                  <a:miter lim="800000"/>
                  <a:headEnd/>
                  <a:tailEnd/>
                </a:ln>
              </p:spPr>
              <p:txBody>
                <a:bodyPr wrap="none" lIns="0" tIns="0" rIns="0" bIns="0">
                  <a:spAutoFit/>
                </a:bodyPr>
                <a:lstStyle/>
                <a:p>
                  <a:r>
                    <a:rPr lang="en-US" sz="2000" b="1" i="1" dirty="0">
                      <a:solidFill>
                        <a:srgbClr val="000000"/>
                      </a:solidFill>
                      <a:latin typeface="Arial"/>
                      <a:cs typeface="Arial"/>
                    </a:rPr>
                    <a:t>Q</a:t>
                  </a:r>
                  <a:endParaRPr lang="en-US" dirty="0">
                    <a:latin typeface="Arial"/>
                    <a:cs typeface="Arial"/>
                  </a:endParaRPr>
                </a:p>
              </p:txBody>
            </p:sp>
            <p:sp>
              <p:nvSpPr>
                <p:cNvPr id="35912" name="Rectangle 101"/>
                <p:cNvSpPr>
                  <a:spLocks noChangeArrowheads="1"/>
                </p:cNvSpPr>
                <p:nvPr/>
              </p:nvSpPr>
              <p:spPr bwMode="auto">
                <a:xfrm rot="-5400000">
                  <a:off x="2089" y="1932"/>
                  <a:ext cx="445"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a:cs typeface="Arial"/>
                    </a:rPr>
                    <a:t>Costs</a:t>
                  </a:r>
                  <a:endParaRPr lang="en-US">
                    <a:latin typeface="Arial"/>
                    <a:cs typeface="Arial"/>
                  </a:endParaRPr>
                </a:p>
              </p:txBody>
            </p:sp>
          </p:grpSp>
          <p:sp>
            <p:nvSpPr>
              <p:cNvPr id="35893" name="Rectangle 102"/>
              <p:cNvSpPr>
                <a:spLocks noChangeArrowheads="1"/>
              </p:cNvSpPr>
              <p:nvPr/>
            </p:nvSpPr>
            <p:spPr bwMode="auto">
              <a:xfrm>
                <a:off x="2178" y="522"/>
                <a:ext cx="3329" cy="3461"/>
              </a:xfrm>
              <a:prstGeom prst="rect">
                <a:avLst/>
              </a:prstGeom>
              <a:noFill/>
              <a:ln w="0">
                <a:solidFill>
                  <a:srgbClr val="000000"/>
                </a:solidFill>
                <a:miter lim="800000"/>
                <a:headEnd/>
                <a:tailEnd/>
              </a:ln>
            </p:spPr>
            <p:txBody>
              <a:bodyPr/>
              <a:lstStyle/>
              <a:p>
                <a:endParaRPr lang="en-US">
                  <a:latin typeface="Arial"/>
                  <a:cs typeface="Arial"/>
                </a:endParaRPr>
              </a:p>
            </p:txBody>
          </p:sp>
        </p:grpSp>
      </p:grpSp>
      <p:sp>
        <p:nvSpPr>
          <p:cNvPr id="35847" name="Rectangle 3"/>
          <p:cNvSpPr>
            <a:spLocks noGrp="1" noChangeArrowheads="1"/>
          </p:cNvSpPr>
          <p:nvPr>
            <p:ph type="title"/>
          </p:nvPr>
        </p:nvSpPr>
        <p:spPr/>
        <p:txBody>
          <a:bodyPr/>
          <a:lstStyle/>
          <a:p>
            <a:pPr algn="l" eaLnBrk="1" hangingPunct="1"/>
            <a:r>
              <a:rPr lang="en-US" sz="2700" b="1" dirty="0" smtClean="0"/>
              <a:t>EXAMPLE 2</a:t>
            </a:r>
            <a:r>
              <a:rPr lang="en-US" sz="2700" dirty="0" smtClean="0"/>
              <a:t>:  </a:t>
            </a:r>
            <a:r>
              <a:rPr lang="en-US" sz="2800" dirty="0" smtClean="0"/>
              <a:t>Average Total Cost, usually U-shaped</a:t>
            </a:r>
            <a:endParaRPr lang="en-US" sz="3000" dirty="0" smtClean="0"/>
          </a:p>
        </p:txBody>
      </p:sp>
      <p:sp>
        <p:nvSpPr>
          <p:cNvPr id="35848" name="Rectangle 4"/>
          <p:cNvSpPr>
            <a:spLocks noChangeArrowheads="1"/>
          </p:cNvSpPr>
          <p:nvPr/>
        </p:nvSpPr>
        <p:spPr bwMode="auto">
          <a:xfrm>
            <a:off x="1817688" y="5567363"/>
            <a:ext cx="977900"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88.57</a:t>
            </a:r>
          </a:p>
        </p:txBody>
      </p:sp>
      <p:sp>
        <p:nvSpPr>
          <p:cNvPr id="35849" name="Rectangle 5"/>
          <p:cNvSpPr>
            <a:spLocks noChangeArrowheads="1"/>
          </p:cNvSpPr>
          <p:nvPr/>
        </p:nvSpPr>
        <p:spPr bwMode="auto">
          <a:xfrm>
            <a:off x="1817688" y="5008563"/>
            <a:ext cx="977900"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80</a:t>
            </a:r>
          </a:p>
        </p:txBody>
      </p:sp>
      <p:sp>
        <p:nvSpPr>
          <p:cNvPr id="35850" name="Rectangle 6"/>
          <p:cNvSpPr>
            <a:spLocks noChangeArrowheads="1"/>
          </p:cNvSpPr>
          <p:nvPr/>
        </p:nvSpPr>
        <p:spPr bwMode="auto">
          <a:xfrm>
            <a:off x="1817688" y="4449763"/>
            <a:ext cx="977900"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76</a:t>
            </a:r>
          </a:p>
        </p:txBody>
      </p:sp>
      <p:sp>
        <p:nvSpPr>
          <p:cNvPr id="35851" name="Rectangle 7"/>
          <p:cNvSpPr>
            <a:spLocks noChangeArrowheads="1"/>
          </p:cNvSpPr>
          <p:nvPr/>
        </p:nvSpPr>
        <p:spPr bwMode="auto">
          <a:xfrm>
            <a:off x="1817688" y="3889375"/>
            <a:ext cx="977900"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77.50</a:t>
            </a:r>
          </a:p>
        </p:txBody>
      </p:sp>
      <p:sp>
        <p:nvSpPr>
          <p:cNvPr id="35852" name="Rectangle 8"/>
          <p:cNvSpPr>
            <a:spLocks noChangeArrowheads="1"/>
          </p:cNvSpPr>
          <p:nvPr/>
        </p:nvSpPr>
        <p:spPr bwMode="auto">
          <a:xfrm>
            <a:off x="1817688" y="3328988"/>
            <a:ext cx="977900"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86.67</a:t>
            </a:r>
          </a:p>
        </p:txBody>
      </p:sp>
      <p:sp>
        <p:nvSpPr>
          <p:cNvPr id="35853" name="Rectangle 9"/>
          <p:cNvSpPr>
            <a:spLocks noChangeArrowheads="1"/>
          </p:cNvSpPr>
          <p:nvPr/>
        </p:nvSpPr>
        <p:spPr bwMode="auto">
          <a:xfrm>
            <a:off x="1817688" y="2768600"/>
            <a:ext cx="977900"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110</a:t>
            </a:r>
          </a:p>
        </p:txBody>
      </p:sp>
      <p:sp>
        <p:nvSpPr>
          <p:cNvPr id="35854" name="Rectangle 10"/>
          <p:cNvSpPr>
            <a:spLocks noChangeArrowheads="1"/>
          </p:cNvSpPr>
          <p:nvPr/>
        </p:nvSpPr>
        <p:spPr bwMode="auto">
          <a:xfrm>
            <a:off x="1817688" y="2211388"/>
            <a:ext cx="977900" cy="55721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$170</a:t>
            </a:r>
          </a:p>
        </p:txBody>
      </p:sp>
      <p:sp>
        <p:nvSpPr>
          <p:cNvPr id="35855" name="Rectangle 11"/>
          <p:cNvSpPr>
            <a:spLocks noChangeArrowheads="1"/>
          </p:cNvSpPr>
          <p:nvPr/>
        </p:nvSpPr>
        <p:spPr bwMode="auto">
          <a:xfrm>
            <a:off x="1817688" y="1651000"/>
            <a:ext cx="977900"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n/a</a:t>
            </a:r>
          </a:p>
        </p:txBody>
      </p:sp>
      <p:sp>
        <p:nvSpPr>
          <p:cNvPr id="35856" name="Rectangle 12"/>
          <p:cNvSpPr>
            <a:spLocks noChangeArrowheads="1"/>
          </p:cNvSpPr>
          <p:nvPr/>
        </p:nvSpPr>
        <p:spPr bwMode="auto">
          <a:xfrm>
            <a:off x="1817688" y="1090613"/>
            <a:ext cx="977900"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ATC</a:t>
            </a:r>
          </a:p>
        </p:txBody>
      </p:sp>
      <p:sp>
        <p:nvSpPr>
          <p:cNvPr id="35857" name="Rectangle 13"/>
          <p:cNvSpPr>
            <a:spLocks noChangeArrowheads="1"/>
          </p:cNvSpPr>
          <p:nvPr/>
        </p:nvSpPr>
        <p:spPr bwMode="auto">
          <a:xfrm>
            <a:off x="946150" y="5567363"/>
            <a:ext cx="871538"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620</a:t>
            </a:r>
          </a:p>
        </p:txBody>
      </p:sp>
      <p:sp>
        <p:nvSpPr>
          <p:cNvPr id="35858" name="Rectangle 14"/>
          <p:cNvSpPr>
            <a:spLocks noChangeArrowheads="1"/>
          </p:cNvSpPr>
          <p:nvPr/>
        </p:nvSpPr>
        <p:spPr bwMode="auto">
          <a:xfrm>
            <a:off x="401638" y="5567363"/>
            <a:ext cx="544512"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7</a:t>
            </a:r>
          </a:p>
        </p:txBody>
      </p:sp>
      <p:sp>
        <p:nvSpPr>
          <p:cNvPr id="35859" name="Rectangle 15"/>
          <p:cNvSpPr>
            <a:spLocks noChangeArrowheads="1"/>
          </p:cNvSpPr>
          <p:nvPr/>
        </p:nvSpPr>
        <p:spPr bwMode="auto">
          <a:xfrm>
            <a:off x="946150" y="5008563"/>
            <a:ext cx="871538"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480</a:t>
            </a:r>
          </a:p>
        </p:txBody>
      </p:sp>
      <p:sp>
        <p:nvSpPr>
          <p:cNvPr id="35860" name="Rectangle 16"/>
          <p:cNvSpPr>
            <a:spLocks noChangeArrowheads="1"/>
          </p:cNvSpPr>
          <p:nvPr/>
        </p:nvSpPr>
        <p:spPr bwMode="auto">
          <a:xfrm>
            <a:off x="401638" y="5008563"/>
            <a:ext cx="544512"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6</a:t>
            </a:r>
          </a:p>
        </p:txBody>
      </p:sp>
      <p:sp>
        <p:nvSpPr>
          <p:cNvPr id="35861" name="Rectangle 17"/>
          <p:cNvSpPr>
            <a:spLocks noChangeArrowheads="1"/>
          </p:cNvSpPr>
          <p:nvPr/>
        </p:nvSpPr>
        <p:spPr bwMode="auto">
          <a:xfrm>
            <a:off x="946150" y="4449763"/>
            <a:ext cx="871538"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380</a:t>
            </a:r>
          </a:p>
        </p:txBody>
      </p:sp>
      <p:sp>
        <p:nvSpPr>
          <p:cNvPr id="35862" name="Rectangle 18"/>
          <p:cNvSpPr>
            <a:spLocks noChangeArrowheads="1"/>
          </p:cNvSpPr>
          <p:nvPr/>
        </p:nvSpPr>
        <p:spPr bwMode="auto">
          <a:xfrm>
            <a:off x="401638" y="4449763"/>
            <a:ext cx="544512" cy="558800"/>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5</a:t>
            </a:r>
          </a:p>
        </p:txBody>
      </p:sp>
      <p:sp>
        <p:nvSpPr>
          <p:cNvPr id="35863" name="Rectangle 19"/>
          <p:cNvSpPr>
            <a:spLocks noChangeArrowheads="1"/>
          </p:cNvSpPr>
          <p:nvPr/>
        </p:nvSpPr>
        <p:spPr bwMode="auto">
          <a:xfrm>
            <a:off x="946150" y="3889375"/>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310</a:t>
            </a:r>
          </a:p>
        </p:txBody>
      </p:sp>
      <p:sp>
        <p:nvSpPr>
          <p:cNvPr id="35864" name="Rectangle 20"/>
          <p:cNvSpPr>
            <a:spLocks noChangeArrowheads="1"/>
          </p:cNvSpPr>
          <p:nvPr/>
        </p:nvSpPr>
        <p:spPr bwMode="auto">
          <a:xfrm>
            <a:off x="401638" y="3889375"/>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4</a:t>
            </a:r>
          </a:p>
        </p:txBody>
      </p:sp>
      <p:sp>
        <p:nvSpPr>
          <p:cNvPr id="35865" name="Rectangle 21"/>
          <p:cNvSpPr>
            <a:spLocks noChangeArrowheads="1"/>
          </p:cNvSpPr>
          <p:nvPr/>
        </p:nvSpPr>
        <p:spPr bwMode="auto">
          <a:xfrm>
            <a:off x="946150" y="3328988"/>
            <a:ext cx="871538"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260</a:t>
            </a:r>
          </a:p>
        </p:txBody>
      </p:sp>
      <p:sp>
        <p:nvSpPr>
          <p:cNvPr id="35866" name="Rectangle 22"/>
          <p:cNvSpPr>
            <a:spLocks noChangeArrowheads="1"/>
          </p:cNvSpPr>
          <p:nvPr/>
        </p:nvSpPr>
        <p:spPr bwMode="auto">
          <a:xfrm>
            <a:off x="401638" y="3328988"/>
            <a:ext cx="544512" cy="560387"/>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3</a:t>
            </a:r>
          </a:p>
        </p:txBody>
      </p:sp>
      <p:sp>
        <p:nvSpPr>
          <p:cNvPr id="35867" name="Rectangle 23"/>
          <p:cNvSpPr>
            <a:spLocks noChangeArrowheads="1"/>
          </p:cNvSpPr>
          <p:nvPr/>
        </p:nvSpPr>
        <p:spPr bwMode="auto">
          <a:xfrm>
            <a:off x="946150" y="2768600"/>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220</a:t>
            </a:r>
          </a:p>
        </p:txBody>
      </p:sp>
      <p:sp>
        <p:nvSpPr>
          <p:cNvPr id="35868" name="Rectangle 24"/>
          <p:cNvSpPr>
            <a:spLocks noChangeArrowheads="1"/>
          </p:cNvSpPr>
          <p:nvPr/>
        </p:nvSpPr>
        <p:spPr bwMode="auto">
          <a:xfrm>
            <a:off x="401638" y="2768600"/>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2</a:t>
            </a:r>
          </a:p>
        </p:txBody>
      </p:sp>
      <p:sp>
        <p:nvSpPr>
          <p:cNvPr id="35869" name="Rectangle 25"/>
          <p:cNvSpPr>
            <a:spLocks noChangeArrowheads="1"/>
          </p:cNvSpPr>
          <p:nvPr/>
        </p:nvSpPr>
        <p:spPr bwMode="auto">
          <a:xfrm>
            <a:off x="946150" y="2211388"/>
            <a:ext cx="871538" cy="55721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170</a:t>
            </a:r>
          </a:p>
        </p:txBody>
      </p:sp>
      <p:sp>
        <p:nvSpPr>
          <p:cNvPr id="35870" name="Rectangle 26"/>
          <p:cNvSpPr>
            <a:spLocks noChangeArrowheads="1"/>
          </p:cNvSpPr>
          <p:nvPr/>
        </p:nvSpPr>
        <p:spPr bwMode="auto">
          <a:xfrm>
            <a:off x="401638" y="2211388"/>
            <a:ext cx="544512" cy="557212"/>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a:t>
            </a:r>
          </a:p>
        </p:txBody>
      </p:sp>
      <p:sp>
        <p:nvSpPr>
          <p:cNvPr id="35871" name="Rectangle 27"/>
          <p:cNvSpPr>
            <a:spLocks noChangeArrowheads="1"/>
          </p:cNvSpPr>
          <p:nvPr/>
        </p:nvSpPr>
        <p:spPr bwMode="auto">
          <a:xfrm>
            <a:off x="946150" y="1651000"/>
            <a:ext cx="871538"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$100</a:t>
            </a:r>
          </a:p>
        </p:txBody>
      </p:sp>
      <p:sp>
        <p:nvSpPr>
          <p:cNvPr id="35872" name="Rectangle 28"/>
          <p:cNvSpPr>
            <a:spLocks noChangeArrowheads="1"/>
          </p:cNvSpPr>
          <p:nvPr/>
        </p:nvSpPr>
        <p:spPr bwMode="auto">
          <a:xfrm>
            <a:off x="401638" y="1651000"/>
            <a:ext cx="544512" cy="560388"/>
          </a:xfrm>
          <a:prstGeom prst="rect">
            <a:avLst/>
          </a:prstGeom>
          <a:noFill/>
          <a:ln w="9525">
            <a:noFill/>
            <a:miter lim="800000"/>
            <a:headEnd/>
            <a:tailEnd/>
          </a:ln>
        </p:spPr>
        <p:txBody>
          <a:bodyPr anchor="ctr"/>
          <a:lstStyle/>
          <a:p>
            <a:pPr algn="r">
              <a:lnSpc>
                <a:spcPct val="105000"/>
              </a:lnSpc>
              <a:spcBef>
                <a:spcPct val="45000"/>
              </a:spcBef>
              <a:buClr>
                <a:srgbClr val="00B85C"/>
              </a:buClr>
              <a:buSzPct val="120000"/>
              <a:buFont typeface="Wingdings" pitchFamily="2" charset="2"/>
              <a:buNone/>
            </a:pPr>
            <a:r>
              <a:rPr lang="en-US" sz="2300">
                <a:latin typeface="Arial"/>
                <a:cs typeface="Arial"/>
              </a:rPr>
              <a:t>0</a:t>
            </a:r>
          </a:p>
        </p:txBody>
      </p:sp>
      <p:sp>
        <p:nvSpPr>
          <p:cNvPr id="35873" name="Rectangle 29"/>
          <p:cNvSpPr>
            <a:spLocks noChangeArrowheads="1"/>
          </p:cNvSpPr>
          <p:nvPr/>
        </p:nvSpPr>
        <p:spPr bwMode="auto">
          <a:xfrm>
            <a:off x="946150" y="1090613"/>
            <a:ext cx="871538"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i="1">
                <a:latin typeface="Arial"/>
                <a:cs typeface="Arial"/>
              </a:rPr>
              <a:t>TC</a:t>
            </a:r>
          </a:p>
        </p:txBody>
      </p:sp>
      <p:sp>
        <p:nvSpPr>
          <p:cNvPr id="35874" name="Rectangle 30"/>
          <p:cNvSpPr>
            <a:spLocks noChangeArrowheads="1"/>
          </p:cNvSpPr>
          <p:nvPr/>
        </p:nvSpPr>
        <p:spPr bwMode="auto">
          <a:xfrm>
            <a:off x="401638" y="1090613"/>
            <a:ext cx="544512" cy="560387"/>
          </a:xfrm>
          <a:prstGeom prst="rect">
            <a:avLst/>
          </a:prstGeom>
          <a:noFill/>
          <a:ln w="9525">
            <a:noFill/>
            <a:miter lim="800000"/>
            <a:headEnd/>
            <a:tailEnd/>
          </a:ln>
        </p:spPr>
        <p:txBody>
          <a:bodyP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5875" name="Line 31"/>
          <p:cNvSpPr>
            <a:spLocks noChangeShapeType="1"/>
          </p:cNvSpPr>
          <p:nvPr/>
        </p:nvSpPr>
        <p:spPr bwMode="auto">
          <a:xfrm>
            <a:off x="401638" y="1090613"/>
            <a:ext cx="239395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5876" name="Line 32"/>
          <p:cNvSpPr>
            <a:spLocks noChangeShapeType="1"/>
          </p:cNvSpPr>
          <p:nvPr/>
        </p:nvSpPr>
        <p:spPr bwMode="auto">
          <a:xfrm>
            <a:off x="401638" y="1651000"/>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77" name="Line 33"/>
          <p:cNvSpPr>
            <a:spLocks noChangeShapeType="1"/>
          </p:cNvSpPr>
          <p:nvPr/>
        </p:nvSpPr>
        <p:spPr bwMode="auto">
          <a:xfrm>
            <a:off x="401638" y="2211388"/>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78" name="Line 34"/>
          <p:cNvSpPr>
            <a:spLocks noChangeShapeType="1"/>
          </p:cNvSpPr>
          <p:nvPr/>
        </p:nvSpPr>
        <p:spPr bwMode="auto">
          <a:xfrm>
            <a:off x="401638" y="2768600"/>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79" name="Line 35"/>
          <p:cNvSpPr>
            <a:spLocks noChangeShapeType="1"/>
          </p:cNvSpPr>
          <p:nvPr/>
        </p:nvSpPr>
        <p:spPr bwMode="auto">
          <a:xfrm>
            <a:off x="401638" y="3328988"/>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80" name="Line 36"/>
          <p:cNvSpPr>
            <a:spLocks noChangeShapeType="1"/>
          </p:cNvSpPr>
          <p:nvPr/>
        </p:nvSpPr>
        <p:spPr bwMode="auto">
          <a:xfrm>
            <a:off x="401638" y="3889375"/>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81" name="Line 37"/>
          <p:cNvSpPr>
            <a:spLocks noChangeShapeType="1"/>
          </p:cNvSpPr>
          <p:nvPr/>
        </p:nvSpPr>
        <p:spPr bwMode="auto">
          <a:xfrm>
            <a:off x="401638" y="4449763"/>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82" name="Line 38"/>
          <p:cNvSpPr>
            <a:spLocks noChangeShapeType="1"/>
          </p:cNvSpPr>
          <p:nvPr/>
        </p:nvSpPr>
        <p:spPr bwMode="auto">
          <a:xfrm>
            <a:off x="401638" y="5008563"/>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83" name="Line 39"/>
          <p:cNvSpPr>
            <a:spLocks noChangeShapeType="1"/>
          </p:cNvSpPr>
          <p:nvPr/>
        </p:nvSpPr>
        <p:spPr bwMode="auto">
          <a:xfrm>
            <a:off x="401638" y="5567363"/>
            <a:ext cx="2393950" cy="0"/>
          </a:xfrm>
          <a:prstGeom prst="line">
            <a:avLst/>
          </a:prstGeom>
          <a:noFill/>
          <a:ln w="12700">
            <a:solidFill>
              <a:schemeClr val="tx1"/>
            </a:solidFill>
            <a:round/>
            <a:headEnd/>
            <a:tailEnd/>
          </a:ln>
        </p:spPr>
        <p:txBody>
          <a:bodyPr/>
          <a:lstStyle/>
          <a:p>
            <a:endParaRPr lang="en-US">
              <a:latin typeface="Arial"/>
              <a:cs typeface="Arial"/>
            </a:endParaRPr>
          </a:p>
        </p:txBody>
      </p:sp>
      <p:sp>
        <p:nvSpPr>
          <p:cNvPr id="35884" name="Line 40"/>
          <p:cNvSpPr>
            <a:spLocks noChangeShapeType="1"/>
          </p:cNvSpPr>
          <p:nvPr/>
        </p:nvSpPr>
        <p:spPr bwMode="auto">
          <a:xfrm>
            <a:off x="401638" y="6127750"/>
            <a:ext cx="2393950"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5885" name="Line 41"/>
          <p:cNvSpPr>
            <a:spLocks noChangeShapeType="1"/>
          </p:cNvSpPr>
          <p:nvPr/>
        </p:nvSpPr>
        <p:spPr bwMode="auto">
          <a:xfrm>
            <a:off x="401638" y="1090613"/>
            <a:ext cx="0" cy="5037137"/>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5886" name="Line 42"/>
          <p:cNvSpPr>
            <a:spLocks noChangeShapeType="1"/>
          </p:cNvSpPr>
          <p:nvPr/>
        </p:nvSpPr>
        <p:spPr bwMode="auto">
          <a:xfrm>
            <a:off x="946150"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5887" name="Line 43"/>
          <p:cNvSpPr>
            <a:spLocks noChangeShapeType="1"/>
          </p:cNvSpPr>
          <p:nvPr/>
        </p:nvSpPr>
        <p:spPr bwMode="auto">
          <a:xfrm>
            <a:off x="1817688" y="1090613"/>
            <a:ext cx="0" cy="5037137"/>
          </a:xfrm>
          <a:prstGeom prst="line">
            <a:avLst/>
          </a:prstGeom>
          <a:noFill/>
          <a:ln w="12700">
            <a:solidFill>
              <a:schemeClr val="tx1"/>
            </a:solidFill>
            <a:round/>
            <a:headEnd/>
            <a:tailEnd/>
          </a:ln>
        </p:spPr>
        <p:txBody>
          <a:bodyPr/>
          <a:lstStyle/>
          <a:p>
            <a:endParaRPr lang="en-US">
              <a:latin typeface="Arial"/>
              <a:cs typeface="Arial"/>
            </a:endParaRPr>
          </a:p>
        </p:txBody>
      </p:sp>
      <p:sp>
        <p:nvSpPr>
          <p:cNvPr id="35888" name="Line 44"/>
          <p:cNvSpPr>
            <a:spLocks noChangeShapeType="1"/>
          </p:cNvSpPr>
          <p:nvPr/>
        </p:nvSpPr>
        <p:spPr bwMode="auto">
          <a:xfrm>
            <a:off x="2795588" y="1090613"/>
            <a:ext cx="0" cy="5037137"/>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588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33</a:t>
            </a:fld>
            <a:endParaRPr lang="en-US" dirty="0"/>
          </a:p>
        </p:txBody>
      </p:sp>
      <p:sp>
        <p:nvSpPr>
          <p:cNvPr id="108" name="Arc 104"/>
          <p:cNvSpPr>
            <a:spLocks/>
          </p:cNvSpPr>
          <p:nvPr/>
        </p:nvSpPr>
        <p:spPr bwMode="auto">
          <a:xfrm flipH="1" flipV="1">
            <a:off x="4975225" y="228600"/>
            <a:ext cx="1903413" cy="3455987"/>
          </a:xfrm>
          <a:custGeom>
            <a:avLst/>
            <a:gdLst>
              <a:gd name="T0" fmla="*/ 2147483647 w 19418"/>
              <a:gd name="T1" fmla="*/ 0 h 21594"/>
              <a:gd name="T2" fmla="*/ 2147483647 w 19418"/>
              <a:gd name="T3" fmla="*/ 2147483647 h 21594"/>
              <a:gd name="T4" fmla="*/ 0 w 19418"/>
              <a:gd name="T5" fmla="*/ 2147483647 h 21594"/>
              <a:gd name="T6" fmla="*/ 0 60000 65536"/>
              <a:gd name="T7" fmla="*/ 0 60000 65536"/>
              <a:gd name="T8" fmla="*/ 0 60000 65536"/>
              <a:gd name="T9" fmla="*/ 0 w 19418"/>
              <a:gd name="T10" fmla="*/ 0 h 21594"/>
              <a:gd name="T11" fmla="*/ 19418 w 19418"/>
              <a:gd name="T12" fmla="*/ 21594 h 21594"/>
            </a:gdLst>
            <a:ahLst/>
            <a:cxnLst>
              <a:cxn ang="T6">
                <a:pos x="T0" y="T1"/>
              </a:cxn>
              <a:cxn ang="T7">
                <a:pos x="T2" y="T3"/>
              </a:cxn>
              <a:cxn ang="T8">
                <a:pos x="T4" y="T5"/>
              </a:cxn>
            </a:cxnLst>
            <a:rect l="T9" t="T10" r="T11" b="T12"/>
            <a:pathLst>
              <a:path w="19418" h="21594" fill="none" extrusionOk="0">
                <a:moveTo>
                  <a:pt x="493" y="-1"/>
                </a:moveTo>
                <a:cubicBezTo>
                  <a:pt x="8574" y="184"/>
                  <a:pt x="15877" y="4865"/>
                  <a:pt x="19417" y="12133"/>
                </a:cubicBezTo>
              </a:path>
              <a:path w="19418" h="21594" stroke="0" extrusionOk="0">
                <a:moveTo>
                  <a:pt x="493" y="-1"/>
                </a:moveTo>
                <a:cubicBezTo>
                  <a:pt x="8574" y="184"/>
                  <a:pt x="15877" y="4865"/>
                  <a:pt x="19417" y="12133"/>
                </a:cubicBezTo>
                <a:lnTo>
                  <a:pt x="0" y="21594"/>
                </a:lnTo>
                <a:close/>
              </a:path>
            </a:pathLst>
          </a:custGeom>
          <a:noFill/>
          <a:ln w="38100">
            <a:solidFill>
              <a:srgbClr val="FF0000"/>
            </a:solidFill>
            <a:round/>
            <a:headEnd type="triangle" w="lg" len="med"/>
            <a:tailEnd type="none" w="lg" len="med"/>
          </a:ln>
        </p:spPr>
        <p:txBody>
          <a:bodyPr rot="10800000" wrap="none" anchor="ctr"/>
          <a:lstStyle/>
          <a:p>
            <a:endParaRPr lang="en-US">
              <a:latin typeface="Arial"/>
              <a:cs typeface="Arial"/>
            </a:endParaRPr>
          </a:p>
        </p:txBody>
      </p:sp>
      <p:sp>
        <p:nvSpPr>
          <p:cNvPr id="109" name="Arc 105"/>
          <p:cNvSpPr>
            <a:spLocks/>
          </p:cNvSpPr>
          <p:nvPr/>
        </p:nvSpPr>
        <p:spPr bwMode="auto">
          <a:xfrm flipH="1" flipV="1">
            <a:off x="7007225" y="2768600"/>
            <a:ext cx="1679575" cy="901700"/>
          </a:xfrm>
          <a:custGeom>
            <a:avLst/>
            <a:gdLst>
              <a:gd name="T0" fmla="*/ 0 w 19791"/>
              <a:gd name="T1" fmla="*/ 2147483647 h 21520"/>
              <a:gd name="T2" fmla="*/ 2147483647 w 19791"/>
              <a:gd name="T3" fmla="*/ 0 h 21520"/>
              <a:gd name="T4" fmla="*/ 2147483647 w 19791"/>
              <a:gd name="T5" fmla="*/ 2147483647 h 21520"/>
              <a:gd name="T6" fmla="*/ 0 60000 65536"/>
              <a:gd name="T7" fmla="*/ 0 60000 65536"/>
              <a:gd name="T8" fmla="*/ 0 60000 65536"/>
              <a:gd name="T9" fmla="*/ 0 w 19791"/>
              <a:gd name="T10" fmla="*/ 0 h 21520"/>
              <a:gd name="T11" fmla="*/ 19791 w 19791"/>
              <a:gd name="T12" fmla="*/ 21520 h 21520"/>
            </a:gdLst>
            <a:ahLst/>
            <a:cxnLst>
              <a:cxn ang="T6">
                <a:pos x="T0" y="T1"/>
              </a:cxn>
              <a:cxn ang="T7">
                <a:pos x="T2" y="T3"/>
              </a:cxn>
              <a:cxn ang="T8">
                <a:pos x="T4" y="T5"/>
              </a:cxn>
            </a:cxnLst>
            <a:rect l="T9" t="T10" r="T11" b="T12"/>
            <a:pathLst>
              <a:path w="19791" h="21520" fill="none" extrusionOk="0">
                <a:moveTo>
                  <a:pt x="-1" y="12866"/>
                </a:moveTo>
                <a:cubicBezTo>
                  <a:pt x="3169" y="5618"/>
                  <a:pt x="10047" y="682"/>
                  <a:pt x="17929" y="0"/>
                </a:cubicBezTo>
              </a:path>
              <a:path w="19791" h="21520" stroke="0" extrusionOk="0">
                <a:moveTo>
                  <a:pt x="-1" y="12866"/>
                </a:moveTo>
                <a:cubicBezTo>
                  <a:pt x="3169" y="5618"/>
                  <a:pt x="10047" y="682"/>
                  <a:pt x="17929" y="0"/>
                </a:cubicBezTo>
                <a:lnTo>
                  <a:pt x="19791" y="21520"/>
                </a:lnTo>
                <a:close/>
              </a:path>
            </a:pathLst>
          </a:custGeom>
          <a:noFill/>
          <a:ln w="38100">
            <a:solidFill>
              <a:srgbClr val="FF0000"/>
            </a:solidFill>
            <a:round/>
            <a:headEnd type="triangle" w="lg" len="med"/>
            <a:tailEnd/>
          </a:ln>
        </p:spPr>
        <p:txBody>
          <a:bodyPr rot="10800000" wrap="none" anchor="ctr"/>
          <a:lstStyle/>
          <a:p>
            <a:endParaRPr lang="en-US">
              <a:latin typeface="Arial"/>
              <a:cs typeface="Arial"/>
            </a:endParaRPr>
          </a:p>
        </p:txBody>
      </p:sp>
      <p:sp>
        <p:nvSpPr>
          <p:cNvPr id="110" name="Line 106"/>
          <p:cNvSpPr>
            <a:spLocks noChangeShapeType="1"/>
          </p:cNvSpPr>
          <p:nvPr/>
        </p:nvSpPr>
        <p:spPr bwMode="auto">
          <a:xfrm>
            <a:off x="5038725" y="5048250"/>
            <a:ext cx="1716088" cy="0"/>
          </a:xfrm>
          <a:prstGeom prst="line">
            <a:avLst/>
          </a:prstGeom>
          <a:noFill/>
          <a:ln w="38100">
            <a:solidFill>
              <a:srgbClr val="CC0000"/>
            </a:solidFill>
            <a:round/>
            <a:headEnd/>
            <a:tailEnd type="triangle" w="lg" len="med"/>
          </a:ln>
        </p:spPr>
        <p:txBody>
          <a:bodyPr/>
          <a:lstStyle/>
          <a:p>
            <a:endParaRPr lang="en-US">
              <a:latin typeface="Arial"/>
              <a:cs typeface="Arial"/>
            </a:endParaRPr>
          </a:p>
        </p:txBody>
      </p:sp>
      <p:sp>
        <p:nvSpPr>
          <p:cNvPr id="111" name="Line 107"/>
          <p:cNvSpPr>
            <a:spLocks noChangeShapeType="1"/>
          </p:cNvSpPr>
          <p:nvPr/>
        </p:nvSpPr>
        <p:spPr bwMode="auto">
          <a:xfrm>
            <a:off x="7124700" y="5046662"/>
            <a:ext cx="1476375" cy="0"/>
          </a:xfrm>
          <a:prstGeom prst="line">
            <a:avLst/>
          </a:prstGeom>
          <a:noFill/>
          <a:ln w="38100">
            <a:solidFill>
              <a:srgbClr val="CC0000"/>
            </a:solidFill>
            <a:round/>
            <a:headEnd/>
            <a:tailEnd type="triangle" w="lg" len="med"/>
          </a:ln>
        </p:spPr>
        <p:txBody>
          <a:bodyPr/>
          <a:lstStyle/>
          <a:p>
            <a:endParaRPr lang="en-US">
              <a:latin typeface="Arial"/>
              <a:cs typeface="Arial"/>
            </a:endParaRPr>
          </a:p>
        </p:txBody>
      </p:sp>
      <p:grpSp>
        <p:nvGrpSpPr>
          <p:cNvPr id="112" name="Group 69"/>
          <p:cNvGrpSpPr>
            <a:grpSpLocks/>
          </p:cNvGrpSpPr>
          <p:nvPr/>
        </p:nvGrpSpPr>
        <p:grpSpPr bwMode="auto">
          <a:xfrm>
            <a:off x="6969125" y="3541712"/>
            <a:ext cx="301625" cy="2130425"/>
            <a:chOff x="4502" y="2360"/>
            <a:chExt cx="190" cy="1342"/>
          </a:xfrm>
        </p:grpSpPr>
        <p:sp>
          <p:nvSpPr>
            <p:cNvPr id="113" name="Line 66"/>
            <p:cNvSpPr>
              <a:spLocks noChangeShapeType="1"/>
            </p:cNvSpPr>
            <p:nvPr/>
          </p:nvSpPr>
          <p:spPr bwMode="auto">
            <a:xfrm>
              <a:off x="4598" y="2384"/>
              <a:ext cx="0" cy="1096"/>
            </a:xfrm>
            <a:prstGeom prst="line">
              <a:avLst/>
            </a:prstGeom>
            <a:noFill/>
            <a:ln w="12700">
              <a:solidFill>
                <a:srgbClr val="CC0000"/>
              </a:solidFill>
              <a:round/>
              <a:headEnd/>
              <a:tailEnd/>
            </a:ln>
          </p:spPr>
          <p:txBody>
            <a:bodyPr/>
            <a:lstStyle/>
            <a:p>
              <a:endParaRPr lang="en-US">
                <a:latin typeface="Arial"/>
                <a:cs typeface="Arial"/>
              </a:endParaRPr>
            </a:p>
          </p:txBody>
        </p:sp>
        <p:sp>
          <p:nvSpPr>
            <p:cNvPr id="114" name="Oval 67"/>
            <p:cNvSpPr>
              <a:spLocks noChangeAspect="1" noChangeArrowheads="1"/>
            </p:cNvSpPr>
            <p:nvPr/>
          </p:nvSpPr>
          <p:spPr bwMode="auto">
            <a:xfrm>
              <a:off x="4568" y="2360"/>
              <a:ext cx="55" cy="55"/>
            </a:xfrm>
            <a:prstGeom prst="ellipse">
              <a:avLst/>
            </a:prstGeom>
            <a:solidFill>
              <a:srgbClr val="CC0000"/>
            </a:solidFill>
            <a:ln w="9525">
              <a:noFill/>
              <a:round/>
              <a:headEnd/>
              <a:tailEnd/>
            </a:ln>
          </p:spPr>
          <p:txBody>
            <a:bodyPr wrap="none" anchor="ctr"/>
            <a:lstStyle/>
            <a:p>
              <a:endParaRPr lang="en-US">
                <a:latin typeface="Arial"/>
                <a:cs typeface="Arial"/>
              </a:endParaRPr>
            </a:p>
          </p:txBody>
        </p:sp>
        <p:sp>
          <p:nvSpPr>
            <p:cNvPr id="115" name="Rectangle 68"/>
            <p:cNvSpPr>
              <a:spLocks noChangeArrowheads="1"/>
            </p:cNvSpPr>
            <p:nvPr/>
          </p:nvSpPr>
          <p:spPr bwMode="auto">
            <a:xfrm>
              <a:off x="4502" y="3478"/>
              <a:ext cx="190" cy="224"/>
            </a:xfrm>
            <a:prstGeom prst="rect">
              <a:avLst/>
            </a:prstGeom>
            <a:noFill/>
            <a:ln w="12700">
              <a:solidFill>
                <a:srgbClr val="CC0000"/>
              </a:solidFill>
              <a:miter lim="800000"/>
              <a:headEnd/>
              <a:tailEnd/>
            </a:ln>
          </p:spPr>
          <p:txBody>
            <a:bodyPr wrap="none" anchor="ctr"/>
            <a:lstStyle/>
            <a:p>
              <a:endParaRPr lang="en-US">
                <a:latin typeface="Arial"/>
                <a:cs typeface="Arial"/>
              </a:endParaRPr>
            </a:p>
          </p:txBody>
        </p:sp>
      </p:grpSp>
      <p:sp>
        <p:nvSpPr>
          <p:cNvPr id="14" name="TextBox 13"/>
          <p:cNvSpPr txBox="1"/>
          <p:nvPr/>
        </p:nvSpPr>
        <p:spPr>
          <a:xfrm>
            <a:off x="4675885" y="3832651"/>
            <a:ext cx="2033165" cy="830997"/>
          </a:xfrm>
          <a:prstGeom prst="rect">
            <a:avLst/>
          </a:prstGeom>
          <a:solidFill>
            <a:srgbClr val="FFCCFF"/>
          </a:solidFill>
        </p:spPr>
        <p:txBody>
          <a:bodyPr wrap="square" rtlCol="0">
            <a:spAutoFit/>
          </a:bodyPr>
          <a:lstStyle/>
          <a:p>
            <a:r>
              <a:rPr lang="en-US" sz="1600" dirty="0"/>
              <a:t>As Q rises</a:t>
            </a:r>
            <a:r>
              <a:rPr lang="en-US" sz="1600" dirty="0" smtClean="0"/>
              <a:t>: initially</a:t>
            </a:r>
            <a:r>
              <a:rPr lang="en-US" sz="1600" dirty="0"/>
              <a:t>,  falling AFC pulls ATC down</a:t>
            </a:r>
            <a:r>
              <a:rPr lang="en-US" sz="1600" dirty="0" smtClean="0"/>
              <a:t>.</a:t>
            </a:r>
            <a:endParaRPr lang="en-US" sz="1600" dirty="0"/>
          </a:p>
        </p:txBody>
      </p:sp>
      <p:sp>
        <p:nvSpPr>
          <p:cNvPr id="117" name="TextBox 116"/>
          <p:cNvSpPr txBox="1"/>
          <p:nvPr/>
        </p:nvSpPr>
        <p:spPr>
          <a:xfrm>
            <a:off x="7269688" y="3886200"/>
            <a:ext cx="1569512" cy="830997"/>
          </a:xfrm>
          <a:prstGeom prst="rect">
            <a:avLst/>
          </a:prstGeom>
          <a:solidFill>
            <a:srgbClr val="FFCCFF"/>
          </a:solidFill>
        </p:spPr>
        <p:txBody>
          <a:bodyPr wrap="square" rtlCol="0">
            <a:spAutoFit/>
          </a:bodyPr>
          <a:lstStyle/>
          <a:p>
            <a:r>
              <a:rPr lang="en-US" sz="1600" dirty="0" smtClean="0"/>
              <a:t>Eventually</a:t>
            </a:r>
            <a:r>
              <a:rPr lang="en-US" sz="1600" dirty="0"/>
              <a:t>, rising AVC pulls ATC up</a:t>
            </a:r>
            <a:r>
              <a:rPr lang="en-US" sz="1600" dirty="0" smtClean="0"/>
              <a:t>.</a:t>
            </a:r>
            <a:endParaRPr lang="en-US" sz="1600" dirty="0"/>
          </a:p>
        </p:txBody>
      </p:sp>
      <p:sp>
        <p:nvSpPr>
          <p:cNvPr id="118" name="TextBox 117"/>
          <p:cNvSpPr txBox="1"/>
          <p:nvPr/>
        </p:nvSpPr>
        <p:spPr>
          <a:xfrm>
            <a:off x="6553200" y="5638800"/>
            <a:ext cx="1569512" cy="338554"/>
          </a:xfrm>
          <a:prstGeom prst="rect">
            <a:avLst/>
          </a:prstGeom>
          <a:solidFill>
            <a:srgbClr val="FFCCFF"/>
          </a:solidFill>
        </p:spPr>
        <p:txBody>
          <a:bodyPr wrap="square" rtlCol="0">
            <a:spAutoFit/>
          </a:bodyPr>
          <a:lstStyle/>
          <a:p>
            <a:r>
              <a:rPr lang="en-US" sz="1600" dirty="0" smtClean="0"/>
              <a:t>Efficient scale</a:t>
            </a:r>
            <a:endParaRPr lang="en-US" sz="1600" dirty="0"/>
          </a:p>
        </p:txBody>
      </p:sp>
    </p:spTree>
    <p:extLst>
      <p:ext uri="{BB962C8B-B14F-4D97-AF65-F5344CB8AC3E}">
        <p14:creationId xmlns:p14="http://schemas.microsoft.com/office/powerpoint/2010/main" val="6191489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animEffect transition="in" filter="wipe(left)">
                                      <p:cBhvr>
                                        <p:cTn id="11" dur="500"/>
                                        <p:tgtEl>
                                          <p:spTgt spid="9">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strips(downRight)">
                                      <p:cBhvr>
                                        <p:cTn id="24" dur="500"/>
                                        <p:tgtEl>
                                          <p:spTgt spid="10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0"/>
                                        </p:tgtEl>
                                      </p:cBhvr>
                                    </p:animEffect>
                                    <p:set>
                                      <p:cBhvr>
                                        <p:cTn id="33" dur="1" fill="hold">
                                          <p:stCondLst>
                                            <p:cond delay="499"/>
                                          </p:stCondLst>
                                        </p:cTn>
                                        <p:tgtEl>
                                          <p:spTgt spid="1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8"/>
                                        </p:tgtEl>
                                      </p:cBhvr>
                                    </p:animEffect>
                                    <p:set>
                                      <p:cBhvr>
                                        <p:cTn id="36" dur="1" fill="hold">
                                          <p:stCondLst>
                                            <p:cond delay="499"/>
                                          </p:stCondLst>
                                        </p:cTn>
                                        <p:tgtEl>
                                          <p:spTgt spid="108"/>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left)">
                                      <p:cBhvr>
                                        <p:cTn id="39" dur="500"/>
                                        <p:tgtEl>
                                          <p:spTgt spid="111"/>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strips(upRight)">
                                      <p:cBhvr>
                                        <p:cTn id="42" dur="500"/>
                                        <p:tgtEl>
                                          <p:spTgt spid="10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wipe(left)">
                                      <p:cBhvr>
                                        <p:cTn id="46" dur="500"/>
                                        <p:tgtEl>
                                          <p:spTgt spid="1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09"/>
                                        </p:tgtEl>
                                      </p:cBhvr>
                                    </p:animEffect>
                                    <p:set>
                                      <p:cBhvr>
                                        <p:cTn id="51" dur="1" fill="hold">
                                          <p:stCondLst>
                                            <p:cond delay="499"/>
                                          </p:stCondLst>
                                        </p:cTn>
                                        <p:tgtEl>
                                          <p:spTgt spid="10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1"/>
                                        </p:tgtEl>
                                      </p:cBhvr>
                                    </p:animEffect>
                                    <p:set>
                                      <p:cBhvr>
                                        <p:cTn id="54" dur="1" fill="hold">
                                          <p:stCondLst>
                                            <p:cond delay="499"/>
                                          </p:stCondLst>
                                        </p:cTn>
                                        <p:tgtEl>
                                          <p:spTgt spid="111"/>
                                        </p:tgtEl>
                                        <p:attrNameLst>
                                          <p:attrName>style.visibility</p:attrName>
                                        </p:attrNameLst>
                                      </p:cBhvr>
                                      <p:to>
                                        <p:strVal val="hidden"/>
                                      </p:to>
                                    </p:se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wipe(up)">
                                      <p:cBhvr>
                                        <p:cTn id="58" dur="500"/>
                                        <p:tgtEl>
                                          <p:spTgt spid="1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wipe(left)">
                                      <p:cBhvr>
                                        <p:cTn id="6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8" grpId="0" animBg="1"/>
      <p:bldP spid="108" grpId="1" animBg="1"/>
      <p:bldP spid="109" grpId="0" animBg="1"/>
      <p:bldP spid="109" grpId="1" animBg="1"/>
      <p:bldP spid="110" grpId="0" animBg="1"/>
      <p:bldP spid="110" grpId="1" animBg="1"/>
      <p:bldP spid="111" grpId="0" animBg="1"/>
      <p:bldP spid="111" grpId="1" animBg="1"/>
      <p:bldP spid="14" grpId="0" animBg="1"/>
      <p:bldP spid="117" grpId="0" animBg="1"/>
      <p:bldP spid="1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algn="ctr" eaLnBrk="1" hangingPunct="1"/>
            <a:r>
              <a:rPr lang="en-US" sz="2700" b="1" dirty="0" smtClean="0"/>
              <a:t>EXAMPLE 2</a:t>
            </a:r>
            <a:r>
              <a:rPr lang="en-US" sz="2700" dirty="0" smtClean="0"/>
              <a:t>:  </a:t>
            </a:r>
            <a:r>
              <a:rPr lang="en-US" sz="2900" dirty="0" smtClean="0"/>
              <a:t>The Various Cost Curves Together</a:t>
            </a:r>
          </a:p>
        </p:txBody>
      </p:sp>
      <p:sp>
        <p:nvSpPr>
          <p:cNvPr id="14" name="Text Placeholder 13"/>
          <p:cNvSpPr>
            <a:spLocks noGrp="1"/>
          </p:cNvSpPr>
          <p:nvPr>
            <p:ph type="body" sz="quarter" idx="12"/>
          </p:nvPr>
        </p:nvSpPr>
        <p:spPr/>
        <p:txBody>
          <a:bodyPr/>
          <a:lstStyle/>
          <a:p>
            <a:endParaRPr lang="en-US"/>
          </a:p>
        </p:txBody>
      </p:sp>
      <p:sp>
        <p:nvSpPr>
          <p:cNvPr id="3686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6870" name="AutoShape 4"/>
          <p:cNvSpPr>
            <a:spLocks noChangeAspect="1" noChangeArrowheads="1" noTextEdit="1"/>
          </p:cNvSpPr>
          <p:nvPr/>
        </p:nvSpPr>
        <p:spPr bwMode="auto">
          <a:xfrm>
            <a:off x="3408363" y="779463"/>
            <a:ext cx="5394325" cy="5592762"/>
          </a:xfrm>
          <a:prstGeom prst="rect">
            <a:avLst/>
          </a:prstGeom>
          <a:noFill/>
          <a:ln w="9525">
            <a:noFill/>
            <a:miter lim="800000"/>
            <a:headEnd/>
            <a:tailEnd/>
          </a:ln>
        </p:spPr>
        <p:txBody>
          <a:bodyPr/>
          <a:lstStyle/>
          <a:p>
            <a:endParaRPr lang="en-US">
              <a:latin typeface="Arial"/>
              <a:cs typeface="Arial"/>
            </a:endParaRPr>
          </a:p>
        </p:txBody>
      </p:sp>
      <p:sp>
        <p:nvSpPr>
          <p:cNvPr id="36871" name="Rectangle 5"/>
          <p:cNvSpPr>
            <a:spLocks noChangeArrowheads="1"/>
          </p:cNvSpPr>
          <p:nvPr/>
        </p:nvSpPr>
        <p:spPr bwMode="auto">
          <a:xfrm>
            <a:off x="3457575" y="828675"/>
            <a:ext cx="5284788" cy="5494338"/>
          </a:xfrm>
          <a:prstGeom prst="rect">
            <a:avLst/>
          </a:prstGeom>
          <a:solidFill>
            <a:srgbClr val="CCFFCC"/>
          </a:solidFill>
          <a:ln w="0">
            <a:solidFill>
              <a:srgbClr val="000000"/>
            </a:solidFill>
            <a:miter lim="800000"/>
            <a:headEnd/>
            <a:tailEnd/>
          </a:ln>
        </p:spPr>
        <p:txBody>
          <a:bodyPr/>
          <a:lstStyle/>
          <a:p>
            <a:endParaRPr lang="en-US">
              <a:latin typeface="Arial"/>
              <a:cs typeface="Arial"/>
            </a:endParaRPr>
          </a:p>
        </p:txBody>
      </p:sp>
      <p:sp>
        <p:nvSpPr>
          <p:cNvPr id="36872" name="Rectangle 6"/>
          <p:cNvSpPr>
            <a:spLocks noChangeArrowheads="1"/>
          </p:cNvSpPr>
          <p:nvPr/>
        </p:nvSpPr>
        <p:spPr bwMode="auto">
          <a:xfrm>
            <a:off x="4741863" y="1108075"/>
            <a:ext cx="3792537" cy="4208463"/>
          </a:xfrm>
          <a:prstGeom prst="rect">
            <a:avLst/>
          </a:prstGeom>
          <a:solidFill>
            <a:srgbClr val="FFFFFF"/>
          </a:solidFill>
          <a:ln w="9525">
            <a:noFill/>
            <a:miter lim="800000"/>
            <a:headEnd/>
            <a:tailEnd/>
          </a:ln>
        </p:spPr>
        <p:txBody>
          <a:bodyPr/>
          <a:lstStyle/>
          <a:p>
            <a:endParaRPr lang="en-US">
              <a:latin typeface="Arial"/>
              <a:cs typeface="Arial"/>
            </a:endParaRPr>
          </a:p>
        </p:txBody>
      </p:sp>
      <p:grpSp>
        <p:nvGrpSpPr>
          <p:cNvPr id="2" name="Group 7"/>
          <p:cNvGrpSpPr>
            <a:grpSpLocks/>
          </p:cNvGrpSpPr>
          <p:nvPr/>
        </p:nvGrpSpPr>
        <p:grpSpPr bwMode="auto">
          <a:xfrm>
            <a:off x="5210175" y="3276600"/>
            <a:ext cx="3632200" cy="1792288"/>
            <a:chOff x="3282" y="2064"/>
            <a:chExt cx="2288" cy="1129"/>
          </a:xfrm>
        </p:grpSpPr>
        <p:sp>
          <p:nvSpPr>
            <p:cNvPr id="36961" name="Freeform 8"/>
            <p:cNvSpPr>
              <a:spLocks/>
            </p:cNvSpPr>
            <p:nvPr/>
          </p:nvSpPr>
          <p:spPr bwMode="auto">
            <a:xfrm>
              <a:off x="3307" y="2089"/>
              <a:ext cx="2263" cy="1104"/>
            </a:xfrm>
            <a:custGeom>
              <a:avLst/>
              <a:gdLst>
                <a:gd name="T0" fmla="*/ 0 w 361"/>
                <a:gd name="T1" fmla="*/ 0 h 176"/>
                <a:gd name="T2" fmla="*/ 503508 w 361"/>
                <a:gd name="T3" fmla="*/ 970730 h 176"/>
                <a:gd name="T4" fmla="*/ 997663 w 361"/>
                <a:gd name="T5" fmla="*/ 1301955 h 176"/>
                <a:gd name="T6" fmla="*/ 1500933 w 361"/>
                <a:gd name="T7" fmla="*/ 1466074 h 176"/>
                <a:gd name="T8" fmla="*/ 1993634 w 361"/>
                <a:gd name="T9" fmla="*/ 1563577 h 176"/>
                <a:gd name="T10" fmla="*/ 2496904 w 361"/>
                <a:gd name="T11" fmla="*/ 1622554 h 176"/>
                <a:gd name="T12" fmla="*/ 2991059 w 361"/>
                <a:gd name="T13" fmla="*/ 1670440 h 176"/>
                <a:gd name="T14" fmla="*/ 3494568 w 361"/>
                <a:gd name="T15" fmla="*/ 1709199 h 176"/>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76"/>
                <a:gd name="T26" fmla="*/ 361 w 361"/>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76">
                  <a:moveTo>
                    <a:pt x="0" y="0"/>
                  </a:moveTo>
                  <a:lnTo>
                    <a:pt x="52" y="100"/>
                  </a:lnTo>
                  <a:lnTo>
                    <a:pt x="103" y="134"/>
                  </a:lnTo>
                  <a:lnTo>
                    <a:pt x="155" y="151"/>
                  </a:lnTo>
                  <a:lnTo>
                    <a:pt x="206" y="161"/>
                  </a:lnTo>
                  <a:lnTo>
                    <a:pt x="258" y="167"/>
                  </a:lnTo>
                  <a:lnTo>
                    <a:pt x="309" y="172"/>
                  </a:lnTo>
                  <a:lnTo>
                    <a:pt x="361" y="176"/>
                  </a:lnTo>
                </a:path>
              </a:pathLst>
            </a:custGeom>
            <a:noFill/>
            <a:ln w="30163">
              <a:solidFill>
                <a:srgbClr val="003366"/>
              </a:solidFill>
              <a:round/>
              <a:headEnd/>
              <a:tailEnd/>
            </a:ln>
          </p:spPr>
          <p:txBody>
            <a:bodyPr/>
            <a:lstStyle/>
            <a:p>
              <a:endParaRPr lang="en-US">
                <a:latin typeface="Arial"/>
                <a:cs typeface="Arial"/>
              </a:endParaRPr>
            </a:p>
          </p:txBody>
        </p:sp>
        <p:sp>
          <p:nvSpPr>
            <p:cNvPr id="36962" name="Oval 9"/>
            <p:cNvSpPr>
              <a:spLocks noChangeArrowheads="1"/>
            </p:cNvSpPr>
            <p:nvPr/>
          </p:nvSpPr>
          <p:spPr bwMode="auto">
            <a:xfrm>
              <a:off x="3282" y="2064"/>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3" name="Oval 10"/>
            <p:cNvSpPr>
              <a:spLocks noChangeArrowheads="1"/>
            </p:cNvSpPr>
            <p:nvPr/>
          </p:nvSpPr>
          <p:spPr bwMode="auto">
            <a:xfrm>
              <a:off x="3608" y="2691"/>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4" name="Oval 11"/>
            <p:cNvSpPr>
              <a:spLocks noChangeArrowheads="1"/>
            </p:cNvSpPr>
            <p:nvPr/>
          </p:nvSpPr>
          <p:spPr bwMode="auto">
            <a:xfrm>
              <a:off x="3927" y="2904"/>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5" name="Oval 12"/>
            <p:cNvSpPr>
              <a:spLocks noChangeArrowheads="1"/>
            </p:cNvSpPr>
            <p:nvPr/>
          </p:nvSpPr>
          <p:spPr bwMode="auto">
            <a:xfrm>
              <a:off x="4253" y="3011"/>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6" name="Oval 13"/>
            <p:cNvSpPr>
              <a:spLocks noChangeArrowheads="1"/>
            </p:cNvSpPr>
            <p:nvPr/>
          </p:nvSpPr>
          <p:spPr bwMode="auto">
            <a:xfrm>
              <a:off x="4573" y="3074"/>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7" name="Oval 14"/>
            <p:cNvSpPr>
              <a:spLocks noChangeArrowheads="1"/>
            </p:cNvSpPr>
            <p:nvPr/>
          </p:nvSpPr>
          <p:spPr bwMode="auto">
            <a:xfrm>
              <a:off x="4899" y="3111"/>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68" name="Oval 15"/>
            <p:cNvSpPr>
              <a:spLocks noChangeArrowheads="1"/>
            </p:cNvSpPr>
            <p:nvPr/>
          </p:nvSpPr>
          <p:spPr bwMode="auto">
            <a:xfrm>
              <a:off x="5219" y="3143"/>
              <a:ext cx="44" cy="44"/>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grpSp>
      <p:grpSp>
        <p:nvGrpSpPr>
          <p:cNvPr id="3" name="Group 16"/>
          <p:cNvGrpSpPr>
            <a:grpSpLocks/>
          </p:cNvGrpSpPr>
          <p:nvPr/>
        </p:nvGrpSpPr>
        <p:grpSpPr bwMode="auto">
          <a:xfrm>
            <a:off x="5210175" y="3516313"/>
            <a:ext cx="3632200" cy="776287"/>
            <a:chOff x="3282" y="2215"/>
            <a:chExt cx="2288" cy="489"/>
          </a:xfrm>
        </p:grpSpPr>
        <p:sp>
          <p:nvSpPr>
            <p:cNvPr id="36953" name="Freeform 17"/>
            <p:cNvSpPr>
              <a:spLocks/>
            </p:cNvSpPr>
            <p:nvPr/>
          </p:nvSpPr>
          <p:spPr bwMode="auto">
            <a:xfrm>
              <a:off x="3307" y="2215"/>
              <a:ext cx="2263" cy="470"/>
            </a:xfrm>
            <a:custGeom>
              <a:avLst/>
              <a:gdLst>
                <a:gd name="T0" fmla="*/ 0 w 361"/>
                <a:gd name="T1" fmla="*/ 387098 h 75"/>
                <a:gd name="T2" fmla="*/ 503508 w 361"/>
                <a:gd name="T3" fmla="*/ 579798 h 75"/>
                <a:gd name="T4" fmla="*/ 997663 w 361"/>
                <a:gd name="T5" fmla="*/ 715634 h 75"/>
                <a:gd name="T6" fmla="*/ 1500933 w 361"/>
                <a:gd name="T7" fmla="*/ 724746 h 75"/>
                <a:gd name="T8" fmla="*/ 1993634 w 361"/>
                <a:gd name="T9" fmla="*/ 657085 h 75"/>
                <a:gd name="T10" fmla="*/ 2496904 w 361"/>
                <a:gd name="T11" fmla="*/ 512137 h 75"/>
                <a:gd name="T12" fmla="*/ 2991059 w 361"/>
                <a:gd name="T13" fmla="*/ 299246 h 75"/>
                <a:gd name="T14" fmla="*/ 3494568 w 361"/>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75"/>
                <a:gd name="T26" fmla="*/ 361 w 36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75">
                  <a:moveTo>
                    <a:pt x="0" y="40"/>
                  </a:moveTo>
                  <a:lnTo>
                    <a:pt x="52" y="60"/>
                  </a:lnTo>
                  <a:lnTo>
                    <a:pt x="103" y="74"/>
                  </a:lnTo>
                  <a:lnTo>
                    <a:pt x="155" y="75"/>
                  </a:lnTo>
                  <a:lnTo>
                    <a:pt x="206" y="68"/>
                  </a:lnTo>
                  <a:lnTo>
                    <a:pt x="258" y="53"/>
                  </a:lnTo>
                  <a:lnTo>
                    <a:pt x="309" y="31"/>
                  </a:lnTo>
                  <a:lnTo>
                    <a:pt x="361" y="0"/>
                  </a:lnTo>
                </a:path>
              </a:pathLst>
            </a:custGeom>
            <a:noFill/>
            <a:ln w="30163">
              <a:solidFill>
                <a:srgbClr val="0000FF"/>
              </a:solidFill>
              <a:round/>
              <a:headEnd/>
              <a:tailEnd/>
            </a:ln>
          </p:spPr>
          <p:txBody>
            <a:bodyPr/>
            <a:lstStyle/>
            <a:p>
              <a:endParaRPr lang="en-US">
                <a:latin typeface="Arial"/>
                <a:cs typeface="Arial"/>
              </a:endParaRPr>
            </a:p>
          </p:txBody>
        </p:sp>
        <p:sp>
          <p:nvSpPr>
            <p:cNvPr id="36954" name="Oval 18"/>
            <p:cNvSpPr>
              <a:spLocks noChangeArrowheads="1"/>
            </p:cNvSpPr>
            <p:nvPr/>
          </p:nvSpPr>
          <p:spPr bwMode="auto">
            <a:xfrm>
              <a:off x="3282" y="2441"/>
              <a:ext cx="44" cy="43"/>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55" name="Oval 19"/>
            <p:cNvSpPr>
              <a:spLocks noChangeArrowheads="1"/>
            </p:cNvSpPr>
            <p:nvPr/>
          </p:nvSpPr>
          <p:spPr bwMode="auto">
            <a:xfrm>
              <a:off x="3608" y="2566"/>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56" name="Oval 20"/>
            <p:cNvSpPr>
              <a:spLocks noChangeArrowheads="1"/>
            </p:cNvSpPr>
            <p:nvPr/>
          </p:nvSpPr>
          <p:spPr bwMode="auto">
            <a:xfrm>
              <a:off x="3927" y="2654"/>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57" name="Oval 21"/>
            <p:cNvSpPr>
              <a:spLocks noChangeArrowheads="1"/>
            </p:cNvSpPr>
            <p:nvPr/>
          </p:nvSpPr>
          <p:spPr bwMode="auto">
            <a:xfrm>
              <a:off x="4253" y="2660"/>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58" name="Oval 22"/>
            <p:cNvSpPr>
              <a:spLocks noChangeArrowheads="1"/>
            </p:cNvSpPr>
            <p:nvPr/>
          </p:nvSpPr>
          <p:spPr bwMode="auto">
            <a:xfrm>
              <a:off x="4573" y="2616"/>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59" name="Oval 23"/>
            <p:cNvSpPr>
              <a:spLocks noChangeArrowheads="1"/>
            </p:cNvSpPr>
            <p:nvPr/>
          </p:nvSpPr>
          <p:spPr bwMode="auto">
            <a:xfrm>
              <a:off x="4899" y="2522"/>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60" name="Oval 24"/>
            <p:cNvSpPr>
              <a:spLocks noChangeArrowheads="1"/>
            </p:cNvSpPr>
            <p:nvPr/>
          </p:nvSpPr>
          <p:spPr bwMode="auto">
            <a:xfrm>
              <a:off x="5219" y="2384"/>
              <a:ext cx="44" cy="44"/>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grpSp>
      <p:grpSp>
        <p:nvGrpSpPr>
          <p:cNvPr id="4" name="Group 25"/>
          <p:cNvGrpSpPr>
            <a:grpSpLocks/>
          </p:cNvGrpSpPr>
          <p:nvPr/>
        </p:nvGrpSpPr>
        <p:grpSpPr bwMode="auto">
          <a:xfrm>
            <a:off x="5210175" y="1874838"/>
            <a:ext cx="3632200" cy="1949450"/>
            <a:chOff x="3282" y="1181"/>
            <a:chExt cx="2288" cy="1228"/>
          </a:xfrm>
        </p:grpSpPr>
        <p:sp>
          <p:nvSpPr>
            <p:cNvPr id="36945" name="Freeform 26"/>
            <p:cNvSpPr>
              <a:spLocks/>
            </p:cNvSpPr>
            <p:nvPr/>
          </p:nvSpPr>
          <p:spPr bwMode="auto">
            <a:xfrm>
              <a:off x="3307" y="1206"/>
              <a:ext cx="2263" cy="1184"/>
            </a:xfrm>
            <a:custGeom>
              <a:avLst/>
              <a:gdLst>
                <a:gd name="T0" fmla="*/ 0 w 361"/>
                <a:gd name="T1" fmla="*/ 0 h 189"/>
                <a:gd name="T2" fmla="*/ 503508 w 361"/>
                <a:gd name="T3" fmla="*/ 1158184 h 189"/>
                <a:gd name="T4" fmla="*/ 997663 w 361"/>
                <a:gd name="T5" fmla="*/ 1611067 h 189"/>
                <a:gd name="T6" fmla="*/ 1500933 w 361"/>
                <a:gd name="T7" fmla="*/ 1794224 h 189"/>
                <a:gd name="T8" fmla="*/ 1993634 w 361"/>
                <a:gd name="T9" fmla="*/ 1823460 h 189"/>
                <a:gd name="T10" fmla="*/ 2496904 w 361"/>
                <a:gd name="T11" fmla="*/ 1746500 h 189"/>
                <a:gd name="T12" fmla="*/ 2991059 w 361"/>
                <a:gd name="T13" fmla="*/ 1581793 h 189"/>
                <a:gd name="T14" fmla="*/ 3494568 w 361"/>
                <a:gd name="T15" fmla="*/ 1312104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p:spPr>
          <p:txBody>
            <a:bodyPr/>
            <a:lstStyle/>
            <a:p>
              <a:endParaRPr lang="en-US">
                <a:latin typeface="Arial"/>
                <a:cs typeface="Arial"/>
              </a:endParaRPr>
            </a:p>
          </p:txBody>
        </p:sp>
        <p:sp>
          <p:nvSpPr>
            <p:cNvPr id="36946" name="Oval 27"/>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47" name="Oval 28"/>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48" name="Oval 29"/>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49" name="Oval 30"/>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50" name="Oval 31"/>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51" name="Oval 32"/>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52" name="Oval 33"/>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grpSp>
      <p:grpSp>
        <p:nvGrpSpPr>
          <p:cNvPr id="5" name="Group 34"/>
          <p:cNvGrpSpPr>
            <a:grpSpLocks/>
          </p:cNvGrpSpPr>
          <p:nvPr/>
        </p:nvGrpSpPr>
        <p:grpSpPr bwMode="auto">
          <a:xfrm>
            <a:off x="4960938" y="1306513"/>
            <a:ext cx="3622675" cy="3235325"/>
            <a:chOff x="3125" y="823"/>
            <a:chExt cx="2282" cy="2038"/>
          </a:xfrm>
        </p:grpSpPr>
        <p:sp>
          <p:nvSpPr>
            <p:cNvPr id="36937" name="Freeform 35"/>
            <p:cNvSpPr>
              <a:spLocks/>
            </p:cNvSpPr>
            <p:nvPr/>
          </p:nvSpPr>
          <p:spPr bwMode="auto">
            <a:xfrm>
              <a:off x="3150" y="823"/>
              <a:ext cx="2257" cy="2019"/>
            </a:xfrm>
            <a:custGeom>
              <a:avLst/>
              <a:gdLst>
                <a:gd name="T0" fmla="*/ 0 w 360"/>
                <a:gd name="T1" fmla="*/ 2539570 h 322"/>
                <a:gd name="T2" fmla="*/ 494352 w 360"/>
                <a:gd name="T3" fmla="*/ 2927606 h 322"/>
                <a:gd name="T4" fmla="*/ 998014 w 360"/>
                <a:gd name="T5" fmla="*/ 3120885 h 322"/>
                <a:gd name="T6" fmla="*/ 1490874 w 360"/>
                <a:gd name="T7" fmla="*/ 2927606 h 322"/>
                <a:gd name="T8" fmla="*/ 1996034 w 360"/>
                <a:gd name="T9" fmla="*/ 2539570 h 322"/>
                <a:gd name="T10" fmla="*/ 2488888 w 360"/>
                <a:gd name="T11" fmla="*/ 1958292 h 322"/>
                <a:gd name="T12" fmla="*/ 2992594 w 360"/>
                <a:gd name="T13" fmla="*/ 1173164 h 322"/>
                <a:gd name="T14" fmla="*/ 3486946 w 360"/>
                <a:gd name="T15" fmla="*/ 0 h 32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22"/>
                <a:gd name="T26" fmla="*/ 360 w 360"/>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22">
                  <a:moveTo>
                    <a:pt x="0" y="262"/>
                  </a:moveTo>
                  <a:lnTo>
                    <a:pt x="51" y="302"/>
                  </a:lnTo>
                  <a:lnTo>
                    <a:pt x="103" y="322"/>
                  </a:lnTo>
                  <a:lnTo>
                    <a:pt x="154" y="302"/>
                  </a:lnTo>
                  <a:lnTo>
                    <a:pt x="206" y="262"/>
                  </a:lnTo>
                  <a:lnTo>
                    <a:pt x="257" y="202"/>
                  </a:lnTo>
                  <a:lnTo>
                    <a:pt x="309" y="121"/>
                  </a:lnTo>
                  <a:lnTo>
                    <a:pt x="360" y="0"/>
                  </a:lnTo>
                </a:path>
              </a:pathLst>
            </a:custGeom>
            <a:noFill/>
            <a:ln w="30163">
              <a:solidFill>
                <a:srgbClr val="FF6600"/>
              </a:solidFill>
              <a:round/>
              <a:headEnd/>
              <a:tailEnd/>
            </a:ln>
          </p:spPr>
          <p:txBody>
            <a:bodyPr/>
            <a:lstStyle/>
            <a:p>
              <a:endParaRPr lang="en-US">
                <a:latin typeface="Arial"/>
                <a:cs typeface="Arial"/>
              </a:endParaRPr>
            </a:p>
          </p:txBody>
        </p:sp>
        <p:sp>
          <p:nvSpPr>
            <p:cNvPr id="36938" name="Oval 36"/>
            <p:cNvSpPr>
              <a:spLocks noChangeArrowheads="1"/>
            </p:cNvSpPr>
            <p:nvPr/>
          </p:nvSpPr>
          <p:spPr bwMode="auto">
            <a:xfrm>
              <a:off x="3125" y="2441"/>
              <a:ext cx="44" cy="43"/>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39" name="Oval 37"/>
            <p:cNvSpPr>
              <a:spLocks noChangeArrowheads="1"/>
            </p:cNvSpPr>
            <p:nvPr/>
          </p:nvSpPr>
          <p:spPr bwMode="auto">
            <a:xfrm>
              <a:off x="3445" y="2691"/>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40" name="Oval 38"/>
            <p:cNvSpPr>
              <a:spLocks noChangeArrowheads="1"/>
            </p:cNvSpPr>
            <p:nvPr/>
          </p:nvSpPr>
          <p:spPr bwMode="auto">
            <a:xfrm>
              <a:off x="3771" y="2817"/>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41" name="Oval 39"/>
            <p:cNvSpPr>
              <a:spLocks noChangeArrowheads="1"/>
            </p:cNvSpPr>
            <p:nvPr/>
          </p:nvSpPr>
          <p:spPr bwMode="auto">
            <a:xfrm>
              <a:off x="4090" y="2691"/>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42" name="Oval 40"/>
            <p:cNvSpPr>
              <a:spLocks noChangeArrowheads="1"/>
            </p:cNvSpPr>
            <p:nvPr/>
          </p:nvSpPr>
          <p:spPr bwMode="auto">
            <a:xfrm>
              <a:off x="4416" y="2441"/>
              <a:ext cx="44" cy="43"/>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43" name="Oval 41"/>
            <p:cNvSpPr>
              <a:spLocks noChangeArrowheads="1"/>
            </p:cNvSpPr>
            <p:nvPr/>
          </p:nvSpPr>
          <p:spPr bwMode="auto">
            <a:xfrm>
              <a:off x="4736" y="2064"/>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44" name="Oval 42"/>
            <p:cNvSpPr>
              <a:spLocks noChangeArrowheads="1"/>
            </p:cNvSpPr>
            <p:nvPr/>
          </p:nvSpPr>
          <p:spPr bwMode="auto">
            <a:xfrm>
              <a:off x="5062" y="1557"/>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grpSp>
      <p:sp>
        <p:nvSpPr>
          <p:cNvPr id="36877" name="Rectangle 43"/>
          <p:cNvSpPr>
            <a:spLocks noChangeArrowheads="1"/>
          </p:cNvSpPr>
          <p:nvPr/>
        </p:nvSpPr>
        <p:spPr bwMode="auto">
          <a:xfrm>
            <a:off x="1135063" y="2357438"/>
            <a:ext cx="1287462" cy="1835150"/>
          </a:xfrm>
          <a:prstGeom prst="rect">
            <a:avLst/>
          </a:prstGeom>
          <a:solidFill>
            <a:srgbClr val="FFFFCC"/>
          </a:solidFill>
          <a:ln w="0">
            <a:solidFill>
              <a:srgbClr val="000000"/>
            </a:solidFill>
            <a:miter lim="800000"/>
            <a:headEnd/>
            <a:tailEnd/>
          </a:ln>
        </p:spPr>
        <p:txBody>
          <a:bodyPr/>
          <a:lstStyle/>
          <a:p>
            <a:endParaRPr lang="en-US">
              <a:latin typeface="Arial"/>
              <a:cs typeface="Arial"/>
            </a:endParaRPr>
          </a:p>
        </p:txBody>
      </p:sp>
      <p:grpSp>
        <p:nvGrpSpPr>
          <p:cNvPr id="6" name="Group 44"/>
          <p:cNvGrpSpPr>
            <a:grpSpLocks/>
          </p:cNvGrpSpPr>
          <p:nvPr/>
        </p:nvGrpSpPr>
        <p:grpSpPr bwMode="auto">
          <a:xfrm>
            <a:off x="1227137" y="3278188"/>
            <a:ext cx="1120774" cy="384175"/>
            <a:chOff x="773" y="1522"/>
            <a:chExt cx="706" cy="242"/>
          </a:xfrm>
        </p:grpSpPr>
        <p:sp>
          <p:nvSpPr>
            <p:cNvPr id="36934" name="Line 45"/>
            <p:cNvSpPr>
              <a:spLocks noChangeShapeType="1"/>
            </p:cNvSpPr>
            <p:nvPr/>
          </p:nvSpPr>
          <p:spPr bwMode="auto">
            <a:xfrm>
              <a:off x="773" y="1638"/>
              <a:ext cx="202" cy="1"/>
            </a:xfrm>
            <a:prstGeom prst="line">
              <a:avLst/>
            </a:prstGeom>
            <a:noFill/>
            <a:ln w="30163">
              <a:solidFill>
                <a:srgbClr val="003366"/>
              </a:solidFill>
              <a:round/>
              <a:headEnd/>
              <a:tailEnd/>
            </a:ln>
          </p:spPr>
          <p:txBody>
            <a:bodyPr/>
            <a:lstStyle/>
            <a:p>
              <a:endParaRPr lang="en-US">
                <a:latin typeface="Arial"/>
                <a:cs typeface="Arial"/>
              </a:endParaRPr>
            </a:p>
          </p:txBody>
        </p:sp>
        <p:sp>
          <p:nvSpPr>
            <p:cNvPr id="36935" name="Oval 46"/>
            <p:cNvSpPr>
              <a:spLocks noChangeArrowheads="1"/>
            </p:cNvSpPr>
            <p:nvPr/>
          </p:nvSpPr>
          <p:spPr bwMode="auto">
            <a:xfrm>
              <a:off x="845" y="1609"/>
              <a:ext cx="51" cy="51"/>
            </a:xfrm>
            <a:prstGeom prst="ellipse">
              <a:avLst/>
            </a:prstGeom>
            <a:solidFill>
              <a:srgbClr val="003366"/>
            </a:solidFill>
            <a:ln w="9525">
              <a:solidFill>
                <a:srgbClr val="003366"/>
              </a:solidFill>
              <a:round/>
              <a:headEnd/>
              <a:tailEnd/>
            </a:ln>
          </p:spPr>
          <p:txBody>
            <a:bodyPr/>
            <a:lstStyle/>
            <a:p>
              <a:endParaRPr lang="en-US">
                <a:latin typeface="Arial"/>
                <a:cs typeface="Arial"/>
              </a:endParaRPr>
            </a:p>
          </p:txBody>
        </p:sp>
        <p:sp>
          <p:nvSpPr>
            <p:cNvPr id="36936" name="Rectangle 47"/>
            <p:cNvSpPr>
              <a:spLocks noChangeArrowheads="1"/>
            </p:cNvSpPr>
            <p:nvPr/>
          </p:nvSpPr>
          <p:spPr bwMode="auto">
            <a:xfrm>
              <a:off x="1025" y="1522"/>
              <a:ext cx="454"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AFC</a:t>
              </a:r>
              <a:endParaRPr lang="en-US" sz="2500" i="1">
                <a:latin typeface="Arial"/>
                <a:cs typeface="Arial"/>
              </a:endParaRPr>
            </a:p>
          </p:txBody>
        </p:sp>
      </p:grpSp>
      <p:grpSp>
        <p:nvGrpSpPr>
          <p:cNvPr id="7" name="Group 48"/>
          <p:cNvGrpSpPr>
            <a:grpSpLocks/>
          </p:cNvGrpSpPr>
          <p:nvPr/>
        </p:nvGrpSpPr>
        <p:grpSpPr bwMode="auto">
          <a:xfrm>
            <a:off x="1227138" y="2852738"/>
            <a:ext cx="1120775" cy="384175"/>
            <a:chOff x="773" y="1797"/>
            <a:chExt cx="706" cy="242"/>
          </a:xfrm>
        </p:grpSpPr>
        <p:sp>
          <p:nvSpPr>
            <p:cNvPr id="36931" name="Line 49"/>
            <p:cNvSpPr>
              <a:spLocks noChangeShapeType="1"/>
            </p:cNvSpPr>
            <p:nvPr/>
          </p:nvSpPr>
          <p:spPr bwMode="auto">
            <a:xfrm>
              <a:off x="773" y="1913"/>
              <a:ext cx="202" cy="1"/>
            </a:xfrm>
            <a:prstGeom prst="line">
              <a:avLst/>
            </a:prstGeom>
            <a:noFill/>
            <a:ln w="30163">
              <a:solidFill>
                <a:srgbClr val="0000FF"/>
              </a:solidFill>
              <a:round/>
              <a:headEnd/>
              <a:tailEnd/>
            </a:ln>
          </p:spPr>
          <p:txBody>
            <a:bodyPr/>
            <a:lstStyle/>
            <a:p>
              <a:endParaRPr lang="en-US">
                <a:latin typeface="Arial"/>
                <a:cs typeface="Arial"/>
              </a:endParaRPr>
            </a:p>
          </p:txBody>
        </p:sp>
        <p:sp>
          <p:nvSpPr>
            <p:cNvPr id="36932" name="Oval 50"/>
            <p:cNvSpPr>
              <a:spLocks noChangeArrowheads="1"/>
            </p:cNvSpPr>
            <p:nvPr/>
          </p:nvSpPr>
          <p:spPr bwMode="auto">
            <a:xfrm>
              <a:off x="845" y="1884"/>
              <a:ext cx="51" cy="51"/>
            </a:xfrm>
            <a:prstGeom prst="ellipse">
              <a:avLst/>
            </a:prstGeom>
            <a:solidFill>
              <a:srgbClr val="0000FF"/>
            </a:solidFill>
            <a:ln w="9525">
              <a:solidFill>
                <a:srgbClr val="0000FF"/>
              </a:solidFill>
              <a:round/>
              <a:headEnd/>
              <a:tailEnd/>
            </a:ln>
          </p:spPr>
          <p:txBody>
            <a:bodyPr/>
            <a:lstStyle/>
            <a:p>
              <a:endParaRPr lang="en-US">
                <a:latin typeface="Arial"/>
                <a:cs typeface="Arial"/>
              </a:endParaRPr>
            </a:p>
          </p:txBody>
        </p:sp>
        <p:sp>
          <p:nvSpPr>
            <p:cNvPr id="36933" name="Rectangle 51"/>
            <p:cNvSpPr>
              <a:spLocks noChangeArrowheads="1"/>
            </p:cNvSpPr>
            <p:nvPr/>
          </p:nvSpPr>
          <p:spPr bwMode="auto">
            <a:xfrm>
              <a:off x="1025" y="1797"/>
              <a:ext cx="454"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AVC</a:t>
              </a:r>
              <a:endParaRPr lang="en-US" sz="2500" i="1">
                <a:latin typeface="Arial"/>
                <a:cs typeface="Arial"/>
              </a:endParaRPr>
            </a:p>
          </p:txBody>
        </p:sp>
      </p:grpSp>
      <p:grpSp>
        <p:nvGrpSpPr>
          <p:cNvPr id="8" name="Group 52"/>
          <p:cNvGrpSpPr>
            <a:grpSpLocks/>
          </p:cNvGrpSpPr>
          <p:nvPr/>
        </p:nvGrpSpPr>
        <p:grpSpPr bwMode="auto">
          <a:xfrm>
            <a:off x="1227138" y="2414588"/>
            <a:ext cx="1096962" cy="384175"/>
            <a:chOff x="773" y="2073"/>
            <a:chExt cx="691" cy="242"/>
          </a:xfrm>
        </p:grpSpPr>
        <p:sp>
          <p:nvSpPr>
            <p:cNvPr id="36928" name="Line 53"/>
            <p:cNvSpPr>
              <a:spLocks noChangeShapeType="1"/>
            </p:cNvSpPr>
            <p:nvPr/>
          </p:nvSpPr>
          <p:spPr bwMode="auto">
            <a:xfrm>
              <a:off x="773" y="2190"/>
              <a:ext cx="202" cy="1"/>
            </a:xfrm>
            <a:prstGeom prst="line">
              <a:avLst/>
            </a:prstGeom>
            <a:noFill/>
            <a:ln w="30163">
              <a:solidFill>
                <a:srgbClr val="008000"/>
              </a:solidFill>
              <a:round/>
              <a:headEnd/>
              <a:tailEnd/>
            </a:ln>
          </p:spPr>
          <p:txBody>
            <a:bodyPr/>
            <a:lstStyle/>
            <a:p>
              <a:endParaRPr lang="en-US">
                <a:latin typeface="Arial"/>
                <a:cs typeface="Arial"/>
              </a:endParaRPr>
            </a:p>
          </p:txBody>
        </p:sp>
        <p:sp>
          <p:nvSpPr>
            <p:cNvPr id="36929" name="Oval 54"/>
            <p:cNvSpPr>
              <a:spLocks noChangeArrowheads="1"/>
            </p:cNvSpPr>
            <p:nvPr/>
          </p:nvSpPr>
          <p:spPr bwMode="auto">
            <a:xfrm>
              <a:off x="845" y="2160"/>
              <a:ext cx="51" cy="51"/>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36930" name="Rectangle 55"/>
            <p:cNvSpPr>
              <a:spLocks noChangeArrowheads="1"/>
            </p:cNvSpPr>
            <p:nvPr/>
          </p:nvSpPr>
          <p:spPr bwMode="auto">
            <a:xfrm>
              <a:off x="1025" y="2073"/>
              <a:ext cx="439"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ATC</a:t>
              </a:r>
              <a:endParaRPr lang="en-US" sz="2500" i="1">
                <a:latin typeface="Arial"/>
                <a:cs typeface="Arial"/>
              </a:endParaRPr>
            </a:p>
          </p:txBody>
        </p:sp>
      </p:grpSp>
      <p:grpSp>
        <p:nvGrpSpPr>
          <p:cNvPr id="9" name="Group 56"/>
          <p:cNvGrpSpPr>
            <a:grpSpLocks/>
          </p:cNvGrpSpPr>
          <p:nvPr/>
        </p:nvGrpSpPr>
        <p:grpSpPr bwMode="auto">
          <a:xfrm>
            <a:off x="1227137" y="3727450"/>
            <a:ext cx="977899" cy="384175"/>
            <a:chOff x="773" y="2348"/>
            <a:chExt cx="616" cy="242"/>
          </a:xfrm>
        </p:grpSpPr>
        <p:sp>
          <p:nvSpPr>
            <p:cNvPr id="36925" name="Line 57"/>
            <p:cNvSpPr>
              <a:spLocks noChangeShapeType="1"/>
            </p:cNvSpPr>
            <p:nvPr/>
          </p:nvSpPr>
          <p:spPr bwMode="auto">
            <a:xfrm>
              <a:off x="773" y="2465"/>
              <a:ext cx="202" cy="1"/>
            </a:xfrm>
            <a:prstGeom prst="line">
              <a:avLst/>
            </a:prstGeom>
            <a:noFill/>
            <a:ln w="30163">
              <a:solidFill>
                <a:srgbClr val="FF6600"/>
              </a:solidFill>
              <a:round/>
              <a:headEnd/>
              <a:tailEnd/>
            </a:ln>
          </p:spPr>
          <p:txBody>
            <a:bodyPr/>
            <a:lstStyle/>
            <a:p>
              <a:endParaRPr lang="en-US">
                <a:latin typeface="Arial"/>
                <a:cs typeface="Arial"/>
              </a:endParaRPr>
            </a:p>
          </p:txBody>
        </p:sp>
        <p:sp>
          <p:nvSpPr>
            <p:cNvPr id="36926" name="Oval 58"/>
            <p:cNvSpPr>
              <a:spLocks noChangeArrowheads="1"/>
            </p:cNvSpPr>
            <p:nvPr/>
          </p:nvSpPr>
          <p:spPr bwMode="auto">
            <a:xfrm>
              <a:off x="845" y="2436"/>
              <a:ext cx="51" cy="51"/>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36927" name="Rectangle 59"/>
            <p:cNvSpPr>
              <a:spLocks noChangeArrowheads="1"/>
            </p:cNvSpPr>
            <p:nvPr/>
          </p:nvSpPr>
          <p:spPr bwMode="auto">
            <a:xfrm>
              <a:off x="1025" y="2348"/>
              <a:ext cx="364"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MC</a:t>
              </a:r>
              <a:endParaRPr lang="en-US" sz="2500" i="1">
                <a:latin typeface="Arial"/>
                <a:cs typeface="Arial"/>
              </a:endParaRPr>
            </a:p>
          </p:txBody>
        </p:sp>
      </p:grpSp>
      <p:grpSp>
        <p:nvGrpSpPr>
          <p:cNvPr id="10" name="Group 60"/>
          <p:cNvGrpSpPr>
            <a:grpSpLocks/>
          </p:cNvGrpSpPr>
          <p:nvPr/>
        </p:nvGrpSpPr>
        <p:grpSpPr bwMode="auto">
          <a:xfrm>
            <a:off x="3457575" y="828675"/>
            <a:ext cx="5284788" cy="5494338"/>
            <a:chOff x="2178" y="522"/>
            <a:chExt cx="3329" cy="3461"/>
          </a:xfrm>
        </p:grpSpPr>
        <p:grpSp>
          <p:nvGrpSpPr>
            <p:cNvPr id="11" name="Group 61"/>
            <p:cNvGrpSpPr>
              <a:grpSpLocks/>
            </p:cNvGrpSpPr>
            <p:nvPr/>
          </p:nvGrpSpPr>
          <p:grpSpPr bwMode="auto">
            <a:xfrm>
              <a:off x="2216" y="698"/>
              <a:ext cx="3160" cy="3247"/>
              <a:chOff x="2216" y="698"/>
              <a:chExt cx="3160" cy="3247"/>
            </a:xfrm>
          </p:grpSpPr>
          <p:sp>
            <p:nvSpPr>
              <p:cNvPr id="36885" name="Line 62"/>
              <p:cNvSpPr>
                <a:spLocks noChangeShapeType="1"/>
              </p:cNvSpPr>
              <p:nvPr/>
            </p:nvSpPr>
            <p:spPr bwMode="auto">
              <a:xfrm flipV="1">
                <a:off x="298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86" name="Line 63"/>
              <p:cNvSpPr>
                <a:spLocks noChangeShapeType="1"/>
              </p:cNvSpPr>
              <p:nvPr/>
            </p:nvSpPr>
            <p:spPr bwMode="auto">
              <a:xfrm flipV="1">
                <a:off x="330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87" name="Line 64"/>
              <p:cNvSpPr>
                <a:spLocks noChangeShapeType="1"/>
              </p:cNvSpPr>
              <p:nvPr/>
            </p:nvSpPr>
            <p:spPr bwMode="auto">
              <a:xfrm flipV="1">
                <a:off x="363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88" name="Line 65"/>
              <p:cNvSpPr>
                <a:spLocks noChangeShapeType="1"/>
              </p:cNvSpPr>
              <p:nvPr/>
            </p:nvSpPr>
            <p:spPr bwMode="auto">
              <a:xfrm flipV="1">
                <a:off x="395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89" name="Line 66"/>
              <p:cNvSpPr>
                <a:spLocks noChangeShapeType="1"/>
              </p:cNvSpPr>
              <p:nvPr/>
            </p:nvSpPr>
            <p:spPr bwMode="auto">
              <a:xfrm flipV="1">
                <a:off x="4279"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90" name="Line 67"/>
              <p:cNvSpPr>
                <a:spLocks noChangeShapeType="1"/>
              </p:cNvSpPr>
              <p:nvPr/>
            </p:nvSpPr>
            <p:spPr bwMode="auto">
              <a:xfrm flipV="1">
                <a:off x="4598"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91" name="Line 68"/>
              <p:cNvSpPr>
                <a:spLocks noChangeShapeType="1"/>
              </p:cNvSpPr>
              <p:nvPr/>
            </p:nvSpPr>
            <p:spPr bwMode="auto">
              <a:xfrm flipV="1">
                <a:off x="4924"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36892" name="Line 69"/>
              <p:cNvSpPr>
                <a:spLocks noChangeShapeType="1"/>
              </p:cNvSpPr>
              <p:nvPr/>
            </p:nvSpPr>
            <p:spPr bwMode="auto">
              <a:xfrm flipV="1">
                <a:off x="5244" y="3349"/>
                <a:ext cx="1" cy="5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12" name="Group 70"/>
              <p:cNvGrpSpPr>
                <a:grpSpLocks/>
              </p:cNvGrpSpPr>
              <p:nvPr/>
            </p:nvGrpSpPr>
            <p:grpSpPr bwMode="auto">
              <a:xfrm>
                <a:off x="2454" y="698"/>
                <a:ext cx="2922" cy="2749"/>
                <a:chOff x="2454" y="698"/>
                <a:chExt cx="2922" cy="2749"/>
              </a:xfrm>
            </p:grpSpPr>
            <p:sp>
              <p:nvSpPr>
                <p:cNvPr id="36904" name="Line 71"/>
                <p:cNvSpPr>
                  <a:spLocks noChangeShapeType="1"/>
                </p:cNvSpPr>
                <p:nvPr/>
              </p:nvSpPr>
              <p:spPr bwMode="auto">
                <a:xfrm>
                  <a:off x="2937" y="334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05" name="Line 72"/>
                <p:cNvSpPr>
                  <a:spLocks noChangeShapeType="1"/>
                </p:cNvSpPr>
                <p:nvPr/>
              </p:nvSpPr>
              <p:spPr bwMode="auto">
                <a:xfrm>
                  <a:off x="2937" y="303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06" name="Line 73"/>
                <p:cNvSpPr>
                  <a:spLocks noChangeShapeType="1"/>
                </p:cNvSpPr>
                <p:nvPr/>
              </p:nvSpPr>
              <p:spPr bwMode="auto">
                <a:xfrm>
                  <a:off x="2937" y="271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07" name="Line 74"/>
                <p:cNvSpPr>
                  <a:spLocks noChangeShapeType="1"/>
                </p:cNvSpPr>
                <p:nvPr/>
              </p:nvSpPr>
              <p:spPr bwMode="auto">
                <a:xfrm>
                  <a:off x="2937" y="240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08" name="Line 75"/>
                <p:cNvSpPr>
                  <a:spLocks noChangeShapeType="1"/>
                </p:cNvSpPr>
                <p:nvPr/>
              </p:nvSpPr>
              <p:spPr bwMode="auto">
                <a:xfrm>
                  <a:off x="2937" y="208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09" name="Line 76"/>
                <p:cNvSpPr>
                  <a:spLocks noChangeShapeType="1"/>
                </p:cNvSpPr>
                <p:nvPr/>
              </p:nvSpPr>
              <p:spPr bwMode="auto">
                <a:xfrm>
                  <a:off x="2937" y="1770"/>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10" name="Line 77"/>
                <p:cNvSpPr>
                  <a:spLocks noChangeShapeType="1"/>
                </p:cNvSpPr>
                <p:nvPr/>
              </p:nvSpPr>
              <p:spPr bwMode="auto">
                <a:xfrm>
                  <a:off x="2937" y="145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11" name="Line 78"/>
                <p:cNvSpPr>
                  <a:spLocks noChangeShapeType="1"/>
                </p:cNvSpPr>
                <p:nvPr/>
              </p:nvSpPr>
              <p:spPr bwMode="auto">
                <a:xfrm>
                  <a:off x="2937" y="114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36912" name="Line 79"/>
                <p:cNvSpPr>
                  <a:spLocks noChangeShapeType="1"/>
                </p:cNvSpPr>
                <p:nvPr/>
              </p:nvSpPr>
              <p:spPr bwMode="auto">
                <a:xfrm>
                  <a:off x="2937" y="823"/>
                  <a:ext cx="50" cy="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13" name="Group 80"/>
                <p:cNvGrpSpPr>
                  <a:grpSpLocks/>
                </p:cNvGrpSpPr>
                <p:nvPr/>
              </p:nvGrpSpPr>
              <p:grpSpPr bwMode="auto">
                <a:xfrm>
                  <a:off x="2987" y="698"/>
                  <a:ext cx="2389" cy="2652"/>
                  <a:chOff x="2987" y="698"/>
                  <a:chExt cx="2389" cy="2652"/>
                </a:xfrm>
              </p:grpSpPr>
              <p:sp>
                <p:nvSpPr>
                  <p:cNvPr id="36923" name="Line 81"/>
                  <p:cNvSpPr>
                    <a:spLocks noChangeShapeType="1"/>
                  </p:cNvSpPr>
                  <p:nvPr/>
                </p:nvSpPr>
                <p:spPr bwMode="auto">
                  <a:xfrm>
                    <a:off x="2987" y="698"/>
                    <a:ext cx="1" cy="2651"/>
                  </a:xfrm>
                  <a:prstGeom prst="line">
                    <a:avLst/>
                  </a:prstGeom>
                  <a:noFill/>
                  <a:ln w="20638">
                    <a:solidFill>
                      <a:srgbClr val="000000"/>
                    </a:solidFill>
                    <a:round/>
                    <a:headEnd/>
                    <a:tailEnd/>
                  </a:ln>
                </p:spPr>
                <p:txBody>
                  <a:bodyPr/>
                  <a:lstStyle/>
                  <a:p>
                    <a:endParaRPr lang="en-US">
                      <a:latin typeface="Arial"/>
                      <a:cs typeface="Arial"/>
                    </a:endParaRPr>
                  </a:p>
                </p:txBody>
              </p:sp>
              <p:sp>
                <p:nvSpPr>
                  <p:cNvPr id="36924" name="Line 82"/>
                  <p:cNvSpPr>
                    <a:spLocks noChangeShapeType="1"/>
                  </p:cNvSpPr>
                  <p:nvPr/>
                </p:nvSpPr>
                <p:spPr bwMode="auto">
                  <a:xfrm>
                    <a:off x="2987" y="3349"/>
                    <a:ext cx="2389" cy="1"/>
                  </a:xfrm>
                  <a:prstGeom prst="line">
                    <a:avLst/>
                  </a:prstGeom>
                  <a:noFill/>
                  <a:ln w="20638">
                    <a:solidFill>
                      <a:srgbClr val="000000"/>
                    </a:solidFill>
                    <a:round/>
                    <a:headEnd/>
                    <a:tailEnd/>
                  </a:ln>
                </p:spPr>
                <p:txBody>
                  <a:bodyPr/>
                  <a:lstStyle/>
                  <a:p>
                    <a:endParaRPr lang="en-US">
                      <a:latin typeface="Arial"/>
                      <a:cs typeface="Arial"/>
                    </a:endParaRPr>
                  </a:p>
                </p:txBody>
              </p:sp>
            </p:grpSp>
            <p:sp>
              <p:nvSpPr>
                <p:cNvPr id="36914" name="Rectangle 83"/>
                <p:cNvSpPr>
                  <a:spLocks noChangeArrowheads="1"/>
                </p:cNvSpPr>
                <p:nvPr/>
              </p:nvSpPr>
              <p:spPr bwMode="auto">
                <a:xfrm>
                  <a:off x="2630" y="3255"/>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6915" name="Rectangle 84"/>
                <p:cNvSpPr>
                  <a:spLocks noChangeArrowheads="1"/>
                </p:cNvSpPr>
                <p:nvPr/>
              </p:nvSpPr>
              <p:spPr bwMode="auto">
                <a:xfrm>
                  <a:off x="2542" y="294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$25</a:t>
                  </a:r>
                  <a:endParaRPr lang="en-US">
                    <a:latin typeface="Arial"/>
                    <a:cs typeface="Arial"/>
                  </a:endParaRPr>
                </a:p>
              </p:txBody>
            </p:sp>
            <p:sp>
              <p:nvSpPr>
                <p:cNvPr id="36916" name="Rectangle 85"/>
                <p:cNvSpPr>
                  <a:spLocks noChangeArrowheads="1"/>
                </p:cNvSpPr>
                <p:nvPr/>
              </p:nvSpPr>
              <p:spPr bwMode="auto">
                <a:xfrm>
                  <a:off x="2542" y="262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$50</a:t>
                  </a:r>
                  <a:endParaRPr lang="en-US">
                    <a:latin typeface="Arial"/>
                    <a:cs typeface="Arial"/>
                  </a:endParaRPr>
                </a:p>
              </p:txBody>
            </p:sp>
            <p:sp>
              <p:nvSpPr>
                <p:cNvPr id="36917" name="Rectangle 86"/>
                <p:cNvSpPr>
                  <a:spLocks noChangeArrowheads="1"/>
                </p:cNvSpPr>
                <p:nvPr/>
              </p:nvSpPr>
              <p:spPr bwMode="auto">
                <a:xfrm>
                  <a:off x="2542" y="2309"/>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$75</a:t>
                  </a:r>
                  <a:endParaRPr lang="en-US">
                    <a:latin typeface="Arial"/>
                    <a:cs typeface="Arial"/>
                  </a:endParaRPr>
                </a:p>
              </p:txBody>
            </p:sp>
            <p:sp>
              <p:nvSpPr>
                <p:cNvPr id="36918" name="Rectangle 87"/>
                <p:cNvSpPr>
                  <a:spLocks noChangeArrowheads="1"/>
                </p:cNvSpPr>
                <p:nvPr/>
              </p:nvSpPr>
              <p:spPr bwMode="auto">
                <a:xfrm>
                  <a:off x="2454" y="1995"/>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$100</a:t>
                  </a:r>
                  <a:endParaRPr lang="en-US">
                    <a:latin typeface="Arial"/>
                    <a:cs typeface="Arial"/>
                  </a:endParaRPr>
                </a:p>
              </p:txBody>
            </p:sp>
            <p:sp>
              <p:nvSpPr>
                <p:cNvPr id="36919" name="Rectangle 88"/>
                <p:cNvSpPr>
                  <a:spLocks noChangeArrowheads="1"/>
                </p:cNvSpPr>
                <p:nvPr/>
              </p:nvSpPr>
              <p:spPr bwMode="auto">
                <a:xfrm>
                  <a:off x="2454" y="1676"/>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$125</a:t>
                  </a:r>
                  <a:endParaRPr lang="en-US">
                    <a:latin typeface="Arial"/>
                    <a:cs typeface="Arial"/>
                  </a:endParaRPr>
                </a:p>
              </p:txBody>
            </p:sp>
            <p:sp>
              <p:nvSpPr>
                <p:cNvPr id="36920" name="Rectangle 89"/>
                <p:cNvSpPr>
                  <a:spLocks noChangeArrowheads="1"/>
                </p:cNvSpPr>
                <p:nvPr/>
              </p:nvSpPr>
              <p:spPr bwMode="auto">
                <a:xfrm>
                  <a:off x="2454" y="1362"/>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$150</a:t>
                  </a:r>
                  <a:endParaRPr lang="en-US">
                    <a:latin typeface="Arial"/>
                    <a:cs typeface="Arial"/>
                  </a:endParaRPr>
                </a:p>
              </p:txBody>
            </p:sp>
            <p:sp>
              <p:nvSpPr>
                <p:cNvPr id="36921" name="Rectangle 90"/>
                <p:cNvSpPr>
                  <a:spLocks noChangeArrowheads="1"/>
                </p:cNvSpPr>
                <p:nvPr/>
              </p:nvSpPr>
              <p:spPr bwMode="auto">
                <a:xfrm>
                  <a:off x="2454" y="104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$175</a:t>
                  </a:r>
                  <a:endParaRPr lang="en-US">
                    <a:latin typeface="Arial"/>
                    <a:cs typeface="Arial"/>
                  </a:endParaRPr>
                </a:p>
              </p:txBody>
            </p:sp>
            <p:sp>
              <p:nvSpPr>
                <p:cNvPr id="36922" name="Rectangle 91"/>
                <p:cNvSpPr>
                  <a:spLocks noChangeArrowheads="1"/>
                </p:cNvSpPr>
                <p:nvPr/>
              </p:nvSpPr>
              <p:spPr bwMode="auto">
                <a:xfrm>
                  <a:off x="2454" y="72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$200</a:t>
                  </a:r>
                  <a:endParaRPr lang="en-US">
                    <a:latin typeface="Arial"/>
                    <a:cs typeface="Arial"/>
                  </a:endParaRPr>
                </a:p>
              </p:txBody>
            </p:sp>
          </p:grpSp>
          <p:sp>
            <p:nvSpPr>
              <p:cNvPr id="36894" name="Rectangle 92"/>
              <p:cNvSpPr>
                <a:spLocks noChangeArrowheads="1"/>
              </p:cNvSpPr>
              <p:nvPr/>
            </p:nvSpPr>
            <p:spPr bwMode="auto">
              <a:xfrm>
                <a:off x="294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36895" name="Rectangle 93"/>
              <p:cNvSpPr>
                <a:spLocks noChangeArrowheads="1"/>
              </p:cNvSpPr>
              <p:nvPr/>
            </p:nvSpPr>
            <p:spPr bwMode="auto">
              <a:xfrm>
                <a:off x="326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a:t>
                </a:r>
                <a:endParaRPr lang="en-US">
                  <a:latin typeface="Arial"/>
                  <a:cs typeface="Arial"/>
                </a:endParaRPr>
              </a:p>
            </p:txBody>
          </p:sp>
          <p:sp>
            <p:nvSpPr>
              <p:cNvPr id="36896" name="Rectangle 94"/>
              <p:cNvSpPr>
                <a:spLocks noChangeArrowheads="1"/>
              </p:cNvSpPr>
              <p:nvPr/>
            </p:nvSpPr>
            <p:spPr bwMode="auto">
              <a:xfrm>
                <a:off x="358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a:t>
                </a:r>
                <a:endParaRPr lang="en-US">
                  <a:latin typeface="Arial"/>
                  <a:cs typeface="Arial"/>
                </a:endParaRPr>
              </a:p>
            </p:txBody>
          </p:sp>
          <p:sp>
            <p:nvSpPr>
              <p:cNvPr id="36897" name="Rectangle 95"/>
              <p:cNvSpPr>
                <a:spLocks noChangeArrowheads="1"/>
              </p:cNvSpPr>
              <p:nvPr/>
            </p:nvSpPr>
            <p:spPr bwMode="auto">
              <a:xfrm>
                <a:off x="390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3</a:t>
                </a:r>
                <a:endParaRPr lang="en-US">
                  <a:latin typeface="Arial"/>
                  <a:cs typeface="Arial"/>
                </a:endParaRPr>
              </a:p>
            </p:txBody>
          </p:sp>
          <p:sp>
            <p:nvSpPr>
              <p:cNvPr id="36898" name="Rectangle 96"/>
              <p:cNvSpPr>
                <a:spLocks noChangeArrowheads="1"/>
              </p:cNvSpPr>
              <p:nvPr/>
            </p:nvSpPr>
            <p:spPr bwMode="auto">
              <a:xfrm>
                <a:off x="4235"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4</a:t>
                </a:r>
                <a:endParaRPr lang="en-US">
                  <a:latin typeface="Arial"/>
                  <a:cs typeface="Arial"/>
                </a:endParaRPr>
              </a:p>
            </p:txBody>
          </p:sp>
          <p:sp>
            <p:nvSpPr>
              <p:cNvPr id="36899" name="Rectangle 97"/>
              <p:cNvSpPr>
                <a:spLocks noChangeArrowheads="1"/>
              </p:cNvSpPr>
              <p:nvPr/>
            </p:nvSpPr>
            <p:spPr bwMode="auto">
              <a:xfrm>
                <a:off x="4554"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a:t>
                </a:r>
                <a:endParaRPr lang="en-US">
                  <a:latin typeface="Arial"/>
                  <a:cs typeface="Arial"/>
                </a:endParaRPr>
              </a:p>
            </p:txBody>
          </p:sp>
          <p:sp>
            <p:nvSpPr>
              <p:cNvPr id="36900" name="Rectangle 98"/>
              <p:cNvSpPr>
                <a:spLocks noChangeArrowheads="1"/>
              </p:cNvSpPr>
              <p:nvPr/>
            </p:nvSpPr>
            <p:spPr bwMode="auto">
              <a:xfrm>
                <a:off x="488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6</a:t>
                </a:r>
                <a:endParaRPr lang="en-US">
                  <a:latin typeface="Arial"/>
                  <a:cs typeface="Arial"/>
                </a:endParaRPr>
              </a:p>
            </p:txBody>
          </p:sp>
          <p:sp>
            <p:nvSpPr>
              <p:cNvPr id="36901" name="Rectangle 99"/>
              <p:cNvSpPr>
                <a:spLocks noChangeArrowheads="1"/>
              </p:cNvSpPr>
              <p:nvPr/>
            </p:nvSpPr>
            <p:spPr bwMode="auto">
              <a:xfrm>
                <a:off x="520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a:t>
                </a:r>
                <a:endParaRPr lang="en-US">
                  <a:latin typeface="Arial"/>
                  <a:cs typeface="Arial"/>
                </a:endParaRPr>
              </a:p>
            </p:txBody>
          </p:sp>
          <p:sp>
            <p:nvSpPr>
              <p:cNvPr id="36902" name="Rectangle 100"/>
              <p:cNvSpPr>
                <a:spLocks noChangeArrowheads="1"/>
              </p:cNvSpPr>
              <p:nvPr/>
            </p:nvSpPr>
            <p:spPr bwMode="auto">
              <a:xfrm>
                <a:off x="4103" y="3751"/>
                <a:ext cx="138" cy="194"/>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Arial"/>
                    <a:cs typeface="Arial"/>
                  </a:rPr>
                  <a:t>Q</a:t>
                </a:r>
                <a:endParaRPr lang="en-US">
                  <a:latin typeface="Arial"/>
                  <a:cs typeface="Arial"/>
                </a:endParaRPr>
              </a:p>
            </p:txBody>
          </p:sp>
          <p:sp>
            <p:nvSpPr>
              <p:cNvPr id="36903" name="Rectangle 101"/>
              <p:cNvSpPr>
                <a:spLocks noChangeArrowheads="1"/>
              </p:cNvSpPr>
              <p:nvPr/>
            </p:nvSpPr>
            <p:spPr bwMode="auto">
              <a:xfrm rot="-5400000">
                <a:off x="2089" y="1932"/>
                <a:ext cx="445"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a:cs typeface="Arial"/>
                  </a:rPr>
                  <a:t>Costs</a:t>
                </a:r>
                <a:endParaRPr lang="en-US">
                  <a:latin typeface="Arial"/>
                  <a:cs typeface="Arial"/>
                </a:endParaRPr>
              </a:p>
            </p:txBody>
          </p:sp>
        </p:grpSp>
        <p:sp>
          <p:nvSpPr>
            <p:cNvPr id="36884" name="Rectangle 102"/>
            <p:cNvSpPr>
              <a:spLocks noChangeArrowheads="1"/>
            </p:cNvSpPr>
            <p:nvPr/>
          </p:nvSpPr>
          <p:spPr bwMode="auto">
            <a:xfrm>
              <a:off x="2178" y="522"/>
              <a:ext cx="3329" cy="3461"/>
            </a:xfrm>
            <a:prstGeom prst="rect">
              <a:avLst/>
            </a:prstGeom>
            <a:noFill/>
            <a:ln w="0">
              <a:solidFill>
                <a:srgbClr val="000000"/>
              </a:solidFill>
              <a:miter lim="800000"/>
              <a:headEnd/>
              <a:tailEnd/>
            </a:ln>
          </p:spPr>
          <p:txBody>
            <a:bodyPr/>
            <a:lstStyle/>
            <a:p>
              <a:endParaRPr lang="en-US">
                <a:latin typeface="Arial"/>
                <a:cs typeface="Arial"/>
              </a:endParaRPr>
            </a:p>
          </p:txBody>
        </p:sp>
      </p:grpSp>
      <p:sp>
        <p:nvSpPr>
          <p:cNvPr id="17" name="Footer Placeholder 1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8" name="Slide Number Placeholder 17"/>
          <p:cNvSpPr>
            <a:spLocks noGrp="1"/>
          </p:cNvSpPr>
          <p:nvPr>
            <p:ph type="sldNum" sz="quarter" idx="13"/>
          </p:nvPr>
        </p:nvSpPr>
        <p:spPr/>
        <p:txBody>
          <a:bodyPr/>
          <a:lstStyle/>
          <a:p>
            <a:pPr>
              <a:defRPr/>
            </a:pPr>
            <a:fld id="{2F37425F-5E17-4209-B948-B5CE2119E408}" type="slidenum">
              <a:rPr lang="en-US" smtClean="0"/>
              <a:pPr>
                <a:defRPr/>
              </a:pPr>
              <a:t>34</a:t>
            </a:fld>
            <a:endParaRPr lang="en-US" dirty="0"/>
          </a:p>
        </p:txBody>
      </p:sp>
    </p:spTree>
    <p:extLst>
      <p:ext uri="{BB962C8B-B14F-4D97-AF65-F5344CB8AC3E}">
        <p14:creationId xmlns:p14="http://schemas.microsoft.com/office/powerpoint/2010/main" val="7716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z="2700" b="1" dirty="0" smtClean="0"/>
              <a:t>EXAMPLE 2</a:t>
            </a:r>
            <a:r>
              <a:rPr lang="en-US" sz="2700" dirty="0" smtClean="0"/>
              <a:t>:  </a:t>
            </a:r>
            <a:r>
              <a:rPr lang="en-US" sz="3000" dirty="0" smtClean="0"/>
              <a:t>ATC and MC</a:t>
            </a:r>
          </a:p>
        </p:txBody>
      </p:sp>
      <p:sp>
        <p:nvSpPr>
          <p:cNvPr id="15" name="Text Placeholder 14"/>
          <p:cNvSpPr>
            <a:spLocks noGrp="1"/>
          </p:cNvSpPr>
          <p:nvPr>
            <p:ph type="body" sz="quarter" idx="12"/>
          </p:nvPr>
        </p:nvSpPr>
        <p:spPr>
          <a:xfrm>
            <a:off x="0" y="901700"/>
            <a:ext cx="3365500" cy="4826000"/>
          </a:xfrm>
        </p:spPr>
        <p:txBody>
          <a:bodyPr/>
          <a:lstStyle/>
          <a:p>
            <a:r>
              <a:rPr lang="en-US" sz="2800" dirty="0"/>
              <a:t>When MC &lt; ATC,</a:t>
            </a:r>
          </a:p>
          <a:p>
            <a:r>
              <a:rPr lang="en-US" sz="2800" dirty="0"/>
              <a:t>ATC is falling</a:t>
            </a:r>
            <a:r>
              <a:rPr lang="en-US" sz="2800" dirty="0" smtClean="0"/>
              <a:t>.</a:t>
            </a:r>
          </a:p>
          <a:p>
            <a:endParaRPr lang="en-US" sz="2800" dirty="0"/>
          </a:p>
          <a:p>
            <a:r>
              <a:rPr lang="en-US" sz="2800" dirty="0"/>
              <a:t>When MC &gt; ATC,</a:t>
            </a:r>
          </a:p>
          <a:p>
            <a:r>
              <a:rPr lang="en-US" sz="2800" dirty="0"/>
              <a:t>ATC is rising</a:t>
            </a:r>
            <a:r>
              <a:rPr lang="en-US" sz="2800" dirty="0" smtClean="0"/>
              <a:t>.</a:t>
            </a:r>
          </a:p>
          <a:p>
            <a:endParaRPr lang="en-US" sz="2800" dirty="0"/>
          </a:p>
          <a:p>
            <a:r>
              <a:rPr lang="en-US" sz="2800" dirty="0"/>
              <a:t>The MC curve crosses the </a:t>
            </a:r>
            <a:r>
              <a:rPr lang="en-US" sz="2800" dirty="0" smtClean="0"/>
              <a:t>ATC </a:t>
            </a:r>
            <a:r>
              <a:rPr lang="en-US" sz="2800" dirty="0"/>
              <a:t>curve </a:t>
            </a:r>
            <a:endParaRPr lang="en-US" sz="2800" dirty="0" smtClean="0"/>
          </a:p>
          <a:p>
            <a:r>
              <a:rPr lang="en-US" sz="2800" dirty="0" smtClean="0"/>
              <a:t>at the </a:t>
            </a:r>
            <a:r>
              <a:rPr lang="en-US" sz="2800" dirty="0"/>
              <a:t>ATC curve’s minimum.</a:t>
            </a:r>
          </a:p>
        </p:txBody>
      </p:sp>
      <p:sp>
        <p:nvSpPr>
          <p:cNvPr id="14" name="Slide Number Placeholder 13"/>
          <p:cNvSpPr>
            <a:spLocks noGrp="1"/>
          </p:cNvSpPr>
          <p:nvPr>
            <p:ph type="sldNum" sz="quarter" idx="13"/>
          </p:nvPr>
        </p:nvSpPr>
        <p:spPr>
          <a:xfrm>
            <a:off x="8618538" y="6324600"/>
            <a:ext cx="520700" cy="379413"/>
          </a:xfrm>
        </p:spPr>
        <p:txBody>
          <a:bodyPr/>
          <a:lstStyle/>
          <a:p>
            <a:pPr>
              <a:defRPr/>
            </a:pPr>
            <a:fld id="{2F37425F-5E17-4209-B948-B5CE2119E408}" type="slidenum">
              <a:rPr lang="en-US" smtClean="0"/>
              <a:pPr>
                <a:defRPr/>
              </a:pPr>
              <a:t>35</a:t>
            </a:fld>
            <a:endParaRPr lang="en-US" dirty="0"/>
          </a:p>
        </p:txBody>
      </p:sp>
      <p:sp>
        <p:nvSpPr>
          <p:cNvPr id="13" name="Footer Placeholder 1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096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0966" name="AutoShape 4"/>
          <p:cNvSpPr>
            <a:spLocks noChangeAspect="1" noChangeArrowheads="1" noTextEdit="1"/>
          </p:cNvSpPr>
          <p:nvPr/>
        </p:nvSpPr>
        <p:spPr bwMode="auto">
          <a:xfrm>
            <a:off x="3408363" y="536575"/>
            <a:ext cx="5394325" cy="5592762"/>
          </a:xfrm>
          <a:prstGeom prst="rect">
            <a:avLst/>
          </a:prstGeom>
          <a:noFill/>
          <a:ln w="9525">
            <a:noFill/>
            <a:miter lim="800000"/>
            <a:headEnd/>
            <a:tailEnd/>
          </a:ln>
        </p:spPr>
        <p:txBody>
          <a:bodyPr/>
          <a:lstStyle/>
          <a:p>
            <a:endParaRPr lang="en-US">
              <a:latin typeface="Arial"/>
              <a:cs typeface="Arial"/>
            </a:endParaRPr>
          </a:p>
        </p:txBody>
      </p:sp>
      <p:sp>
        <p:nvSpPr>
          <p:cNvPr id="40967" name="Rectangle 5"/>
          <p:cNvSpPr>
            <a:spLocks noChangeArrowheads="1"/>
          </p:cNvSpPr>
          <p:nvPr/>
        </p:nvSpPr>
        <p:spPr bwMode="auto">
          <a:xfrm>
            <a:off x="3457575" y="679450"/>
            <a:ext cx="5284788" cy="5494338"/>
          </a:xfrm>
          <a:prstGeom prst="rect">
            <a:avLst/>
          </a:prstGeom>
          <a:solidFill>
            <a:srgbClr val="CCFFCC"/>
          </a:solidFill>
          <a:ln w="0">
            <a:solidFill>
              <a:srgbClr val="000000"/>
            </a:solidFill>
            <a:miter lim="800000"/>
            <a:headEnd/>
            <a:tailEnd/>
          </a:ln>
        </p:spPr>
        <p:txBody>
          <a:bodyPr/>
          <a:lstStyle/>
          <a:p>
            <a:endParaRPr lang="en-US">
              <a:latin typeface="Arial"/>
              <a:cs typeface="Arial"/>
            </a:endParaRPr>
          </a:p>
        </p:txBody>
      </p:sp>
      <p:sp>
        <p:nvSpPr>
          <p:cNvPr id="40968" name="Rectangle 6"/>
          <p:cNvSpPr>
            <a:spLocks noChangeArrowheads="1"/>
          </p:cNvSpPr>
          <p:nvPr/>
        </p:nvSpPr>
        <p:spPr bwMode="auto">
          <a:xfrm>
            <a:off x="4741863" y="958850"/>
            <a:ext cx="3792537" cy="4208463"/>
          </a:xfrm>
          <a:prstGeom prst="rect">
            <a:avLst/>
          </a:prstGeom>
          <a:solidFill>
            <a:srgbClr val="FFFFFF"/>
          </a:solidFill>
          <a:ln w="9525">
            <a:noFill/>
            <a:miter lim="800000"/>
            <a:headEnd/>
            <a:tailEnd/>
          </a:ln>
        </p:spPr>
        <p:txBody>
          <a:bodyPr/>
          <a:lstStyle/>
          <a:p>
            <a:endParaRPr lang="en-US">
              <a:latin typeface="Arial"/>
              <a:cs typeface="Arial"/>
            </a:endParaRPr>
          </a:p>
        </p:txBody>
      </p:sp>
      <p:grpSp>
        <p:nvGrpSpPr>
          <p:cNvPr id="2" name="Group 25"/>
          <p:cNvGrpSpPr>
            <a:grpSpLocks/>
          </p:cNvGrpSpPr>
          <p:nvPr/>
        </p:nvGrpSpPr>
        <p:grpSpPr bwMode="auto">
          <a:xfrm>
            <a:off x="5210175" y="1725613"/>
            <a:ext cx="3632200" cy="1949450"/>
            <a:chOff x="3282" y="1181"/>
            <a:chExt cx="2288" cy="1228"/>
          </a:xfrm>
        </p:grpSpPr>
        <p:sp>
          <p:nvSpPr>
            <p:cNvPr id="41038" name="Freeform 26"/>
            <p:cNvSpPr>
              <a:spLocks/>
            </p:cNvSpPr>
            <p:nvPr/>
          </p:nvSpPr>
          <p:spPr bwMode="auto">
            <a:xfrm>
              <a:off x="3307" y="1206"/>
              <a:ext cx="2263" cy="1184"/>
            </a:xfrm>
            <a:custGeom>
              <a:avLst/>
              <a:gdLst>
                <a:gd name="T0" fmla="*/ 0 w 361"/>
                <a:gd name="T1" fmla="*/ 0 h 189"/>
                <a:gd name="T2" fmla="*/ 503508 w 361"/>
                <a:gd name="T3" fmla="*/ 1158184 h 189"/>
                <a:gd name="T4" fmla="*/ 997663 w 361"/>
                <a:gd name="T5" fmla="*/ 1611067 h 189"/>
                <a:gd name="T6" fmla="*/ 1500933 w 361"/>
                <a:gd name="T7" fmla="*/ 1794224 h 189"/>
                <a:gd name="T8" fmla="*/ 1993634 w 361"/>
                <a:gd name="T9" fmla="*/ 1823460 h 189"/>
                <a:gd name="T10" fmla="*/ 2496904 w 361"/>
                <a:gd name="T11" fmla="*/ 1746500 h 189"/>
                <a:gd name="T12" fmla="*/ 2991059 w 361"/>
                <a:gd name="T13" fmla="*/ 1581793 h 189"/>
                <a:gd name="T14" fmla="*/ 3494568 w 361"/>
                <a:gd name="T15" fmla="*/ 1312104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p:spPr>
          <p:txBody>
            <a:bodyPr/>
            <a:lstStyle/>
            <a:p>
              <a:endParaRPr lang="en-US">
                <a:latin typeface="Arial"/>
                <a:cs typeface="Arial"/>
              </a:endParaRPr>
            </a:p>
          </p:txBody>
        </p:sp>
        <p:sp>
          <p:nvSpPr>
            <p:cNvPr id="41039" name="Oval 27"/>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0" name="Oval 28"/>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1" name="Oval 29"/>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2" name="Oval 30"/>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3" name="Oval 31"/>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4" name="Oval 32"/>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45" name="Oval 33"/>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grpSp>
      <p:grpSp>
        <p:nvGrpSpPr>
          <p:cNvPr id="3" name="Group 34"/>
          <p:cNvGrpSpPr>
            <a:grpSpLocks/>
          </p:cNvGrpSpPr>
          <p:nvPr/>
        </p:nvGrpSpPr>
        <p:grpSpPr bwMode="auto">
          <a:xfrm>
            <a:off x="4960938" y="1157288"/>
            <a:ext cx="3622675" cy="3235325"/>
            <a:chOff x="3125" y="823"/>
            <a:chExt cx="2282" cy="2038"/>
          </a:xfrm>
        </p:grpSpPr>
        <p:sp>
          <p:nvSpPr>
            <p:cNvPr id="41030" name="Freeform 35"/>
            <p:cNvSpPr>
              <a:spLocks/>
            </p:cNvSpPr>
            <p:nvPr/>
          </p:nvSpPr>
          <p:spPr bwMode="auto">
            <a:xfrm>
              <a:off x="3150" y="823"/>
              <a:ext cx="2257" cy="2019"/>
            </a:xfrm>
            <a:custGeom>
              <a:avLst/>
              <a:gdLst>
                <a:gd name="T0" fmla="*/ 0 w 360"/>
                <a:gd name="T1" fmla="*/ 2539570 h 322"/>
                <a:gd name="T2" fmla="*/ 494352 w 360"/>
                <a:gd name="T3" fmla="*/ 2927606 h 322"/>
                <a:gd name="T4" fmla="*/ 998014 w 360"/>
                <a:gd name="T5" fmla="*/ 3120885 h 322"/>
                <a:gd name="T6" fmla="*/ 1490874 w 360"/>
                <a:gd name="T7" fmla="*/ 2927606 h 322"/>
                <a:gd name="T8" fmla="*/ 1996034 w 360"/>
                <a:gd name="T9" fmla="*/ 2539570 h 322"/>
                <a:gd name="T10" fmla="*/ 2488888 w 360"/>
                <a:gd name="T11" fmla="*/ 1958292 h 322"/>
                <a:gd name="T12" fmla="*/ 2992594 w 360"/>
                <a:gd name="T13" fmla="*/ 1173164 h 322"/>
                <a:gd name="T14" fmla="*/ 3486946 w 360"/>
                <a:gd name="T15" fmla="*/ 0 h 32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22"/>
                <a:gd name="T26" fmla="*/ 360 w 360"/>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22">
                  <a:moveTo>
                    <a:pt x="0" y="262"/>
                  </a:moveTo>
                  <a:lnTo>
                    <a:pt x="51" y="302"/>
                  </a:lnTo>
                  <a:lnTo>
                    <a:pt x="103" y="322"/>
                  </a:lnTo>
                  <a:lnTo>
                    <a:pt x="154" y="302"/>
                  </a:lnTo>
                  <a:lnTo>
                    <a:pt x="206" y="262"/>
                  </a:lnTo>
                  <a:lnTo>
                    <a:pt x="257" y="202"/>
                  </a:lnTo>
                  <a:lnTo>
                    <a:pt x="309" y="121"/>
                  </a:lnTo>
                  <a:lnTo>
                    <a:pt x="360" y="0"/>
                  </a:lnTo>
                </a:path>
              </a:pathLst>
            </a:custGeom>
            <a:noFill/>
            <a:ln w="30163">
              <a:solidFill>
                <a:srgbClr val="FF6600"/>
              </a:solidFill>
              <a:round/>
              <a:headEnd/>
              <a:tailEnd/>
            </a:ln>
          </p:spPr>
          <p:txBody>
            <a:bodyPr/>
            <a:lstStyle/>
            <a:p>
              <a:endParaRPr lang="en-US">
                <a:latin typeface="Arial"/>
                <a:cs typeface="Arial"/>
              </a:endParaRPr>
            </a:p>
          </p:txBody>
        </p:sp>
        <p:sp>
          <p:nvSpPr>
            <p:cNvPr id="41031" name="Oval 36"/>
            <p:cNvSpPr>
              <a:spLocks noChangeArrowheads="1"/>
            </p:cNvSpPr>
            <p:nvPr/>
          </p:nvSpPr>
          <p:spPr bwMode="auto">
            <a:xfrm>
              <a:off x="3125" y="2441"/>
              <a:ext cx="44" cy="43"/>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2" name="Oval 37"/>
            <p:cNvSpPr>
              <a:spLocks noChangeArrowheads="1"/>
            </p:cNvSpPr>
            <p:nvPr/>
          </p:nvSpPr>
          <p:spPr bwMode="auto">
            <a:xfrm>
              <a:off x="3445" y="2691"/>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3" name="Oval 38"/>
            <p:cNvSpPr>
              <a:spLocks noChangeArrowheads="1"/>
            </p:cNvSpPr>
            <p:nvPr/>
          </p:nvSpPr>
          <p:spPr bwMode="auto">
            <a:xfrm>
              <a:off x="3771" y="2817"/>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4" name="Oval 39"/>
            <p:cNvSpPr>
              <a:spLocks noChangeArrowheads="1"/>
            </p:cNvSpPr>
            <p:nvPr/>
          </p:nvSpPr>
          <p:spPr bwMode="auto">
            <a:xfrm>
              <a:off x="4090" y="2691"/>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5" name="Oval 40"/>
            <p:cNvSpPr>
              <a:spLocks noChangeArrowheads="1"/>
            </p:cNvSpPr>
            <p:nvPr/>
          </p:nvSpPr>
          <p:spPr bwMode="auto">
            <a:xfrm>
              <a:off x="4416" y="2441"/>
              <a:ext cx="44" cy="43"/>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6" name="Oval 41"/>
            <p:cNvSpPr>
              <a:spLocks noChangeArrowheads="1"/>
            </p:cNvSpPr>
            <p:nvPr/>
          </p:nvSpPr>
          <p:spPr bwMode="auto">
            <a:xfrm>
              <a:off x="4736" y="2064"/>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37" name="Oval 42"/>
            <p:cNvSpPr>
              <a:spLocks noChangeArrowheads="1"/>
            </p:cNvSpPr>
            <p:nvPr/>
          </p:nvSpPr>
          <p:spPr bwMode="auto">
            <a:xfrm>
              <a:off x="5062" y="1557"/>
              <a:ext cx="44" cy="44"/>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grpSp>
      <p:sp>
        <p:nvSpPr>
          <p:cNvPr id="40971" name="Rectangle 43"/>
          <p:cNvSpPr>
            <a:spLocks noChangeArrowheads="1"/>
          </p:cNvSpPr>
          <p:nvPr/>
        </p:nvSpPr>
        <p:spPr bwMode="auto">
          <a:xfrm>
            <a:off x="6016625" y="842963"/>
            <a:ext cx="1287463" cy="896937"/>
          </a:xfrm>
          <a:prstGeom prst="rect">
            <a:avLst/>
          </a:prstGeom>
          <a:solidFill>
            <a:srgbClr val="FFFFCC"/>
          </a:solidFill>
          <a:ln w="0">
            <a:solidFill>
              <a:srgbClr val="000000"/>
            </a:solidFill>
            <a:miter lim="800000"/>
            <a:headEnd/>
            <a:tailEnd/>
          </a:ln>
        </p:spPr>
        <p:txBody>
          <a:bodyPr/>
          <a:lstStyle/>
          <a:p>
            <a:endParaRPr lang="en-US">
              <a:latin typeface="Arial"/>
              <a:cs typeface="Arial"/>
            </a:endParaRPr>
          </a:p>
        </p:txBody>
      </p:sp>
      <p:grpSp>
        <p:nvGrpSpPr>
          <p:cNvPr id="4" name="Group 52"/>
          <p:cNvGrpSpPr>
            <a:grpSpLocks/>
          </p:cNvGrpSpPr>
          <p:nvPr/>
        </p:nvGrpSpPr>
        <p:grpSpPr bwMode="auto">
          <a:xfrm>
            <a:off x="6167438" y="898525"/>
            <a:ext cx="1096962" cy="384175"/>
            <a:chOff x="773" y="2073"/>
            <a:chExt cx="691" cy="242"/>
          </a:xfrm>
        </p:grpSpPr>
        <p:sp>
          <p:nvSpPr>
            <p:cNvPr id="41027" name="Line 53"/>
            <p:cNvSpPr>
              <a:spLocks noChangeShapeType="1"/>
            </p:cNvSpPr>
            <p:nvPr/>
          </p:nvSpPr>
          <p:spPr bwMode="auto">
            <a:xfrm>
              <a:off x="773" y="2190"/>
              <a:ext cx="202" cy="1"/>
            </a:xfrm>
            <a:prstGeom prst="line">
              <a:avLst/>
            </a:prstGeom>
            <a:noFill/>
            <a:ln w="30163">
              <a:solidFill>
                <a:srgbClr val="008000"/>
              </a:solidFill>
              <a:round/>
              <a:headEnd/>
              <a:tailEnd/>
            </a:ln>
          </p:spPr>
          <p:txBody>
            <a:bodyPr/>
            <a:lstStyle/>
            <a:p>
              <a:endParaRPr lang="en-US">
                <a:latin typeface="Arial"/>
                <a:cs typeface="Arial"/>
              </a:endParaRPr>
            </a:p>
          </p:txBody>
        </p:sp>
        <p:sp>
          <p:nvSpPr>
            <p:cNvPr id="41028" name="Oval 54"/>
            <p:cNvSpPr>
              <a:spLocks noChangeArrowheads="1"/>
            </p:cNvSpPr>
            <p:nvPr/>
          </p:nvSpPr>
          <p:spPr bwMode="auto">
            <a:xfrm>
              <a:off x="845" y="2160"/>
              <a:ext cx="51" cy="51"/>
            </a:xfrm>
            <a:prstGeom prst="ellipse">
              <a:avLst/>
            </a:prstGeom>
            <a:solidFill>
              <a:srgbClr val="008000"/>
            </a:solidFill>
            <a:ln w="9525">
              <a:solidFill>
                <a:srgbClr val="008000"/>
              </a:solidFill>
              <a:round/>
              <a:headEnd/>
              <a:tailEnd/>
            </a:ln>
          </p:spPr>
          <p:txBody>
            <a:bodyPr/>
            <a:lstStyle/>
            <a:p>
              <a:endParaRPr lang="en-US">
                <a:latin typeface="Arial"/>
                <a:cs typeface="Arial"/>
              </a:endParaRPr>
            </a:p>
          </p:txBody>
        </p:sp>
        <p:sp>
          <p:nvSpPr>
            <p:cNvPr id="41029" name="Rectangle 55"/>
            <p:cNvSpPr>
              <a:spLocks noChangeArrowheads="1"/>
            </p:cNvSpPr>
            <p:nvPr/>
          </p:nvSpPr>
          <p:spPr bwMode="auto">
            <a:xfrm>
              <a:off x="1025" y="2073"/>
              <a:ext cx="439"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ATC</a:t>
              </a:r>
              <a:endParaRPr lang="en-US" sz="2500" i="1">
                <a:latin typeface="Arial"/>
                <a:cs typeface="Arial"/>
              </a:endParaRPr>
            </a:p>
          </p:txBody>
        </p:sp>
      </p:grpSp>
      <p:grpSp>
        <p:nvGrpSpPr>
          <p:cNvPr id="5" name="Group 56"/>
          <p:cNvGrpSpPr>
            <a:grpSpLocks/>
          </p:cNvGrpSpPr>
          <p:nvPr/>
        </p:nvGrpSpPr>
        <p:grpSpPr bwMode="auto">
          <a:xfrm>
            <a:off x="6167437" y="1289050"/>
            <a:ext cx="977899" cy="384175"/>
            <a:chOff x="773" y="2348"/>
            <a:chExt cx="616" cy="242"/>
          </a:xfrm>
        </p:grpSpPr>
        <p:sp>
          <p:nvSpPr>
            <p:cNvPr id="41024" name="Line 57"/>
            <p:cNvSpPr>
              <a:spLocks noChangeShapeType="1"/>
            </p:cNvSpPr>
            <p:nvPr/>
          </p:nvSpPr>
          <p:spPr bwMode="auto">
            <a:xfrm>
              <a:off x="773" y="2465"/>
              <a:ext cx="202" cy="1"/>
            </a:xfrm>
            <a:prstGeom prst="line">
              <a:avLst/>
            </a:prstGeom>
            <a:noFill/>
            <a:ln w="30163">
              <a:solidFill>
                <a:srgbClr val="FF6600"/>
              </a:solidFill>
              <a:round/>
              <a:headEnd/>
              <a:tailEnd/>
            </a:ln>
          </p:spPr>
          <p:txBody>
            <a:bodyPr/>
            <a:lstStyle/>
            <a:p>
              <a:endParaRPr lang="en-US">
                <a:latin typeface="Arial"/>
                <a:cs typeface="Arial"/>
              </a:endParaRPr>
            </a:p>
          </p:txBody>
        </p:sp>
        <p:sp>
          <p:nvSpPr>
            <p:cNvPr id="41025" name="Oval 58"/>
            <p:cNvSpPr>
              <a:spLocks noChangeArrowheads="1"/>
            </p:cNvSpPr>
            <p:nvPr/>
          </p:nvSpPr>
          <p:spPr bwMode="auto">
            <a:xfrm>
              <a:off x="845" y="2436"/>
              <a:ext cx="51" cy="51"/>
            </a:xfrm>
            <a:prstGeom prst="ellipse">
              <a:avLst/>
            </a:prstGeom>
            <a:solidFill>
              <a:srgbClr val="993300"/>
            </a:solidFill>
            <a:ln w="9525">
              <a:solidFill>
                <a:srgbClr val="993300"/>
              </a:solidFill>
              <a:round/>
              <a:headEnd/>
              <a:tailEnd/>
            </a:ln>
          </p:spPr>
          <p:txBody>
            <a:bodyPr/>
            <a:lstStyle/>
            <a:p>
              <a:endParaRPr lang="en-US">
                <a:latin typeface="Arial"/>
                <a:cs typeface="Arial"/>
              </a:endParaRPr>
            </a:p>
          </p:txBody>
        </p:sp>
        <p:sp>
          <p:nvSpPr>
            <p:cNvPr id="41026" name="Rectangle 59"/>
            <p:cNvSpPr>
              <a:spLocks noChangeArrowheads="1"/>
            </p:cNvSpPr>
            <p:nvPr/>
          </p:nvSpPr>
          <p:spPr bwMode="auto">
            <a:xfrm>
              <a:off x="1025" y="2348"/>
              <a:ext cx="364" cy="242"/>
            </a:xfrm>
            <a:prstGeom prst="rect">
              <a:avLst/>
            </a:prstGeom>
            <a:noFill/>
            <a:ln w="9525">
              <a:noFill/>
              <a:miter lim="800000"/>
              <a:headEnd/>
              <a:tailEnd/>
            </a:ln>
          </p:spPr>
          <p:txBody>
            <a:bodyPr wrap="none" lIns="0" tIns="0" rIns="0" bIns="0">
              <a:spAutoFit/>
            </a:bodyPr>
            <a:lstStyle/>
            <a:p>
              <a:r>
                <a:rPr lang="en-US" sz="2500" i="1">
                  <a:solidFill>
                    <a:srgbClr val="000000"/>
                  </a:solidFill>
                  <a:latin typeface="Arial"/>
                  <a:cs typeface="Arial"/>
                </a:rPr>
                <a:t>MC</a:t>
              </a:r>
              <a:endParaRPr lang="en-US" sz="2500" i="1">
                <a:latin typeface="Arial"/>
                <a:cs typeface="Arial"/>
              </a:endParaRPr>
            </a:p>
          </p:txBody>
        </p:sp>
      </p:grpSp>
      <p:grpSp>
        <p:nvGrpSpPr>
          <p:cNvPr id="6" name="Group 60"/>
          <p:cNvGrpSpPr>
            <a:grpSpLocks/>
          </p:cNvGrpSpPr>
          <p:nvPr/>
        </p:nvGrpSpPr>
        <p:grpSpPr bwMode="auto">
          <a:xfrm>
            <a:off x="3457575" y="679450"/>
            <a:ext cx="5284788" cy="5494338"/>
            <a:chOff x="2178" y="522"/>
            <a:chExt cx="3329" cy="3461"/>
          </a:xfrm>
        </p:grpSpPr>
        <p:grpSp>
          <p:nvGrpSpPr>
            <p:cNvPr id="7" name="Group 61"/>
            <p:cNvGrpSpPr>
              <a:grpSpLocks/>
            </p:cNvGrpSpPr>
            <p:nvPr/>
          </p:nvGrpSpPr>
          <p:grpSpPr bwMode="auto">
            <a:xfrm>
              <a:off x="2216" y="698"/>
              <a:ext cx="3160" cy="3247"/>
              <a:chOff x="2216" y="698"/>
              <a:chExt cx="3160" cy="3247"/>
            </a:xfrm>
          </p:grpSpPr>
          <p:sp>
            <p:nvSpPr>
              <p:cNvPr id="40984" name="Line 62"/>
              <p:cNvSpPr>
                <a:spLocks noChangeShapeType="1"/>
              </p:cNvSpPr>
              <p:nvPr/>
            </p:nvSpPr>
            <p:spPr bwMode="auto">
              <a:xfrm flipV="1">
                <a:off x="298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85" name="Line 63"/>
              <p:cNvSpPr>
                <a:spLocks noChangeShapeType="1"/>
              </p:cNvSpPr>
              <p:nvPr/>
            </p:nvSpPr>
            <p:spPr bwMode="auto">
              <a:xfrm flipV="1">
                <a:off x="3307"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86" name="Line 64"/>
              <p:cNvSpPr>
                <a:spLocks noChangeShapeType="1"/>
              </p:cNvSpPr>
              <p:nvPr/>
            </p:nvSpPr>
            <p:spPr bwMode="auto">
              <a:xfrm flipV="1">
                <a:off x="363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87" name="Line 65"/>
              <p:cNvSpPr>
                <a:spLocks noChangeShapeType="1"/>
              </p:cNvSpPr>
              <p:nvPr/>
            </p:nvSpPr>
            <p:spPr bwMode="auto">
              <a:xfrm flipV="1">
                <a:off x="3953"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88" name="Line 66"/>
              <p:cNvSpPr>
                <a:spLocks noChangeShapeType="1"/>
              </p:cNvSpPr>
              <p:nvPr/>
            </p:nvSpPr>
            <p:spPr bwMode="auto">
              <a:xfrm flipV="1">
                <a:off x="4279"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89" name="Line 67"/>
              <p:cNvSpPr>
                <a:spLocks noChangeShapeType="1"/>
              </p:cNvSpPr>
              <p:nvPr/>
            </p:nvSpPr>
            <p:spPr bwMode="auto">
              <a:xfrm flipV="1">
                <a:off x="4598"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90" name="Line 68"/>
              <p:cNvSpPr>
                <a:spLocks noChangeShapeType="1"/>
              </p:cNvSpPr>
              <p:nvPr/>
            </p:nvSpPr>
            <p:spPr bwMode="auto">
              <a:xfrm flipV="1">
                <a:off x="4924" y="3349"/>
                <a:ext cx="1" cy="51"/>
              </a:xfrm>
              <a:prstGeom prst="line">
                <a:avLst/>
              </a:prstGeom>
              <a:noFill/>
              <a:ln w="20638">
                <a:solidFill>
                  <a:srgbClr val="000000"/>
                </a:solidFill>
                <a:round/>
                <a:headEnd/>
                <a:tailEnd/>
              </a:ln>
            </p:spPr>
            <p:txBody>
              <a:bodyPr/>
              <a:lstStyle/>
              <a:p>
                <a:endParaRPr lang="en-US">
                  <a:latin typeface="Arial"/>
                  <a:cs typeface="Arial"/>
                </a:endParaRPr>
              </a:p>
            </p:txBody>
          </p:sp>
          <p:sp>
            <p:nvSpPr>
              <p:cNvPr id="40991" name="Line 69"/>
              <p:cNvSpPr>
                <a:spLocks noChangeShapeType="1"/>
              </p:cNvSpPr>
              <p:nvPr/>
            </p:nvSpPr>
            <p:spPr bwMode="auto">
              <a:xfrm flipV="1">
                <a:off x="5244" y="3349"/>
                <a:ext cx="1" cy="5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8" name="Group 70"/>
              <p:cNvGrpSpPr>
                <a:grpSpLocks/>
              </p:cNvGrpSpPr>
              <p:nvPr/>
            </p:nvGrpSpPr>
            <p:grpSpPr bwMode="auto">
              <a:xfrm>
                <a:off x="2454" y="698"/>
                <a:ext cx="2922" cy="2749"/>
                <a:chOff x="2454" y="698"/>
                <a:chExt cx="2922" cy="2749"/>
              </a:xfrm>
            </p:grpSpPr>
            <p:sp>
              <p:nvSpPr>
                <p:cNvPr id="41003" name="Line 71"/>
                <p:cNvSpPr>
                  <a:spLocks noChangeShapeType="1"/>
                </p:cNvSpPr>
                <p:nvPr/>
              </p:nvSpPr>
              <p:spPr bwMode="auto">
                <a:xfrm>
                  <a:off x="2937" y="334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4" name="Line 72"/>
                <p:cNvSpPr>
                  <a:spLocks noChangeShapeType="1"/>
                </p:cNvSpPr>
                <p:nvPr/>
              </p:nvSpPr>
              <p:spPr bwMode="auto">
                <a:xfrm>
                  <a:off x="2937" y="303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5" name="Line 73"/>
                <p:cNvSpPr>
                  <a:spLocks noChangeShapeType="1"/>
                </p:cNvSpPr>
                <p:nvPr/>
              </p:nvSpPr>
              <p:spPr bwMode="auto">
                <a:xfrm>
                  <a:off x="2937" y="271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6" name="Line 74"/>
                <p:cNvSpPr>
                  <a:spLocks noChangeShapeType="1"/>
                </p:cNvSpPr>
                <p:nvPr/>
              </p:nvSpPr>
              <p:spPr bwMode="auto">
                <a:xfrm>
                  <a:off x="2937" y="240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7" name="Line 75"/>
                <p:cNvSpPr>
                  <a:spLocks noChangeShapeType="1"/>
                </p:cNvSpPr>
                <p:nvPr/>
              </p:nvSpPr>
              <p:spPr bwMode="auto">
                <a:xfrm>
                  <a:off x="2937" y="2089"/>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8" name="Line 76"/>
                <p:cNvSpPr>
                  <a:spLocks noChangeShapeType="1"/>
                </p:cNvSpPr>
                <p:nvPr/>
              </p:nvSpPr>
              <p:spPr bwMode="auto">
                <a:xfrm>
                  <a:off x="2937" y="1770"/>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09" name="Line 77"/>
                <p:cNvSpPr>
                  <a:spLocks noChangeShapeType="1"/>
                </p:cNvSpPr>
                <p:nvPr/>
              </p:nvSpPr>
              <p:spPr bwMode="auto">
                <a:xfrm>
                  <a:off x="2937" y="1456"/>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10" name="Line 78"/>
                <p:cNvSpPr>
                  <a:spLocks noChangeShapeType="1"/>
                </p:cNvSpPr>
                <p:nvPr/>
              </p:nvSpPr>
              <p:spPr bwMode="auto">
                <a:xfrm>
                  <a:off x="2937" y="1143"/>
                  <a:ext cx="50" cy="1"/>
                </a:xfrm>
                <a:prstGeom prst="line">
                  <a:avLst/>
                </a:prstGeom>
                <a:noFill/>
                <a:ln w="20638">
                  <a:solidFill>
                    <a:srgbClr val="000000"/>
                  </a:solidFill>
                  <a:round/>
                  <a:headEnd/>
                  <a:tailEnd/>
                </a:ln>
              </p:spPr>
              <p:txBody>
                <a:bodyPr/>
                <a:lstStyle/>
                <a:p>
                  <a:endParaRPr lang="en-US">
                    <a:latin typeface="Arial"/>
                    <a:cs typeface="Arial"/>
                  </a:endParaRPr>
                </a:p>
              </p:txBody>
            </p:sp>
            <p:sp>
              <p:nvSpPr>
                <p:cNvPr id="41011" name="Line 79"/>
                <p:cNvSpPr>
                  <a:spLocks noChangeShapeType="1"/>
                </p:cNvSpPr>
                <p:nvPr/>
              </p:nvSpPr>
              <p:spPr bwMode="auto">
                <a:xfrm>
                  <a:off x="2937" y="823"/>
                  <a:ext cx="50" cy="1"/>
                </a:xfrm>
                <a:prstGeom prst="line">
                  <a:avLst/>
                </a:prstGeom>
                <a:noFill/>
                <a:ln w="20638">
                  <a:solidFill>
                    <a:srgbClr val="000000"/>
                  </a:solidFill>
                  <a:round/>
                  <a:headEnd/>
                  <a:tailEnd/>
                </a:ln>
              </p:spPr>
              <p:txBody>
                <a:bodyPr/>
                <a:lstStyle/>
                <a:p>
                  <a:endParaRPr lang="en-US">
                    <a:latin typeface="Arial"/>
                    <a:cs typeface="Arial"/>
                  </a:endParaRPr>
                </a:p>
              </p:txBody>
            </p:sp>
            <p:grpSp>
              <p:nvGrpSpPr>
                <p:cNvPr id="9" name="Group 80"/>
                <p:cNvGrpSpPr>
                  <a:grpSpLocks/>
                </p:cNvGrpSpPr>
                <p:nvPr/>
              </p:nvGrpSpPr>
              <p:grpSpPr bwMode="auto">
                <a:xfrm>
                  <a:off x="2987" y="698"/>
                  <a:ext cx="2389" cy="2652"/>
                  <a:chOff x="2987" y="698"/>
                  <a:chExt cx="2389" cy="2652"/>
                </a:xfrm>
              </p:grpSpPr>
              <p:sp>
                <p:nvSpPr>
                  <p:cNvPr id="41022" name="Line 81"/>
                  <p:cNvSpPr>
                    <a:spLocks noChangeShapeType="1"/>
                  </p:cNvSpPr>
                  <p:nvPr/>
                </p:nvSpPr>
                <p:spPr bwMode="auto">
                  <a:xfrm>
                    <a:off x="2987" y="698"/>
                    <a:ext cx="1" cy="2651"/>
                  </a:xfrm>
                  <a:prstGeom prst="line">
                    <a:avLst/>
                  </a:prstGeom>
                  <a:noFill/>
                  <a:ln w="20638">
                    <a:solidFill>
                      <a:srgbClr val="000000"/>
                    </a:solidFill>
                    <a:round/>
                    <a:headEnd/>
                    <a:tailEnd/>
                  </a:ln>
                </p:spPr>
                <p:txBody>
                  <a:bodyPr/>
                  <a:lstStyle/>
                  <a:p>
                    <a:endParaRPr lang="en-US">
                      <a:latin typeface="Arial"/>
                      <a:cs typeface="Arial"/>
                    </a:endParaRPr>
                  </a:p>
                </p:txBody>
              </p:sp>
              <p:sp>
                <p:nvSpPr>
                  <p:cNvPr id="41023" name="Line 82"/>
                  <p:cNvSpPr>
                    <a:spLocks noChangeShapeType="1"/>
                  </p:cNvSpPr>
                  <p:nvPr/>
                </p:nvSpPr>
                <p:spPr bwMode="auto">
                  <a:xfrm>
                    <a:off x="2987" y="3349"/>
                    <a:ext cx="2389" cy="1"/>
                  </a:xfrm>
                  <a:prstGeom prst="line">
                    <a:avLst/>
                  </a:prstGeom>
                  <a:noFill/>
                  <a:ln w="20638">
                    <a:solidFill>
                      <a:srgbClr val="000000"/>
                    </a:solidFill>
                    <a:round/>
                    <a:headEnd/>
                    <a:tailEnd/>
                  </a:ln>
                </p:spPr>
                <p:txBody>
                  <a:bodyPr/>
                  <a:lstStyle/>
                  <a:p>
                    <a:endParaRPr lang="en-US">
                      <a:latin typeface="Arial"/>
                      <a:cs typeface="Arial"/>
                    </a:endParaRPr>
                  </a:p>
                </p:txBody>
              </p:sp>
            </p:grpSp>
            <p:sp>
              <p:nvSpPr>
                <p:cNvPr id="41013" name="Rectangle 83"/>
                <p:cNvSpPr>
                  <a:spLocks noChangeArrowheads="1"/>
                </p:cNvSpPr>
                <p:nvPr/>
              </p:nvSpPr>
              <p:spPr bwMode="auto">
                <a:xfrm>
                  <a:off x="2630" y="3255"/>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41014" name="Rectangle 84"/>
                <p:cNvSpPr>
                  <a:spLocks noChangeArrowheads="1"/>
                </p:cNvSpPr>
                <p:nvPr/>
              </p:nvSpPr>
              <p:spPr bwMode="auto">
                <a:xfrm>
                  <a:off x="2542" y="294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$25</a:t>
                  </a:r>
                  <a:endParaRPr lang="en-US">
                    <a:latin typeface="Arial"/>
                    <a:cs typeface="Arial"/>
                  </a:endParaRPr>
                </a:p>
              </p:txBody>
            </p:sp>
            <p:sp>
              <p:nvSpPr>
                <p:cNvPr id="41015" name="Rectangle 85"/>
                <p:cNvSpPr>
                  <a:spLocks noChangeArrowheads="1"/>
                </p:cNvSpPr>
                <p:nvPr/>
              </p:nvSpPr>
              <p:spPr bwMode="auto">
                <a:xfrm>
                  <a:off x="2542" y="2622"/>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$50</a:t>
                  </a:r>
                  <a:endParaRPr lang="en-US">
                    <a:latin typeface="Arial"/>
                    <a:cs typeface="Arial"/>
                  </a:endParaRPr>
                </a:p>
              </p:txBody>
            </p:sp>
            <p:sp>
              <p:nvSpPr>
                <p:cNvPr id="41016" name="Rectangle 86"/>
                <p:cNvSpPr>
                  <a:spLocks noChangeArrowheads="1"/>
                </p:cNvSpPr>
                <p:nvPr/>
              </p:nvSpPr>
              <p:spPr bwMode="auto">
                <a:xfrm>
                  <a:off x="2542" y="2309"/>
                  <a:ext cx="267"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$75</a:t>
                  </a:r>
                  <a:endParaRPr lang="en-US">
                    <a:latin typeface="Arial"/>
                    <a:cs typeface="Arial"/>
                  </a:endParaRPr>
                </a:p>
              </p:txBody>
            </p:sp>
            <p:sp>
              <p:nvSpPr>
                <p:cNvPr id="41017" name="Rectangle 87"/>
                <p:cNvSpPr>
                  <a:spLocks noChangeArrowheads="1"/>
                </p:cNvSpPr>
                <p:nvPr/>
              </p:nvSpPr>
              <p:spPr bwMode="auto">
                <a:xfrm>
                  <a:off x="2454" y="1995"/>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$100</a:t>
                  </a:r>
                  <a:endParaRPr lang="en-US">
                    <a:latin typeface="Arial"/>
                    <a:cs typeface="Arial"/>
                  </a:endParaRPr>
                </a:p>
              </p:txBody>
            </p:sp>
            <p:sp>
              <p:nvSpPr>
                <p:cNvPr id="41018" name="Rectangle 88"/>
                <p:cNvSpPr>
                  <a:spLocks noChangeArrowheads="1"/>
                </p:cNvSpPr>
                <p:nvPr/>
              </p:nvSpPr>
              <p:spPr bwMode="auto">
                <a:xfrm>
                  <a:off x="2454" y="1676"/>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$125</a:t>
                  </a:r>
                  <a:endParaRPr lang="en-US">
                    <a:latin typeface="Arial"/>
                    <a:cs typeface="Arial"/>
                  </a:endParaRPr>
                </a:p>
              </p:txBody>
            </p:sp>
            <p:sp>
              <p:nvSpPr>
                <p:cNvPr id="41019" name="Rectangle 89"/>
                <p:cNvSpPr>
                  <a:spLocks noChangeArrowheads="1"/>
                </p:cNvSpPr>
                <p:nvPr/>
              </p:nvSpPr>
              <p:spPr bwMode="auto">
                <a:xfrm>
                  <a:off x="2454" y="1362"/>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$150</a:t>
                  </a:r>
                  <a:endParaRPr lang="en-US">
                    <a:latin typeface="Arial"/>
                    <a:cs typeface="Arial"/>
                  </a:endParaRPr>
                </a:p>
              </p:txBody>
            </p:sp>
            <p:sp>
              <p:nvSpPr>
                <p:cNvPr id="41020" name="Rectangle 90"/>
                <p:cNvSpPr>
                  <a:spLocks noChangeArrowheads="1"/>
                </p:cNvSpPr>
                <p:nvPr/>
              </p:nvSpPr>
              <p:spPr bwMode="auto">
                <a:xfrm>
                  <a:off x="2454" y="104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$175</a:t>
                  </a:r>
                  <a:endParaRPr lang="en-US">
                    <a:latin typeface="Arial"/>
                    <a:cs typeface="Arial"/>
                  </a:endParaRPr>
                </a:p>
              </p:txBody>
            </p:sp>
            <p:sp>
              <p:nvSpPr>
                <p:cNvPr id="41021" name="Rectangle 91"/>
                <p:cNvSpPr>
                  <a:spLocks noChangeArrowheads="1"/>
                </p:cNvSpPr>
                <p:nvPr/>
              </p:nvSpPr>
              <p:spPr bwMode="auto">
                <a:xfrm>
                  <a:off x="2454" y="729"/>
                  <a:ext cx="35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$200</a:t>
                  </a:r>
                  <a:endParaRPr lang="en-US">
                    <a:latin typeface="Arial"/>
                    <a:cs typeface="Arial"/>
                  </a:endParaRPr>
                </a:p>
              </p:txBody>
            </p:sp>
          </p:grpSp>
          <p:sp>
            <p:nvSpPr>
              <p:cNvPr id="40993" name="Rectangle 92"/>
              <p:cNvSpPr>
                <a:spLocks noChangeArrowheads="1"/>
              </p:cNvSpPr>
              <p:nvPr/>
            </p:nvSpPr>
            <p:spPr bwMode="auto">
              <a:xfrm>
                <a:off x="294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0</a:t>
                </a:r>
                <a:endParaRPr lang="en-US">
                  <a:latin typeface="Arial"/>
                  <a:cs typeface="Arial"/>
                </a:endParaRPr>
              </a:p>
            </p:txBody>
          </p:sp>
          <p:sp>
            <p:nvSpPr>
              <p:cNvPr id="40994" name="Rectangle 93"/>
              <p:cNvSpPr>
                <a:spLocks noChangeArrowheads="1"/>
              </p:cNvSpPr>
              <p:nvPr/>
            </p:nvSpPr>
            <p:spPr bwMode="auto">
              <a:xfrm>
                <a:off x="3263"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1</a:t>
                </a:r>
                <a:endParaRPr lang="en-US">
                  <a:latin typeface="Arial"/>
                  <a:cs typeface="Arial"/>
                </a:endParaRPr>
              </a:p>
            </p:txBody>
          </p:sp>
          <p:sp>
            <p:nvSpPr>
              <p:cNvPr id="40995" name="Rectangle 94"/>
              <p:cNvSpPr>
                <a:spLocks noChangeArrowheads="1"/>
              </p:cNvSpPr>
              <p:nvPr/>
            </p:nvSpPr>
            <p:spPr bwMode="auto">
              <a:xfrm>
                <a:off x="358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2</a:t>
                </a:r>
                <a:endParaRPr lang="en-US">
                  <a:latin typeface="Arial"/>
                  <a:cs typeface="Arial"/>
                </a:endParaRPr>
              </a:p>
            </p:txBody>
          </p:sp>
          <p:sp>
            <p:nvSpPr>
              <p:cNvPr id="40996" name="Rectangle 95"/>
              <p:cNvSpPr>
                <a:spLocks noChangeArrowheads="1"/>
              </p:cNvSpPr>
              <p:nvPr/>
            </p:nvSpPr>
            <p:spPr bwMode="auto">
              <a:xfrm>
                <a:off x="3909"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3</a:t>
                </a:r>
                <a:endParaRPr lang="en-US">
                  <a:latin typeface="Arial"/>
                  <a:cs typeface="Arial"/>
                </a:endParaRPr>
              </a:p>
            </p:txBody>
          </p:sp>
          <p:sp>
            <p:nvSpPr>
              <p:cNvPr id="40997" name="Rectangle 96"/>
              <p:cNvSpPr>
                <a:spLocks noChangeArrowheads="1"/>
              </p:cNvSpPr>
              <p:nvPr/>
            </p:nvSpPr>
            <p:spPr bwMode="auto">
              <a:xfrm>
                <a:off x="4235"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4</a:t>
                </a:r>
                <a:endParaRPr lang="en-US">
                  <a:latin typeface="Arial"/>
                  <a:cs typeface="Arial"/>
                </a:endParaRPr>
              </a:p>
            </p:txBody>
          </p:sp>
          <p:sp>
            <p:nvSpPr>
              <p:cNvPr id="40998" name="Rectangle 97"/>
              <p:cNvSpPr>
                <a:spLocks noChangeArrowheads="1"/>
              </p:cNvSpPr>
              <p:nvPr/>
            </p:nvSpPr>
            <p:spPr bwMode="auto">
              <a:xfrm>
                <a:off x="4554"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5</a:t>
                </a:r>
                <a:endParaRPr lang="en-US">
                  <a:latin typeface="Arial"/>
                  <a:cs typeface="Arial"/>
                </a:endParaRPr>
              </a:p>
            </p:txBody>
          </p:sp>
          <p:sp>
            <p:nvSpPr>
              <p:cNvPr id="40999" name="Rectangle 98"/>
              <p:cNvSpPr>
                <a:spLocks noChangeArrowheads="1"/>
              </p:cNvSpPr>
              <p:nvPr/>
            </p:nvSpPr>
            <p:spPr bwMode="auto">
              <a:xfrm>
                <a:off x="488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6</a:t>
                </a:r>
                <a:endParaRPr lang="en-US">
                  <a:latin typeface="Arial"/>
                  <a:cs typeface="Arial"/>
                </a:endParaRPr>
              </a:p>
            </p:txBody>
          </p:sp>
          <p:sp>
            <p:nvSpPr>
              <p:cNvPr id="41000" name="Rectangle 99"/>
              <p:cNvSpPr>
                <a:spLocks noChangeArrowheads="1"/>
              </p:cNvSpPr>
              <p:nvPr/>
            </p:nvSpPr>
            <p:spPr bwMode="auto">
              <a:xfrm>
                <a:off x="5200" y="3494"/>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a:cs typeface="Arial"/>
                  </a:rPr>
                  <a:t>7</a:t>
                </a:r>
                <a:endParaRPr lang="en-US">
                  <a:latin typeface="Arial"/>
                  <a:cs typeface="Arial"/>
                </a:endParaRPr>
              </a:p>
            </p:txBody>
          </p:sp>
          <p:sp>
            <p:nvSpPr>
              <p:cNvPr id="41001" name="Rectangle 100"/>
              <p:cNvSpPr>
                <a:spLocks noChangeArrowheads="1"/>
              </p:cNvSpPr>
              <p:nvPr/>
            </p:nvSpPr>
            <p:spPr bwMode="auto">
              <a:xfrm>
                <a:off x="4103" y="3751"/>
                <a:ext cx="138" cy="194"/>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Arial"/>
                    <a:cs typeface="Arial"/>
                  </a:rPr>
                  <a:t>Q</a:t>
                </a:r>
                <a:endParaRPr lang="en-US">
                  <a:latin typeface="Arial"/>
                  <a:cs typeface="Arial"/>
                </a:endParaRPr>
              </a:p>
            </p:txBody>
          </p:sp>
          <p:sp>
            <p:nvSpPr>
              <p:cNvPr id="41002" name="Rectangle 101"/>
              <p:cNvSpPr>
                <a:spLocks noChangeArrowheads="1"/>
              </p:cNvSpPr>
              <p:nvPr/>
            </p:nvSpPr>
            <p:spPr bwMode="auto">
              <a:xfrm rot="-5400000">
                <a:off x="2089" y="1932"/>
                <a:ext cx="445"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a:cs typeface="Arial"/>
                  </a:rPr>
                  <a:t>Costs</a:t>
                </a:r>
                <a:endParaRPr lang="en-US">
                  <a:latin typeface="Arial"/>
                  <a:cs typeface="Arial"/>
                </a:endParaRPr>
              </a:p>
            </p:txBody>
          </p:sp>
        </p:grpSp>
        <p:sp>
          <p:nvSpPr>
            <p:cNvPr id="40983" name="Rectangle 102"/>
            <p:cNvSpPr>
              <a:spLocks noChangeArrowheads="1"/>
            </p:cNvSpPr>
            <p:nvPr/>
          </p:nvSpPr>
          <p:spPr bwMode="auto">
            <a:xfrm>
              <a:off x="2178" y="522"/>
              <a:ext cx="3329" cy="3461"/>
            </a:xfrm>
            <a:prstGeom prst="rect">
              <a:avLst/>
            </a:prstGeom>
            <a:noFill/>
            <a:ln w="0">
              <a:solidFill>
                <a:srgbClr val="000000"/>
              </a:solidFill>
              <a:miter lim="800000"/>
              <a:headEnd/>
              <a:tailEnd/>
            </a:ln>
          </p:spPr>
          <p:txBody>
            <a:bodyPr/>
            <a:lstStyle/>
            <a:p>
              <a:endParaRPr lang="en-US">
                <a:latin typeface="Arial"/>
                <a:cs typeface="Arial"/>
              </a:endParaRPr>
            </a:p>
          </p:txBody>
        </p:sp>
      </p:grpSp>
      <p:sp>
        <p:nvSpPr>
          <p:cNvPr id="98410" name="AutoShape 106"/>
          <p:cNvSpPr>
            <a:spLocks/>
          </p:cNvSpPr>
          <p:nvPr/>
        </p:nvSpPr>
        <p:spPr bwMode="auto">
          <a:xfrm rot="5400000">
            <a:off x="5820569" y="3852069"/>
            <a:ext cx="260350" cy="2290762"/>
          </a:xfrm>
          <a:prstGeom prst="leftBrace">
            <a:avLst>
              <a:gd name="adj1" fmla="val 72671"/>
              <a:gd name="adj2" fmla="val 50000"/>
            </a:avLst>
          </a:prstGeom>
          <a:noFill/>
          <a:ln w="19050">
            <a:solidFill>
              <a:srgbClr val="0033CC"/>
            </a:solidFill>
            <a:round/>
            <a:headEnd/>
            <a:tailEnd/>
          </a:ln>
        </p:spPr>
        <p:txBody>
          <a:bodyPr wrap="none" anchor="ctr"/>
          <a:lstStyle/>
          <a:p>
            <a:endParaRPr lang="en-US">
              <a:latin typeface="Arial"/>
              <a:cs typeface="Arial"/>
            </a:endParaRPr>
          </a:p>
        </p:txBody>
      </p:sp>
      <p:sp>
        <p:nvSpPr>
          <p:cNvPr id="98412" name="AutoShape 108"/>
          <p:cNvSpPr>
            <a:spLocks/>
          </p:cNvSpPr>
          <p:nvPr/>
        </p:nvSpPr>
        <p:spPr bwMode="auto">
          <a:xfrm rot="5400000">
            <a:off x="7750176" y="4300537"/>
            <a:ext cx="260350" cy="1387475"/>
          </a:xfrm>
          <a:prstGeom prst="leftBrace">
            <a:avLst>
              <a:gd name="adj1" fmla="val 44016"/>
              <a:gd name="adj2" fmla="val 50000"/>
            </a:avLst>
          </a:prstGeom>
          <a:noFill/>
          <a:ln w="19050">
            <a:solidFill>
              <a:srgbClr val="0033CC"/>
            </a:solidFill>
            <a:round/>
            <a:headEnd/>
            <a:tailEnd/>
          </a:ln>
        </p:spPr>
        <p:txBody>
          <a:bodyPr wrap="none" anchor="ctr"/>
          <a:lstStyle/>
          <a:p>
            <a:endParaRPr lang="en-US">
              <a:latin typeface="Arial"/>
              <a:cs typeface="Arial"/>
            </a:endParaRPr>
          </a:p>
        </p:txBody>
      </p:sp>
      <p:sp>
        <p:nvSpPr>
          <p:cNvPr id="98409" name="Line 105"/>
          <p:cNvSpPr>
            <a:spLocks noChangeShapeType="1"/>
          </p:cNvSpPr>
          <p:nvPr/>
        </p:nvSpPr>
        <p:spPr bwMode="auto">
          <a:xfrm flipH="1">
            <a:off x="7148513" y="1952625"/>
            <a:ext cx="12700" cy="3206750"/>
          </a:xfrm>
          <a:prstGeom prst="line">
            <a:avLst/>
          </a:prstGeom>
          <a:noFill/>
          <a:ln w="9525">
            <a:solidFill>
              <a:srgbClr val="3366CC"/>
            </a:solidFill>
            <a:prstDash val="dash"/>
            <a:round/>
            <a:headEnd/>
            <a:tailEnd/>
          </a:ln>
        </p:spPr>
        <p:txBody>
          <a:bodyPr/>
          <a:lstStyle/>
          <a:p>
            <a:endParaRPr lang="en-US">
              <a:latin typeface="Arial"/>
              <a:cs typeface="Arial"/>
            </a:endParaRPr>
          </a:p>
        </p:txBody>
      </p:sp>
      <p:sp>
        <p:nvSpPr>
          <p:cNvPr id="98408" name="Oval 104"/>
          <p:cNvSpPr>
            <a:spLocks noChangeArrowheads="1"/>
          </p:cNvSpPr>
          <p:nvPr/>
        </p:nvSpPr>
        <p:spPr bwMode="auto">
          <a:xfrm>
            <a:off x="7085013" y="3567113"/>
            <a:ext cx="139700" cy="138112"/>
          </a:xfrm>
          <a:prstGeom prst="ellipse">
            <a:avLst/>
          </a:prstGeom>
          <a:solidFill>
            <a:srgbClr val="FF0000"/>
          </a:solidFill>
          <a:ln w="9525">
            <a:noFill/>
            <a:prstDash val="dash"/>
            <a:round/>
            <a:headEnd/>
            <a:tailEnd/>
          </a:ln>
        </p:spPr>
        <p:txBody>
          <a:bodyPr wrap="none" anchor="ctr"/>
          <a:lstStyle/>
          <a:p>
            <a:endParaRPr lang="en-US">
              <a:latin typeface="Arial"/>
              <a:cs typeface="Arial"/>
            </a:endParaRPr>
          </a:p>
        </p:txBody>
      </p:sp>
      <p:sp>
        <p:nvSpPr>
          <p:cNvPr id="98413" name="Arc 109"/>
          <p:cNvSpPr>
            <a:spLocks/>
          </p:cNvSpPr>
          <p:nvPr/>
        </p:nvSpPr>
        <p:spPr bwMode="auto">
          <a:xfrm flipH="1" flipV="1">
            <a:off x="5130800" y="228600"/>
            <a:ext cx="1903413" cy="3455988"/>
          </a:xfrm>
          <a:custGeom>
            <a:avLst/>
            <a:gdLst>
              <a:gd name="T0" fmla="*/ 2147483647 w 19418"/>
              <a:gd name="T1" fmla="*/ 0 h 21594"/>
              <a:gd name="T2" fmla="*/ 2147483647 w 19418"/>
              <a:gd name="T3" fmla="*/ 2147483647 h 21594"/>
              <a:gd name="T4" fmla="*/ 0 w 19418"/>
              <a:gd name="T5" fmla="*/ 2147483647 h 21594"/>
              <a:gd name="T6" fmla="*/ 0 60000 65536"/>
              <a:gd name="T7" fmla="*/ 0 60000 65536"/>
              <a:gd name="T8" fmla="*/ 0 60000 65536"/>
              <a:gd name="T9" fmla="*/ 0 w 19418"/>
              <a:gd name="T10" fmla="*/ 0 h 21594"/>
              <a:gd name="T11" fmla="*/ 19418 w 19418"/>
              <a:gd name="T12" fmla="*/ 21594 h 21594"/>
            </a:gdLst>
            <a:ahLst/>
            <a:cxnLst>
              <a:cxn ang="T6">
                <a:pos x="T0" y="T1"/>
              </a:cxn>
              <a:cxn ang="T7">
                <a:pos x="T2" y="T3"/>
              </a:cxn>
              <a:cxn ang="T8">
                <a:pos x="T4" y="T5"/>
              </a:cxn>
            </a:cxnLst>
            <a:rect l="T9" t="T10" r="T11" b="T12"/>
            <a:pathLst>
              <a:path w="19418" h="21594" fill="none" extrusionOk="0">
                <a:moveTo>
                  <a:pt x="493" y="-1"/>
                </a:moveTo>
                <a:cubicBezTo>
                  <a:pt x="8574" y="184"/>
                  <a:pt x="15877" y="4865"/>
                  <a:pt x="19417" y="12133"/>
                </a:cubicBezTo>
              </a:path>
              <a:path w="19418" h="21594" stroke="0" extrusionOk="0">
                <a:moveTo>
                  <a:pt x="493" y="-1"/>
                </a:moveTo>
                <a:cubicBezTo>
                  <a:pt x="8574" y="184"/>
                  <a:pt x="15877" y="4865"/>
                  <a:pt x="19417" y="12133"/>
                </a:cubicBezTo>
                <a:lnTo>
                  <a:pt x="0" y="21594"/>
                </a:lnTo>
                <a:close/>
              </a:path>
            </a:pathLst>
          </a:custGeom>
          <a:noFill/>
          <a:ln w="38100">
            <a:solidFill>
              <a:srgbClr val="FF0000"/>
            </a:solidFill>
            <a:round/>
            <a:headEnd type="triangle" w="lg" len="med"/>
            <a:tailEnd type="none" w="lg" len="med"/>
          </a:ln>
        </p:spPr>
        <p:txBody>
          <a:bodyPr wrap="none" anchor="ctr"/>
          <a:lstStyle/>
          <a:p>
            <a:endParaRPr lang="en-US">
              <a:latin typeface="Arial"/>
              <a:cs typeface="Arial"/>
            </a:endParaRPr>
          </a:p>
        </p:txBody>
      </p:sp>
      <p:sp>
        <p:nvSpPr>
          <p:cNvPr id="98414" name="Arc 110"/>
          <p:cNvSpPr>
            <a:spLocks/>
          </p:cNvSpPr>
          <p:nvPr/>
        </p:nvSpPr>
        <p:spPr bwMode="auto">
          <a:xfrm flipH="1" flipV="1">
            <a:off x="7140575" y="2779713"/>
            <a:ext cx="1679575" cy="901700"/>
          </a:xfrm>
          <a:custGeom>
            <a:avLst/>
            <a:gdLst>
              <a:gd name="T0" fmla="*/ 0 w 19791"/>
              <a:gd name="T1" fmla="*/ 2147483647 h 21520"/>
              <a:gd name="T2" fmla="*/ 2147483647 w 19791"/>
              <a:gd name="T3" fmla="*/ 0 h 21520"/>
              <a:gd name="T4" fmla="*/ 2147483647 w 19791"/>
              <a:gd name="T5" fmla="*/ 2147483647 h 21520"/>
              <a:gd name="T6" fmla="*/ 0 60000 65536"/>
              <a:gd name="T7" fmla="*/ 0 60000 65536"/>
              <a:gd name="T8" fmla="*/ 0 60000 65536"/>
              <a:gd name="T9" fmla="*/ 0 w 19791"/>
              <a:gd name="T10" fmla="*/ 0 h 21520"/>
              <a:gd name="T11" fmla="*/ 19791 w 19791"/>
              <a:gd name="T12" fmla="*/ 21520 h 21520"/>
            </a:gdLst>
            <a:ahLst/>
            <a:cxnLst>
              <a:cxn ang="T6">
                <a:pos x="T0" y="T1"/>
              </a:cxn>
              <a:cxn ang="T7">
                <a:pos x="T2" y="T3"/>
              </a:cxn>
              <a:cxn ang="T8">
                <a:pos x="T4" y="T5"/>
              </a:cxn>
            </a:cxnLst>
            <a:rect l="T9" t="T10" r="T11" b="T12"/>
            <a:pathLst>
              <a:path w="19791" h="21520" fill="none" extrusionOk="0">
                <a:moveTo>
                  <a:pt x="-1" y="12866"/>
                </a:moveTo>
                <a:cubicBezTo>
                  <a:pt x="3169" y="5618"/>
                  <a:pt x="10047" y="682"/>
                  <a:pt x="17929" y="0"/>
                </a:cubicBezTo>
              </a:path>
              <a:path w="19791" h="21520" stroke="0" extrusionOk="0">
                <a:moveTo>
                  <a:pt x="-1" y="12866"/>
                </a:moveTo>
                <a:cubicBezTo>
                  <a:pt x="3169" y="5618"/>
                  <a:pt x="10047" y="682"/>
                  <a:pt x="17929" y="0"/>
                </a:cubicBezTo>
                <a:lnTo>
                  <a:pt x="19791" y="21520"/>
                </a:lnTo>
                <a:close/>
              </a:path>
            </a:pathLst>
          </a:custGeom>
          <a:noFill/>
          <a:ln w="38100">
            <a:solidFill>
              <a:srgbClr val="FF0000"/>
            </a:solidFill>
            <a:round/>
            <a:headEnd type="triangle" w="lg" len="me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19920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8409"/>
                                        </p:tgtEl>
                                        <p:attrNameLst>
                                          <p:attrName>style.visibility</p:attrName>
                                        </p:attrNameLst>
                                      </p:cBhvr>
                                      <p:to>
                                        <p:strVal val="visible"/>
                                      </p:to>
                                    </p:set>
                                    <p:animEffect transition="in" filter="wipe(down)">
                                      <p:cBhvr>
                                        <p:cTn id="15" dur="500"/>
                                        <p:tgtEl>
                                          <p:spTgt spid="98409"/>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98410"/>
                                        </p:tgtEl>
                                        <p:attrNameLst>
                                          <p:attrName>style.visibility</p:attrName>
                                        </p:attrNameLst>
                                      </p:cBhvr>
                                      <p:to>
                                        <p:strVal val="visible"/>
                                      </p:to>
                                    </p:set>
                                    <p:animEffect transition="in" filter="strips(downRight)">
                                      <p:cBhvr>
                                        <p:cTn id="18" dur="500"/>
                                        <p:tgtEl>
                                          <p:spTgt spid="98410"/>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98413"/>
                                        </p:tgtEl>
                                        <p:attrNameLst>
                                          <p:attrName>style.visibility</p:attrName>
                                        </p:attrNameLst>
                                      </p:cBhvr>
                                      <p:to>
                                        <p:strVal val="visible"/>
                                      </p:to>
                                    </p:set>
                                    <p:animEffect transition="in" filter="strips(downRight)">
                                      <p:cBhvr>
                                        <p:cTn id="21" dur="500"/>
                                        <p:tgtEl>
                                          <p:spTgt spid="9841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wipe(left)">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8410"/>
                                        </p:tgtEl>
                                      </p:cBhvr>
                                    </p:animEffect>
                                    <p:set>
                                      <p:cBhvr>
                                        <p:cTn id="34" dur="1" fill="hold">
                                          <p:stCondLst>
                                            <p:cond delay="499"/>
                                          </p:stCondLst>
                                        </p:cTn>
                                        <p:tgtEl>
                                          <p:spTgt spid="9841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8413"/>
                                        </p:tgtEl>
                                      </p:cBhvr>
                                    </p:animEffect>
                                    <p:set>
                                      <p:cBhvr>
                                        <p:cTn id="37" dur="1" fill="hold">
                                          <p:stCondLst>
                                            <p:cond delay="499"/>
                                          </p:stCondLst>
                                        </p:cTn>
                                        <p:tgtEl>
                                          <p:spTgt spid="98413"/>
                                        </p:tgtEl>
                                        <p:attrNameLst>
                                          <p:attrName>style.visibility</p:attrName>
                                        </p:attrNameLst>
                                      </p:cBhvr>
                                      <p:to>
                                        <p:strVal val="hidden"/>
                                      </p:to>
                                    </p:set>
                                  </p:childTnLst>
                                </p:cTn>
                              </p:par>
                              <p:par>
                                <p:cTn id="38" presetID="18" presetClass="entr" presetSubtype="6" fill="hold" grpId="0" nodeType="withEffect">
                                  <p:stCondLst>
                                    <p:cond delay="0"/>
                                  </p:stCondLst>
                                  <p:childTnLst>
                                    <p:set>
                                      <p:cBhvr>
                                        <p:cTn id="39" dur="1" fill="hold">
                                          <p:stCondLst>
                                            <p:cond delay="0"/>
                                          </p:stCondLst>
                                        </p:cTn>
                                        <p:tgtEl>
                                          <p:spTgt spid="98412"/>
                                        </p:tgtEl>
                                        <p:attrNameLst>
                                          <p:attrName>style.visibility</p:attrName>
                                        </p:attrNameLst>
                                      </p:cBhvr>
                                      <p:to>
                                        <p:strVal val="visible"/>
                                      </p:to>
                                    </p:set>
                                    <p:animEffect transition="in" filter="strips(downRight)">
                                      <p:cBhvr>
                                        <p:cTn id="40" dur="500"/>
                                        <p:tgtEl>
                                          <p:spTgt spid="98412"/>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98414"/>
                                        </p:tgtEl>
                                        <p:attrNameLst>
                                          <p:attrName>style.visibility</p:attrName>
                                        </p:attrNameLst>
                                      </p:cBhvr>
                                      <p:to>
                                        <p:strVal val="visible"/>
                                      </p:to>
                                    </p:set>
                                    <p:animEffect transition="in" filter="strips(upRight)">
                                      <p:cBhvr>
                                        <p:cTn id="43" dur="500"/>
                                        <p:tgtEl>
                                          <p:spTgt spid="9841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wipe(left)">
                                      <p:cBhvr>
                                        <p:cTn id="47" dur="500"/>
                                        <p:tgtEl>
                                          <p:spTgt spid="15">
                                            <p:txEl>
                                              <p:pRg st="3" end="3"/>
                                            </p:tx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left)">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8412"/>
                                        </p:tgtEl>
                                      </p:cBhvr>
                                    </p:animEffect>
                                    <p:set>
                                      <p:cBhvr>
                                        <p:cTn id="56" dur="1" fill="hold">
                                          <p:stCondLst>
                                            <p:cond delay="499"/>
                                          </p:stCondLst>
                                        </p:cTn>
                                        <p:tgtEl>
                                          <p:spTgt spid="984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8414"/>
                                        </p:tgtEl>
                                      </p:cBhvr>
                                    </p:animEffect>
                                    <p:set>
                                      <p:cBhvr>
                                        <p:cTn id="59" dur="1" fill="hold">
                                          <p:stCondLst>
                                            <p:cond delay="499"/>
                                          </p:stCondLst>
                                        </p:cTn>
                                        <p:tgtEl>
                                          <p:spTgt spid="98414"/>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5">
                                            <p:txEl>
                                              <p:pRg st="6" end="6"/>
                                            </p:txEl>
                                          </p:spTgt>
                                        </p:tgtEl>
                                        <p:attrNameLst>
                                          <p:attrName>style.visibility</p:attrName>
                                        </p:attrNameLst>
                                      </p:cBhvr>
                                      <p:to>
                                        <p:strVal val="visible"/>
                                      </p:to>
                                    </p:set>
                                    <p:animEffect transition="in" filter="wipe(left)">
                                      <p:cBhvr>
                                        <p:cTn id="63" dur="500"/>
                                        <p:tgtEl>
                                          <p:spTgt spid="15">
                                            <p:txEl>
                                              <p:pRg st="6" end="6"/>
                                            </p:tx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
                                            <p:txEl>
                                              <p:pRg st="7" end="7"/>
                                            </p:txEl>
                                          </p:spTgt>
                                        </p:tgtEl>
                                        <p:attrNameLst>
                                          <p:attrName>style.visibility</p:attrName>
                                        </p:attrNameLst>
                                      </p:cBhvr>
                                      <p:to>
                                        <p:strVal val="visible"/>
                                      </p:to>
                                    </p:set>
                                    <p:animEffect transition="in" filter="wipe(left)">
                                      <p:cBhvr>
                                        <p:cTn id="67" dur="500"/>
                                        <p:tgtEl>
                                          <p:spTgt spid="15">
                                            <p:txEl>
                                              <p:pRg st="7" end="7"/>
                                            </p:txEl>
                                          </p:spTgt>
                                        </p:tgtEl>
                                      </p:cBhvr>
                                    </p:animEffect>
                                  </p:childTnLst>
                                </p:cTn>
                              </p:par>
                            </p:childTnLst>
                          </p:cTn>
                        </p:par>
                        <p:par>
                          <p:cTn id="68" fill="hold">
                            <p:stCondLst>
                              <p:cond delay="1500"/>
                            </p:stCondLst>
                            <p:childTnLst>
                              <p:par>
                                <p:cTn id="69" presetID="23" presetClass="entr" presetSubtype="32" fill="hold" grpId="0" nodeType="afterEffect">
                                  <p:stCondLst>
                                    <p:cond delay="0"/>
                                  </p:stCondLst>
                                  <p:childTnLst>
                                    <p:set>
                                      <p:cBhvr>
                                        <p:cTn id="70" dur="1" fill="hold">
                                          <p:stCondLst>
                                            <p:cond delay="0"/>
                                          </p:stCondLst>
                                        </p:cTn>
                                        <p:tgtEl>
                                          <p:spTgt spid="98408"/>
                                        </p:tgtEl>
                                        <p:attrNameLst>
                                          <p:attrName>style.visibility</p:attrName>
                                        </p:attrNameLst>
                                      </p:cBhvr>
                                      <p:to>
                                        <p:strVal val="visible"/>
                                      </p:to>
                                    </p:set>
                                    <p:anim calcmode="lin" valueType="num">
                                      <p:cBhvr>
                                        <p:cTn id="71" dur="500" fill="hold"/>
                                        <p:tgtEl>
                                          <p:spTgt spid="98408"/>
                                        </p:tgtEl>
                                        <p:attrNameLst>
                                          <p:attrName>ppt_w</p:attrName>
                                        </p:attrNameLst>
                                      </p:cBhvr>
                                      <p:tavLst>
                                        <p:tav tm="0">
                                          <p:val>
                                            <p:strVal val="4*#ppt_w"/>
                                          </p:val>
                                        </p:tav>
                                        <p:tav tm="100000">
                                          <p:val>
                                            <p:strVal val="#ppt_w"/>
                                          </p:val>
                                        </p:tav>
                                      </p:tavLst>
                                    </p:anim>
                                    <p:anim calcmode="lin" valueType="num">
                                      <p:cBhvr>
                                        <p:cTn id="72" dur="500" fill="hold"/>
                                        <p:tgtEl>
                                          <p:spTgt spid="984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98410" grpId="0" animBg="1"/>
      <p:bldP spid="98410" grpId="1" animBg="1"/>
      <p:bldP spid="98412" grpId="0" animBg="1"/>
      <p:bldP spid="98412" grpId="1" animBg="1"/>
      <p:bldP spid="98409" grpId="0" animBg="1"/>
      <p:bldP spid="98408" grpId="0" animBg="1"/>
      <p:bldP spid="98413" grpId="0" animBg="1"/>
      <p:bldP spid="98413" grpId="1" animBg="1"/>
      <p:bldP spid="98414" grpId="0" animBg="1"/>
      <p:bldP spid="984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Calculating </a:t>
            </a:r>
            <a:r>
              <a:rPr lang="en-US" dirty="0">
                <a:solidFill>
                  <a:srgbClr val="AE1221"/>
                </a:solidFill>
              </a:rPr>
              <a:t>costs</a:t>
            </a:r>
            <a:endParaRPr lang="en-US" dirty="0"/>
          </a:p>
        </p:txBody>
      </p:sp>
      <p:sp>
        <p:nvSpPr>
          <p:cNvPr id="3" name="Content Placeholder 2"/>
          <p:cNvSpPr>
            <a:spLocks noGrp="1"/>
          </p:cNvSpPr>
          <p:nvPr>
            <p:ph idx="1"/>
          </p:nvPr>
        </p:nvSpPr>
        <p:spPr>
          <a:xfrm>
            <a:off x="347241" y="914401"/>
            <a:ext cx="8518947" cy="685800"/>
          </a:xfrm>
        </p:spPr>
        <p:txBody>
          <a:bodyPr/>
          <a:lstStyle/>
          <a:p>
            <a:pPr marL="0" indent="0">
              <a:buNone/>
            </a:pPr>
            <a:r>
              <a:rPr lang="en-US" dirty="0">
                <a:solidFill>
                  <a:schemeClr val="accent6">
                    <a:lumMod val="50000"/>
                  </a:schemeClr>
                </a:solidFill>
              </a:rPr>
              <a:t>Fill in the blank spaces of this table.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1" name="Group 70"/>
          <p:cNvGrpSpPr/>
          <p:nvPr/>
        </p:nvGrpSpPr>
        <p:grpSpPr>
          <a:xfrm>
            <a:off x="533400" y="1066800"/>
            <a:ext cx="7926387" cy="4975225"/>
            <a:chOff x="533400" y="1066800"/>
            <a:chExt cx="7926387" cy="4975225"/>
          </a:xfrm>
        </p:grpSpPr>
        <p:sp>
          <p:nvSpPr>
            <p:cNvPr id="6" name="Rectangle 145"/>
            <p:cNvSpPr>
              <a:spLocks noChangeArrowheads="1"/>
            </p:cNvSpPr>
            <p:nvPr/>
          </p:nvSpPr>
          <p:spPr bwMode="auto">
            <a:xfrm>
              <a:off x="538162" y="1674813"/>
              <a:ext cx="7920038" cy="4349750"/>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sp>
          <p:nvSpPr>
            <p:cNvPr id="7" name="Rectangle 5"/>
            <p:cNvSpPr>
              <a:spLocks noChangeArrowheads="1"/>
            </p:cNvSpPr>
            <p:nvPr/>
          </p:nvSpPr>
          <p:spPr bwMode="auto">
            <a:xfrm>
              <a:off x="1746250" y="1066800"/>
              <a:ext cx="5467350" cy="546100"/>
            </a:xfrm>
            <a:prstGeom prst="rect">
              <a:avLst/>
            </a:prstGeom>
            <a:noFill/>
            <a:ln w="9525">
              <a:noFill/>
              <a:miter lim="800000"/>
              <a:headEnd/>
              <a:tailEnd/>
            </a:ln>
          </p:spPr>
          <p:txBody>
            <a:bodyPr/>
            <a:lstStyle/>
            <a:p>
              <a:pPr marL="342900" indent="-342900">
                <a:lnSpc>
                  <a:spcPct val="105000"/>
                </a:lnSpc>
                <a:spcBef>
                  <a:spcPct val="45000"/>
                </a:spcBef>
                <a:buClr>
                  <a:srgbClr val="669900"/>
                </a:buClr>
                <a:buSzPct val="120000"/>
                <a:buFont typeface="Wingdings" pitchFamily="2" charset="2"/>
                <a:buNone/>
              </a:pPr>
              <a:endParaRPr lang="en-US" sz="2600" dirty="0">
                <a:latin typeface="Arial"/>
                <a:cs typeface="Arial"/>
              </a:endParaRPr>
            </a:p>
          </p:txBody>
        </p:sp>
        <p:sp>
          <p:nvSpPr>
            <p:cNvPr id="8" name="Rectangle 104"/>
            <p:cNvSpPr>
              <a:spLocks noChangeArrowheads="1"/>
            </p:cNvSpPr>
            <p:nvPr/>
          </p:nvSpPr>
          <p:spPr bwMode="auto">
            <a:xfrm>
              <a:off x="1335087" y="54959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210</a:t>
              </a:r>
            </a:p>
          </p:txBody>
        </p:sp>
        <p:sp>
          <p:nvSpPr>
            <p:cNvPr id="9" name="Rectangle 102"/>
            <p:cNvSpPr>
              <a:spLocks noChangeArrowheads="1"/>
            </p:cNvSpPr>
            <p:nvPr/>
          </p:nvSpPr>
          <p:spPr bwMode="auto">
            <a:xfrm>
              <a:off x="1335087" y="49498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150</a:t>
              </a:r>
            </a:p>
          </p:txBody>
        </p:sp>
        <p:sp>
          <p:nvSpPr>
            <p:cNvPr id="10" name="Rectangle 100"/>
            <p:cNvSpPr>
              <a:spLocks noChangeArrowheads="1"/>
            </p:cNvSpPr>
            <p:nvPr/>
          </p:nvSpPr>
          <p:spPr bwMode="auto">
            <a:xfrm>
              <a:off x="1335087" y="44037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100</a:t>
              </a:r>
            </a:p>
          </p:txBody>
        </p:sp>
        <p:sp>
          <p:nvSpPr>
            <p:cNvPr id="11" name="Rectangle 98"/>
            <p:cNvSpPr>
              <a:spLocks noChangeArrowheads="1"/>
            </p:cNvSpPr>
            <p:nvPr/>
          </p:nvSpPr>
          <p:spPr bwMode="auto">
            <a:xfrm>
              <a:off x="1335087" y="38576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12" name="Rectangle 96"/>
            <p:cNvSpPr>
              <a:spLocks noChangeArrowheads="1"/>
            </p:cNvSpPr>
            <p:nvPr/>
          </p:nvSpPr>
          <p:spPr bwMode="auto">
            <a:xfrm>
              <a:off x="1335087" y="33115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30</a:t>
              </a:r>
            </a:p>
          </p:txBody>
        </p:sp>
        <p:sp>
          <p:nvSpPr>
            <p:cNvPr id="13" name="Rectangle 94"/>
            <p:cNvSpPr>
              <a:spLocks noChangeArrowheads="1"/>
            </p:cNvSpPr>
            <p:nvPr/>
          </p:nvSpPr>
          <p:spPr bwMode="auto">
            <a:xfrm>
              <a:off x="1335087" y="27654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10</a:t>
              </a:r>
            </a:p>
          </p:txBody>
        </p:sp>
        <p:sp>
          <p:nvSpPr>
            <p:cNvPr id="14" name="Rectangle 90"/>
            <p:cNvSpPr>
              <a:spLocks noChangeArrowheads="1"/>
            </p:cNvSpPr>
            <p:nvPr/>
          </p:nvSpPr>
          <p:spPr bwMode="auto">
            <a:xfrm>
              <a:off x="1335087" y="1673225"/>
              <a:ext cx="10668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VC</a:t>
              </a:r>
            </a:p>
          </p:txBody>
        </p:sp>
        <p:sp>
          <p:nvSpPr>
            <p:cNvPr id="15" name="Rectangle 54"/>
            <p:cNvSpPr>
              <a:spLocks noChangeArrowheads="1"/>
            </p:cNvSpPr>
            <p:nvPr/>
          </p:nvSpPr>
          <p:spPr bwMode="auto">
            <a:xfrm>
              <a:off x="6021387" y="54959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43.33</a:t>
              </a:r>
            </a:p>
          </p:txBody>
        </p:sp>
        <p:sp>
          <p:nvSpPr>
            <p:cNvPr id="16" name="Rectangle 53"/>
            <p:cNvSpPr>
              <a:spLocks noChangeArrowheads="1"/>
            </p:cNvSpPr>
            <p:nvPr/>
          </p:nvSpPr>
          <p:spPr bwMode="auto">
            <a:xfrm>
              <a:off x="4878387" y="54959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35</a:t>
              </a:r>
            </a:p>
          </p:txBody>
        </p:sp>
        <p:sp>
          <p:nvSpPr>
            <p:cNvPr id="17" name="Rectangle 52"/>
            <p:cNvSpPr>
              <a:spLocks noChangeArrowheads="1"/>
            </p:cNvSpPr>
            <p:nvPr/>
          </p:nvSpPr>
          <p:spPr bwMode="auto">
            <a:xfrm>
              <a:off x="3506787" y="5495925"/>
              <a:ext cx="13716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8.33</a:t>
              </a:r>
            </a:p>
          </p:txBody>
        </p:sp>
        <p:sp>
          <p:nvSpPr>
            <p:cNvPr id="18" name="Rectangle 51"/>
            <p:cNvSpPr>
              <a:spLocks noChangeArrowheads="1"/>
            </p:cNvSpPr>
            <p:nvPr/>
          </p:nvSpPr>
          <p:spPr bwMode="auto">
            <a:xfrm>
              <a:off x="2401887" y="5495925"/>
              <a:ext cx="11049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260</a:t>
              </a:r>
            </a:p>
          </p:txBody>
        </p:sp>
        <p:sp>
          <p:nvSpPr>
            <p:cNvPr id="19" name="Rectangle 50"/>
            <p:cNvSpPr>
              <a:spLocks noChangeArrowheads="1"/>
            </p:cNvSpPr>
            <p:nvPr/>
          </p:nvSpPr>
          <p:spPr bwMode="auto">
            <a:xfrm>
              <a:off x="533400" y="54959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6</a:t>
              </a:r>
            </a:p>
          </p:txBody>
        </p:sp>
        <p:sp>
          <p:nvSpPr>
            <p:cNvPr id="20" name="Rectangle 47"/>
            <p:cNvSpPr>
              <a:spLocks noChangeArrowheads="1"/>
            </p:cNvSpPr>
            <p:nvPr/>
          </p:nvSpPr>
          <p:spPr bwMode="auto">
            <a:xfrm>
              <a:off x="4878387" y="49498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30</a:t>
              </a:r>
            </a:p>
          </p:txBody>
        </p:sp>
        <p:sp>
          <p:nvSpPr>
            <p:cNvPr id="21" name="Rectangle 44"/>
            <p:cNvSpPr>
              <a:spLocks noChangeArrowheads="1"/>
            </p:cNvSpPr>
            <p:nvPr/>
          </p:nvSpPr>
          <p:spPr bwMode="auto">
            <a:xfrm>
              <a:off x="533400" y="49498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5</a:t>
              </a:r>
            </a:p>
          </p:txBody>
        </p:sp>
        <p:sp>
          <p:nvSpPr>
            <p:cNvPr id="22" name="Rectangle 42"/>
            <p:cNvSpPr>
              <a:spLocks noChangeArrowheads="1"/>
            </p:cNvSpPr>
            <p:nvPr/>
          </p:nvSpPr>
          <p:spPr bwMode="auto">
            <a:xfrm>
              <a:off x="6021387" y="44037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37.50</a:t>
              </a:r>
            </a:p>
          </p:txBody>
        </p:sp>
        <p:sp>
          <p:nvSpPr>
            <p:cNvPr id="23" name="Rectangle 40"/>
            <p:cNvSpPr>
              <a:spLocks noChangeArrowheads="1"/>
            </p:cNvSpPr>
            <p:nvPr/>
          </p:nvSpPr>
          <p:spPr bwMode="auto">
            <a:xfrm>
              <a:off x="3506787" y="4403725"/>
              <a:ext cx="13716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12.50</a:t>
              </a:r>
            </a:p>
          </p:txBody>
        </p:sp>
        <p:sp>
          <p:nvSpPr>
            <p:cNvPr id="24" name="Rectangle 39"/>
            <p:cNvSpPr>
              <a:spLocks noChangeArrowheads="1"/>
            </p:cNvSpPr>
            <p:nvPr/>
          </p:nvSpPr>
          <p:spPr bwMode="auto">
            <a:xfrm>
              <a:off x="2401887" y="4403725"/>
              <a:ext cx="11049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150</a:t>
              </a:r>
            </a:p>
          </p:txBody>
        </p:sp>
        <p:sp>
          <p:nvSpPr>
            <p:cNvPr id="25" name="Rectangle 38"/>
            <p:cNvSpPr>
              <a:spLocks noChangeArrowheads="1"/>
            </p:cNvSpPr>
            <p:nvPr/>
          </p:nvSpPr>
          <p:spPr bwMode="auto">
            <a:xfrm>
              <a:off x="533400" y="44037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4</a:t>
              </a:r>
            </a:p>
          </p:txBody>
        </p:sp>
        <p:sp>
          <p:nvSpPr>
            <p:cNvPr id="26" name="Rectangle 36"/>
            <p:cNvSpPr>
              <a:spLocks noChangeArrowheads="1"/>
            </p:cNvSpPr>
            <p:nvPr/>
          </p:nvSpPr>
          <p:spPr bwMode="auto">
            <a:xfrm>
              <a:off x="6021387" y="38576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36.67</a:t>
              </a:r>
            </a:p>
          </p:txBody>
        </p:sp>
        <p:sp>
          <p:nvSpPr>
            <p:cNvPr id="27" name="Rectangle 35"/>
            <p:cNvSpPr>
              <a:spLocks noChangeArrowheads="1"/>
            </p:cNvSpPr>
            <p:nvPr/>
          </p:nvSpPr>
          <p:spPr bwMode="auto">
            <a:xfrm>
              <a:off x="4878387" y="38576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20</a:t>
              </a:r>
            </a:p>
          </p:txBody>
        </p:sp>
        <p:sp>
          <p:nvSpPr>
            <p:cNvPr id="28" name="Rectangle 34"/>
            <p:cNvSpPr>
              <a:spLocks noChangeArrowheads="1"/>
            </p:cNvSpPr>
            <p:nvPr/>
          </p:nvSpPr>
          <p:spPr bwMode="auto">
            <a:xfrm>
              <a:off x="3506787" y="3857625"/>
              <a:ext cx="13716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16.67</a:t>
              </a:r>
            </a:p>
          </p:txBody>
        </p:sp>
        <p:sp>
          <p:nvSpPr>
            <p:cNvPr id="29" name="Rectangle 32"/>
            <p:cNvSpPr>
              <a:spLocks noChangeArrowheads="1"/>
            </p:cNvSpPr>
            <p:nvPr/>
          </p:nvSpPr>
          <p:spPr bwMode="auto">
            <a:xfrm>
              <a:off x="533400" y="38576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a:t>
              </a:r>
            </a:p>
          </p:txBody>
        </p:sp>
        <p:sp>
          <p:nvSpPr>
            <p:cNvPr id="30" name="Rectangle 27"/>
            <p:cNvSpPr>
              <a:spLocks noChangeArrowheads="1"/>
            </p:cNvSpPr>
            <p:nvPr/>
          </p:nvSpPr>
          <p:spPr bwMode="auto">
            <a:xfrm>
              <a:off x="2401887" y="3311525"/>
              <a:ext cx="11049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80</a:t>
              </a:r>
            </a:p>
          </p:txBody>
        </p:sp>
        <p:sp>
          <p:nvSpPr>
            <p:cNvPr id="31" name="Rectangle 26"/>
            <p:cNvSpPr>
              <a:spLocks noChangeArrowheads="1"/>
            </p:cNvSpPr>
            <p:nvPr/>
          </p:nvSpPr>
          <p:spPr bwMode="auto">
            <a:xfrm>
              <a:off x="533400" y="33115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2</a:t>
              </a:r>
            </a:p>
          </p:txBody>
        </p:sp>
        <p:sp>
          <p:nvSpPr>
            <p:cNvPr id="32" name="Rectangle 24"/>
            <p:cNvSpPr>
              <a:spLocks noChangeArrowheads="1"/>
            </p:cNvSpPr>
            <p:nvPr/>
          </p:nvSpPr>
          <p:spPr bwMode="auto">
            <a:xfrm>
              <a:off x="6021387" y="27654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$60.00</a:t>
              </a:r>
            </a:p>
          </p:txBody>
        </p:sp>
        <p:sp>
          <p:nvSpPr>
            <p:cNvPr id="33" name="Rectangle 23"/>
            <p:cNvSpPr>
              <a:spLocks noChangeArrowheads="1"/>
            </p:cNvSpPr>
            <p:nvPr/>
          </p:nvSpPr>
          <p:spPr bwMode="auto">
            <a:xfrm>
              <a:off x="4878387" y="27654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$10</a:t>
              </a:r>
            </a:p>
          </p:txBody>
        </p:sp>
        <p:sp>
          <p:nvSpPr>
            <p:cNvPr id="34" name="Rectangle 20"/>
            <p:cNvSpPr>
              <a:spLocks noChangeArrowheads="1"/>
            </p:cNvSpPr>
            <p:nvPr/>
          </p:nvSpPr>
          <p:spPr bwMode="auto">
            <a:xfrm>
              <a:off x="533400" y="27654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a:t>
              </a:r>
            </a:p>
          </p:txBody>
        </p:sp>
        <p:sp>
          <p:nvSpPr>
            <p:cNvPr id="35" name="Rectangle 18"/>
            <p:cNvSpPr>
              <a:spLocks noChangeArrowheads="1"/>
            </p:cNvSpPr>
            <p:nvPr/>
          </p:nvSpPr>
          <p:spPr bwMode="auto">
            <a:xfrm>
              <a:off x="6021387" y="22193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n/a</a:t>
              </a:r>
            </a:p>
          </p:txBody>
        </p:sp>
        <p:sp>
          <p:nvSpPr>
            <p:cNvPr id="36" name="Rectangle 17"/>
            <p:cNvSpPr>
              <a:spLocks noChangeArrowheads="1"/>
            </p:cNvSpPr>
            <p:nvPr/>
          </p:nvSpPr>
          <p:spPr bwMode="auto">
            <a:xfrm>
              <a:off x="4878387" y="22193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n/a</a:t>
              </a:r>
            </a:p>
          </p:txBody>
        </p:sp>
        <p:sp>
          <p:nvSpPr>
            <p:cNvPr id="37" name="Rectangle 16"/>
            <p:cNvSpPr>
              <a:spLocks noChangeArrowheads="1"/>
            </p:cNvSpPr>
            <p:nvPr/>
          </p:nvSpPr>
          <p:spPr bwMode="auto">
            <a:xfrm>
              <a:off x="3506787" y="2219325"/>
              <a:ext cx="13716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n/a</a:t>
              </a:r>
            </a:p>
          </p:txBody>
        </p:sp>
        <p:sp>
          <p:nvSpPr>
            <p:cNvPr id="38" name="Rectangle 15"/>
            <p:cNvSpPr>
              <a:spLocks noChangeArrowheads="1"/>
            </p:cNvSpPr>
            <p:nvPr/>
          </p:nvSpPr>
          <p:spPr bwMode="auto">
            <a:xfrm>
              <a:off x="2401887" y="2219325"/>
              <a:ext cx="11049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$50</a:t>
              </a:r>
            </a:p>
          </p:txBody>
        </p:sp>
        <p:sp>
          <p:nvSpPr>
            <p:cNvPr id="39" name="Rectangle 14"/>
            <p:cNvSpPr>
              <a:spLocks noChangeArrowheads="1"/>
            </p:cNvSpPr>
            <p:nvPr/>
          </p:nvSpPr>
          <p:spPr bwMode="auto">
            <a:xfrm>
              <a:off x="533400" y="22193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40" name="Rectangle 13"/>
            <p:cNvSpPr>
              <a:spLocks noChangeArrowheads="1"/>
            </p:cNvSpPr>
            <p:nvPr/>
          </p:nvSpPr>
          <p:spPr bwMode="auto">
            <a:xfrm>
              <a:off x="7456487" y="1673225"/>
              <a:ext cx="10033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MC</a:t>
              </a:r>
            </a:p>
          </p:txBody>
        </p:sp>
        <p:sp>
          <p:nvSpPr>
            <p:cNvPr id="41" name="Rectangle 12"/>
            <p:cNvSpPr>
              <a:spLocks noChangeArrowheads="1"/>
            </p:cNvSpPr>
            <p:nvPr/>
          </p:nvSpPr>
          <p:spPr bwMode="auto">
            <a:xfrm>
              <a:off x="6021387" y="1673225"/>
              <a:ext cx="14351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ATC</a:t>
              </a:r>
            </a:p>
          </p:txBody>
        </p:sp>
        <p:sp>
          <p:nvSpPr>
            <p:cNvPr id="42" name="Rectangle 11"/>
            <p:cNvSpPr>
              <a:spLocks noChangeArrowheads="1"/>
            </p:cNvSpPr>
            <p:nvPr/>
          </p:nvSpPr>
          <p:spPr bwMode="auto">
            <a:xfrm>
              <a:off x="4878387" y="1673225"/>
              <a:ext cx="11430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AVC</a:t>
              </a:r>
            </a:p>
          </p:txBody>
        </p:sp>
        <p:sp>
          <p:nvSpPr>
            <p:cNvPr id="43" name="Rectangle 10"/>
            <p:cNvSpPr>
              <a:spLocks noChangeArrowheads="1"/>
            </p:cNvSpPr>
            <p:nvPr/>
          </p:nvSpPr>
          <p:spPr bwMode="auto">
            <a:xfrm>
              <a:off x="3506787" y="1673225"/>
              <a:ext cx="13716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AFC</a:t>
              </a:r>
            </a:p>
          </p:txBody>
        </p:sp>
        <p:sp>
          <p:nvSpPr>
            <p:cNvPr id="44" name="Rectangle 9"/>
            <p:cNvSpPr>
              <a:spLocks noChangeArrowheads="1"/>
            </p:cNvSpPr>
            <p:nvPr/>
          </p:nvSpPr>
          <p:spPr bwMode="auto">
            <a:xfrm>
              <a:off x="2401887" y="1673225"/>
              <a:ext cx="1104900"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i="1">
                  <a:latin typeface="Arial"/>
                  <a:cs typeface="Arial"/>
                </a:rPr>
                <a:t>TC</a:t>
              </a:r>
            </a:p>
          </p:txBody>
        </p:sp>
        <p:sp>
          <p:nvSpPr>
            <p:cNvPr id="45" name="Rectangle 8"/>
            <p:cNvSpPr>
              <a:spLocks noChangeArrowheads="1"/>
            </p:cNvSpPr>
            <p:nvPr/>
          </p:nvSpPr>
          <p:spPr bwMode="auto">
            <a:xfrm>
              <a:off x="533400" y="1673225"/>
              <a:ext cx="801687" cy="5461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b="1" i="1">
                  <a:latin typeface="Arial"/>
                  <a:cs typeface="Arial"/>
                </a:rPr>
                <a:t>Q</a:t>
              </a:r>
            </a:p>
          </p:txBody>
        </p:sp>
        <p:sp>
          <p:nvSpPr>
            <p:cNvPr id="46" name="Line 68"/>
            <p:cNvSpPr>
              <a:spLocks noChangeShapeType="1"/>
            </p:cNvSpPr>
            <p:nvPr/>
          </p:nvSpPr>
          <p:spPr bwMode="auto">
            <a:xfrm>
              <a:off x="533400" y="1673225"/>
              <a:ext cx="7926387" cy="0"/>
            </a:xfrm>
            <a:prstGeom prst="line">
              <a:avLst/>
            </a:prstGeom>
            <a:noFill/>
            <a:ln w="28575" cap="sq">
              <a:solidFill>
                <a:schemeClr val="tx1"/>
              </a:solidFill>
              <a:round/>
              <a:headEnd/>
              <a:tailEnd/>
            </a:ln>
          </p:spPr>
          <p:txBody>
            <a:bodyPr anchor="ctr" anchorCtr="1"/>
            <a:lstStyle/>
            <a:p>
              <a:endParaRPr lang="en-US">
                <a:latin typeface="Arial"/>
                <a:cs typeface="Arial"/>
              </a:endParaRPr>
            </a:p>
          </p:txBody>
        </p:sp>
        <p:sp>
          <p:nvSpPr>
            <p:cNvPr id="47" name="Line 69"/>
            <p:cNvSpPr>
              <a:spLocks noChangeShapeType="1"/>
            </p:cNvSpPr>
            <p:nvPr/>
          </p:nvSpPr>
          <p:spPr bwMode="auto">
            <a:xfrm>
              <a:off x="533400" y="22193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48" name="Line 70"/>
            <p:cNvSpPr>
              <a:spLocks noChangeShapeType="1"/>
            </p:cNvSpPr>
            <p:nvPr/>
          </p:nvSpPr>
          <p:spPr bwMode="auto">
            <a:xfrm>
              <a:off x="533400" y="27654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49" name="Line 71"/>
            <p:cNvSpPr>
              <a:spLocks noChangeShapeType="1"/>
            </p:cNvSpPr>
            <p:nvPr/>
          </p:nvSpPr>
          <p:spPr bwMode="auto">
            <a:xfrm>
              <a:off x="533400" y="33115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0" name="Line 72"/>
            <p:cNvSpPr>
              <a:spLocks noChangeShapeType="1"/>
            </p:cNvSpPr>
            <p:nvPr/>
          </p:nvSpPr>
          <p:spPr bwMode="auto">
            <a:xfrm>
              <a:off x="533400" y="38576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1" name="Line 73"/>
            <p:cNvSpPr>
              <a:spLocks noChangeShapeType="1"/>
            </p:cNvSpPr>
            <p:nvPr/>
          </p:nvSpPr>
          <p:spPr bwMode="auto">
            <a:xfrm>
              <a:off x="533400" y="44037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2" name="Line 74"/>
            <p:cNvSpPr>
              <a:spLocks noChangeShapeType="1"/>
            </p:cNvSpPr>
            <p:nvPr/>
          </p:nvSpPr>
          <p:spPr bwMode="auto">
            <a:xfrm>
              <a:off x="533400" y="49498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3" name="Line 75"/>
            <p:cNvSpPr>
              <a:spLocks noChangeShapeType="1"/>
            </p:cNvSpPr>
            <p:nvPr/>
          </p:nvSpPr>
          <p:spPr bwMode="auto">
            <a:xfrm>
              <a:off x="533400" y="5495925"/>
              <a:ext cx="7926387" cy="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4" name="Line 78"/>
            <p:cNvSpPr>
              <a:spLocks noChangeShapeType="1"/>
            </p:cNvSpPr>
            <p:nvPr/>
          </p:nvSpPr>
          <p:spPr bwMode="auto">
            <a:xfrm>
              <a:off x="533400" y="6042025"/>
              <a:ext cx="7926387" cy="0"/>
            </a:xfrm>
            <a:prstGeom prst="line">
              <a:avLst/>
            </a:prstGeom>
            <a:noFill/>
            <a:ln w="28575" cap="sq">
              <a:solidFill>
                <a:schemeClr val="tx1"/>
              </a:solidFill>
              <a:round/>
              <a:headEnd/>
              <a:tailEnd/>
            </a:ln>
          </p:spPr>
          <p:txBody>
            <a:bodyPr anchor="ctr" anchorCtr="1"/>
            <a:lstStyle/>
            <a:p>
              <a:endParaRPr lang="en-US">
                <a:latin typeface="Arial"/>
                <a:cs typeface="Arial"/>
              </a:endParaRPr>
            </a:p>
          </p:txBody>
        </p:sp>
        <p:sp>
          <p:nvSpPr>
            <p:cNvPr id="55" name="Line 79"/>
            <p:cNvSpPr>
              <a:spLocks noChangeShapeType="1"/>
            </p:cNvSpPr>
            <p:nvPr/>
          </p:nvSpPr>
          <p:spPr bwMode="auto">
            <a:xfrm>
              <a:off x="533400" y="1673225"/>
              <a:ext cx="0" cy="4368800"/>
            </a:xfrm>
            <a:prstGeom prst="line">
              <a:avLst/>
            </a:prstGeom>
            <a:noFill/>
            <a:ln w="28575" cap="sq">
              <a:solidFill>
                <a:schemeClr val="tx1"/>
              </a:solidFill>
              <a:round/>
              <a:headEnd/>
              <a:tailEnd/>
            </a:ln>
          </p:spPr>
          <p:txBody>
            <a:bodyPr anchor="ctr" anchorCtr="1"/>
            <a:lstStyle/>
            <a:p>
              <a:endParaRPr lang="en-US">
                <a:latin typeface="Arial"/>
                <a:cs typeface="Arial"/>
              </a:endParaRPr>
            </a:p>
          </p:txBody>
        </p:sp>
        <p:sp>
          <p:nvSpPr>
            <p:cNvPr id="56" name="Line 80"/>
            <p:cNvSpPr>
              <a:spLocks noChangeShapeType="1"/>
            </p:cNvSpPr>
            <p:nvPr/>
          </p:nvSpPr>
          <p:spPr bwMode="auto">
            <a:xfrm>
              <a:off x="1335087" y="1673225"/>
              <a:ext cx="0" cy="436880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7" name="Line 81"/>
            <p:cNvSpPr>
              <a:spLocks noChangeShapeType="1"/>
            </p:cNvSpPr>
            <p:nvPr/>
          </p:nvSpPr>
          <p:spPr bwMode="auto">
            <a:xfrm>
              <a:off x="3506787" y="1673225"/>
              <a:ext cx="0" cy="436880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8" name="Line 82"/>
            <p:cNvSpPr>
              <a:spLocks noChangeShapeType="1"/>
            </p:cNvSpPr>
            <p:nvPr/>
          </p:nvSpPr>
          <p:spPr bwMode="auto">
            <a:xfrm>
              <a:off x="4878387" y="1673225"/>
              <a:ext cx="0" cy="436880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59" name="Line 83"/>
            <p:cNvSpPr>
              <a:spLocks noChangeShapeType="1"/>
            </p:cNvSpPr>
            <p:nvPr/>
          </p:nvSpPr>
          <p:spPr bwMode="auto">
            <a:xfrm>
              <a:off x="6021387" y="1673225"/>
              <a:ext cx="0" cy="436880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60" name="Line 84"/>
            <p:cNvSpPr>
              <a:spLocks noChangeShapeType="1"/>
            </p:cNvSpPr>
            <p:nvPr/>
          </p:nvSpPr>
          <p:spPr bwMode="auto">
            <a:xfrm>
              <a:off x="7456487" y="1673225"/>
              <a:ext cx="0" cy="4368800"/>
            </a:xfrm>
            <a:prstGeom prst="line">
              <a:avLst/>
            </a:prstGeom>
            <a:noFill/>
            <a:ln w="12700">
              <a:solidFill>
                <a:schemeClr val="tx1"/>
              </a:solidFill>
              <a:round/>
              <a:headEnd/>
              <a:tailEnd/>
            </a:ln>
          </p:spPr>
          <p:txBody>
            <a:bodyPr anchor="ctr" anchorCtr="1"/>
            <a:lstStyle/>
            <a:p>
              <a:endParaRPr lang="en-US">
                <a:latin typeface="Arial"/>
                <a:cs typeface="Arial"/>
              </a:endParaRPr>
            </a:p>
          </p:txBody>
        </p:sp>
        <p:sp>
          <p:nvSpPr>
            <p:cNvPr id="61" name="Line 85"/>
            <p:cNvSpPr>
              <a:spLocks noChangeShapeType="1"/>
            </p:cNvSpPr>
            <p:nvPr/>
          </p:nvSpPr>
          <p:spPr bwMode="auto">
            <a:xfrm>
              <a:off x="8459787" y="1673225"/>
              <a:ext cx="0" cy="4368800"/>
            </a:xfrm>
            <a:prstGeom prst="line">
              <a:avLst/>
            </a:prstGeom>
            <a:noFill/>
            <a:ln w="28575" cap="sq">
              <a:solidFill>
                <a:schemeClr val="tx1"/>
              </a:solidFill>
              <a:round/>
              <a:headEnd/>
              <a:tailEnd/>
            </a:ln>
          </p:spPr>
          <p:txBody>
            <a:bodyPr anchor="ctr" anchorCtr="1"/>
            <a:lstStyle/>
            <a:p>
              <a:endParaRPr lang="en-US">
                <a:latin typeface="Arial"/>
                <a:cs typeface="Arial"/>
              </a:endParaRPr>
            </a:p>
          </p:txBody>
        </p:sp>
        <p:sp>
          <p:nvSpPr>
            <p:cNvPr id="62" name="Line 91"/>
            <p:cNvSpPr>
              <a:spLocks noChangeShapeType="1"/>
            </p:cNvSpPr>
            <p:nvPr/>
          </p:nvSpPr>
          <p:spPr bwMode="auto">
            <a:xfrm>
              <a:off x="2401887" y="1673225"/>
              <a:ext cx="0" cy="4368800"/>
            </a:xfrm>
            <a:prstGeom prst="line">
              <a:avLst/>
            </a:prstGeom>
            <a:noFill/>
            <a:ln w="12700">
              <a:solidFill>
                <a:schemeClr val="tx1"/>
              </a:solidFill>
              <a:round/>
              <a:headEnd/>
              <a:tailEnd/>
            </a:ln>
          </p:spPr>
          <p:txBody>
            <a:bodyPr/>
            <a:lstStyle/>
            <a:p>
              <a:endParaRPr lang="en-US">
                <a:latin typeface="Arial"/>
                <a:cs typeface="Arial"/>
              </a:endParaRPr>
            </a:p>
          </p:txBody>
        </p:sp>
        <p:sp>
          <p:nvSpPr>
            <p:cNvPr id="63" name="Rectangle 55"/>
            <p:cNvSpPr>
              <a:spLocks noChangeArrowheads="1"/>
            </p:cNvSpPr>
            <p:nvPr/>
          </p:nvSpPr>
          <p:spPr bwMode="auto">
            <a:xfrm>
              <a:off x="7456487" y="52070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60</a:t>
              </a:r>
            </a:p>
          </p:txBody>
        </p:sp>
        <p:sp>
          <p:nvSpPr>
            <p:cNvPr id="64" name="Rectangle 49"/>
            <p:cNvSpPr>
              <a:spLocks noChangeArrowheads="1"/>
            </p:cNvSpPr>
            <p:nvPr/>
          </p:nvSpPr>
          <p:spPr bwMode="auto">
            <a:xfrm>
              <a:off x="7456487" y="46609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65" name="Rectangle 43"/>
            <p:cNvSpPr>
              <a:spLocks noChangeArrowheads="1"/>
            </p:cNvSpPr>
            <p:nvPr/>
          </p:nvSpPr>
          <p:spPr bwMode="auto">
            <a:xfrm>
              <a:off x="7456487" y="41148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66" name="Rectangle 37"/>
            <p:cNvSpPr>
              <a:spLocks noChangeArrowheads="1"/>
            </p:cNvSpPr>
            <p:nvPr/>
          </p:nvSpPr>
          <p:spPr bwMode="auto">
            <a:xfrm>
              <a:off x="7456487" y="35687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30</a:t>
              </a:r>
            </a:p>
          </p:txBody>
        </p:sp>
        <p:sp>
          <p:nvSpPr>
            <p:cNvPr id="67" name="Rectangle 31"/>
            <p:cNvSpPr>
              <a:spLocks noChangeArrowheads="1"/>
            </p:cNvSpPr>
            <p:nvPr/>
          </p:nvSpPr>
          <p:spPr bwMode="auto">
            <a:xfrm>
              <a:off x="7456487" y="30226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68" name="Rectangle 25"/>
            <p:cNvSpPr>
              <a:spLocks noChangeArrowheads="1"/>
            </p:cNvSpPr>
            <p:nvPr/>
          </p:nvSpPr>
          <p:spPr bwMode="auto">
            <a:xfrm>
              <a:off x="7456487" y="2476500"/>
              <a:ext cx="1003300" cy="546100"/>
            </a:xfrm>
            <a:prstGeom prst="rect">
              <a:avLst/>
            </a:prstGeom>
            <a:solidFill>
              <a:schemeClr val="bg1"/>
            </a:solidFill>
            <a:ln w="12700">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500">
                  <a:latin typeface="Arial"/>
                  <a:cs typeface="Arial"/>
                </a:rPr>
                <a:t>$10</a:t>
              </a:r>
            </a:p>
          </p:txBody>
        </p:sp>
        <p:sp>
          <p:nvSpPr>
            <p:cNvPr id="69" name="Rectangle 140"/>
            <p:cNvSpPr>
              <a:spLocks noChangeArrowheads="1"/>
            </p:cNvSpPr>
            <p:nvPr/>
          </p:nvSpPr>
          <p:spPr bwMode="auto">
            <a:xfrm>
              <a:off x="7467600" y="5762625"/>
              <a:ext cx="982662" cy="266700"/>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70" name="Rectangle 141"/>
            <p:cNvSpPr>
              <a:spLocks noChangeArrowheads="1"/>
            </p:cNvSpPr>
            <p:nvPr/>
          </p:nvSpPr>
          <p:spPr bwMode="auto">
            <a:xfrm>
              <a:off x="7469187" y="2230438"/>
              <a:ext cx="977900" cy="238125"/>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3902721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Costs in the Short Run &amp; Long Run</a:t>
            </a:r>
          </a:p>
        </p:txBody>
      </p:sp>
      <p:sp>
        <p:nvSpPr>
          <p:cNvPr id="3" name="Content Placeholder 2"/>
          <p:cNvSpPr>
            <a:spLocks noGrp="1"/>
          </p:cNvSpPr>
          <p:nvPr>
            <p:ph idx="1"/>
          </p:nvPr>
        </p:nvSpPr>
        <p:spPr>
          <a:xfrm>
            <a:off x="277813" y="1025525"/>
            <a:ext cx="8866187" cy="5422900"/>
          </a:xfrm>
        </p:spPr>
        <p:txBody>
          <a:bodyPr/>
          <a:lstStyle/>
          <a:p>
            <a:r>
              <a:rPr lang="en-US" sz="3200" dirty="0"/>
              <a:t>Short run:  </a:t>
            </a:r>
            <a:endParaRPr lang="en-US" sz="3200" dirty="0" smtClean="0"/>
          </a:p>
          <a:p>
            <a:pPr lvl="1"/>
            <a:r>
              <a:rPr lang="en-US" sz="2800" dirty="0" smtClean="0"/>
              <a:t>Some </a:t>
            </a:r>
            <a:r>
              <a:rPr lang="en-US" sz="2800" dirty="0"/>
              <a:t>inputs are fixed (e.g., factories, land</a:t>
            </a:r>
            <a:r>
              <a:rPr lang="en-US" sz="2800" dirty="0" smtClean="0"/>
              <a:t>) </a:t>
            </a:r>
          </a:p>
          <a:p>
            <a:pPr lvl="1"/>
            <a:r>
              <a:rPr lang="en-US" sz="2800" dirty="0" smtClean="0"/>
              <a:t>The </a:t>
            </a:r>
            <a:r>
              <a:rPr lang="en-US" sz="2800" dirty="0"/>
              <a:t>costs of these inputs are </a:t>
            </a:r>
            <a:r>
              <a:rPr lang="en-US" sz="2800" dirty="0" smtClean="0"/>
              <a:t>FC</a:t>
            </a:r>
            <a:endParaRPr lang="en-US" sz="2800" dirty="0"/>
          </a:p>
          <a:p>
            <a:r>
              <a:rPr lang="en-US" sz="3200" dirty="0"/>
              <a:t>Long run:  </a:t>
            </a:r>
            <a:endParaRPr lang="en-US" sz="3200" dirty="0" smtClean="0"/>
          </a:p>
          <a:p>
            <a:pPr lvl="1"/>
            <a:r>
              <a:rPr lang="en-US" sz="2800" dirty="0" smtClean="0"/>
              <a:t>All </a:t>
            </a:r>
            <a:r>
              <a:rPr lang="en-US" sz="2800" dirty="0"/>
              <a:t>inputs are variable </a:t>
            </a:r>
            <a:r>
              <a:rPr lang="en-US" sz="2800" dirty="0" smtClean="0"/>
              <a:t>(</a:t>
            </a:r>
            <a:r>
              <a:rPr lang="en-US" sz="2800" dirty="0"/>
              <a:t>e.g., firms can build more factories </a:t>
            </a:r>
            <a:r>
              <a:rPr lang="en-US" sz="2800" dirty="0" smtClean="0"/>
              <a:t>or </a:t>
            </a:r>
            <a:r>
              <a:rPr lang="en-US" sz="2800" dirty="0"/>
              <a:t>sell existing ones</a:t>
            </a:r>
            <a:r>
              <a:rPr lang="en-US" sz="2800" dirty="0" smtClean="0"/>
              <a:t>)</a:t>
            </a:r>
            <a:endParaRPr lang="en-US" sz="2800" dirty="0"/>
          </a:p>
          <a:p>
            <a:r>
              <a:rPr lang="en-US" sz="3200" dirty="0"/>
              <a:t>In the long </a:t>
            </a:r>
            <a:r>
              <a:rPr lang="en-US" sz="3200" dirty="0" smtClean="0"/>
              <a:t>run</a:t>
            </a:r>
          </a:p>
          <a:p>
            <a:pPr lvl="2"/>
            <a:r>
              <a:rPr lang="en-US" dirty="0" smtClean="0"/>
              <a:t>ATC </a:t>
            </a:r>
            <a:r>
              <a:rPr lang="en-US" dirty="0"/>
              <a:t>at any Q is cost per unit using the most efficient mix of inputs for that Q (e.g., the factory size with the lowest ATC</a:t>
            </a:r>
            <a:r>
              <a:rPr lang="en-US" dirty="0" smtClean="0"/>
              <a:t>)</a:t>
            </a:r>
            <a:endParaRPr lang="en-US" dirty="0"/>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7921756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algn="ctr" eaLnBrk="1" hangingPunct="1"/>
            <a:r>
              <a:rPr lang="en-US" sz="2800" b="1" dirty="0" smtClean="0"/>
              <a:t>EXAMPLE 3</a:t>
            </a:r>
            <a:r>
              <a:rPr lang="en-US" sz="2800" dirty="0" smtClean="0"/>
              <a:t>:</a:t>
            </a:r>
            <a:r>
              <a:rPr lang="en-US" sz="3000" dirty="0" smtClean="0"/>
              <a:t>  LRATC with 3 factory sizes</a:t>
            </a:r>
          </a:p>
        </p:txBody>
      </p:sp>
      <p:sp>
        <p:nvSpPr>
          <p:cNvPr id="7" name="Text Placeholder 6"/>
          <p:cNvSpPr>
            <a:spLocks noGrp="1"/>
          </p:cNvSpPr>
          <p:nvPr>
            <p:ph type="body" sz="quarter" idx="12"/>
          </p:nvPr>
        </p:nvSpPr>
        <p:spPr>
          <a:xfrm>
            <a:off x="-1" y="901700"/>
            <a:ext cx="3458369" cy="5499100"/>
          </a:xfrm>
        </p:spPr>
        <p:txBody>
          <a:bodyPr/>
          <a:lstStyle/>
          <a:p>
            <a:r>
              <a:rPr lang="en-US" sz="2800" dirty="0"/>
              <a:t>Firm can choose from three factory sizes:  S, M, L.  </a:t>
            </a:r>
            <a:endParaRPr lang="en-US" sz="2800" dirty="0" smtClean="0"/>
          </a:p>
          <a:p>
            <a:endParaRPr lang="en-US" sz="2800" dirty="0"/>
          </a:p>
          <a:p>
            <a:r>
              <a:rPr lang="en-US" sz="2800" dirty="0"/>
              <a:t>Each size has its own SRATC curve. </a:t>
            </a:r>
            <a:endParaRPr lang="en-US" sz="2800" dirty="0" smtClean="0"/>
          </a:p>
          <a:p>
            <a:r>
              <a:rPr lang="en-US" sz="2800" dirty="0" smtClean="0"/>
              <a:t> </a:t>
            </a:r>
            <a:endParaRPr lang="en-US" sz="2800" dirty="0"/>
          </a:p>
          <a:p>
            <a:r>
              <a:rPr lang="en-US" sz="2800" dirty="0"/>
              <a:t>The firm can change to a different factory size in the long run, but not in the short run.</a:t>
            </a:r>
          </a:p>
        </p:txBody>
      </p:sp>
      <p:grpSp>
        <p:nvGrpSpPr>
          <p:cNvPr id="2" name="Group 16"/>
          <p:cNvGrpSpPr>
            <a:grpSpLocks/>
          </p:cNvGrpSpPr>
          <p:nvPr/>
        </p:nvGrpSpPr>
        <p:grpSpPr bwMode="auto">
          <a:xfrm>
            <a:off x="4276725" y="2095500"/>
            <a:ext cx="2268538" cy="1349375"/>
            <a:chOff x="2701" y="1299"/>
            <a:chExt cx="1429" cy="850"/>
          </a:xfrm>
        </p:grpSpPr>
        <p:sp>
          <p:nvSpPr>
            <p:cNvPr id="43027" name="Arc 7"/>
            <p:cNvSpPr>
              <a:spLocks/>
            </p:cNvSpPr>
            <p:nvPr/>
          </p:nvSpPr>
          <p:spPr bwMode="auto">
            <a:xfrm flipH="1" flipV="1">
              <a:off x="2701" y="1357"/>
              <a:ext cx="1077" cy="792"/>
            </a:xfrm>
            <a:custGeom>
              <a:avLst/>
              <a:gdLst>
                <a:gd name="T0" fmla="*/ 0 w 41026"/>
                <a:gd name="T1" fmla="*/ 0 h 21600"/>
                <a:gd name="T2" fmla="*/ 0 w 41026"/>
                <a:gd name="T3" fmla="*/ 0 h 21600"/>
                <a:gd name="T4" fmla="*/ 0 w 41026"/>
                <a:gd name="T5" fmla="*/ 0 h 21600"/>
                <a:gd name="T6" fmla="*/ 0 60000 65536"/>
                <a:gd name="T7" fmla="*/ 0 60000 65536"/>
                <a:gd name="T8" fmla="*/ 0 60000 65536"/>
                <a:gd name="T9" fmla="*/ 0 w 41026"/>
                <a:gd name="T10" fmla="*/ 0 h 21600"/>
                <a:gd name="T11" fmla="*/ 41026 w 41026"/>
                <a:gd name="T12" fmla="*/ 21600 h 21600"/>
              </a:gdLst>
              <a:ahLst/>
              <a:cxnLst>
                <a:cxn ang="T6">
                  <a:pos x="T0" y="T1"/>
                </a:cxn>
                <a:cxn ang="T7">
                  <a:pos x="T2" y="T3"/>
                </a:cxn>
                <a:cxn ang="T8">
                  <a:pos x="T4" y="T5"/>
                </a:cxn>
              </a:cxnLst>
              <a:rect l="T9" t="T10" r="T11" b="T12"/>
              <a:pathLst>
                <a:path w="41026" h="21600" fill="none" extrusionOk="0">
                  <a:moveTo>
                    <a:pt x="0" y="16111"/>
                  </a:moveTo>
                  <a:cubicBezTo>
                    <a:pt x="2494" y="6617"/>
                    <a:pt x="11075" y="-1"/>
                    <a:pt x="20891" y="0"/>
                  </a:cubicBezTo>
                  <a:cubicBezTo>
                    <a:pt x="29802" y="0"/>
                    <a:pt x="37799" y="5472"/>
                    <a:pt x="41025" y="13780"/>
                  </a:cubicBezTo>
                </a:path>
                <a:path w="41026" h="21600" stroke="0" extrusionOk="0">
                  <a:moveTo>
                    <a:pt x="0" y="16111"/>
                  </a:moveTo>
                  <a:cubicBezTo>
                    <a:pt x="2494" y="6617"/>
                    <a:pt x="11075" y="-1"/>
                    <a:pt x="20891" y="0"/>
                  </a:cubicBezTo>
                  <a:cubicBezTo>
                    <a:pt x="29802" y="0"/>
                    <a:pt x="37799" y="5472"/>
                    <a:pt x="41025" y="13780"/>
                  </a:cubicBezTo>
                  <a:lnTo>
                    <a:pt x="20891" y="2160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3028" name="Text Box 10"/>
            <p:cNvSpPr txBox="1">
              <a:spLocks noChangeArrowheads="1"/>
            </p:cNvSpPr>
            <p:nvPr/>
          </p:nvSpPr>
          <p:spPr bwMode="auto">
            <a:xfrm>
              <a:off x="3512" y="1299"/>
              <a:ext cx="618" cy="288"/>
            </a:xfrm>
            <a:prstGeom prst="rect">
              <a:avLst/>
            </a:prstGeom>
            <a:noFill/>
            <a:ln w="9525">
              <a:noFill/>
              <a:miter lim="800000"/>
              <a:headEnd/>
              <a:tailEnd/>
            </a:ln>
          </p:spPr>
          <p:txBody>
            <a:bodyPr>
              <a:spAutoFit/>
            </a:bodyPr>
            <a:lstStyle/>
            <a:p>
              <a:pPr>
                <a:spcBef>
                  <a:spcPct val="50000"/>
                </a:spcBef>
              </a:pPr>
              <a:r>
                <a:rPr lang="en-US" sz="2400" i="1">
                  <a:solidFill>
                    <a:srgbClr val="003399"/>
                  </a:solidFill>
                  <a:latin typeface="Arial"/>
                  <a:cs typeface="Arial"/>
                </a:rPr>
                <a:t>ATC</a:t>
              </a:r>
              <a:r>
                <a:rPr lang="en-US" sz="2400" b="1" i="1" baseline="-25000">
                  <a:solidFill>
                    <a:srgbClr val="003399"/>
                  </a:solidFill>
                  <a:latin typeface="Arial"/>
                  <a:cs typeface="Arial"/>
                </a:rPr>
                <a:t>S</a:t>
              </a:r>
            </a:p>
          </p:txBody>
        </p:sp>
      </p:grpSp>
      <p:grpSp>
        <p:nvGrpSpPr>
          <p:cNvPr id="3" name="Group 17"/>
          <p:cNvGrpSpPr>
            <a:grpSpLocks/>
          </p:cNvGrpSpPr>
          <p:nvPr/>
        </p:nvGrpSpPr>
        <p:grpSpPr bwMode="auto">
          <a:xfrm>
            <a:off x="5016500" y="2057400"/>
            <a:ext cx="2840038" cy="1585913"/>
            <a:chOff x="3167" y="1275"/>
            <a:chExt cx="1789" cy="999"/>
          </a:xfrm>
        </p:grpSpPr>
        <p:sp>
          <p:nvSpPr>
            <p:cNvPr id="43025" name="Arc 8"/>
            <p:cNvSpPr>
              <a:spLocks/>
            </p:cNvSpPr>
            <p:nvPr/>
          </p:nvSpPr>
          <p:spPr bwMode="auto">
            <a:xfrm flipH="1" flipV="1">
              <a:off x="3167" y="1482"/>
              <a:ext cx="1501" cy="792"/>
            </a:xfrm>
            <a:custGeom>
              <a:avLst/>
              <a:gdLst>
                <a:gd name="T0" fmla="*/ 0 w 41685"/>
                <a:gd name="T1" fmla="*/ 0 h 21600"/>
                <a:gd name="T2" fmla="*/ 0 w 41685"/>
                <a:gd name="T3" fmla="*/ 0 h 21600"/>
                <a:gd name="T4" fmla="*/ 0 w 41685"/>
                <a:gd name="T5" fmla="*/ 0 h 21600"/>
                <a:gd name="T6" fmla="*/ 0 60000 65536"/>
                <a:gd name="T7" fmla="*/ 0 60000 65536"/>
                <a:gd name="T8" fmla="*/ 0 60000 65536"/>
                <a:gd name="T9" fmla="*/ 0 w 41685"/>
                <a:gd name="T10" fmla="*/ 0 h 21600"/>
                <a:gd name="T11" fmla="*/ 41685 w 41685"/>
                <a:gd name="T12" fmla="*/ 21600 h 21600"/>
              </a:gdLst>
              <a:ahLst/>
              <a:cxnLst>
                <a:cxn ang="T6">
                  <a:pos x="T0" y="T1"/>
                </a:cxn>
                <a:cxn ang="T7">
                  <a:pos x="T2" y="T3"/>
                </a:cxn>
                <a:cxn ang="T8">
                  <a:pos x="T4" y="T5"/>
                </a:cxn>
              </a:cxnLst>
              <a:rect l="T9" t="T10" r="T11" b="T12"/>
              <a:pathLst>
                <a:path w="41685" h="21600" fill="none" extrusionOk="0">
                  <a:moveTo>
                    <a:pt x="0" y="20131"/>
                  </a:moveTo>
                  <a:cubicBezTo>
                    <a:pt x="772" y="8798"/>
                    <a:pt x="10190" y="-1"/>
                    <a:pt x="21550" y="0"/>
                  </a:cubicBezTo>
                  <a:cubicBezTo>
                    <a:pt x="30461" y="0"/>
                    <a:pt x="38458" y="5472"/>
                    <a:pt x="41684" y="13780"/>
                  </a:cubicBezTo>
                </a:path>
                <a:path w="41685" h="21600" stroke="0" extrusionOk="0">
                  <a:moveTo>
                    <a:pt x="0" y="20131"/>
                  </a:moveTo>
                  <a:cubicBezTo>
                    <a:pt x="772" y="8798"/>
                    <a:pt x="10190" y="-1"/>
                    <a:pt x="21550" y="0"/>
                  </a:cubicBezTo>
                  <a:cubicBezTo>
                    <a:pt x="30461" y="0"/>
                    <a:pt x="38458" y="5472"/>
                    <a:pt x="41684" y="13780"/>
                  </a:cubicBezTo>
                  <a:lnTo>
                    <a:pt x="21550" y="21600"/>
                  </a:lnTo>
                  <a:close/>
                </a:path>
              </a:pathLst>
            </a:custGeom>
            <a:noFill/>
            <a:ln w="38100">
              <a:solidFill>
                <a:srgbClr val="339933"/>
              </a:solidFill>
              <a:round/>
              <a:headEnd/>
              <a:tailEnd/>
            </a:ln>
          </p:spPr>
          <p:txBody>
            <a:bodyPr wrap="none" anchor="ctr"/>
            <a:lstStyle/>
            <a:p>
              <a:endParaRPr lang="en-US">
                <a:latin typeface="Arial"/>
                <a:cs typeface="Arial"/>
              </a:endParaRPr>
            </a:p>
          </p:txBody>
        </p:sp>
        <p:sp>
          <p:nvSpPr>
            <p:cNvPr id="43026" name="Text Box 11"/>
            <p:cNvSpPr txBox="1">
              <a:spLocks noChangeArrowheads="1"/>
            </p:cNvSpPr>
            <p:nvPr/>
          </p:nvSpPr>
          <p:spPr bwMode="auto">
            <a:xfrm>
              <a:off x="4338" y="1275"/>
              <a:ext cx="618" cy="288"/>
            </a:xfrm>
            <a:prstGeom prst="rect">
              <a:avLst/>
            </a:prstGeom>
            <a:noFill/>
            <a:ln w="9525">
              <a:noFill/>
              <a:miter lim="800000"/>
              <a:headEnd/>
              <a:tailEnd/>
            </a:ln>
          </p:spPr>
          <p:txBody>
            <a:bodyPr>
              <a:spAutoFit/>
            </a:bodyPr>
            <a:lstStyle/>
            <a:p>
              <a:pPr>
                <a:spcBef>
                  <a:spcPct val="50000"/>
                </a:spcBef>
              </a:pPr>
              <a:r>
                <a:rPr lang="en-US" sz="2400" i="1">
                  <a:solidFill>
                    <a:srgbClr val="339933"/>
                  </a:solidFill>
                  <a:latin typeface="Arial"/>
                  <a:cs typeface="Arial"/>
                </a:rPr>
                <a:t>ATC</a:t>
              </a:r>
              <a:r>
                <a:rPr lang="en-US" sz="2400" b="1" i="1" baseline="-25000">
                  <a:solidFill>
                    <a:srgbClr val="339933"/>
                  </a:solidFill>
                  <a:latin typeface="Arial"/>
                  <a:cs typeface="Arial"/>
                </a:rPr>
                <a:t>M</a:t>
              </a:r>
            </a:p>
          </p:txBody>
        </p:sp>
      </p:grpSp>
      <p:grpSp>
        <p:nvGrpSpPr>
          <p:cNvPr id="4" name="Group 18"/>
          <p:cNvGrpSpPr>
            <a:grpSpLocks/>
          </p:cNvGrpSpPr>
          <p:nvPr/>
        </p:nvGrpSpPr>
        <p:grpSpPr bwMode="auto">
          <a:xfrm>
            <a:off x="6426200" y="2189163"/>
            <a:ext cx="2263775" cy="1257300"/>
            <a:chOff x="4055" y="1358"/>
            <a:chExt cx="1426" cy="792"/>
          </a:xfrm>
        </p:grpSpPr>
        <p:sp>
          <p:nvSpPr>
            <p:cNvPr id="43023" name="Arc 9"/>
            <p:cNvSpPr>
              <a:spLocks/>
            </p:cNvSpPr>
            <p:nvPr/>
          </p:nvSpPr>
          <p:spPr bwMode="auto">
            <a:xfrm flipH="1" flipV="1">
              <a:off x="4055" y="1358"/>
              <a:ext cx="1009" cy="792"/>
            </a:xfrm>
            <a:custGeom>
              <a:avLst/>
              <a:gdLst>
                <a:gd name="T0" fmla="*/ 0 w 38406"/>
                <a:gd name="T1" fmla="*/ 0 h 21600"/>
                <a:gd name="T2" fmla="*/ 0 w 38406"/>
                <a:gd name="T3" fmla="*/ 0 h 21600"/>
                <a:gd name="T4" fmla="*/ 0 w 38406"/>
                <a:gd name="T5" fmla="*/ 0 h 21600"/>
                <a:gd name="T6" fmla="*/ 0 60000 65536"/>
                <a:gd name="T7" fmla="*/ 0 60000 65536"/>
                <a:gd name="T8" fmla="*/ 0 60000 65536"/>
                <a:gd name="T9" fmla="*/ 0 w 38406"/>
                <a:gd name="T10" fmla="*/ 0 h 21600"/>
                <a:gd name="T11" fmla="*/ 38406 w 38406"/>
                <a:gd name="T12" fmla="*/ 21600 h 21600"/>
              </a:gdLst>
              <a:ahLst/>
              <a:cxnLst>
                <a:cxn ang="T6">
                  <a:pos x="T0" y="T1"/>
                </a:cxn>
                <a:cxn ang="T7">
                  <a:pos x="T2" y="T3"/>
                </a:cxn>
                <a:cxn ang="T8">
                  <a:pos x="T4" y="T5"/>
                </a:cxn>
              </a:cxnLst>
              <a:rect l="T9" t="T10" r="T11" b="T12"/>
              <a:pathLst>
                <a:path w="38406" h="21600" fill="none" extrusionOk="0">
                  <a:moveTo>
                    <a:pt x="0" y="13174"/>
                  </a:moveTo>
                  <a:cubicBezTo>
                    <a:pt x="3383" y="5187"/>
                    <a:pt x="11215" y="-1"/>
                    <a:pt x="19889" y="0"/>
                  </a:cubicBezTo>
                  <a:cubicBezTo>
                    <a:pt x="27472" y="0"/>
                    <a:pt x="34500" y="3977"/>
                    <a:pt x="38405" y="10478"/>
                  </a:cubicBezTo>
                </a:path>
                <a:path w="38406" h="21600" stroke="0" extrusionOk="0">
                  <a:moveTo>
                    <a:pt x="0" y="13174"/>
                  </a:moveTo>
                  <a:cubicBezTo>
                    <a:pt x="3383" y="5187"/>
                    <a:pt x="11215" y="-1"/>
                    <a:pt x="19889" y="0"/>
                  </a:cubicBezTo>
                  <a:cubicBezTo>
                    <a:pt x="27472" y="0"/>
                    <a:pt x="34500" y="3977"/>
                    <a:pt x="38405" y="10478"/>
                  </a:cubicBezTo>
                  <a:lnTo>
                    <a:pt x="19889" y="21600"/>
                  </a:lnTo>
                  <a:close/>
                </a:path>
              </a:pathLst>
            </a:custGeom>
            <a:noFill/>
            <a:ln w="38100">
              <a:solidFill>
                <a:srgbClr val="800080"/>
              </a:solidFill>
              <a:round/>
              <a:headEnd/>
              <a:tailEnd/>
            </a:ln>
          </p:spPr>
          <p:txBody>
            <a:bodyPr wrap="none" anchor="ctr"/>
            <a:lstStyle/>
            <a:p>
              <a:endParaRPr lang="en-US">
                <a:latin typeface="Arial"/>
                <a:cs typeface="Arial"/>
              </a:endParaRPr>
            </a:p>
          </p:txBody>
        </p:sp>
        <p:sp>
          <p:nvSpPr>
            <p:cNvPr id="43024" name="Text Box 12"/>
            <p:cNvSpPr txBox="1">
              <a:spLocks noChangeArrowheads="1"/>
            </p:cNvSpPr>
            <p:nvPr/>
          </p:nvSpPr>
          <p:spPr bwMode="auto">
            <a:xfrm>
              <a:off x="4863" y="1413"/>
              <a:ext cx="618" cy="288"/>
            </a:xfrm>
            <a:prstGeom prst="rect">
              <a:avLst/>
            </a:prstGeom>
            <a:noFill/>
            <a:ln w="9525">
              <a:noFill/>
              <a:miter lim="800000"/>
              <a:headEnd/>
              <a:tailEnd/>
            </a:ln>
          </p:spPr>
          <p:txBody>
            <a:bodyPr>
              <a:spAutoFit/>
            </a:bodyPr>
            <a:lstStyle/>
            <a:p>
              <a:pPr>
                <a:spcBef>
                  <a:spcPct val="50000"/>
                </a:spcBef>
              </a:pPr>
              <a:r>
                <a:rPr lang="en-US" sz="2400" i="1">
                  <a:solidFill>
                    <a:srgbClr val="800080"/>
                  </a:solidFill>
                  <a:latin typeface="Arial"/>
                  <a:cs typeface="Arial"/>
                </a:rPr>
                <a:t>ATC</a:t>
              </a:r>
              <a:r>
                <a:rPr lang="en-US" sz="2400" b="1" i="1" baseline="-25000">
                  <a:solidFill>
                    <a:srgbClr val="800080"/>
                  </a:solidFill>
                  <a:latin typeface="Arial"/>
                  <a:cs typeface="Arial"/>
                </a:rPr>
                <a:t>L</a:t>
              </a:r>
            </a:p>
          </p:txBody>
        </p:sp>
      </p:grpSp>
      <p:grpSp>
        <p:nvGrpSpPr>
          <p:cNvPr id="5" name="Group 20"/>
          <p:cNvGrpSpPr>
            <a:grpSpLocks/>
          </p:cNvGrpSpPr>
          <p:nvPr/>
        </p:nvGrpSpPr>
        <p:grpSpPr bwMode="auto">
          <a:xfrm>
            <a:off x="2998788" y="1179513"/>
            <a:ext cx="5799137" cy="3965575"/>
            <a:chOff x="1889" y="743"/>
            <a:chExt cx="3653" cy="2498"/>
          </a:xfrm>
        </p:grpSpPr>
        <p:grpSp>
          <p:nvGrpSpPr>
            <p:cNvPr id="6" name="Group 6"/>
            <p:cNvGrpSpPr>
              <a:grpSpLocks/>
            </p:cNvGrpSpPr>
            <p:nvPr/>
          </p:nvGrpSpPr>
          <p:grpSpPr bwMode="auto">
            <a:xfrm>
              <a:off x="2469" y="810"/>
              <a:ext cx="2765" cy="2282"/>
              <a:chOff x="1489" y="785"/>
              <a:chExt cx="3650" cy="2492"/>
            </a:xfrm>
          </p:grpSpPr>
          <p:sp>
            <p:nvSpPr>
              <p:cNvPr id="43021" name="Line 4"/>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43022" name="Line 5"/>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3019" name="Text Box 13"/>
            <p:cNvSpPr txBox="1">
              <a:spLocks noChangeArrowheads="1"/>
            </p:cNvSpPr>
            <p:nvPr/>
          </p:nvSpPr>
          <p:spPr bwMode="auto">
            <a:xfrm>
              <a:off x="5204" y="2943"/>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43020" name="Text Box 14"/>
            <p:cNvSpPr txBox="1">
              <a:spLocks noChangeArrowheads="1"/>
            </p:cNvSpPr>
            <p:nvPr/>
          </p:nvSpPr>
          <p:spPr bwMode="auto">
            <a:xfrm>
              <a:off x="1889" y="743"/>
              <a:ext cx="579" cy="77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Avg</a:t>
              </a:r>
              <a:br>
                <a:rPr lang="en-US" sz="2500">
                  <a:latin typeface="Arial"/>
                  <a:cs typeface="Arial"/>
                </a:rPr>
              </a:br>
              <a:r>
                <a:rPr lang="en-US" sz="2500">
                  <a:latin typeface="Arial"/>
                  <a:cs typeface="Arial"/>
                </a:rPr>
                <a:t>Total</a:t>
              </a:r>
              <a:br>
                <a:rPr lang="en-US" sz="2500">
                  <a:latin typeface="Arial"/>
                  <a:cs typeface="Arial"/>
                </a:rPr>
              </a:br>
              <a:r>
                <a:rPr lang="en-US" sz="2500">
                  <a:latin typeface="Arial"/>
                  <a:cs typeface="Arial"/>
                </a:rPr>
                <a:t>Cost </a:t>
              </a:r>
            </a:p>
          </p:txBody>
        </p:sp>
      </p:gr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38</a:t>
            </a:fld>
            <a:endParaRPr lang="en-US" dirty="0"/>
          </a:p>
        </p:txBody>
      </p:sp>
    </p:spTree>
    <p:extLst>
      <p:ext uri="{BB962C8B-B14F-4D97-AF65-F5344CB8AC3E}">
        <p14:creationId xmlns:p14="http://schemas.microsoft.com/office/powerpoint/2010/main" val="1689513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down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algn="ctr" eaLnBrk="1" hangingPunct="1"/>
            <a:r>
              <a:rPr lang="en-US" sz="2800" b="1" dirty="0" smtClean="0"/>
              <a:t>EXAMPLE 3</a:t>
            </a:r>
            <a:r>
              <a:rPr lang="en-US" sz="2800" dirty="0" smtClean="0"/>
              <a:t>:</a:t>
            </a:r>
            <a:r>
              <a:rPr lang="en-US" sz="3000" dirty="0" smtClean="0"/>
              <a:t>  LRATC with 3 factory sizes</a:t>
            </a:r>
          </a:p>
        </p:txBody>
      </p:sp>
      <p:sp>
        <p:nvSpPr>
          <p:cNvPr id="10" name="Text Placeholder 9"/>
          <p:cNvSpPr>
            <a:spLocks noGrp="1"/>
          </p:cNvSpPr>
          <p:nvPr>
            <p:ph type="body" sz="quarter" idx="12"/>
          </p:nvPr>
        </p:nvSpPr>
        <p:spPr>
          <a:xfrm>
            <a:off x="1" y="685800"/>
            <a:ext cx="3352800" cy="5791200"/>
          </a:xfrm>
        </p:spPr>
        <p:txBody>
          <a:bodyPr/>
          <a:lstStyle/>
          <a:p>
            <a:r>
              <a:rPr lang="en-US" sz="2600" dirty="0"/>
              <a:t>To produce less than Q</a:t>
            </a:r>
            <a:r>
              <a:rPr lang="en-US" sz="2600" baseline="-25000" dirty="0"/>
              <a:t>A</a:t>
            </a:r>
            <a:r>
              <a:rPr lang="en-US" sz="2600" dirty="0"/>
              <a:t>, firm will choose size S </a:t>
            </a:r>
            <a:r>
              <a:rPr lang="en-US" sz="2600" dirty="0" smtClean="0"/>
              <a:t>in </a:t>
            </a:r>
            <a:r>
              <a:rPr lang="en-US" sz="2600" dirty="0"/>
              <a:t>the long run. </a:t>
            </a:r>
            <a:endParaRPr lang="en-US" sz="2600" dirty="0" smtClean="0"/>
          </a:p>
          <a:p>
            <a:endParaRPr lang="en-US" sz="2600" dirty="0" smtClean="0"/>
          </a:p>
          <a:p>
            <a:r>
              <a:rPr lang="en-US" sz="2600" dirty="0" smtClean="0"/>
              <a:t>To </a:t>
            </a:r>
            <a:r>
              <a:rPr lang="en-US" sz="2600" dirty="0"/>
              <a:t>produce between Q</a:t>
            </a:r>
            <a:r>
              <a:rPr lang="en-US" sz="2600" baseline="-25000" dirty="0"/>
              <a:t>A</a:t>
            </a:r>
            <a:r>
              <a:rPr lang="en-US" sz="2600" dirty="0"/>
              <a:t> </a:t>
            </a:r>
            <a:r>
              <a:rPr lang="en-US" sz="2600" dirty="0" smtClean="0"/>
              <a:t>and </a:t>
            </a:r>
            <a:r>
              <a:rPr lang="en-US" sz="2600" dirty="0"/>
              <a:t>Q</a:t>
            </a:r>
            <a:r>
              <a:rPr lang="en-US" sz="2600" baseline="-25000" dirty="0"/>
              <a:t>B</a:t>
            </a:r>
            <a:r>
              <a:rPr lang="en-US" sz="2600" dirty="0"/>
              <a:t>, firm will choose size M </a:t>
            </a:r>
            <a:r>
              <a:rPr lang="en-US" sz="2600" dirty="0" smtClean="0"/>
              <a:t>in </a:t>
            </a:r>
            <a:r>
              <a:rPr lang="en-US" sz="2600" dirty="0"/>
              <a:t>the long run. </a:t>
            </a:r>
            <a:endParaRPr lang="en-US" sz="2600" dirty="0" smtClean="0"/>
          </a:p>
          <a:p>
            <a:endParaRPr lang="en-US" sz="2600" dirty="0" smtClean="0"/>
          </a:p>
          <a:p>
            <a:r>
              <a:rPr lang="en-US" sz="2600" dirty="0" smtClean="0"/>
              <a:t>To </a:t>
            </a:r>
            <a:r>
              <a:rPr lang="en-US" sz="2600" dirty="0"/>
              <a:t>produce more than Q</a:t>
            </a:r>
            <a:r>
              <a:rPr lang="en-US" sz="2600" baseline="-25000" dirty="0"/>
              <a:t>B</a:t>
            </a:r>
            <a:r>
              <a:rPr lang="en-US" sz="2600" dirty="0"/>
              <a:t>, firm will choose size L </a:t>
            </a:r>
            <a:r>
              <a:rPr lang="en-US" sz="2600" dirty="0" smtClean="0"/>
              <a:t>in </a:t>
            </a:r>
            <a:r>
              <a:rPr lang="en-US" sz="2600" dirty="0"/>
              <a:t>the long run.</a:t>
            </a:r>
          </a:p>
          <a:p>
            <a:endParaRPr lang="en-US" sz="2600" dirty="0"/>
          </a:p>
        </p:txBody>
      </p:sp>
      <p:grpSp>
        <p:nvGrpSpPr>
          <p:cNvPr id="2" name="Group 3"/>
          <p:cNvGrpSpPr>
            <a:grpSpLocks/>
          </p:cNvGrpSpPr>
          <p:nvPr/>
        </p:nvGrpSpPr>
        <p:grpSpPr bwMode="auto">
          <a:xfrm>
            <a:off x="4276725" y="2095500"/>
            <a:ext cx="2268538" cy="1349375"/>
            <a:chOff x="2701" y="1299"/>
            <a:chExt cx="1429" cy="850"/>
          </a:xfrm>
        </p:grpSpPr>
        <p:sp>
          <p:nvSpPr>
            <p:cNvPr id="44065" name="Arc 4"/>
            <p:cNvSpPr>
              <a:spLocks/>
            </p:cNvSpPr>
            <p:nvPr/>
          </p:nvSpPr>
          <p:spPr bwMode="auto">
            <a:xfrm flipH="1" flipV="1">
              <a:off x="2701" y="1357"/>
              <a:ext cx="1077" cy="792"/>
            </a:xfrm>
            <a:custGeom>
              <a:avLst/>
              <a:gdLst>
                <a:gd name="T0" fmla="*/ 0 w 41026"/>
                <a:gd name="T1" fmla="*/ 0 h 21600"/>
                <a:gd name="T2" fmla="*/ 0 w 41026"/>
                <a:gd name="T3" fmla="*/ 0 h 21600"/>
                <a:gd name="T4" fmla="*/ 0 w 41026"/>
                <a:gd name="T5" fmla="*/ 0 h 21600"/>
                <a:gd name="T6" fmla="*/ 0 60000 65536"/>
                <a:gd name="T7" fmla="*/ 0 60000 65536"/>
                <a:gd name="T8" fmla="*/ 0 60000 65536"/>
                <a:gd name="T9" fmla="*/ 0 w 41026"/>
                <a:gd name="T10" fmla="*/ 0 h 21600"/>
                <a:gd name="T11" fmla="*/ 41026 w 41026"/>
                <a:gd name="T12" fmla="*/ 21600 h 21600"/>
              </a:gdLst>
              <a:ahLst/>
              <a:cxnLst>
                <a:cxn ang="T6">
                  <a:pos x="T0" y="T1"/>
                </a:cxn>
                <a:cxn ang="T7">
                  <a:pos x="T2" y="T3"/>
                </a:cxn>
                <a:cxn ang="T8">
                  <a:pos x="T4" y="T5"/>
                </a:cxn>
              </a:cxnLst>
              <a:rect l="T9" t="T10" r="T11" b="T12"/>
              <a:pathLst>
                <a:path w="41026" h="21600" fill="none" extrusionOk="0">
                  <a:moveTo>
                    <a:pt x="0" y="16111"/>
                  </a:moveTo>
                  <a:cubicBezTo>
                    <a:pt x="2494" y="6617"/>
                    <a:pt x="11075" y="-1"/>
                    <a:pt x="20891" y="0"/>
                  </a:cubicBezTo>
                  <a:cubicBezTo>
                    <a:pt x="29802" y="0"/>
                    <a:pt x="37799" y="5472"/>
                    <a:pt x="41025" y="13780"/>
                  </a:cubicBezTo>
                </a:path>
                <a:path w="41026" h="21600" stroke="0" extrusionOk="0">
                  <a:moveTo>
                    <a:pt x="0" y="16111"/>
                  </a:moveTo>
                  <a:cubicBezTo>
                    <a:pt x="2494" y="6617"/>
                    <a:pt x="11075" y="-1"/>
                    <a:pt x="20891" y="0"/>
                  </a:cubicBezTo>
                  <a:cubicBezTo>
                    <a:pt x="29802" y="0"/>
                    <a:pt x="37799" y="5472"/>
                    <a:pt x="41025" y="13780"/>
                  </a:cubicBezTo>
                  <a:lnTo>
                    <a:pt x="20891" y="2160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4066" name="Text Box 5"/>
            <p:cNvSpPr txBox="1">
              <a:spLocks noChangeArrowheads="1"/>
            </p:cNvSpPr>
            <p:nvPr/>
          </p:nvSpPr>
          <p:spPr bwMode="auto">
            <a:xfrm>
              <a:off x="3512" y="1299"/>
              <a:ext cx="618" cy="288"/>
            </a:xfrm>
            <a:prstGeom prst="rect">
              <a:avLst/>
            </a:prstGeom>
            <a:noFill/>
            <a:ln w="9525">
              <a:noFill/>
              <a:miter lim="800000"/>
              <a:headEnd/>
              <a:tailEnd/>
            </a:ln>
          </p:spPr>
          <p:txBody>
            <a:bodyPr>
              <a:spAutoFit/>
            </a:bodyPr>
            <a:lstStyle/>
            <a:p>
              <a:pPr>
                <a:spcBef>
                  <a:spcPct val="50000"/>
                </a:spcBef>
              </a:pPr>
              <a:r>
                <a:rPr lang="en-US" sz="2400" i="1">
                  <a:solidFill>
                    <a:srgbClr val="003399"/>
                  </a:solidFill>
                  <a:latin typeface="Arial"/>
                  <a:cs typeface="Arial"/>
                </a:rPr>
                <a:t>ATC</a:t>
              </a:r>
              <a:r>
                <a:rPr lang="en-US" sz="2400" b="1" i="1" baseline="-25000">
                  <a:solidFill>
                    <a:srgbClr val="003399"/>
                  </a:solidFill>
                  <a:latin typeface="Arial"/>
                  <a:cs typeface="Arial"/>
                </a:rPr>
                <a:t>S</a:t>
              </a:r>
            </a:p>
          </p:txBody>
        </p:sp>
      </p:grpSp>
      <p:grpSp>
        <p:nvGrpSpPr>
          <p:cNvPr id="3" name="Group 6"/>
          <p:cNvGrpSpPr>
            <a:grpSpLocks/>
          </p:cNvGrpSpPr>
          <p:nvPr/>
        </p:nvGrpSpPr>
        <p:grpSpPr bwMode="auto">
          <a:xfrm>
            <a:off x="5016500" y="2057400"/>
            <a:ext cx="2840038" cy="1585913"/>
            <a:chOff x="3167" y="1275"/>
            <a:chExt cx="1789" cy="999"/>
          </a:xfrm>
        </p:grpSpPr>
        <p:sp>
          <p:nvSpPr>
            <p:cNvPr id="44063" name="Arc 7"/>
            <p:cNvSpPr>
              <a:spLocks/>
            </p:cNvSpPr>
            <p:nvPr/>
          </p:nvSpPr>
          <p:spPr bwMode="auto">
            <a:xfrm flipH="1" flipV="1">
              <a:off x="3167" y="1482"/>
              <a:ext cx="1501" cy="792"/>
            </a:xfrm>
            <a:custGeom>
              <a:avLst/>
              <a:gdLst>
                <a:gd name="T0" fmla="*/ 0 w 41685"/>
                <a:gd name="T1" fmla="*/ 0 h 21600"/>
                <a:gd name="T2" fmla="*/ 0 w 41685"/>
                <a:gd name="T3" fmla="*/ 0 h 21600"/>
                <a:gd name="T4" fmla="*/ 0 w 41685"/>
                <a:gd name="T5" fmla="*/ 0 h 21600"/>
                <a:gd name="T6" fmla="*/ 0 60000 65536"/>
                <a:gd name="T7" fmla="*/ 0 60000 65536"/>
                <a:gd name="T8" fmla="*/ 0 60000 65536"/>
                <a:gd name="T9" fmla="*/ 0 w 41685"/>
                <a:gd name="T10" fmla="*/ 0 h 21600"/>
                <a:gd name="T11" fmla="*/ 41685 w 41685"/>
                <a:gd name="T12" fmla="*/ 21600 h 21600"/>
              </a:gdLst>
              <a:ahLst/>
              <a:cxnLst>
                <a:cxn ang="T6">
                  <a:pos x="T0" y="T1"/>
                </a:cxn>
                <a:cxn ang="T7">
                  <a:pos x="T2" y="T3"/>
                </a:cxn>
                <a:cxn ang="T8">
                  <a:pos x="T4" y="T5"/>
                </a:cxn>
              </a:cxnLst>
              <a:rect l="T9" t="T10" r="T11" b="T12"/>
              <a:pathLst>
                <a:path w="41685" h="21600" fill="none" extrusionOk="0">
                  <a:moveTo>
                    <a:pt x="0" y="20131"/>
                  </a:moveTo>
                  <a:cubicBezTo>
                    <a:pt x="772" y="8798"/>
                    <a:pt x="10190" y="-1"/>
                    <a:pt x="21550" y="0"/>
                  </a:cubicBezTo>
                  <a:cubicBezTo>
                    <a:pt x="30461" y="0"/>
                    <a:pt x="38458" y="5472"/>
                    <a:pt x="41684" y="13780"/>
                  </a:cubicBezTo>
                </a:path>
                <a:path w="41685" h="21600" stroke="0" extrusionOk="0">
                  <a:moveTo>
                    <a:pt x="0" y="20131"/>
                  </a:moveTo>
                  <a:cubicBezTo>
                    <a:pt x="772" y="8798"/>
                    <a:pt x="10190" y="-1"/>
                    <a:pt x="21550" y="0"/>
                  </a:cubicBezTo>
                  <a:cubicBezTo>
                    <a:pt x="30461" y="0"/>
                    <a:pt x="38458" y="5472"/>
                    <a:pt x="41684" y="13780"/>
                  </a:cubicBezTo>
                  <a:lnTo>
                    <a:pt x="21550" y="21600"/>
                  </a:lnTo>
                  <a:close/>
                </a:path>
              </a:pathLst>
            </a:custGeom>
            <a:noFill/>
            <a:ln w="38100">
              <a:solidFill>
                <a:srgbClr val="339933"/>
              </a:solidFill>
              <a:round/>
              <a:headEnd/>
              <a:tailEnd/>
            </a:ln>
          </p:spPr>
          <p:txBody>
            <a:bodyPr wrap="none" anchor="ctr"/>
            <a:lstStyle/>
            <a:p>
              <a:endParaRPr lang="en-US">
                <a:latin typeface="Arial"/>
                <a:cs typeface="Arial"/>
              </a:endParaRPr>
            </a:p>
          </p:txBody>
        </p:sp>
        <p:sp>
          <p:nvSpPr>
            <p:cNvPr id="44064" name="Text Box 8"/>
            <p:cNvSpPr txBox="1">
              <a:spLocks noChangeArrowheads="1"/>
            </p:cNvSpPr>
            <p:nvPr/>
          </p:nvSpPr>
          <p:spPr bwMode="auto">
            <a:xfrm>
              <a:off x="4338" y="1275"/>
              <a:ext cx="618" cy="288"/>
            </a:xfrm>
            <a:prstGeom prst="rect">
              <a:avLst/>
            </a:prstGeom>
            <a:noFill/>
            <a:ln w="9525">
              <a:noFill/>
              <a:miter lim="800000"/>
              <a:headEnd/>
              <a:tailEnd/>
            </a:ln>
          </p:spPr>
          <p:txBody>
            <a:bodyPr>
              <a:spAutoFit/>
            </a:bodyPr>
            <a:lstStyle/>
            <a:p>
              <a:pPr>
                <a:spcBef>
                  <a:spcPct val="50000"/>
                </a:spcBef>
              </a:pPr>
              <a:r>
                <a:rPr lang="en-US" sz="2400" i="1">
                  <a:solidFill>
                    <a:srgbClr val="339933"/>
                  </a:solidFill>
                  <a:latin typeface="Arial"/>
                  <a:cs typeface="Arial"/>
                </a:rPr>
                <a:t>ATC</a:t>
              </a:r>
              <a:r>
                <a:rPr lang="en-US" sz="2400" b="1" i="1" baseline="-25000">
                  <a:solidFill>
                    <a:srgbClr val="339933"/>
                  </a:solidFill>
                  <a:latin typeface="Arial"/>
                  <a:cs typeface="Arial"/>
                </a:rPr>
                <a:t>M</a:t>
              </a:r>
            </a:p>
          </p:txBody>
        </p:sp>
      </p:grpSp>
      <p:grpSp>
        <p:nvGrpSpPr>
          <p:cNvPr id="4" name="Group 9"/>
          <p:cNvGrpSpPr>
            <a:grpSpLocks/>
          </p:cNvGrpSpPr>
          <p:nvPr/>
        </p:nvGrpSpPr>
        <p:grpSpPr bwMode="auto">
          <a:xfrm>
            <a:off x="6426200" y="2189163"/>
            <a:ext cx="2263775" cy="1257300"/>
            <a:chOff x="4055" y="1358"/>
            <a:chExt cx="1426" cy="792"/>
          </a:xfrm>
        </p:grpSpPr>
        <p:sp>
          <p:nvSpPr>
            <p:cNvPr id="44061" name="Arc 10"/>
            <p:cNvSpPr>
              <a:spLocks/>
            </p:cNvSpPr>
            <p:nvPr/>
          </p:nvSpPr>
          <p:spPr bwMode="auto">
            <a:xfrm flipH="1" flipV="1">
              <a:off x="4055" y="1358"/>
              <a:ext cx="1009" cy="792"/>
            </a:xfrm>
            <a:custGeom>
              <a:avLst/>
              <a:gdLst>
                <a:gd name="T0" fmla="*/ 0 w 38406"/>
                <a:gd name="T1" fmla="*/ 0 h 21600"/>
                <a:gd name="T2" fmla="*/ 0 w 38406"/>
                <a:gd name="T3" fmla="*/ 0 h 21600"/>
                <a:gd name="T4" fmla="*/ 0 w 38406"/>
                <a:gd name="T5" fmla="*/ 0 h 21600"/>
                <a:gd name="T6" fmla="*/ 0 60000 65536"/>
                <a:gd name="T7" fmla="*/ 0 60000 65536"/>
                <a:gd name="T8" fmla="*/ 0 60000 65536"/>
                <a:gd name="T9" fmla="*/ 0 w 38406"/>
                <a:gd name="T10" fmla="*/ 0 h 21600"/>
                <a:gd name="T11" fmla="*/ 38406 w 38406"/>
                <a:gd name="T12" fmla="*/ 21600 h 21600"/>
              </a:gdLst>
              <a:ahLst/>
              <a:cxnLst>
                <a:cxn ang="T6">
                  <a:pos x="T0" y="T1"/>
                </a:cxn>
                <a:cxn ang="T7">
                  <a:pos x="T2" y="T3"/>
                </a:cxn>
                <a:cxn ang="T8">
                  <a:pos x="T4" y="T5"/>
                </a:cxn>
              </a:cxnLst>
              <a:rect l="T9" t="T10" r="T11" b="T12"/>
              <a:pathLst>
                <a:path w="38406" h="21600" fill="none" extrusionOk="0">
                  <a:moveTo>
                    <a:pt x="0" y="13174"/>
                  </a:moveTo>
                  <a:cubicBezTo>
                    <a:pt x="3383" y="5187"/>
                    <a:pt x="11215" y="-1"/>
                    <a:pt x="19889" y="0"/>
                  </a:cubicBezTo>
                  <a:cubicBezTo>
                    <a:pt x="27472" y="0"/>
                    <a:pt x="34500" y="3977"/>
                    <a:pt x="38405" y="10478"/>
                  </a:cubicBezTo>
                </a:path>
                <a:path w="38406" h="21600" stroke="0" extrusionOk="0">
                  <a:moveTo>
                    <a:pt x="0" y="13174"/>
                  </a:moveTo>
                  <a:cubicBezTo>
                    <a:pt x="3383" y="5187"/>
                    <a:pt x="11215" y="-1"/>
                    <a:pt x="19889" y="0"/>
                  </a:cubicBezTo>
                  <a:cubicBezTo>
                    <a:pt x="27472" y="0"/>
                    <a:pt x="34500" y="3977"/>
                    <a:pt x="38405" y="10478"/>
                  </a:cubicBezTo>
                  <a:lnTo>
                    <a:pt x="19889" y="21600"/>
                  </a:lnTo>
                  <a:close/>
                </a:path>
              </a:pathLst>
            </a:custGeom>
            <a:noFill/>
            <a:ln w="38100">
              <a:solidFill>
                <a:srgbClr val="800080"/>
              </a:solidFill>
              <a:round/>
              <a:headEnd/>
              <a:tailEnd/>
            </a:ln>
          </p:spPr>
          <p:txBody>
            <a:bodyPr wrap="none" anchor="ctr"/>
            <a:lstStyle/>
            <a:p>
              <a:endParaRPr lang="en-US">
                <a:latin typeface="Arial"/>
                <a:cs typeface="Arial"/>
              </a:endParaRPr>
            </a:p>
          </p:txBody>
        </p:sp>
        <p:sp>
          <p:nvSpPr>
            <p:cNvPr id="44062" name="Text Box 11"/>
            <p:cNvSpPr txBox="1">
              <a:spLocks noChangeArrowheads="1"/>
            </p:cNvSpPr>
            <p:nvPr/>
          </p:nvSpPr>
          <p:spPr bwMode="auto">
            <a:xfrm>
              <a:off x="4863" y="1413"/>
              <a:ext cx="618" cy="288"/>
            </a:xfrm>
            <a:prstGeom prst="rect">
              <a:avLst/>
            </a:prstGeom>
            <a:noFill/>
            <a:ln w="9525">
              <a:noFill/>
              <a:miter lim="800000"/>
              <a:headEnd/>
              <a:tailEnd/>
            </a:ln>
          </p:spPr>
          <p:txBody>
            <a:bodyPr>
              <a:spAutoFit/>
            </a:bodyPr>
            <a:lstStyle/>
            <a:p>
              <a:pPr>
                <a:spcBef>
                  <a:spcPct val="50000"/>
                </a:spcBef>
              </a:pPr>
              <a:r>
                <a:rPr lang="en-US" sz="2400" i="1">
                  <a:solidFill>
                    <a:srgbClr val="800080"/>
                  </a:solidFill>
                  <a:latin typeface="Arial"/>
                  <a:cs typeface="Arial"/>
                </a:rPr>
                <a:t>ATC</a:t>
              </a:r>
              <a:r>
                <a:rPr lang="en-US" sz="2400" b="1" i="1" baseline="-25000">
                  <a:solidFill>
                    <a:srgbClr val="800080"/>
                  </a:solidFill>
                  <a:latin typeface="Arial"/>
                  <a:cs typeface="Arial"/>
                </a:rPr>
                <a:t>L</a:t>
              </a:r>
            </a:p>
          </p:txBody>
        </p:sp>
      </p:grpSp>
      <p:grpSp>
        <p:nvGrpSpPr>
          <p:cNvPr id="5" name="Group 12"/>
          <p:cNvGrpSpPr>
            <a:grpSpLocks/>
          </p:cNvGrpSpPr>
          <p:nvPr/>
        </p:nvGrpSpPr>
        <p:grpSpPr bwMode="auto">
          <a:xfrm>
            <a:off x="2998788" y="1179513"/>
            <a:ext cx="5799137" cy="3965575"/>
            <a:chOff x="1889" y="743"/>
            <a:chExt cx="3653" cy="2498"/>
          </a:xfrm>
        </p:grpSpPr>
        <p:grpSp>
          <p:nvGrpSpPr>
            <p:cNvPr id="6" name="Group 13"/>
            <p:cNvGrpSpPr>
              <a:grpSpLocks/>
            </p:cNvGrpSpPr>
            <p:nvPr/>
          </p:nvGrpSpPr>
          <p:grpSpPr bwMode="auto">
            <a:xfrm>
              <a:off x="2469" y="810"/>
              <a:ext cx="2765" cy="2282"/>
              <a:chOff x="1489" y="785"/>
              <a:chExt cx="3650" cy="2492"/>
            </a:xfrm>
          </p:grpSpPr>
          <p:sp>
            <p:nvSpPr>
              <p:cNvPr id="44059" name="Line 14"/>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44060" name="Line 15"/>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4057" name="Text Box 16"/>
            <p:cNvSpPr txBox="1">
              <a:spLocks noChangeArrowheads="1"/>
            </p:cNvSpPr>
            <p:nvPr/>
          </p:nvSpPr>
          <p:spPr bwMode="auto">
            <a:xfrm>
              <a:off x="5204" y="2943"/>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44058" name="Text Box 17"/>
            <p:cNvSpPr txBox="1">
              <a:spLocks noChangeArrowheads="1"/>
            </p:cNvSpPr>
            <p:nvPr/>
          </p:nvSpPr>
          <p:spPr bwMode="auto">
            <a:xfrm>
              <a:off x="1889" y="743"/>
              <a:ext cx="579" cy="77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Avg</a:t>
              </a:r>
              <a:br>
                <a:rPr lang="en-US" sz="2500">
                  <a:latin typeface="Arial"/>
                  <a:cs typeface="Arial"/>
                </a:rPr>
              </a:br>
              <a:r>
                <a:rPr lang="en-US" sz="2500">
                  <a:latin typeface="Arial"/>
                  <a:cs typeface="Arial"/>
                </a:rPr>
                <a:t>Total</a:t>
              </a:r>
              <a:br>
                <a:rPr lang="en-US" sz="2500">
                  <a:latin typeface="Arial"/>
                  <a:cs typeface="Arial"/>
                </a:rPr>
              </a:br>
              <a:r>
                <a:rPr lang="en-US" sz="2500">
                  <a:latin typeface="Arial"/>
                  <a:cs typeface="Arial"/>
                </a:rPr>
                <a:t>Cost </a:t>
              </a:r>
            </a:p>
          </p:txBody>
        </p:sp>
      </p:grpSp>
      <p:grpSp>
        <p:nvGrpSpPr>
          <p:cNvPr id="7" name="Group 18"/>
          <p:cNvGrpSpPr>
            <a:grpSpLocks/>
          </p:cNvGrpSpPr>
          <p:nvPr/>
        </p:nvGrpSpPr>
        <p:grpSpPr bwMode="auto">
          <a:xfrm>
            <a:off x="5143500" y="3371850"/>
            <a:ext cx="636588" cy="2038350"/>
            <a:chOff x="3240" y="2124"/>
            <a:chExt cx="401" cy="1284"/>
          </a:xfrm>
        </p:grpSpPr>
        <p:sp>
          <p:nvSpPr>
            <p:cNvPr id="44054" name="Line 19"/>
            <p:cNvSpPr>
              <a:spLocks noChangeShapeType="1"/>
            </p:cNvSpPr>
            <p:nvPr/>
          </p:nvSpPr>
          <p:spPr bwMode="auto">
            <a:xfrm>
              <a:off x="3411" y="2124"/>
              <a:ext cx="0" cy="966"/>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4055" name="Text Box 20"/>
            <p:cNvSpPr txBox="1">
              <a:spLocks noChangeArrowheads="1"/>
            </p:cNvSpPr>
            <p:nvPr/>
          </p:nvSpPr>
          <p:spPr bwMode="auto">
            <a:xfrm>
              <a:off x="3240" y="3110"/>
              <a:ext cx="401" cy="298"/>
            </a:xfrm>
            <a:prstGeom prst="rect">
              <a:avLst/>
            </a:prstGeom>
            <a:noFill/>
            <a:ln w="9525">
              <a:noFill/>
              <a:miter lim="800000"/>
              <a:headEnd/>
              <a:tailEnd/>
            </a:ln>
          </p:spPr>
          <p:txBody>
            <a:bodyPr>
              <a:spAutoFit/>
            </a:bodyPr>
            <a:lstStyle/>
            <a:p>
              <a:pPr>
                <a:spcBef>
                  <a:spcPct val="50000"/>
                </a:spcBef>
              </a:pPr>
              <a:r>
                <a:rPr lang="en-US" sz="2500" b="1" i="1" dirty="0">
                  <a:latin typeface="Arial"/>
                  <a:cs typeface="Arial"/>
                </a:rPr>
                <a:t>Q</a:t>
              </a:r>
              <a:r>
                <a:rPr lang="en-US" sz="2500" baseline="-25000" dirty="0">
                  <a:latin typeface="Arial"/>
                  <a:cs typeface="Arial"/>
                </a:rPr>
                <a:t>A</a:t>
              </a:r>
            </a:p>
          </p:txBody>
        </p:sp>
      </p:grpSp>
      <p:grpSp>
        <p:nvGrpSpPr>
          <p:cNvPr id="8" name="Group 21"/>
          <p:cNvGrpSpPr>
            <a:grpSpLocks/>
          </p:cNvGrpSpPr>
          <p:nvPr/>
        </p:nvGrpSpPr>
        <p:grpSpPr bwMode="auto">
          <a:xfrm>
            <a:off x="6646863" y="3373438"/>
            <a:ext cx="636587" cy="2038350"/>
            <a:chOff x="4187" y="2125"/>
            <a:chExt cx="401" cy="1284"/>
          </a:xfrm>
        </p:grpSpPr>
        <p:sp>
          <p:nvSpPr>
            <p:cNvPr id="44052" name="Line 22"/>
            <p:cNvSpPr>
              <a:spLocks noChangeShapeType="1"/>
            </p:cNvSpPr>
            <p:nvPr/>
          </p:nvSpPr>
          <p:spPr bwMode="auto">
            <a:xfrm>
              <a:off x="4359" y="2125"/>
              <a:ext cx="0" cy="966"/>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4053" name="Text Box 23"/>
            <p:cNvSpPr txBox="1">
              <a:spLocks noChangeArrowheads="1"/>
            </p:cNvSpPr>
            <p:nvPr/>
          </p:nvSpPr>
          <p:spPr bwMode="auto">
            <a:xfrm>
              <a:off x="4187" y="3111"/>
              <a:ext cx="401"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r>
                <a:rPr lang="en-US" sz="2500" baseline="-25000">
                  <a:latin typeface="Arial"/>
                  <a:cs typeface="Arial"/>
                </a:rPr>
                <a:t>B</a:t>
              </a:r>
            </a:p>
          </p:txBody>
        </p:sp>
      </p:grpSp>
      <p:grpSp>
        <p:nvGrpSpPr>
          <p:cNvPr id="9" name="Group 24"/>
          <p:cNvGrpSpPr>
            <a:grpSpLocks/>
          </p:cNvGrpSpPr>
          <p:nvPr/>
        </p:nvGrpSpPr>
        <p:grpSpPr bwMode="auto">
          <a:xfrm>
            <a:off x="4276725" y="2209800"/>
            <a:ext cx="3752850" cy="1457325"/>
            <a:chOff x="2694" y="1380"/>
            <a:chExt cx="2364" cy="918"/>
          </a:xfrm>
        </p:grpSpPr>
        <p:sp>
          <p:nvSpPr>
            <p:cNvPr id="44049" name="Arc 25"/>
            <p:cNvSpPr>
              <a:spLocks/>
            </p:cNvSpPr>
            <p:nvPr/>
          </p:nvSpPr>
          <p:spPr bwMode="auto">
            <a:xfrm flipH="1" flipV="1">
              <a:off x="2694" y="1380"/>
              <a:ext cx="717" cy="792"/>
            </a:xfrm>
            <a:custGeom>
              <a:avLst/>
              <a:gdLst>
                <a:gd name="T0" fmla="*/ 0 w 27303"/>
                <a:gd name="T1" fmla="*/ 0 h 21600"/>
                <a:gd name="T2" fmla="*/ 0 w 27303"/>
                <a:gd name="T3" fmla="*/ 0 h 21600"/>
                <a:gd name="T4" fmla="*/ 0 w 27303"/>
                <a:gd name="T5" fmla="*/ 0 h 21600"/>
                <a:gd name="T6" fmla="*/ 0 60000 65536"/>
                <a:gd name="T7" fmla="*/ 0 60000 65536"/>
                <a:gd name="T8" fmla="*/ 0 60000 65536"/>
                <a:gd name="T9" fmla="*/ 0 w 27303"/>
                <a:gd name="T10" fmla="*/ 0 h 21600"/>
                <a:gd name="T11" fmla="*/ 27303 w 27303"/>
                <a:gd name="T12" fmla="*/ 21600 h 21600"/>
              </a:gdLst>
              <a:ahLst/>
              <a:cxnLst>
                <a:cxn ang="T6">
                  <a:pos x="T0" y="T1"/>
                </a:cxn>
                <a:cxn ang="T7">
                  <a:pos x="T2" y="T3"/>
                </a:cxn>
                <a:cxn ang="T8">
                  <a:pos x="T4" y="T5"/>
                </a:cxn>
              </a:cxnLst>
              <a:rect l="T9" t="T10" r="T11" b="T12"/>
              <a:pathLst>
                <a:path w="27303" h="21600" fill="none" extrusionOk="0">
                  <a:moveTo>
                    <a:pt x="0" y="1224"/>
                  </a:moveTo>
                  <a:cubicBezTo>
                    <a:pt x="2302" y="413"/>
                    <a:pt x="4726" y="-1"/>
                    <a:pt x="7168" y="0"/>
                  </a:cubicBezTo>
                  <a:cubicBezTo>
                    <a:pt x="16079" y="0"/>
                    <a:pt x="24076" y="5472"/>
                    <a:pt x="27302" y="13780"/>
                  </a:cubicBezTo>
                </a:path>
                <a:path w="27303" h="21600" stroke="0" extrusionOk="0">
                  <a:moveTo>
                    <a:pt x="0" y="1224"/>
                  </a:moveTo>
                  <a:cubicBezTo>
                    <a:pt x="2302" y="413"/>
                    <a:pt x="4726" y="-1"/>
                    <a:pt x="7168" y="0"/>
                  </a:cubicBezTo>
                  <a:cubicBezTo>
                    <a:pt x="16079" y="0"/>
                    <a:pt x="24076" y="5472"/>
                    <a:pt x="27302" y="13780"/>
                  </a:cubicBezTo>
                  <a:lnTo>
                    <a:pt x="7168" y="21600"/>
                  </a:lnTo>
                  <a:close/>
                </a:path>
              </a:pathLst>
            </a:custGeom>
            <a:noFill/>
            <a:ln w="38100">
              <a:solidFill>
                <a:srgbClr val="FF0000"/>
              </a:solidFill>
              <a:round/>
              <a:headEnd/>
              <a:tailEnd/>
            </a:ln>
          </p:spPr>
          <p:txBody>
            <a:bodyPr wrap="none" anchor="ctr"/>
            <a:lstStyle/>
            <a:p>
              <a:endParaRPr lang="en-US">
                <a:latin typeface="Arial"/>
                <a:cs typeface="Arial"/>
              </a:endParaRPr>
            </a:p>
          </p:txBody>
        </p:sp>
        <p:sp>
          <p:nvSpPr>
            <p:cNvPr id="44050" name="Arc 26"/>
            <p:cNvSpPr>
              <a:spLocks/>
            </p:cNvSpPr>
            <p:nvPr/>
          </p:nvSpPr>
          <p:spPr bwMode="auto">
            <a:xfrm flipH="1" flipV="1">
              <a:off x="3400" y="1506"/>
              <a:ext cx="962" cy="792"/>
            </a:xfrm>
            <a:custGeom>
              <a:avLst/>
              <a:gdLst>
                <a:gd name="T0" fmla="*/ 0 w 26699"/>
                <a:gd name="T1" fmla="*/ 0 h 21600"/>
                <a:gd name="T2" fmla="*/ 0 w 26699"/>
                <a:gd name="T3" fmla="*/ 0 h 21600"/>
                <a:gd name="T4" fmla="*/ 0 w 26699"/>
                <a:gd name="T5" fmla="*/ 0 h 21600"/>
                <a:gd name="T6" fmla="*/ 0 60000 65536"/>
                <a:gd name="T7" fmla="*/ 0 60000 65536"/>
                <a:gd name="T8" fmla="*/ 0 60000 65536"/>
                <a:gd name="T9" fmla="*/ 0 w 26699"/>
                <a:gd name="T10" fmla="*/ 0 h 21600"/>
                <a:gd name="T11" fmla="*/ 26699 w 26699"/>
                <a:gd name="T12" fmla="*/ 21600 h 21600"/>
              </a:gdLst>
              <a:ahLst/>
              <a:cxnLst>
                <a:cxn ang="T6">
                  <a:pos x="T0" y="T1"/>
                </a:cxn>
                <a:cxn ang="T7">
                  <a:pos x="T2" y="T3"/>
                </a:cxn>
                <a:cxn ang="T8">
                  <a:pos x="T4" y="T5"/>
                </a:cxn>
              </a:cxnLst>
              <a:rect l="T9" t="T10" r="T11" b="T12"/>
              <a:pathLst>
                <a:path w="26699" h="21600" fill="none" extrusionOk="0">
                  <a:moveTo>
                    <a:pt x="0" y="4510"/>
                  </a:moveTo>
                  <a:cubicBezTo>
                    <a:pt x="3782" y="1586"/>
                    <a:pt x="8428" y="-1"/>
                    <a:pt x="13210" y="0"/>
                  </a:cubicBezTo>
                  <a:cubicBezTo>
                    <a:pt x="18112" y="0"/>
                    <a:pt x="22869" y="1667"/>
                    <a:pt x="26699" y="4729"/>
                  </a:cubicBezTo>
                </a:path>
                <a:path w="26699" h="21600" stroke="0" extrusionOk="0">
                  <a:moveTo>
                    <a:pt x="0" y="4510"/>
                  </a:moveTo>
                  <a:cubicBezTo>
                    <a:pt x="3782" y="1586"/>
                    <a:pt x="8428" y="-1"/>
                    <a:pt x="13210" y="0"/>
                  </a:cubicBezTo>
                  <a:cubicBezTo>
                    <a:pt x="18112" y="0"/>
                    <a:pt x="22869" y="1667"/>
                    <a:pt x="26699" y="4729"/>
                  </a:cubicBezTo>
                  <a:lnTo>
                    <a:pt x="13210" y="21600"/>
                  </a:lnTo>
                  <a:close/>
                </a:path>
              </a:pathLst>
            </a:custGeom>
            <a:noFill/>
            <a:ln w="38100">
              <a:solidFill>
                <a:srgbClr val="FF0000"/>
              </a:solidFill>
              <a:round/>
              <a:headEnd/>
              <a:tailEnd/>
            </a:ln>
          </p:spPr>
          <p:txBody>
            <a:bodyPr wrap="none" anchor="ctr"/>
            <a:lstStyle/>
            <a:p>
              <a:endParaRPr lang="en-US">
                <a:latin typeface="Arial"/>
                <a:cs typeface="Arial"/>
              </a:endParaRPr>
            </a:p>
          </p:txBody>
        </p:sp>
        <p:sp>
          <p:nvSpPr>
            <p:cNvPr id="44051" name="Arc 27"/>
            <p:cNvSpPr>
              <a:spLocks/>
            </p:cNvSpPr>
            <p:nvPr/>
          </p:nvSpPr>
          <p:spPr bwMode="auto">
            <a:xfrm flipH="1" flipV="1">
              <a:off x="4350" y="1384"/>
              <a:ext cx="708" cy="792"/>
            </a:xfrm>
            <a:custGeom>
              <a:avLst/>
              <a:gdLst>
                <a:gd name="T0" fmla="*/ 0 w 26972"/>
                <a:gd name="T1" fmla="*/ 0 h 21600"/>
                <a:gd name="T2" fmla="*/ 0 w 26972"/>
                <a:gd name="T3" fmla="*/ 0 h 21600"/>
                <a:gd name="T4" fmla="*/ 0 w 26972"/>
                <a:gd name="T5" fmla="*/ 0 h 21600"/>
                <a:gd name="T6" fmla="*/ 0 60000 65536"/>
                <a:gd name="T7" fmla="*/ 0 60000 65536"/>
                <a:gd name="T8" fmla="*/ 0 60000 65536"/>
                <a:gd name="T9" fmla="*/ 0 w 26972"/>
                <a:gd name="T10" fmla="*/ 0 h 21600"/>
                <a:gd name="T11" fmla="*/ 26972 w 26972"/>
                <a:gd name="T12" fmla="*/ 21600 h 21600"/>
              </a:gdLst>
              <a:ahLst/>
              <a:cxnLst>
                <a:cxn ang="T6">
                  <a:pos x="T0" y="T1"/>
                </a:cxn>
                <a:cxn ang="T7">
                  <a:pos x="T2" y="T3"/>
                </a:cxn>
                <a:cxn ang="T8">
                  <a:pos x="T4" y="T5"/>
                </a:cxn>
              </a:cxnLst>
              <a:rect l="T9" t="T10" r="T11" b="T12"/>
              <a:pathLst>
                <a:path w="26972" h="21600" fill="none" extrusionOk="0">
                  <a:moveTo>
                    <a:pt x="0" y="13174"/>
                  </a:moveTo>
                  <a:cubicBezTo>
                    <a:pt x="3383" y="5187"/>
                    <a:pt x="11215" y="-1"/>
                    <a:pt x="19889" y="0"/>
                  </a:cubicBezTo>
                  <a:cubicBezTo>
                    <a:pt x="22300" y="0"/>
                    <a:pt x="24694" y="403"/>
                    <a:pt x="26971" y="1194"/>
                  </a:cubicBezTo>
                </a:path>
                <a:path w="26972" h="21600" stroke="0" extrusionOk="0">
                  <a:moveTo>
                    <a:pt x="0" y="13174"/>
                  </a:moveTo>
                  <a:cubicBezTo>
                    <a:pt x="3383" y="5187"/>
                    <a:pt x="11215" y="-1"/>
                    <a:pt x="19889" y="0"/>
                  </a:cubicBezTo>
                  <a:cubicBezTo>
                    <a:pt x="22300" y="0"/>
                    <a:pt x="24694" y="403"/>
                    <a:pt x="26971" y="1194"/>
                  </a:cubicBezTo>
                  <a:lnTo>
                    <a:pt x="19889" y="21600"/>
                  </a:lnTo>
                  <a:close/>
                </a:path>
              </a:pathLst>
            </a:custGeom>
            <a:noFill/>
            <a:ln w="38100">
              <a:solidFill>
                <a:srgbClr val="FF0000"/>
              </a:solidFill>
              <a:round/>
              <a:headEnd/>
              <a:tailEnd/>
            </a:ln>
          </p:spPr>
          <p:txBody>
            <a:bodyPr wrap="none" anchor="ctr"/>
            <a:lstStyle/>
            <a:p>
              <a:endParaRPr lang="en-US">
                <a:latin typeface="Arial"/>
                <a:cs typeface="Arial"/>
              </a:endParaRPr>
            </a:p>
          </p:txBody>
        </p:sp>
      </p:grpSp>
      <p:sp>
        <p:nvSpPr>
          <p:cNvPr id="122908" name="Text Box 28"/>
          <p:cNvSpPr txBox="1">
            <a:spLocks noChangeArrowheads="1"/>
          </p:cNvSpPr>
          <p:nvPr/>
        </p:nvSpPr>
        <p:spPr bwMode="auto">
          <a:xfrm>
            <a:off x="7627938" y="3240088"/>
            <a:ext cx="1285875" cy="473075"/>
          </a:xfrm>
          <a:prstGeom prst="rect">
            <a:avLst/>
          </a:prstGeom>
          <a:noFill/>
          <a:ln w="9525">
            <a:noFill/>
            <a:miter lim="800000"/>
            <a:headEnd/>
            <a:tailEnd/>
          </a:ln>
        </p:spPr>
        <p:txBody>
          <a:bodyPr>
            <a:spAutoFit/>
          </a:bodyPr>
          <a:lstStyle/>
          <a:p>
            <a:pPr>
              <a:spcBef>
                <a:spcPct val="50000"/>
              </a:spcBef>
            </a:pPr>
            <a:r>
              <a:rPr lang="en-US" sz="2500" i="1">
                <a:solidFill>
                  <a:srgbClr val="FF0000"/>
                </a:solidFill>
                <a:latin typeface="Arial"/>
                <a:cs typeface="Arial"/>
              </a:rPr>
              <a:t>LRATC</a:t>
            </a:r>
            <a:endParaRPr lang="en-US" sz="2500" i="1" baseline="-25000">
              <a:solidFill>
                <a:srgbClr val="FF0000"/>
              </a:solidFill>
              <a:latin typeface="Arial"/>
              <a:cs typeface="Arial"/>
            </a:endParaRPr>
          </a:p>
        </p:txBody>
      </p:sp>
      <p:sp>
        <p:nvSpPr>
          <p:cNvPr id="122910" name="Line 30"/>
          <p:cNvSpPr>
            <a:spLocks noChangeShapeType="1"/>
          </p:cNvSpPr>
          <p:nvPr/>
        </p:nvSpPr>
        <p:spPr bwMode="auto">
          <a:xfrm>
            <a:off x="3924300" y="4849813"/>
            <a:ext cx="1481138" cy="0"/>
          </a:xfrm>
          <a:prstGeom prst="line">
            <a:avLst/>
          </a:prstGeom>
          <a:noFill/>
          <a:ln w="38100">
            <a:solidFill>
              <a:srgbClr val="996633"/>
            </a:solidFill>
            <a:round/>
            <a:headEnd type="triangle" w="lg" len="med"/>
            <a:tailEnd type="triangle" w="lg" len="med"/>
          </a:ln>
        </p:spPr>
        <p:txBody>
          <a:bodyPr/>
          <a:lstStyle/>
          <a:p>
            <a:endParaRPr lang="en-US">
              <a:latin typeface="Arial"/>
              <a:cs typeface="Arial"/>
            </a:endParaRPr>
          </a:p>
        </p:txBody>
      </p:sp>
      <p:sp>
        <p:nvSpPr>
          <p:cNvPr id="122911" name="Line 31"/>
          <p:cNvSpPr>
            <a:spLocks noChangeShapeType="1"/>
          </p:cNvSpPr>
          <p:nvPr/>
        </p:nvSpPr>
        <p:spPr bwMode="auto">
          <a:xfrm>
            <a:off x="5429250" y="4849813"/>
            <a:ext cx="1481138" cy="0"/>
          </a:xfrm>
          <a:prstGeom prst="line">
            <a:avLst/>
          </a:prstGeom>
          <a:noFill/>
          <a:ln w="38100">
            <a:solidFill>
              <a:srgbClr val="996633"/>
            </a:solidFill>
            <a:round/>
            <a:headEnd type="triangle" w="lg" len="med"/>
            <a:tailEnd type="triangle" w="lg" len="med"/>
          </a:ln>
        </p:spPr>
        <p:txBody>
          <a:bodyPr/>
          <a:lstStyle/>
          <a:p>
            <a:endParaRPr lang="en-US">
              <a:latin typeface="Arial"/>
              <a:cs typeface="Arial"/>
            </a:endParaRPr>
          </a:p>
        </p:txBody>
      </p:sp>
      <p:sp>
        <p:nvSpPr>
          <p:cNvPr id="122912" name="Line 32"/>
          <p:cNvSpPr>
            <a:spLocks noChangeShapeType="1"/>
          </p:cNvSpPr>
          <p:nvPr/>
        </p:nvSpPr>
        <p:spPr bwMode="auto">
          <a:xfrm>
            <a:off x="6929438" y="4849813"/>
            <a:ext cx="1433512" cy="0"/>
          </a:xfrm>
          <a:prstGeom prst="line">
            <a:avLst/>
          </a:prstGeom>
          <a:noFill/>
          <a:ln w="38100">
            <a:solidFill>
              <a:srgbClr val="996633"/>
            </a:solidFill>
            <a:round/>
            <a:headEnd type="triangle" w="lg" len="med"/>
            <a:tailEnd type="triangle" w="lg" len="med"/>
          </a:ln>
        </p:spPr>
        <p:txBody>
          <a:bodyPr/>
          <a:lstStyle/>
          <a:p>
            <a:endParaRPr lang="en-US">
              <a:latin typeface="Arial"/>
              <a:cs typeface="Arial"/>
            </a:endParaRPr>
          </a:p>
        </p:txBody>
      </p:sp>
      <p:sp>
        <p:nvSpPr>
          <p:cNvPr id="13" name="Footer Placeholder 1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4" name="Slide Number Placeholder 13"/>
          <p:cNvSpPr>
            <a:spLocks noGrp="1"/>
          </p:cNvSpPr>
          <p:nvPr>
            <p:ph type="sldNum" sz="quarter" idx="13"/>
          </p:nvPr>
        </p:nvSpPr>
        <p:spPr/>
        <p:txBody>
          <a:bodyPr/>
          <a:lstStyle/>
          <a:p>
            <a:pPr>
              <a:defRPr/>
            </a:pPr>
            <a:fld id="{2F37425F-5E17-4209-B948-B5CE2119E408}" type="slidenum">
              <a:rPr lang="en-US" smtClean="0"/>
              <a:pPr>
                <a:defRPr/>
              </a:pPr>
              <a:t>39</a:t>
            </a:fld>
            <a:endParaRPr lang="en-US" dirty="0"/>
          </a:p>
        </p:txBody>
      </p:sp>
    </p:spTree>
    <p:extLst>
      <p:ext uri="{BB962C8B-B14F-4D97-AF65-F5344CB8AC3E}">
        <p14:creationId xmlns:p14="http://schemas.microsoft.com/office/powerpoint/2010/main" val="711375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122910"/>
                                        </p:tgtEl>
                                        <p:attrNameLst>
                                          <p:attrName>style.visibility</p:attrName>
                                        </p:attrNameLst>
                                      </p:cBhvr>
                                      <p:to>
                                        <p:strVal val="visible"/>
                                      </p:to>
                                    </p:set>
                                    <p:anim calcmode="lin" valueType="num">
                                      <p:cBhvr>
                                        <p:cTn id="14" dur="500" fill="hold"/>
                                        <p:tgtEl>
                                          <p:spTgt spid="122910"/>
                                        </p:tgtEl>
                                        <p:attrNameLst>
                                          <p:attrName>ppt_w</p:attrName>
                                        </p:attrNameLst>
                                      </p:cBhvr>
                                      <p:tavLst>
                                        <p:tav tm="0">
                                          <p:val>
                                            <p:fltVal val="0"/>
                                          </p:val>
                                        </p:tav>
                                        <p:tav tm="100000">
                                          <p:val>
                                            <p:strVal val="#ppt_w"/>
                                          </p:val>
                                        </p:tav>
                                      </p:tavLst>
                                    </p:anim>
                                    <p:anim calcmode="lin" valueType="num">
                                      <p:cBhvr>
                                        <p:cTn id="15" dur="500" fill="hold"/>
                                        <p:tgtEl>
                                          <p:spTgt spid="122910"/>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2910"/>
                                        </p:tgtEl>
                                      </p:cBhvr>
                                    </p:animEffect>
                                    <p:set>
                                      <p:cBhvr>
                                        <p:cTn id="24" dur="1" fill="hold">
                                          <p:stCondLst>
                                            <p:cond delay="499"/>
                                          </p:stCondLst>
                                        </p:cTn>
                                        <p:tgtEl>
                                          <p:spTgt spid="122910"/>
                                        </p:tgtEl>
                                        <p:attrNameLst>
                                          <p:attrName>style.visibility</p:attrName>
                                        </p:attrNameLst>
                                      </p:cBhvr>
                                      <p:to>
                                        <p:strVal val="hidden"/>
                                      </p:to>
                                    </p:set>
                                  </p:childTnLst>
                                </p:cTn>
                              </p:par>
                              <p:par>
                                <p:cTn id="25" presetID="17" presetClass="entr" presetSubtype="10" fill="hold" grpId="0" nodeType="withEffect">
                                  <p:stCondLst>
                                    <p:cond delay="0"/>
                                  </p:stCondLst>
                                  <p:childTnLst>
                                    <p:set>
                                      <p:cBhvr>
                                        <p:cTn id="26" dur="1" fill="hold">
                                          <p:stCondLst>
                                            <p:cond delay="0"/>
                                          </p:stCondLst>
                                        </p:cTn>
                                        <p:tgtEl>
                                          <p:spTgt spid="122911"/>
                                        </p:tgtEl>
                                        <p:attrNameLst>
                                          <p:attrName>style.visibility</p:attrName>
                                        </p:attrNameLst>
                                      </p:cBhvr>
                                      <p:to>
                                        <p:strVal val="visible"/>
                                      </p:to>
                                    </p:set>
                                    <p:anim calcmode="lin" valueType="num">
                                      <p:cBhvr>
                                        <p:cTn id="27" dur="500" fill="hold"/>
                                        <p:tgtEl>
                                          <p:spTgt spid="122911"/>
                                        </p:tgtEl>
                                        <p:attrNameLst>
                                          <p:attrName>ppt_w</p:attrName>
                                        </p:attrNameLst>
                                      </p:cBhvr>
                                      <p:tavLst>
                                        <p:tav tm="0">
                                          <p:val>
                                            <p:fltVal val="0"/>
                                          </p:val>
                                        </p:tav>
                                        <p:tav tm="100000">
                                          <p:val>
                                            <p:strVal val="#ppt_w"/>
                                          </p:val>
                                        </p:tav>
                                      </p:tavLst>
                                    </p:anim>
                                    <p:anim calcmode="lin" valueType="num">
                                      <p:cBhvr>
                                        <p:cTn id="28" dur="500" fill="hold"/>
                                        <p:tgtEl>
                                          <p:spTgt spid="122911"/>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left)">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2911"/>
                                        </p:tgtEl>
                                      </p:cBhvr>
                                    </p:animEffect>
                                    <p:set>
                                      <p:cBhvr>
                                        <p:cTn id="37" dur="1" fill="hold">
                                          <p:stCondLst>
                                            <p:cond delay="499"/>
                                          </p:stCondLst>
                                        </p:cTn>
                                        <p:tgtEl>
                                          <p:spTgt spid="122911"/>
                                        </p:tgtEl>
                                        <p:attrNameLst>
                                          <p:attrName>style.visibility</p:attrName>
                                        </p:attrNameLst>
                                      </p:cBhvr>
                                      <p:to>
                                        <p:strVal val="hidden"/>
                                      </p:to>
                                    </p:set>
                                  </p:childTnLst>
                                </p:cTn>
                              </p:par>
                              <p:par>
                                <p:cTn id="38" presetID="17" presetClass="entr" presetSubtype="10" fill="hold" grpId="0" nodeType="withEffect">
                                  <p:stCondLst>
                                    <p:cond delay="0"/>
                                  </p:stCondLst>
                                  <p:childTnLst>
                                    <p:set>
                                      <p:cBhvr>
                                        <p:cTn id="39" dur="1" fill="hold">
                                          <p:stCondLst>
                                            <p:cond delay="0"/>
                                          </p:stCondLst>
                                        </p:cTn>
                                        <p:tgtEl>
                                          <p:spTgt spid="122912"/>
                                        </p:tgtEl>
                                        <p:attrNameLst>
                                          <p:attrName>style.visibility</p:attrName>
                                        </p:attrNameLst>
                                      </p:cBhvr>
                                      <p:to>
                                        <p:strVal val="visible"/>
                                      </p:to>
                                    </p:set>
                                    <p:anim calcmode="lin" valueType="num">
                                      <p:cBhvr>
                                        <p:cTn id="40" dur="500" fill="hold"/>
                                        <p:tgtEl>
                                          <p:spTgt spid="122912"/>
                                        </p:tgtEl>
                                        <p:attrNameLst>
                                          <p:attrName>ppt_w</p:attrName>
                                        </p:attrNameLst>
                                      </p:cBhvr>
                                      <p:tavLst>
                                        <p:tav tm="0">
                                          <p:val>
                                            <p:fltVal val="0"/>
                                          </p:val>
                                        </p:tav>
                                        <p:tav tm="100000">
                                          <p:val>
                                            <p:strVal val="#ppt_w"/>
                                          </p:val>
                                        </p:tav>
                                      </p:tavLst>
                                    </p:anim>
                                    <p:anim calcmode="lin" valueType="num">
                                      <p:cBhvr>
                                        <p:cTn id="41" dur="500" fill="hold"/>
                                        <p:tgtEl>
                                          <p:spTgt spid="1229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wipe(left)">
                                      <p:cBhvr>
                                        <p:cTn id="45" dur="500"/>
                                        <p:tgtEl>
                                          <p:spTgt spid="1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2912"/>
                                        </p:tgtEl>
                                      </p:cBhvr>
                                    </p:animEffect>
                                    <p:set>
                                      <p:cBhvr>
                                        <p:cTn id="50" dur="1" fill="hold">
                                          <p:stCondLst>
                                            <p:cond delay="499"/>
                                          </p:stCondLst>
                                        </p:cTn>
                                        <p:tgtEl>
                                          <p:spTgt spid="122912"/>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10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2908"/>
                                        </p:tgtEl>
                                        <p:attrNameLst>
                                          <p:attrName>style.visibility</p:attrName>
                                        </p:attrNameLst>
                                      </p:cBhvr>
                                      <p:to>
                                        <p:strVal val="visible"/>
                                      </p:to>
                                    </p:set>
                                    <p:animEffect transition="in" filter="fade">
                                      <p:cBhvr>
                                        <p:cTn id="57" dur="500"/>
                                        <p:tgtEl>
                                          <p:spTgt spid="122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2908" grpId="0"/>
      <p:bldP spid="122910" grpId="0" animBg="1"/>
      <p:bldP spid="122910" grpId="1" animBg="1"/>
      <p:bldP spid="122911" grpId="0" animBg="1"/>
      <p:bldP spid="122911" grpId="1" animBg="1"/>
      <p:bldP spid="122912" grpId="0" animBg="1"/>
      <p:bldP spid="1229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dirty="0"/>
              <a:t>Total Revenue, Total Cost, Profit</a:t>
            </a:r>
            <a:endParaRPr lang="en-US" altLang="en-US" dirty="0" smtClean="0"/>
          </a:p>
        </p:txBody>
      </p:sp>
      <p:sp>
        <p:nvSpPr>
          <p:cNvPr id="10243" name="Content Placeholder 2"/>
          <p:cNvSpPr>
            <a:spLocks noGrp="1"/>
          </p:cNvSpPr>
          <p:nvPr>
            <p:ph idx="1"/>
          </p:nvPr>
        </p:nvSpPr>
        <p:spPr/>
        <p:txBody>
          <a:bodyPr/>
          <a:lstStyle/>
          <a:p>
            <a:r>
              <a:rPr lang="en-US" dirty="0"/>
              <a:t>We assume that </a:t>
            </a:r>
            <a:r>
              <a:rPr lang="en-US" u="sng" dirty="0"/>
              <a:t>the firm’s goal is to maximize profit</a:t>
            </a:r>
            <a:r>
              <a:rPr lang="en-US" dirty="0"/>
              <a:t>.</a:t>
            </a:r>
          </a:p>
          <a:p>
            <a:pPr marL="0" indent="0" algn="ctr">
              <a:spcBef>
                <a:spcPct val="50000"/>
              </a:spcBef>
              <a:buNone/>
            </a:pPr>
            <a:r>
              <a:rPr lang="en-US" sz="3600" b="1" dirty="0">
                <a:solidFill>
                  <a:srgbClr val="CC0000"/>
                </a:solidFill>
                <a:cs typeface="Arial"/>
              </a:rPr>
              <a:t>Profit</a:t>
            </a:r>
            <a:r>
              <a:rPr lang="en-US" sz="3600" dirty="0">
                <a:cs typeface="Arial"/>
              </a:rPr>
              <a:t>  =  </a:t>
            </a:r>
            <a:r>
              <a:rPr lang="en-US" sz="3600" b="1" dirty="0">
                <a:solidFill>
                  <a:srgbClr val="CC0000"/>
                </a:solidFill>
                <a:cs typeface="Arial"/>
              </a:rPr>
              <a:t>Total revenue</a:t>
            </a:r>
            <a:r>
              <a:rPr lang="en-US" sz="3600" dirty="0">
                <a:cs typeface="Arial"/>
              </a:rPr>
              <a:t>  –  </a:t>
            </a:r>
            <a:r>
              <a:rPr lang="en-US" sz="3600" b="1" dirty="0">
                <a:solidFill>
                  <a:srgbClr val="CC0000"/>
                </a:solidFill>
                <a:cs typeface="Arial"/>
              </a:rPr>
              <a:t>Total cost</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6" name="Group 5"/>
          <p:cNvGrpSpPr>
            <a:grpSpLocks/>
          </p:cNvGrpSpPr>
          <p:nvPr/>
        </p:nvGrpSpPr>
        <p:grpSpPr bwMode="auto">
          <a:xfrm>
            <a:off x="838200" y="3124200"/>
            <a:ext cx="3509962" cy="2651126"/>
            <a:chOff x="749" y="1858"/>
            <a:chExt cx="2211" cy="1670"/>
          </a:xfrm>
        </p:grpSpPr>
        <p:sp>
          <p:nvSpPr>
            <p:cNvPr id="7" name="Line 6"/>
            <p:cNvSpPr>
              <a:spLocks noChangeShapeType="1"/>
            </p:cNvSpPr>
            <p:nvPr/>
          </p:nvSpPr>
          <p:spPr bwMode="auto">
            <a:xfrm flipV="1">
              <a:off x="2397" y="1858"/>
              <a:ext cx="102" cy="372"/>
            </a:xfrm>
            <a:prstGeom prst="line">
              <a:avLst/>
            </a:prstGeom>
            <a:noFill/>
            <a:ln w="9525">
              <a:solidFill>
                <a:schemeClr val="tx1"/>
              </a:solidFill>
              <a:round/>
              <a:headEnd/>
              <a:tailEnd/>
            </a:ln>
          </p:spPr>
          <p:txBody>
            <a:bodyPr/>
            <a:lstStyle/>
            <a:p>
              <a:endParaRPr lang="en-US">
                <a:latin typeface="Arial"/>
                <a:cs typeface="Arial"/>
              </a:endParaRPr>
            </a:p>
          </p:txBody>
        </p:sp>
        <p:sp>
          <p:nvSpPr>
            <p:cNvPr id="8" name="Text Box 7"/>
            <p:cNvSpPr txBox="1">
              <a:spLocks noChangeArrowheads="1"/>
            </p:cNvSpPr>
            <p:nvPr/>
          </p:nvSpPr>
          <p:spPr bwMode="auto">
            <a:xfrm>
              <a:off x="749" y="2136"/>
              <a:ext cx="2211" cy="1392"/>
            </a:xfrm>
            <a:prstGeom prst="rect">
              <a:avLst/>
            </a:prstGeom>
            <a:solidFill>
              <a:srgbClr val="FFFFCC"/>
            </a:solidFill>
            <a:ln w="9525">
              <a:noFill/>
              <a:miter lim="800000"/>
              <a:headEnd/>
              <a:tailEnd/>
            </a:ln>
          </p:spPr>
          <p:txBody>
            <a:bodyPr wrap="square" lIns="137160" tIns="91440" rIns="137160" bIns="91440">
              <a:spAutoFit/>
            </a:bodyPr>
            <a:lstStyle/>
            <a:p>
              <a:pPr>
                <a:lnSpc>
                  <a:spcPct val="105000"/>
                </a:lnSpc>
                <a:spcBef>
                  <a:spcPct val="50000"/>
                </a:spcBef>
              </a:pPr>
              <a:r>
                <a:rPr lang="en-US" sz="2800" dirty="0">
                  <a:latin typeface="Arial"/>
                  <a:cs typeface="Arial"/>
                </a:rPr>
                <a:t>the amount a firm receives from the sale of its </a:t>
              </a:r>
              <a:r>
                <a:rPr lang="en-US" sz="2800" dirty="0" smtClean="0">
                  <a:latin typeface="Arial"/>
                  <a:cs typeface="Arial"/>
                </a:rPr>
                <a:t>output</a:t>
              </a:r>
            </a:p>
            <a:p>
              <a:pPr>
                <a:lnSpc>
                  <a:spcPct val="105000"/>
                </a:lnSpc>
                <a:spcBef>
                  <a:spcPct val="50000"/>
                </a:spcBef>
              </a:pPr>
              <a:r>
                <a:rPr lang="en-US" sz="2800" dirty="0" smtClean="0">
                  <a:latin typeface="Arial"/>
                  <a:cs typeface="Arial"/>
                </a:rPr>
                <a:t>TR = P×Q</a:t>
              </a:r>
              <a:endParaRPr lang="en-US" sz="2800" dirty="0">
                <a:latin typeface="Arial"/>
                <a:cs typeface="Arial"/>
              </a:endParaRPr>
            </a:p>
          </p:txBody>
        </p:sp>
      </p:grpSp>
      <p:grpSp>
        <p:nvGrpSpPr>
          <p:cNvPr id="9" name="Group 8"/>
          <p:cNvGrpSpPr>
            <a:grpSpLocks/>
          </p:cNvGrpSpPr>
          <p:nvPr/>
        </p:nvGrpSpPr>
        <p:grpSpPr bwMode="auto">
          <a:xfrm>
            <a:off x="4952344" y="2971800"/>
            <a:ext cx="3432174" cy="2135188"/>
            <a:chOff x="3108" y="1830"/>
            <a:chExt cx="2162" cy="1345"/>
          </a:xfrm>
        </p:grpSpPr>
        <p:sp>
          <p:nvSpPr>
            <p:cNvPr id="10" name="Line 9"/>
            <p:cNvSpPr>
              <a:spLocks noChangeShapeType="1"/>
            </p:cNvSpPr>
            <p:nvPr/>
          </p:nvSpPr>
          <p:spPr bwMode="auto">
            <a:xfrm flipH="1" flipV="1">
              <a:off x="4236" y="1830"/>
              <a:ext cx="149" cy="418"/>
            </a:xfrm>
            <a:prstGeom prst="line">
              <a:avLst/>
            </a:prstGeom>
            <a:noFill/>
            <a:ln w="9525">
              <a:solidFill>
                <a:schemeClr val="tx1"/>
              </a:solidFill>
              <a:round/>
              <a:headEnd/>
              <a:tailEnd/>
            </a:ln>
          </p:spPr>
          <p:txBody>
            <a:bodyPr/>
            <a:lstStyle/>
            <a:p>
              <a:endParaRPr lang="en-US">
                <a:latin typeface="Arial"/>
                <a:cs typeface="Arial"/>
              </a:endParaRPr>
            </a:p>
          </p:txBody>
        </p:sp>
        <p:sp>
          <p:nvSpPr>
            <p:cNvPr id="11" name="Text Box 10"/>
            <p:cNvSpPr txBox="1">
              <a:spLocks noChangeArrowheads="1"/>
            </p:cNvSpPr>
            <p:nvPr/>
          </p:nvSpPr>
          <p:spPr bwMode="auto">
            <a:xfrm>
              <a:off x="3108" y="2204"/>
              <a:ext cx="2162" cy="971"/>
            </a:xfrm>
            <a:prstGeom prst="rect">
              <a:avLst/>
            </a:prstGeom>
            <a:solidFill>
              <a:srgbClr val="CCFFCC"/>
            </a:solidFill>
            <a:ln w="9525">
              <a:noFill/>
              <a:miter lim="800000"/>
              <a:headEnd/>
              <a:tailEnd/>
            </a:ln>
          </p:spPr>
          <p:txBody>
            <a:bodyPr wrap="square" lIns="137160" tIns="91440" rIns="137160" bIns="91440">
              <a:spAutoFit/>
            </a:bodyPr>
            <a:lstStyle/>
            <a:p>
              <a:pPr>
                <a:lnSpc>
                  <a:spcPct val="105000"/>
                </a:lnSpc>
                <a:spcBef>
                  <a:spcPct val="50000"/>
                </a:spcBef>
              </a:pPr>
              <a:r>
                <a:rPr lang="en-US" sz="2800" dirty="0">
                  <a:latin typeface="Arial"/>
                  <a:cs typeface="Arial"/>
                </a:rPr>
                <a:t>the market value of the inputs a firm uses in production</a:t>
              </a:r>
            </a:p>
          </p:txBody>
        </p:sp>
      </p:grpSp>
    </p:spTree>
    <p:extLst>
      <p:ext uri="{BB962C8B-B14F-4D97-AF65-F5344CB8AC3E}">
        <p14:creationId xmlns:p14="http://schemas.microsoft.com/office/powerpoint/2010/main" val="13791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fontScale="90000"/>
          </a:bodyPr>
          <a:lstStyle/>
          <a:p>
            <a:pPr algn="ctr" eaLnBrk="1" hangingPunct="1"/>
            <a:r>
              <a:rPr lang="en-US" sz="3400" dirty="0" smtClean="0"/>
              <a:t>A Typical LRATC Curve</a:t>
            </a:r>
          </a:p>
        </p:txBody>
      </p:sp>
      <p:sp>
        <p:nvSpPr>
          <p:cNvPr id="6" name="Text Placeholder 5"/>
          <p:cNvSpPr>
            <a:spLocks noGrp="1"/>
          </p:cNvSpPr>
          <p:nvPr>
            <p:ph type="body" sz="quarter" idx="12"/>
          </p:nvPr>
        </p:nvSpPr>
        <p:spPr>
          <a:xfrm>
            <a:off x="152400" y="901700"/>
            <a:ext cx="3213100" cy="4826000"/>
          </a:xfrm>
        </p:spPr>
        <p:txBody>
          <a:bodyPr/>
          <a:lstStyle/>
          <a:p>
            <a:r>
              <a:rPr lang="en-US" sz="2800" dirty="0"/>
              <a:t>In the real world, factories come in many sizes, </a:t>
            </a:r>
            <a:r>
              <a:rPr lang="en-US" sz="2800" dirty="0" smtClean="0"/>
              <a:t>each </a:t>
            </a:r>
            <a:r>
              <a:rPr lang="en-US" sz="2800" dirty="0"/>
              <a:t>with its own SRATC curve. </a:t>
            </a:r>
            <a:endParaRPr lang="en-US" sz="2800" dirty="0" smtClean="0"/>
          </a:p>
          <a:p>
            <a:endParaRPr lang="en-US" sz="2800" dirty="0"/>
          </a:p>
          <a:p>
            <a:r>
              <a:rPr lang="en-US" sz="2800" dirty="0"/>
              <a:t>So a typical LRATC curve </a:t>
            </a:r>
            <a:r>
              <a:rPr lang="en-US" sz="2800" dirty="0" smtClean="0"/>
              <a:t>looks </a:t>
            </a:r>
            <a:r>
              <a:rPr lang="en-US" sz="2800" dirty="0"/>
              <a:t>like this:</a:t>
            </a:r>
          </a:p>
          <a:p>
            <a:endParaRPr lang="en-US" sz="2800" dirty="0"/>
          </a:p>
        </p:txBody>
      </p:sp>
      <p:sp>
        <p:nvSpPr>
          <p:cNvPr id="129028" name="Arc 4"/>
          <p:cNvSpPr>
            <a:spLocks/>
          </p:cNvSpPr>
          <p:nvPr/>
        </p:nvSpPr>
        <p:spPr bwMode="auto">
          <a:xfrm flipH="1" flipV="1">
            <a:off x="4189413" y="247808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grpSp>
        <p:nvGrpSpPr>
          <p:cNvPr id="2" name="Group 49"/>
          <p:cNvGrpSpPr>
            <a:grpSpLocks/>
          </p:cNvGrpSpPr>
          <p:nvPr/>
        </p:nvGrpSpPr>
        <p:grpSpPr bwMode="auto">
          <a:xfrm>
            <a:off x="3530600" y="1360488"/>
            <a:ext cx="5267325" cy="4006850"/>
            <a:chOff x="2224" y="857"/>
            <a:chExt cx="3318" cy="2524"/>
          </a:xfrm>
        </p:grpSpPr>
        <p:grpSp>
          <p:nvGrpSpPr>
            <p:cNvPr id="3" name="Group 13"/>
            <p:cNvGrpSpPr>
              <a:grpSpLocks/>
            </p:cNvGrpSpPr>
            <p:nvPr/>
          </p:nvGrpSpPr>
          <p:grpSpPr bwMode="auto">
            <a:xfrm>
              <a:off x="2525" y="1137"/>
              <a:ext cx="2715" cy="2095"/>
              <a:chOff x="1489" y="785"/>
              <a:chExt cx="3650" cy="2492"/>
            </a:xfrm>
          </p:grpSpPr>
          <p:sp>
            <p:nvSpPr>
              <p:cNvPr id="45083" name="Line 14"/>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45084" name="Line 15"/>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5081" name="Text Box 16"/>
            <p:cNvSpPr txBox="1">
              <a:spLocks noChangeArrowheads="1"/>
            </p:cNvSpPr>
            <p:nvPr/>
          </p:nvSpPr>
          <p:spPr bwMode="auto">
            <a:xfrm>
              <a:off x="5210" y="3083"/>
              <a:ext cx="332"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45082" name="Text Box 17"/>
            <p:cNvSpPr txBox="1">
              <a:spLocks noChangeArrowheads="1"/>
            </p:cNvSpPr>
            <p:nvPr/>
          </p:nvSpPr>
          <p:spPr bwMode="auto">
            <a:xfrm>
              <a:off x="2224" y="857"/>
              <a:ext cx="568" cy="298"/>
            </a:xfrm>
            <a:prstGeom prst="rect">
              <a:avLst/>
            </a:prstGeom>
            <a:noFill/>
            <a:ln w="9525">
              <a:noFill/>
              <a:miter lim="800000"/>
              <a:headEnd/>
              <a:tailEnd/>
            </a:ln>
          </p:spPr>
          <p:txBody>
            <a:bodyPr>
              <a:spAutoFit/>
            </a:bodyPr>
            <a:lstStyle/>
            <a:p>
              <a:pPr algn="r">
                <a:spcBef>
                  <a:spcPct val="50000"/>
                </a:spcBef>
              </a:pPr>
              <a:r>
                <a:rPr lang="en-US" sz="2500" i="1">
                  <a:latin typeface="Arial"/>
                  <a:cs typeface="Arial"/>
                </a:rPr>
                <a:t>ATC</a:t>
              </a:r>
            </a:p>
          </p:txBody>
        </p:sp>
      </p:grpSp>
      <p:sp>
        <p:nvSpPr>
          <p:cNvPr id="129059" name="Arc 35"/>
          <p:cNvSpPr>
            <a:spLocks/>
          </p:cNvSpPr>
          <p:nvPr/>
        </p:nvSpPr>
        <p:spPr bwMode="auto">
          <a:xfrm flipH="1" flipV="1">
            <a:off x="4341813" y="273050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0" name="Arc 36"/>
          <p:cNvSpPr>
            <a:spLocks/>
          </p:cNvSpPr>
          <p:nvPr/>
        </p:nvSpPr>
        <p:spPr bwMode="auto">
          <a:xfrm flipH="1" flipV="1">
            <a:off x="4587875" y="294322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1" name="Arc 37"/>
          <p:cNvSpPr>
            <a:spLocks/>
          </p:cNvSpPr>
          <p:nvPr/>
        </p:nvSpPr>
        <p:spPr bwMode="auto">
          <a:xfrm flipH="1" flipV="1">
            <a:off x="4819650" y="30416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2" name="Arc 38"/>
          <p:cNvSpPr>
            <a:spLocks/>
          </p:cNvSpPr>
          <p:nvPr/>
        </p:nvSpPr>
        <p:spPr bwMode="auto">
          <a:xfrm flipH="1" flipV="1">
            <a:off x="5153025" y="30797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3" name="Arc 39"/>
          <p:cNvSpPr>
            <a:spLocks/>
          </p:cNvSpPr>
          <p:nvPr/>
        </p:nvSpPr>
        <p:spPr bwMode="auto">
          <a:xfrm flipH="1" flipV="1">
            <a:off x="5538788"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4" name="Arc 40"/>
          <p:cNvSpPr>
            <a:spLocks/>
          </p:cNvSpPr>
          <p:nvPr/>
        </p:nvSpPr>
        <p:spPr bwMode="auto">
          <a:xfrm flipH="1" flipV="1">
            <a:off x="5924550" y="3078163"/>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5" name="Arc 41"/>
          <p:cNvSpPr>
            <a:spLocks/>
          </p:cNvSpPr>
          <p:nvPr/>
        </p:nvSpPr>
        <p:spPr bwMode="auto">
          <a:xfrm flipH="1" flipV="1">
            <a:off x="6299200"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6" name="Arc 42"/>
          <p:cNvSpPr>
            <a:spLocks/>
          </p:cNvSpPr>
          <p:nvPr/>
        </p:nvSpPr>
        <p:spPr bwMode="auto">
          <a:xfrm flipH="1" flipV="1">
            <a:off x="6618288" y="30289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7" name="Arc 43"/>
          <p:cNvSpPr>
            <a:spLocks/>
          </p:cNvSpPr>
          <p:nvPr/>
        </p:nvSpPr>
        <p:spPr bwMode="auto">
          <a:xfrm flipH="1" flipV="1">
            <a:off x="6915150" y="28479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sp>
        <p:nvSpPr>
          <p:cNvPr id="129068" name="Arc 44"/>
          <p:cNvSpPr>
            <a:spLocks/>
          </p:cNvSpPr>
          <p:nvPr/>
        </p:nvSpPr>
        <p:spPr bwMode="auto">
          <a:xfrm flipH="1" flipV="1">
            <a:off x="7123113" y="261143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p:spPr>
        <p:txBody>
          <a:bodyPr wrap="none" anchor="ctr"/>
          <a:lstStyle/>
          <a:p>
            <a:endParaRPr lang="en-US">
              <a:latin typeface="Arial"/>
              <a:cs typeface="Arial"/>
            </a:endParaRPr>
          </a:p>
        </p:txBody>
      </p:sp>
      <p:grpSp>
        <p:nvGrpSpPr>
          <p:cNvPr id="4" name="Group 48"/>
          <p:cNvGrpSpPr>
            <a:grpSpLocks/>
          </p:cNvGrpSpPr>
          <p:nvPr/>
        </p:nvGrpSpPr>
        <p:grpSpPr bwMode="auto">
          <a:xfrm>
            <a:off x="4189413" y="2176463"/>
            <a:ext cx="4610100" cy="1744662"/>
            <a:chOff x="2639" y="1371"/>
            <a:chExt cx="2904" cy="1099"/>
          </a:xfrm>
        </p:grpSpPr>
        <p:sp>
          <p:nvSpPr>
            <p:cNvPr id="45075" name="Text Box 29"/>
            <p:cNvSpPr txBox="1">
              <a:spLocks noChangeArrowheads="1"/>
            </p:cNvSpPr>
            <p:nvPr/>
          </p:nvSpPr>
          <p:spPr bwMode="auto">
            <a:xfrm>
              <a:off x="4733" y="1486"/>
              <a:ext cx="810" cy="298"/>
            </a:xfrm>
            <a:prstGeom prst="rect">
              <a:avLst/>
            </a:prstGeom>
            <a:noFill/>
            <a:ln w="9525">
              <a:noFill/>
              <a:miter lim="800000"/>
              <a:headEnd/>
              <a:tailEnd/>
            </a:ln>
          </p:spPr>
          <p:txBody>
            <a:bodyPr>
              <a:spAutoFit/>
            </a:bodyPr>
            <a:lstStyle/>
            <a:p>
              <a:pPr>
                <a:spcBef>
                  <a:spcPct val="50000"/>
                </a:spcBef>
              </a:pPr>
              <a:r>
                <a:rPr lang="en-US" sz="2500" i="1" dirty="0">
                  <a:solidFill>
                    <a:srgbClr val="CC0000"/>
                  </a:solidFill>
                  <a:latin typeface="Arial"/>
                  <a:cs typeface="Arial"/>
                </a:rPr>
                <a:t>LRATC</a:t>
              </a:r>
              <a:endParaRPr lang="en-US" sz="2500" i="1" baseline="-25000" dirty="0">
                <a:solidFill>
                  <a:srgbClr val="CC0000"/>
                </a:solidFill>
                <a:latin typeface="Arial"/>
                <a:cs typeface="Arial"/>
              </a:endParaRPr>
            </a:p>
          </p:txBody>
        </p:sp>
        <p:grpSp>
          <p:nvGrpSpPr>
            <p:cNvPr id="5" name="Group 34"/>
            <p:cNvGrpSpPr>
              <a:grpSpLocks/>
            </p:cNvGrpSpPr>
            <p:nvPr/>
          </p:nvGrpSpPr>
          <p:grpSpPr bwMode="auto">
            <a:xfrm>
              <a:off x="2639" y="1371"/>
              <a:ext cx="2654" cy="1099"/>
              <a:chOff x="2716" y="1497"/>
              <a:chExt cx="2654" cy="1099"/>
            </a:xfrm>
          </p:grpSpPr>
          <p:sp>
            <p:nvSpPr>
              <p:cNvPr id="45077" name="Arc 30"/>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45078" name="Arc 31"/>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45079" name="Line 33"/>
              <p:cNvSpPr>
                <a:spLocks noChangeShapeType="1"/>
              </p:cNvSpPr>
              <p:nvPr/>
            </p:nvSpPr>
            <p:spPr bwMode="auto">
              <a:xfrm>
                <a:off x="3663" y="2596"/>
                <a:ext cx="756" cy="0"/>
              </a:xfrm>
              <a:prstGeom prst="line">
                <a:avLst/>
              </a:prstGeom>
              <a:noFill/>
              <a:ln w="38100">
                <a:solidFill>
                  <a:srgbClr val="CC0000"/>
                </a:solidFill>
                <a:round/>
                <a:headEnd/>
                <a:tailEnd/>
              </a:ln>
            </p:spPr>
            <p:txBody>
              <a:bodyPr/>
              <a:lstStyle/>
              <a:p>
                <a:endParaRPr lang="en-US">
                  <a:latin typeface="Arial"/>
                  <a:cs typeface="Arial"/>
                </a:endParaRPr>
              </a:p>
            </p:txBody>
          </p:sp>
        </p:gr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Tree>
    <p:extLst>
      <p:ext uri="{BB962C8B-B14F-4D97-AF65-F5344CB8AC3E}">
        <p14:creationId xmlns:p14="http://schemas.microsoft.com/office/powerpoint/2010/main" val="1711976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9028"/>
                                        </p:tgtEl>
                                        <p:attrNameLst>
                                          <p:attrName>style.visibility</p:attrName>
                                        </p:attrNameLst>
                                      </p:cBhvr>
                                      <p:to>
                                        <p:strVal val="visible"/>
                                      </p:to>
                                    </p:set>
                                    <p:animEffect transition="in" filter="fade">
                                      <p:cBhvr>
                                        <p:cTn id="11" dur="500"/>
                                        <p:tgtEl>
                                          <p:spTgt spid="1290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9059"/>
                                        </p:tgtEl>
                                        <p:attrNameLst>
                                          <p:attrName>style.visibility</p:attrName>
                                        </p:attrNameLst>
                                      </p:cBhvr>
                                      <p:to>
                                        <p:strVal val="visible"/>
                                      </p:to>
                                    </p:set>
                                    <p:animEffect transition="in" filter="fade">
                                      <p:cBhvr>
                                        <p:cTn id="15" dur="500"/>
                                        <p:tgtEl>
                                          <p:spTgt spid="12905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9060"/>
                                        </p:tgtEl>
                                        <p:attrNameLst>
                                          <p:attrName>style.visibility</p:attrName>
                                        </p:attrNameLst>
                                      </p:cBhvr>
                                      <p:to>
                                        <p:strVal val="visible"/>
                                      </p:to>
                                    </p:set>
                                    <p:animEffect transition="in" filter="fade">
                                      <p:cBhvr>
                                        <p:cTn id="19" dur="500"/>
                                        <p:tgtEl>
                                          <p:spTgt spid="1290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9061"/>
                                        </p:tgtEl>
                                        <p:attrNameLst>
                                          <p:attrName>style.visibility</p:attrName>
                                        </p:attrNameLst>
                                      </p:cBhvr>
                                      <p:to>
                                        <p:strVal val="visible"/>
                                      </p:to>
                                    </p:set>
                                    <p:animEffect transition="in" filter="fade">
                                      <p:cBhvr>
                                        <p:cTn id="23" dur="500"/>
                                        <p:tgtEl>
                                          <p:spTgt spid="12906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9062"/>
                                        </p:tgtEl>
                                        <p:attrNameLst>
                                          <p:attrName>style.visibility</p:attrName>
                                        </p:attrNameLst>
                                      </p:cBhvr>
                                      <p:to>
                                        <p:strVal val="visible"/>
                                      </p:to>
                                    </p:set>
                                    <p:animEffect transition="in" filter="fade">
                                      <p:cBhvr>
                                        <p:cTn id="27" dur="500"/>
                                        <p:tgtEl>
                                          <p:spTgt spid="12906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9063"/>
                                        </p:tgtEl>
                                        <p:attrNameLst>
                                          <p:attrName>style.visibility</p:attrName>
                                        </p:attrNameLst>
                                      </p:cBhvr>
                                      <p:to>
                                        <p:strVal val="visible"/>
                                      </p:to>
                                    </p:set>
                                    <p:animEffect transition="in" filter="fade">
                                      <p:cBhvr>
                                        <p:cTn id="31" dur="500"/>
                                        <p:tgtEl>
                                          <p:spTgt spid="12906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9064"/>
                                        </p:tgtEl>
                                        <p:attrNameLst>
                                          <p:attrName>style.visibility</p:attrName>
                                        </p:attrNameLst>
                                      </p:cBhvr>
                                      <p:to>
                                        <p:strVal val="visible"/>
                                      </p:to>
                                    </p:set>
                                    <p:animEffect transition="in" filter="fade">
                                      <p:cBhvr>
                                        <p:cTn id="35" dur="500"/>
                                        <p:tgtEl>
                                          <p:spTgt spid="12906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9065"/>
                                        </p:tgtEl>
                                        <p:attrNameLst>
                                          <p:attrName>style.visibility</p:attrName>
                                        </p:attrNameLst>
                                      </p:cBhvr>
                                      <p:to>
                                        <p:strVal val="visible"/>
                                      </p:to>
                                    </p:set>
                                    <p:animEffect transition="in" filter="fade">
                                      <p:cBhvr>
                                        <p:cTn id="39" dur="500"/>
                                        <p:tgtEl>
                                          <p:spTgt spid="12906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9066"/>
                                        </p:tgtEl>
                                        <p:attrNameLst>
                                          <p:attrName>style.visibility</p:attrName>
                                        </p:attrNameLst>
                                      </p:cBhvr>
                                      <p:to>
                                        <p:strVal val="visible"/>
                                      </p:to>
                                    </p:set>
                                    <p:animEffect transition="in" filter="fade">
                                      <p:cBhvr>
                                        <p:cTn id="43" dur="500"/>
                                        <p:tgtEl>
                                          <p:spTgt spid="12906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9067"/>
                                        </p:tgtEl>
                                        <p:attrNameLst>
                                          <p:attrName>style.visibility</p:attrName>
                                        </p:attrNameLst>
                                      </p:cBhvr>
                                      <p:to>
                                        <p:strVal val="visible"/>
                                      </p:to>
                                    </p:set>
                                    <p:animEffect transition="in" filter="fade">
                                      <p:cBhvr>
                                        <p:cTn id="47" dur="500"/>
                                        <p:tgtEl>
                                          <p:spTgt spid="12906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29068"/>
                                        </p:tgtEl>
                                        <p:attrNameLst>
                                          <p:attrName>style.visibility</p:attrName>
                                        </p:attrNameLst>
                                      </p:cBhvr>
                                      <p:to>
                                        <p:strVal val="visible"/>
                                      </p:to>
                                    </p:set>
                                    <p:animEffect transition="in" filter="fade">
                                      <p:cBhvr>
                                        <p:cTn id="51" dur="500"/>
                                        <p:tgtEl>
                                          <p:spTgt spid="12906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ipe(left)">
                                      <p:cBhvr>
                                        <p:cTn id="56" dur="500"/>
                                        <p:tgtEl>
                                          <p:spTgt spid="6">
                                            <p:txEl>
                                              <p:pRg st="2" end="2"/>
                                            </p:txEl>
                                          </p:spTgt>
                                        </p:tgtEl>
                                      </p:cBhvr>
                                    </p:animEffect>
                                  </p:childTnLst>
                                </p:cTn>
                              </p:par>
                            </p:childTnLst>
                          </p:cTn>
                        </p:par>
                        <p:par>
                          <p:cTn id="57" fill="hold">
                            <p:stCondLst>
                              <p:cond delay="500"/>
                            </p:stCondLst>
                            <p:childTnLst>
                              <p:par>
                                <p:cTn id="58" presetID="18" presetClass="entr" presetSubtype="3"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strips(upRight)">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9028" grpId="0" animBg="1"/>
      <p:bldP spid="129059" grpId="0" animBg="1"/>
      <p:bldP spid="129060" grpId="0" animBg="1"/>
      <p:bldP spid="129061" grpId="0" animBg="1"/>
      <p:bldP spid="129062" grpId="0" animBg="1"/>
      <p:bldP spid="129063" grpId="0" animBg="1"/>
      <p:bldP spid="129064" grpId="0" animBg="1"/>
      <p:bldP spid="129065" grpId="0" animBg="1"/>
      <p:bldP spid="129066" grpId="0" animBg="1"/>
      <p:bldP spid="129067" grpId="0" animBg="1"/>
      <p:bldP spid="1290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209550" y="0"/>
            <a:ext cx="8770938" cy="1066800"/>
          </a:xfrm>
        </p:spPr>
        <p:txBody>
          <a:bodyPr>
            <a:normAutofit/>
          </a:bodyPr>
          <a:lstStyle/>
          <a:p>
            <a:pPr algn="ctr" eaLnBrk="1" hangingPunct="1"/>
            <a:r>
              <a:rPr lang="en-US" sz="3200" dirty="0" smtClean="0"/>
              <a:t>How ATC Changes as </a:t>
            </a:r>
            <a:br>
              <a:rPr lang="en-US" sz="3200" dirty="0" smtClean="0"/>
            </a:br>
            <a:r>
              <a:rPr lang="en-US" sz="3200" dirty="0" smtClean="0"/>
              <a:t>the Scale of Production Changes</a:t>
            </a:r>
          </a:p>
        </p:txBody>
      </p:sp>
      <p:sp>
        <p:nvSpPr>
          <p:cNvPr id="6" name="Text Placeholder 5"/>
          <p:cNvSpPr>
            <a:spLocks noGrp="1"/>
          </p:cNvSpPr>
          <p:nvPr>
            <p:ph type="body" sz="quarter" idx="12"/>
          </p:nvPr>
        </p:nvSpPr>
        <p:spPr>
          <a:xfrm>
            <a:off x="139700" y="1066800"/>
            <a:ext cx="3517900" cy="5334000"/>
          </a:xfrm>
        </p:spPr>
        <p:txBody>
          <a:bodyPr/>
          <a:lstStyle/>
          <a:p>
            <a:r>
              <a:rPr lang="en-US" sz="2800" dirty="0">
                <a:solidFill>
                  <a:srgbClr val="FF0000"/>
                </a:solidFill>
              </a:rPr>
              <a:t>Economies of scale</a:t>
            </a:r>
            <a:r>
              <a:rPr lang="en-US" sz="2800" dirty="0"/>
              <a:t>:  ATC falls </a:t>
            </a:r>
            <a:r>
              <a:rPr lang="en-US" sz="2800" dirty="0" smtClean="0"/>
              <a:t>as </a:t>
            </a:r>
            <a:r>
              <a:rPr lang="en-US" sz="2800" dirty="0"/>
              <a:t>Q increases. </a:t>
            </a:r>
          </a:p>
          <a:p>
            <a:endParaRPr lang="en-US" sz="2800" dirty="0" smtClean="0"/>
          </a:p>
          <a:p>
            <a:r>
              <a:rPr lang="en-US" sz="2800" dirty="0" smtClean="0">
                <a:solidFill>
                  <a:srgbClr val="FF0000"/>
                </a:solidFill>
              </a:rPr>
              <a:t>Constant </a:t>
            </a:r>
            <a:r>
              <a:rPr lang="en-US" sz="2800" dirty="0">
                <a:solidFill>
                  <a:srgbClr val="FF0000"/>
                </a:solidFill>
              </a:rPr>
              <a:t>returns to scale</a:t>
            </a:r>
            <a:r>
              <a:rPr lang="en-US" sz="2800" dirty="0"/>
              <a:t>:  ATC stays the same </a:t>
            </a:r>
            <a:r>
              <a:rPr lang="en-US" sz="2800" dirty="0" smtClean="0"/>
              <a:t>as </a:t>
            </a:r>
            <a:r>
              <a:rPr lang="en-US" sz="2800" dirty="0"/>
              <a:t>Q increases.</a:t>
            </a:r>
          </a:p>
          <a:p>
            <a:endParaRPr lang="en-US" sz="2800" dirty="0" smtClean="0"/>
          </a:p>
          <a:p>
            <a:r>
              <a:rPr lang="en-US" sz="2800" dirty="0" smtClean="0">
                <a:solidFill>
                  <a:srgbClr val="FF0000"/>
                </a:solidFill>
              </a:rPr>
              <a:t>Diseconomies </a:t>
            </a:r>
            <a:r>
              <a:rPr lang="en-US" sz="2800" dirty="0">
                <a:solidFill>
                  <a:srgbClr val="FF0000"/>
                </a:solidFill>
              </a:rPr>
              <a:t>of scale</a:t>
            </a:r>
            <a:r>
              <a:rPr lang="en-US" sz="2800" dirty="0"/>
              <a:t>:  ATC </a:t>
            </a:r>
            <a:r>
              <a:rPr lang="en-US" sz="2800" dirty="0" smtClean="0"/>
              <a:t>rises as </a:t>
            </a:r>
            <a:r>
              <a:rPr lang="en-US" sz="2800" dirty="0"/>
              <a:t>Q increases. </a:t>
            </a:r>
          </a:p>
          <a:p>
            <a:endParaRPr lang="en-US" sz="2800" dirty="0"/>
          </a:p>
        </p:txBody>
      </p:sp>
      <p:grpSp>
        <p:nvGrpSpPr>
          <p:cNvPr id="2" name="Group 33"/>
          <p:cNvGrpSpPr>
            <a:grpSpLocks/>
          </p:cNvGrpSpPr>
          <p:nvPr/>
        </p:nvGrpSpPr>
        <p:grpSpPr bwMode="auto">
          <a:xfrm>
            <a:off x="4189413" y="2176463"/>
            <a:ext cx="4610100" cy="1744662"/>
            <a:chOff x="2639" y="1371"/>
            <a:chExt cx="2904" cy="1099"/>
          </a:xfrm>
        </p:grpSpPr>
        <p:sp>
          <p:nvSpPr>
            <p:cNvPr id="46099" name="Text Box 34"/>
            <p:cNvSpPr txBox="1">
              <a:spLocks noChangeArrowheads="1"/>
            </p:cNvSpPr>
            <p:nvPr/>
          </p:nvSpPr>
          <p:spPr bwMode="auto">
            <a:xfrm>
              <a:off x="4733" y="1486"/>
              <a:ext cx="810" cy="298"/>
            </a:xfrm>
            <a:prstGeom prst="rect">
              <a:avLst/>
            </a:prstGeom>
            <a:noFill/>
            <a:ln w="9525">
              <a:noFill/>
              <a:miter lim="800000"/>
              <a:headEnd/>
              <a:tailEnd/>
            </a:ln>
          </p:spPr>
          <p:txBody>
            <a:bodyPr>
              <a:spAutoFit/>
            </a:bodyPr>
            <a:lstStyle/>
            <a:p>
              <a:pPr>
                <a:spcBef>
                  <a:spcPct val="50000"/>
                </a:spcBef>
              </a:pPr>
              <a:r>
                <a:rPr lang="en-US" sz="2500" i="1">
                  <a:solidFill>
                    <a:srgbClr val="CC0000"/>
                  </a:solidFill>
                  <a:latin typeface="Arial"/>
                  <a:cs typeface="Arial"/>
                </a:rPr>
                <a:t>LRATC</a:t>
              </a:r>
              <a:endParaRPr lang="en-US" sz="2500" i="1" baseline="-25000">
                <a:solidFill>
                  <a:srgbClr val="CC0000"/>
                </a:solidFill>
                <a:latin typeface="Arial"/>
                <a:cs typeface="Arial"/>
              </a:endParaRPr>
            </a:p>
          </p:txBody>
        </p:sp>
        <p:grpSp>
          <p:nvGrpSpPr>
            <p:cNvPr id="3" name="Group 35"/>
            <p:cNvGrpSpPr>
              <a:grpSpLocks/>
            </p:cNvGrpSpPr>
            <p:nvPr/>
          </p:nvGrpSpPr>
          <p:grpSpPr bwMode="auto">
            <a:xfrm>
              <a:off x="2639" y="1371"/>
              <a:ext cx="2654" cy="1099"/>
              <a:chOff x="2716" y="1497"/>
              <a:chExt cx="2654" cy="1099"/>
            </a:xfrm>
          </p:grpSpPr>
          <p:sp>
            <p:nvSpPr>
              <p:cNvPr id="46101" name="Arc 36"/>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46102" name="Arc 37"/>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46103" name="Line 38"/>
              <p:cNvSpPr>
                <a:spLocks noChangeShapeType="1"/>
              </p:cNvSpPr>
              <p:nvPr/>
            </p:nvSpPr>
            <p:spPr bwMode="auto">
              <a:xfrm>
                <a:off x="3663" y="2596"/>
                <a:ext cx="756" cy="0"/>
              </a:xfrm>
              <a:prstGeom prst="line">
                <a:avLst/>
              </a:prstGeom>
              <a:noFill/>
              <a:ln w="38100">
                <a:solidFill>
                  <a:srgbClr val="CC0000"/>
                </a:solidFill>
                <a:round/>
                <a:headEnd/>
                <a:tailEnd/>
              </a:ln>
            </p:spPr>
            <p:txBody>
              <a:bodyPr/>
              <a:lstStyle/>
              <a:p>
                <a:endParaRPr lang="en-US">
                  <a:latin typeface="Arial"/>
                  <a:cs typeface="Arial"/>
                </a:endParaRPr>
              </a:p>
            </p:txBody>
          </p:sp>
        </p:grpSp>
      </p:grpSp>
      <p:sp>
        <p:nvSpPr>
          <p:cNvPr id="130087" name="Arc 39"/>
          <p:cNvSpPr>
            <a:spLocks/>
          </p:cNvSpPr>
          <p:nvPr/>
        </p:nvSpPr>
        <p:spPr bwMode="auto">
          <a:xfrm flipH="1" flipV="1">
            <a:off x="4197350" y="2220913"/>
            <a:ext cx="1468438" cy="1736725"/>
          </a:xfrm>
          <a:custGeom>
            <a:avLst/>
            <a:gdLst>
              <a:gd name="T0" fmla="*/ 2147483647 w 19665"/>
              <a:gd name="T1" fmla="*/ 0 h 21502"/>
              <a:gd name="T2" fmla="*/ 2147483647 w 19665"/>
              <a:gd name="T3" fmla="*/ 2147483647 h 21502"/>
              <a:gd name="T4" fmla="*/ 0 w 19665"/>
              <a:gd name="T5" fmla="*/ 2147483647 h 21502"/>
              <a:gd name="T6" fmla="*/ 0 60000 65536"/>
              <a:gd name="T7" fmla="*/ 0 60000 65536"/>
              <a:gd name="T8" fmla="*/ 0 60000 65536"/>
              <a:gd name="T9" fmla="*/ 0 w 19665"/>
              <a:gd name="T10" fmla="*/ 0 h 21502"/>
              <a:gd name="T11" fmla="*/ 19665 w 19665"/>
              <a:gd name="T12" fmla="*/ 21502 h 21502"/>
            </a:gdLst>
            <a:ahLst/>
            <a:cxnLst>
              <a:cxn ang="T6">
                <a:pos x="T0" y="T1"/>
              </a:cxn>
              <a:cxn ang="T7">
                <a:pos x="T2" y="T3"/>
              </a:cxn>
              <a:cxn ang="T8">
                <a:pos x="T4" y="T5"/>
              </a:cxn>
            </a:cxnLst>
            <a:rect l="T9" t="T10" r="T11" b="T12"/>
            <a:pathLst>
              <a:path w="19665" h="21502" fill="none" extrusionOk="0">
                <a:moveTo>
                  <a:pt x="2053" y="-1"/>
                </a:moveTo>
                <a:cubicBezTo>
                  <a:pt x="9749" y="734"/>
                  <a:pt x="16466" y="5527"/>
                  <a:pt x="19664" y="12566"/>
                </a:cubicBezTo>
              </a:path>
              <a:path w="19665" h="21502" stroke="0" extrusionOk="0">
                <a:moveTo>
                  <a:pt x="2053" y="-1"/>
                </a:moveTo>
                <a:cubicBezTo>
                  <a:pt x="9749" y="734"/>
                  <a:pt x="16466" y="5527"/>
                  <a:pt x="19664" y="12566"/>
                </a:cubicBezTo>
                <a:lnTo>
                  <a:pt x="0" y="21502"/>
                </a:lnTo>
                <a:close/>
              </a:path>
            </a:pathLst>
          </a:custGeom>
          <a:noFill/>
          <a:ln w="38100">
            <a:solidFill>
              <a:srgbClr val="0000FF"/>
            </a:solidFill>
            <a:round/>
            <a:headEnd type="triangle" w="lg" len="med"/>
            <a:tailEnd type="none" w="lg" len="med"/>
          </a:ln>
        </p:spPr>
        <p:txBody>
          <a:bodyPr wrap="none" anchor="ctr"/>
          <a:lstStyle/>
          <a:p>
            <a:endParaRPr lang="en-US">
              <a:latin typeface="Arial"/>
              <a:cs typeface="Arial"/>
            </a:endParaRPr>
          </a:p>
        </p:txBody>
      </p:sp>
      <p:sp>
        <p:nvSpPr>
          <p:cNvPr id="130088" name="Arc 40"/>
          <p:cNvSpPr>
            <a:spLocks/>
          </p:cNvSpPr>
          <p:nvPr/>
        </p:nvSpPr>
        <p:spPr bwMode="auto">
          <a:xfrm flipH="1" flipV="1">
            <a:off x="6937375" y="2214563"/>
            <a:ext cx="1509713" cy="1738312"/>
          </a:xfrm>
          <a:custGeom>
            <a:avLst/>
            <a:gdLst>
              <a:gd name="T0" fmla="*/ 0 w 20205"/>
              <a:gd name="T1" fmla="*/ 2147483647 h 21520"/>
              <a:gd name="T2" fmla="*/ 2147483647 w 20205"/>
              <a:gd name="T3" fmla="*/ 0 h 21520"/>
              <a:gd name="T4" fmla="*/ 2147483647 w 20205"/>
              <a:gd name="T5" fmla="*/ 2147483647 h 21520"/>
              <a:gd name="T6" fmla="*/ 0 60000 65536"/>
              <a:gd name="T7" fmla="*/ 0 60000 65536"/>
              <a:gd name="T8" fmla="*/ 0 60000 65536"/>
              <a:gd name="T9" fmla="*/ 0 w 20205"/>
              <a:gd name="T10" fmla="*/ 0 h 21520"/>
              <a:gd name="T11" fmla="*/ 20205 w 20205"/>
              <a:gd name="T12" fmla="*/ 21520 h 21520"/>
            </a:gdLst>
            <a:ahLst/>
            <a:cxnLst>
              <a:cxn ang="T6">
                <a:pos x="T0" y="T1"/>
              </a:cxn>
              <a:cxn ang="T7">
                <a:pos x="T2" y="T3"/>
              </a:cxn>
              <a:cxn ang="T8">
                <a:pos x="T4" y="T5"/>
              </a:cxn>
            </a:cxnLst>
            <a:rect l="T9" t="T10" r="T11" b="T12"/>
            <a:pathLst>
              <a:path w="20205" h="21520" fill="none" extrusionOk="0">
                <a:moveTo>
                  <a:pt x="0" y="13882"/>
                </a:moveTo>
                <a:cubicBezTo>
                  <a:pt x="2937" y="6113"/>
                  <a:pt x="10068" y="716"/>
                  <a:pt x="18343" y="0"/>
                </a:cubicBezTo>
              </a:path>
              <a:path w="20205" h="21520" stroke="0" extrusionOk="0">
                <a:moveTo>
                  <a:pt x="0" y="13882"/>
                </a:moveTo>
                <a:cubicBezTo>
                  <a:pt x="2937" y="6113"/>
                  <a:pt x="10068" y="716"/>
                  <a:pt x="18343" y="0"/>
                </a:cubicBezTo>
                <a:lnTo>
                  <a:pt x="20205" y="21520"/>
                </a:lnTo>
                <a:close/>
              </a:path>
            </a:pathLst>
          </a:custGeom>
          <a:noFill/>
          <a:ln w="38100">
            <a:solidFill>
              <a:srgbClr val="0000FF"/>
            </a:solidFill>
            <a:round/>
            <a:headEnd type="triangle" w="lg" len="med"/>
            <a:tailEnd/>
          </a:ln>
        </p:spPr>
        <p:txBody>
          <a:bodyPr wrap="none" anchor="ctr"/>
          <a:lstStyle/>
          <a:p>
            <a:endParaRPr lang="en-US">
              <a:latin typeface="Arial"/>
              <a:cs typeface="Arial"/>
            </a:endParaRPr>
          </a:p>
        </p:txBody>
      </p:sp>
      <p:sp>
        <p:nvSpPr>
          <p:cNvPr id="130089" name="Line 41"/>
          <p:cNvSpPr>
            <a:spLocks noChangeShapeType="1"/>
          </p:cNvSpPr>
          <p:nvPr/>
        </p:nvSpPr>
        <p:spPr bwMode="auto">
          <a:xfrm>
            <a:off x="5576888" y="3981450"/>
            <a:ext cx="1436687"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130092" name="Line 44"/>
          <p:cNvSpPr>
            <a:spLocks noChangeShapeType="1"/>
          </p:cNvSpPr>
          <p:nvPr/>
        </p:nvSpPr>
        <p:spPr bwMode="auto">
          <a:xfrm>
            <a:off x="4057650" y="5184775"/>
            <a:ext cx="1427163"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130093" name="Line 45"/>
          <p:cNvSpPr>
            <a:spLocks noChangeShapeType="1"/>
          </p:cNvSpPr>
          <p:nvPr/>
        </p:nvSpPr>
        <p:spPr bwMode="auto">
          <a:xfrm>
            <a:off x="5567363" y="5189538"/>
            <a:ext cx="1427162"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130094" name="Line 46"/>
          <p:cNvSpPr>
            <a:spLocks noChangeShapeType="1"/>
          </p:cNvSpPr>
          <p:nvPr/>
        </p:nvSpPr>
        <p:spPr bwMode="auto">
          <a:xfrm>
            <a:off x="7058025" y="5184775"/>
            <a:ext cx="1298575"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grpSp>
        <p:nvGrpSpPr>
          <p:cNvPr id="4" name="Group 47"/>
          <p:cNvGrpSpPr>
            <a:grpSpLocks/>
          </p:cNvGrpSpPr>
          <p:nvPr/>
        </p:nvGrpSpPr>
        <p:grpSpPr bwMode="auto">
          <a:xfrm>
            <a:off x="3530600" y="1360488"/>
            <a:ext cx="5267325" cy="4006850"/>
            <a:chOff x="2224" y="857"/>
            <a:chExt cx="3318" cy="2524"/>
          </a:xfrm>
        </p:grpSpPr>
        <p:grpSp>
          <p:nvGrpSpPr>
            <p:cNvPr id="5" name="Group 48"/>
            <p:cNvGrpSpPr>
              <a:grpSpLocks/>
            </p:cNvGrpSpPr>
            <p:nvPr/>
          </p:nvGrpSpPr>
          <p:grpSpPr bwMode="auto">
            <a:xfrm>
              <a:off x="2525" y="1137"/>
              <a:ext cx="2715" cy="2095"/>
              <a:chOff x="1489" y="785"/>
              <a:chExt cx="3650" cy="2492"/>
            </a:xfrm>
          </p:grpSpPr>
          <p:sp>
            <p:nvSpPr>
              <p:cNvPr id="46097" name="Line 4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46098" name="Line 5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6095" name="Text Box 51"/>
            <p:cNvSpPr txBox="1">
              <a:spLocks noChangeArrowheads="1"/>
            </p:cNvSpPr>
            <p:nvPr/>
          </p:nvSpPr>
          <p:spPr bwMode="auto">
            <a:xfrm>
              <a:off x="5210" y="3083"/>
              <a:ext cx="332"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46096" name="Text Box 52"/>
            <p:cNvSpPr txBox="1">
              <a:spLocks noChangeArrowheads="1"/>
            </p:cNvSpPr>
            <p:nvPr/>
          </p:nvSpPr>
          <p:spPr bwMode="auto">
            <a:xfrm>
              <a:off x="2224" y="857"/>
              <a:ext cx="568" cy="298"/>
            </a:xfrm>
            <a:prstGeom prst="rect">
              <a:avLst/>
            </a:prstGeom>
            <a:noFill/>
            <a:ln w="9525">
              <a:noFill/>
              <a:miter lim="800000"/>
              <a:headEnd/>
              <a:tailEnd/>
            </a:ln>
          </p:spPr>
          <p:txBody>
            <a:bodyPr>
              <a:spAutoFit/>
            </a:bodyPr>
            <a:lstStyle/>
            <a:p>
              <a:pPr algn="r">
                <a:spcBef>
                  <a:spcPct val="50000"/>
                </a:spcBef>
              </a:pPr>
              <a:r>
                <a:rPr lang="en-US" sz="2500" i="1">
                  <a:latin typeface="Arial"/>
                  <a:cs typeface="Arial"/>
                </a:rPr>
                <a:t>ATC</a:t>
              </a: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Tree>
    <p:extLst>
      <p:ext uri="{BB962C8B-B14F-4D97-AF65-F5344CB8AC3E}">
        <p14:creationId xmlns:p14="http://schemas.microsoft.com/office/powerpoint/2010/main" val="4155562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0092"/>
                                        </p:tgtEl>
                                        <p:attrNameLst>
                                          <p:attrName>style.visibility</p:attrName>
                                        </p:attrNameLst>
                                      </p:cBhvr>
                                      <p:to>
                                        <p:strVal val="visible"/>
                                      </p:to>
                                    </p:set>
                                    <p:animEffect transition="in" filter="wipe(left)">
                                      <p:cBhvr>
                                        <p:cTn id="7" dur="500"/>
                                        <p:tgtEl>
                                          <p:spTgt spid="13009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0087"/>
                                        </p:tgtEl>
                                        <p:attrNameLst>
                                          <p:attrName>style.visibility</p:attrName>
                                        </p:attrNameLst>
                                      </p:cBhvr>
                                      <p:to>
                                        <p:strVal val="visible"/>
                                      </p:to>
                                    </p:set>
                                    <p:animEffect transition="in" filter="strips(downRight)">
                                      <p:cBhvr>
                                        <p:cTn id="10" dur="500"/>
                                        <p:tgtEl>
                                          <p:spTgt spid="13008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30092"/>
                                        </p:tgtEl>
                                      </p:cBhvr>
                                    </p:animEffect>
                                    <p:set>
                                      <p:cBhvr>
                                        <p:cTn id="19" dur="1" fill="hold">
                                          <p:stCondLst>
                                            <p:cond delay="499"/>
                                          </p:stCondLst>
                                        </p:cTn>
                                        <p:tgtEl>
                                          <p:spTgt spid="13009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30087"/>
                                        </p:tgtEl>
                                      </p:cBhvr>
                                    </p:animEffect>
                                    <p:set>
                                      <p:cBhvr>
                                        <p:cTn id="22" dur="1" fill="hold">
                                          <p:stCondLst>
                                            <p:cond delay="499"/>
                                          </p:stCondLst>
                                        </p:cTn>
                                        <p:tgtEl>
                                          <p:spTgt spid="130087"/>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130093"/>
                                        </p:tgtEl>
                                        <p:attrNameLst>
                                          <p:attrName>style.visibility</p:attrName>
                                        </p:attrNameLst>
                                      </p:cBhvr>
                                      <p:to>
                                        <p:strVal val="visible"/>
                                      </p:to>
                                    </p:set>
                                    <p:animEffect transition="in" filter="wipe(left)">
                                      <p:cBhvr>
                                        <p:cTn id="25" dur="500"/>
                                        <p:tgtEl>
                                          <p:spTgt spid="1300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0089"/>
                                        </p:tgtEl>
                                        <p:attrNameLst>
                                          <p:attrName>style.visibility</p:attrName>
                                        </p:attrNameLst>
                                      </p:cBhvr>
                                      <p:to>
                                        <p:strVal val="visible"/>
                                      </p:to>
                                    </p:set>
                                    <p:animEffect transition="in" filter="wipe(left)">
                                      <p:cBhvr>
                                        <p:cTn id="28" dur="500"/>
                                        <p:tgtEl>
                                          <p:spTgt spid="13008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0093"/>
                                        </p:tgtEl>
                                      </p:cBhvr>
                                    </p:animEffect>
                                    <p:set>
                                      <p:cBhvr>
                                        <p:cTn id="37" dur="1" fill="hold">
                                          <p:stCondLst>
                                            <p:cond delay="499"/>
                                          </p:stCondLst>
                                        </p:cTn>
                                        <p:tgtEl>
                                          <p:spTgt spid="13009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30089"/>
                                        </p:tgtEl>
                                      </p:cBhvr>
                                    </p:animEffect>
                                    <p:set>
                                      <p:cBhvr>
                                        <p:cTn id="40" dur="1" fill="hold">
                                          <p:stCondLst>
                                            <p:cond delay="499"/>
                                          </p:stCondLst>
                                        </p:cTn>
                                        <p:tgtEl>
                                          <p:spTgt spid="130089"/>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130094"/>
                                        </p:tgtEl>
                                        <p:attrNameLst>
                                          <p:attrName>style.visibility</p:attrName>
                                        </p:attrNameLst>
                                      </p:cBhvr>
                                      <p:to>
                                        <p:strVal val="visible"/>
                                      </p:to>
                                    </p:set>
                                    <p:animEffect transition="in" filter="wipe(left)">
                                      <p:cBhvr>
                                        <p:cTn id="43" dur="500"/>
                                        <p:tgtEl>
                                          <p:spTgt spid="130094"/>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130088"/>
                                        </p:tgtEl>
                                        <p:attrNameLst>
                                          <p:attrName>style.visibility</p:attrName>
                                        </p:attrNameLst>
                                      </p:cBhvr>
                                      <p:to>
                                        <p:strVal val="visible"/>
                                      </p:to>
                                    </p:set>
                                    <p:animEffect transition="in" filter="strips(upRight)">
                                      <p:cBhvr>
                                        <p:cTn id="46" dur="500"/>
                                        <p:tgtEl>
                                          <p:spTgt spid="13008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left)">
                                      <p:cBhvr>
                                        <p:cTn id="5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0087" grpId="0" animBg="1"/>
      <p:bldP spid="130087" grpId="1" animBg="1"/>
      <p:bldP spid="130088" grpId="0" animBg="1"/>
      <p:bldP spid="130089" grpId="0" animBg="1"/>
      <p:bldP spid="130089" grpId="1" animBg="1"/>
      <p:bldP spid="130092" grpId="0" animBg="1"/>
      <p:bldP spid="130092" grpId="1" animBg="1"/>
      <p:bldP spid="130093" grpId="0" animBg="1"/>
      <p:bldP spid="130093" grpId="1" animBg="1"/>
      <p:bldP spid="13009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altLang="en-US" smtClean="0"/>
              <a:t>Costs in Short and Long Run</a:t>
            </a:r>
          </a:p>
        </p:txBody>
      </p:sp>
      <p:sp>
        <p:nvSpPr>
          <p:cNvPr id="35843" name="Content Placeholder 2"/>
          <p:cNvSpPr>
            <a:spLocks noGrp="1"/>
          </p:cNvSpPr>
          <p:nvPr>
            <p:ph idx="1"/>
          </p:nvPr>
        </p:nvSpPr>
        <p:spPr/>
        <p:txBody>
          <a:bodyPr/>
          <a:lstStyle/>
          <a:p>
            <a:r>
              <a:rPr lang="en-US" altLang="en-US" dirty="0" smtClean="0"/>
              <a:t>Economies of scale</a:t>
            </a:r>
          </a:p>
          <a:p>
            <a:pPr lvl="1"/>
            <a:r>
              <a:rPr lang="en-US" altLang="en-US" dirty="0" smtClean="0"/>
              <a:t>Long-run average total cost falls as the quantity of output increases</a:t>
            </a:r>
          </a:p>
          <a:p>
            <a:pPr lvl="2"/>
            <a:r>
              <a:rPr lang="en-US" altLang="en-US" dirty="0" smtClean="0"/>
              <a:t>Increasing specialization among workers</a:t>
            </a:r>
          </a:p>
          <a:p>
            <a:pPr lvl="2"/>
            <a:r>
              <a:rPr lang="en-US" altLang="en-US" dirty="0" smtClean="0"/>
              <a:t>More common when Q is low </a:t>
            </a:r>
          </a:p>
          <a:p>
            <a:r>
              <a:rPr lang="en-US" altLang="en-US" dirty="0" smtClean="0"/>
              <a:t>Constant returns to scale</a:t>
            </a:r>
          </a:p>
          <a:p>
            <a:pPr lvl="1"/>
            <a:r>
              <a:rPr lang="en-US" altLang="en-US" dirty="0" smtClean="0"/>
              <a:t>Long-run average total cost stays the same as the quantity of output changes</a:t>
            </a:r>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7AD165D-F943-404A-8137-EAB5FA8B7BD8}" type="slidenum">
              <a:rPr lang="en-US" altLang="en-US" sz="1200" smtClean="0">
                <a:solidFill>
                  <a:srgbClr val="002060"/>
                </a:solidFill>
              </a:rPr>
              <a:pPr eaLnBrk="1" hangingPunct="1"/>
              <a:t>42</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68707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r>
              <a:rPr lang="en-US" altLang="en-US" smtClean="0"/>
              <a:t>Costs in Short and Long Run</a:t>
            </a:r>
          </a:p>
        </p:txBody>
      </p:sp>
      <p:sp>
        <p:nvSpPr>
          <p:cNvPr id="36867" name="Content Placeholder 2"/>
          <p:cNvSpPr>
            <a:spLocks noGrp="1"/>
          </p:cNvSpPr>
          <p:nvPr>
            <p:ph idx="1"/>
          </p:nvPr>
        </p:nvSpPr>
        <p:spPr/>
        <p:txBody>
          <a:bodyPr/>
          <a:lstStyle/>
          <a:p>
            <a:r>
              <a:rPr lang="en-US" altLang="en-US" dirty="0" smtClean="0"/>
              <a:t>Diseconomies of scale</a:t>
            </a:r>
          </a:p>
          <a:p>
            <a:pPr lvl="1"/>
            <a:r>
              <a:rPr lang="en-US" altLang="en-US" dirty="0" smtClean="0"/>
              <a:t>Long-run average total cost rises as the quantity of output increases</a:t>
            </a:r>
          </a:p>
          <a:p>
            <a:pPr lvl="1"/>
            <a:r>
              <a:rPr lang="en-US" altLang="en-US" dirty="0" smtClean="0"/>
              <a:t>Increasing coordination </a:t>
            </a:r>
            <a:r>
              <a:rPr lang="en-US" altLang="en-US" dirty="0"/>
              <a:t>problems in large organizations.  </a:t>
            </a:r>
            <a:endParaRPr lang="en-US" altLang="en-US" dirty="0" smtClean="0"/>
          </a:p>
          <a:p>
            <a:pPr lvl="2"/>
            <a:r>
              <a:rPr lang="en-US" altLang="en-US" dirty="0" smtClean="0"/>
              <a:t>E.g</a:t>
            </a:r>
            <a:r>
              <a:rPr lang="en-US" altLang="en-US" dirty="0"/>
              <a:t>., management becomes stretched, can’t control costs. </a:t>
            </a:r>
          </a:p>
          <a:p>
            <a:pPr lvl="2"/>
            <a:r>
              <a:rPr lang="en-US" altLang="en-US" dirty="0"/>
              <a:t>More common when Q is high. </a:t>
            </a:r>
          </a:p>
          <a:p>
            <a:pPr lvl="1"/>
            <a:endParaRPr lang="en-US" altLang="en-US" dirty="0" smtClean="0"/>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C431F0E2-F988-4AC1-82DA-FC0AE505591D}" type="slidenum">
              <a:rPr lang="en-US" altLang="en-US" sz="1200" smtClean="0">
                <a:solidFill>
                  <a:srgbClr val="002060"/>
                </a:solidFill>
              </a:rPr>
              <a:pPr eaLnBrk="1" hangingPunct="1"/>
              <a:t>43</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5579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r>
              <a:rPr lang="en-US" sz="3000" dirty="0" smtClean="0"/>
              <a:t>The </a:t>
            </a:r>
            <a:r>
              <a:rPr lang="en-US" sz="3000" dirty="0"/>
              <a:t>goal of firms is to maximize profit, which </a:t>
            </a:r>
            <a:r>
              <a:rPr lang="en-US" sz="3000" dirty="0" smtClean="0"/>
              <a:t>equals total </a:t>
            </a:r>
            <a:r>
              <a:rPr lang="en-US" sz="3000" dirty="0"/>
              <a:t>revenue minus total cost.</a:t>
            </a:r>
          </a:p>
          <a:p>
            <a:r>
              <a:rPr lang="en-US" sz="3000" dirty="0" smtClean="0"/>
              <a:t>When </a:t>
            </a:r>
            <a:r>
              <a:rPr lang="en-US" sz="3000" dirty="0"/>
              <a:t>analyzing a firm’s behavior, it is important </a:t>
            </a:r>
            <a:r>
              <a:rPr lang="en-US" sz="3000" dirty="0" smtClean="0"/>
              <a:t>to include all </a:t>
            </a:r>
            <a:r>
              <a:rPr lang="en-US" sz="3000" dirty="0"/>
              <a:t>the opportunity costs of production. </a:t>
            </a:r>
            <a:endParaRPr lang="en-US" sz="3000" dirty="0" smtClean="0"/>
          </a:p>
          <a:p>
            <a:pPr lvl="1"/>
            <a:r>
              <a:rPr lang="en-US" sz="2800" dirty="0" smtClean="0"/>
              <a:t>Explicit: wages </a:t>
            </a:r>
            <a:r>
              <a:rPr lang="en-US" sz="2800" dirty="0"/>
              <a:t>a firm pays </a:t>
            </a:r>
            <a:r>
              <a:rPr lang="en-US" sz="2800" dirty="0" smtClean="0"/>
              <a:t>its workers </a:t>
            </a:r>
          </a:p>
          <a:p>
            <a:pPr lvl="1"/>
            <a:r>
              <a:rPr lang="en-US" sz="2800" dirty="0" smtClean="0"/>
              <a:t>Implicit: wages </a:t>
            </a:r>
            <a:r>
              <a:rPr lang="en-US" sz="2800" dirty="0"/>
              <a:t>the firm owner gives up by working at the </a:t>
            </a:r>
            <a:r>
              <a:rPr lang="en-US" sz="2800" dirty="0" smtClean="0"/>
              <a:t>firm rather than taking another job </a:t>
            </a:r>
          </a:p>
          <a:p>
            <a:r>
              <a:rPr lang="en-US" sz="3000" dirty="0" smtClean="0"/>
              <a:t>Economic profit </a:t>
            </a:r>
            <a:r>
              <a:rPr lang="en-US" sz="3000" dirty="0"/>
              <a:t>takes both explicit and implicit costs into account</a:t>
            </a:r>
            <a:r>
              <a:rPr lang="en-US" sz="3000" dirty="0" smtClean="0"/>
              <a:t>, whereas </a:t>
            </a:r>
            <a:r>
              <a:rPr lang="en-US" sz="3000" dirty="0"/>
              <a:t>accounting profit considers only explicit costs</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806938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firm’s costs reflect its production process</a:t>
            </a:r>
            <a:r>
              <a:rPr lang="en-US" sz="2800" dirty="0"/>
              <a:t>. </a:t>
            </a:r>
            <a:endParaRPr lang="en-US" sz="2800" dirty="0" smtClean="0"/>
          </a:p>
          <a:p>
            <a:pPr lvl="1"/>
            <a:r>
              <a:rPr lang="en-US" sz="2800" dirty="0" smtClean="0"/>
              <a:t>Diminishing marginal product: production </a:t>
            </a:r>
            <a:r>
              <a:rPr lang="en-US" sz="2800" dirty="0"/>
              <a:t>function gets flatter as </a:t>
            </a:r>
            <a:r>
              <a:rPr lang="en-US" sz="2800" dirty="0" smtClean="0"/>
              <a:t>Q of </a:t>
            </a:r>
            <a:r>
              <a:rPr lang="en-US" sz="2800" dirty="0"/>
              <a:t>an input </a:t>
            </a:r>
            <a:r>
              <a:rPr lang="en-US" sz="2800" dirty="0" smtClean="0"/>
              <a:t>increases</a:t>
            </a:r>
          </a:p>
          <a:p>
            <a:pPr lvl="1"/>
            <a:r>
              <a:rPr lang="en-US" sz="2800" dirty="0" smtClean="0"/>
              <a:t>Total-cost curve </a:t>
            </a:r>
            <a:r>
              <a:rPr lang="en-US" sz="2800" dirty="0"/>
              <a:t>gets steeper as the quantity produced rises.</a:t>
            </a:r>
          </a:p>
          <a:p>
            <a:r>
              <a:rPr lang="en-US" sz="3000" dirty="0" smtClean="0"/>
              <a:t>Firm’s </a:t>
            </a:r>
            <a:r>
              <a:rPr lang="en-US" sz="3000" dirty="0"/>
              <a:t>total costs </a:t>
            </a:r>
            <a:r>
              <a:rPr lang="en-US" sz="3000" dirty="0" smtClean="0"/>
              <a:t>= fixed </a:t>
            </a:r>
            <a:r>
              <a:rPr lang="en-US" sz="3000" dirty="0"/>
              <a:t>costs </a:t>
            </a:r>
            <a:r>
              <a:rPr lang="en-US" sz="3000" dirty="0" smtClean="0"/>
              <a:t>+ variable </a:t>
            </a:r>
            <a:r>
              <a:rPr lang="en-US" sz="3000" dirty="0"/>
              <a:t>costs. </a:t>
            </a:r>
            <a:endParaRPr lang="en-US" sz="3000" dirty="0" smtClean="0"/>
          </a:p>
          <a:p>
            <a:pPr lvl="1"/>
            <a:r>
              <a:rPr lang="en-US" sz="2800" dirty="0" smtClean="0"/>
              <a:t>Fixed costs: do </a:t>
            </a:r>
            <a:r>
              <a:rPr lang="en-US" sz="2800" dirty="0"/>
              <a:t>not </a:t>
            </a:r>
            <a:r>
              <a:rPr lang="en-US" sz="2800" dirty="0" smtClean="0"/>
              <a:t>change when </a:t>
            </a:r>
            <a:r>
              <a:rPr lang="en-US" sz="2800" dirty="0"/>
              <a:t>the firm alters the quantity of output produced.</a:t>
            </a:r>
          </a:p>
          <a:p>
            <a:pPr lvl="1"/>
            <a:r>
              <a:rPr lang="en-US" sz="2800" dirty="0"/>
              <a:t>Variable </a:t>
            </a:r>
            <a:r>
              <a:rPr lang="en-US" sz="2800" dirty="0" smtClean="0"/>
              <a:t>costs: change </a:t>
            </a:r>
            <a:r>
              <a:rPr lang="en-US" sz="2800" dirty="0"/>
              <a:t>when the </a:t>
            </a:r>
            <a:r>
              <a:rPr lang="en-US" sz="2800" dirty="0" smtClean="0"/>
              <a:t>firm alters the </a:t>
            </a:r>
            <a:r>
              <a:rPr lang="en-US" sz="2800" dirty="0"/>
              <a:t>quantity of output produced</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500389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smtClean="0"/>
              <a:t>Average </a:t>
            </a:r>
            <a:r>
              <a:rPr lang="en-US" sz="2800" dirty="0"/>
              <a:t>total cost is total cost divided </a:t>
            </a:r>
            <a:r>
              <a:rPr lang="en-US" sz="2800" dirty="0" smtClean="0"/>
              <a:t>by the </a:t>
            </a:r>
            <a:r>
              <a:rPr lang="en-US" sz="2800" dirty="0"/>
              <a:t>quantity of output. </a:t>
            </a:r>
            <a:endParaRPr lang="en-US" sz="2800" dirty="0" smtClean="0"/>
          </a:p>
          <a:p>
            <a:r>
              <a:rPr lang="en-US" sz="2800" dirty="0" smtClean="0"/>
              <a:t>Marginal </a:t>
            </a:r>
            <a:r>
              <a:rPr lang="en-US" sz="2800" dirty="0"/>
              <a:t>cost is the amount </a:t>
            </a:r>
            <a:r>
              <a:rPr lang="en-US" sz="2800" dirty="0" smtClean="0"/>
              <a:t>by which </a:t>
            </a:r>
            <a:r>
              <a:rPr lang="en-US" sz="2800" dirty="0"/>
              <a:t>total cost rises if output increases by 1 unit.</a:t>
            </a:r>
          </a:p>
          <a:p>
            <a:r>
              <a:rPr lang="en-US" sz="2800" dirty="0" smtClean="0"/>
              <a:t>Graph </a:t>
            </a:r>
            <a:r>
              <a:rPr lang="en-US" sz="2800" dirty="0"/>
              <a:t>average total cost and marginal cost. </a:t>
            </a:r>
            <a:endParaRPr lang="en-US" sz="2800" dirty="0" smtClean="0"/>
          </a:p>
          <a:p>
            <a:pPr lvl="1"/>
            <a:r>
              <a:rPr lang="en-US" sz="2800" dirty="0" smtClean="0"/>
              <a:t>Marginal </a:t>
            </a:r>
            <a:r>
              <a:rPr lang="en-US" sz="2800" dirty="0"/>
              <a:t>cost rises with the </a:t>
            </a:r>
            <a:r>
              <a:rPr lang="en-US" sz="2800" dirty="0" smtClean="0"/>
              <a:t>quantity of </a:t>
            </a:r>
            <a:r>
              <a:rPr lang="en-US" sz="2800" dirty="0"/>
              <a:t>output. </a:t>
            </a:r>
            <a:endParaRPr lang="en-US" sz="2800" dirty="0" smtClean="0"/>
          </a:p>
          <a:p>
            <a:pPr lvl="1"/>
            <a:r>
              <a:rPr lang="en-US" sz="2800" dirty="0" smtClean="0"/>
              <a:t>Average </a:t>
            </a:r>
            <a:r>
              <a:rPr lang="en-US" sz="2800" dirty="0"/>
              <a:t>total cost first falls as </a:t>
            </a:r>
            <a:r>
              <a:rPr lang="en-US" sz="2800" dirty="0" smtClean="0"/>
              <a:t>output increases and </a:t>
            </a:r>
            <a:r>
              <a:rPr lang="en-US" sz="2800" dirty="0"/>
              <a:t>then rises as output increases further.</a:t>
            </a:r>
          </a:p>
          <a:p>
            <a:pPr lvl="1"/>
            <a:r>
              <a:rPr lang="en-US" sz="2800" dirty="0"/>
              <a:t>The </a:t>
            </a:r>
            <a:r>
              <a:rPr lang="en-US" sz="2800" dirty="0" smtClean="0"/>
              <a:t>marginal-cost </a:t>
            </a:r>
            <a:r>
              <a:rPr lang="en-US" sz="2800" dirty="0"/>
              <a:t>curve always crosses the </a:t>
            </a:r>
            <a:r>
              <a:rPr lang="en-US" sz="2800" dirty="0" smtClean="0"/>
              <a:t>average total-cost </a:t>
            </a:r>
            <a:r>
              <a:rPr lang="en-US" sz="2800" dirty="0"/>
              <a:t>curve at the minimum of average total </a:t>
            </a:r>
            <a:r>
              <a:rPr lang="en-US" sz="2800" dirty="0" smtClean="0"/>
              <a:t>cost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2059107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firm’s costs often depend on the time horizon considered.</a:t>
            </a:r>
          </a:p>
          <a:p>
            <a:pPr lvl="1"/>
            <a:r>
              <a:rPr lang="en-US" sz="2800" dirty="0"/>
              <a:t>In particular, many costs are fixed in the </a:t>
            </a:r>
            <a:r>
              <a:rPr lang="en-US" sz="2800" dirty="0" smtClean="0"/>
              <a:t>short run </a:t>
            </a:r>
            <a:r>
              <a:rPr lang="en-US" sz="2800" dirty="0"/>
              <a:t>but variable in the long run. </a:t>
            </a:r>
            <a:endParaRPr lang="en-US" sz="2800" dirty="0" smtClean="0"/>
          </a:p>
          <a:p>
            <a:pPr lvl="1"/>
            <a:r>
              <a:rPr lang="en-US" sz="2800" dirty="0" smtClean="0"/>
              <a:t>As </a:t>
            </a:r>
            <a:r>
              <a:rPr lang="en-US" sz="2800" dirty="0"/>
              <a:t>a result, when </a:t>
            </a:r>
            <a:r>
              <a:rPr lang="en-US" sz="2800" dirty="0" smtClean="0"/>
              <a:t>the firm </a:t>
            </a:r>
            <a:r>
              <a:rPr lang="en-US" sz="2800" dirty="0"/>
              <a:t>changes its level of production, average total </a:t>
            </a:r>
            <a:r>
              <a:rPr lang="en-US" sz="2800" dirty="0" smtClean="0"/>
              <a:t>cost may </a:t>
            </a:r>
            <a:r>
              <a:rPr lang="en-US" sz="2800" dirty="0"/>
              <a:t>rise more in the short run than in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466262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dirty="0"/>
              <a:t>Costs:  Explicit vs. Implicit</a:t>
            </a:r>
            <a:endParaRPr lang="en-US" altLang="en-US" dirty="0" smtClean="0"/>
          </a:p>
        </p:txBody>
      </p:sp>
      <p:sp>
        <p:nvSpPr>
          <p:cNvPr id="10243" name="Content Placeholder 2"/>
          <p:cNvSpPr>
            <a:spLocks noGrp="1"/>
          </p:cNvSpPr>
          <p:nvPr>
            <p:ph idx="1"/>
          </p:nvPr>
        </p:nvSpPr>
        <p:spPr/>
        <p:txBody>
          <a:bodyPr/>
          <a:lstStyle/>
          <a:p>
            <a:r>
              <a:rPr lang="en-US" altLang="en-US" dirty="0" smtClean="0"/>
              <a:t>‘The </a:t>
            </a:r>
            <a:r>
              <a:rPr lang="en-US" altLang="en-US" dirty="0"/>
              <a:t>cost of something is what you give up to get it</a:t>
            </a:r>
            <a:r>
              <a:rPr lang="en-US" altLang="en-US" dirty="0" smtClean="0"/>
              <a:t>.’</a:t>
            </a:r>
            <a:endParaRPr lang="en-US" altLang="en-US" dirty="0"/>
          </a:p>
          <a:p>
            <a:r>
              <a:rPr lang="en-US" altLang="en-US" dirty="0" smtClean="0"/>
              <a:t>Explicit </a:t>
            </a:r>
            <a:r>
              <a:rPr lang="en-US" altLang="en-US" dirty="0"/>
              <a:t>costs </a:t>
            </a:r>
            <a:endParaRPr lang="en-US" altLang="en-US" dirty="0" smtClean="0"/>
          </a:p>
          <a:p>
            <a:pPr lvl="1"/>
            <a:r>
              <a:rPr lang="en-US" altLang="en-US" dirty="0" smtClean="0"/>
              <a:t>Require </a:t>
            </a:r>
            <a:r>
              <a:rPr lang="en-US" altLang="en-US" dirty="0"/>
              <a:t>an outlay of </a:t>
            </a:r>
            <a:r>
              <a:rPr lang="en-US" altLang="en-US" dirty="0" smtClean="0"/>
              <a:t>money</a:t>
            </a:r>
          </a:p>
          <a:p>
            <a:pPr lvl="2"/>
            <a:r>
              <a:rPr lang="en-US" altLang="en-US" dirty="0" smtClean="0"/>
              <a:t>E.g</a:t>
            </a:r>
            <a:r>
              <a:rPr lang="en-US" altLang="en-US" dirty="0"/>
              <a:t>., paying wages to workers.</a:t>
            </a:r>
          </a:p>
          <a:p>
            <a:r>
              <a:rPr lang="en-US" altLang="en-US" dirty="0"/>
              <a:t>Implicit costs </a:t>
            </a:r>
            <a:endParaRPr lang="en-US" altLang="en-US" dirty="0" smtClean="0"/>
          </a:p>
          <a:p>
            <a:pPr lvl="1"/>
            <a:r>
              <a:rPr lang="en-US" altLang="en-US" dirty="0" smtClean="0"/>
              <a:t>Do </a:t>
            </a:r>
            <a:r>
              <a:rPr lang="en-US" altLang="en-US" dirty="0"/>
              <a:t>not require a cash </a:t>
            </a:r>
            <a:r>
              <a:rPr lang="en-US" altLang="en-US" dirty="0" smtClean="0"/>
              <a:t>outlay</a:t>
            </a:r>
          </a:p>
          <a:p>
            <a:pPr lvl="2"/>
            <a:r>
              <a:rPr lang="en-US" altLang="en-US" dirty="0" smtClean="0"/>
              <a:t>E.g</a:t>
            </a:r>
            <a:r>
              <a:rPr lang="en-US" altLang="en-US" dirty="0"/>
              <a:t>., </a:t>
            </a:r>
            <a:r>
              <a:rPr lang="en-US" altLang="en-US" dirty="0" smtClean="0"/>
              <a:t>the </a:t>
            </a:r>
            <a:r>
              <a:rPr lang="en-US" altLang="en-US" dirty="0"/>
              <a:t>opportunity cost of the owner’s time</a:t>
            </a:r>
            <a:r>
              <a:rPr lang="en-US" altLang="en-US" dirty="0" smtClean="0"/>
              <a:t>.</a:t>
            </a:r>
          </a:p>
          <a:p>
            <a:r>
              <a:rPr lang="en-US" altLang="en-US" dirty="0" smtClean="0"/>
              <a:t>Total cost = Explicit + Implicit costs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3361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vs. Implicit Costs:  An Example</a:t>
            </a:r>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You need $100,000 to start your business. </a:t>
            </a:r>
            <a:r>
              <a:rPr lang="en-US" sz="3000" dirty="0" smtClean="0">
                <a:solidFill>
                  <a:schemeClr val="accent6">
                    <a:lumMod val="50000"/>
                  </a:schemeClr>
                </a:solidFill>
              </a:rPr>
              <a:t>The </a:t>
            </a:r>
            <a:r>
              <a:rPr lang="en-US" sz="3000" dirty="0">
                <a:solidFill>
                  <a:schemeClr val="accent6">
                    <a:lumMod val="50000"/>
                  </a:schemeClr>
                </a:solidFill>
              </a:rPr>
              <a:t>interest rate is 5%. </a:t>
            </a:r>
          </a:p>
          <a:p>
            <a:r>
              <a:rPr lang="en-US" sz="3000" dirty="0">
                <a:solidFill>
                  <a:schemeClr val="accent6">
                    <a:lumMod val="50000"/>
                  </a:schemeClr>
                </a:solidFill>
              </a:rPr>
              <a:t>Case 1:  borrow $100,000</a:t>
            </a:r>
          </a:p>
          <a:p>
            <a:pPr lvl="1"/>
            <a:r>
              <a:rPr lang="en-US" dirty="0"/>
              <a:t>explicit cost = $5000 interest on loan</a:t>
            </a:r>
          </a:p>
          <a:p>
            <a:r>
              <a:rPr lang="en-US" sz="3000" dirty="0">
                <a:solidFill>
                  <a:schemeClr val="accent6">
                    <a:lumMod val="50000"/>
                  </a:schemeClr>
                </a:solidFill>
              </a:rPr>
              <a:t>Case 2:  use $40,000 of your savings, </a:t>
            </a:r>
            <a:br>
              <a:rPr lang="en-US" sz="3000" dirty="0">
                <a:solidFill>
                  <a:schemeClr val="accent6">
                    <a:lumMod val="50000"/>
                  </a:schemeClr>
                </a:solidFill>
              </a:rPr>
            </a:br>
            <a:r>
              <a:rPr lang="en-US" sz="3000" dirty="0">
                <a:solidFill>
                  <a:schemeClr val="accent6">
                    <a:lumMod val="50000"/>
                  </a:schemeClr>
                </a:solidFill>
              </a:rPr>
              <a:t>borrow the other $60,000</a:t>
            </a:r>
          </a:p>
          <a:p>
            <a:pPr lvl="1"/>
            <a:r>
              <a:rPr lang="en-US" dirty="0"/>
              <a:t>explicit cost = $3000 (5%) interest on the loan</a:t>
            </a:r>
          </a:p>
          <a:p>
            <a:pPr lvl="1"/>
            <a:r>
              <a:rPr lang="en-US" dirty="0"/>
              <a:t>implicit cost = $2000 (5%) foregone interest you could have earned on your $40,000.</a:t>
            </a:r>
          </a:p>
          <a:p>
            <a:pPr marL="0" indent="0">
              <a:buNone/>
            </a:pPr>
            <a:r>
              <a:rPr lang="en-US" sz="3000" dirty="0">
                <a:solidFill>
                  <a:srgbClr val="FF0000"/>
                </a:solidFill>
                <a:cs typeface="Arial"/>
              </a:rPr>
              <a:t>In both cases, total (</a:t>
            </a:r>
            <a:r>
              <a:rPr lang="en-US" sz="3000" dirty="0" err="1">
                <a:solidFill>
                  <a:srgbClr val="FF0000"/>
                </a:solidFill>
                <a:cs typeface="Arial"/>
              </a:rPr>
              <a:t>exp</a:t>
            </a:r>
            <a:r>
              <a:rPr lang="en-US" sz="3000" dirty="0">
                <a:solidFill>
                  <a:srgbClr val="FF0000"/>
                </a:solidFill>
                <a:cs typeface="Arial"/>
              </a:rPr>
              <a:t> + imp) costs are $</a:t>
            </a:r>
            <a:r>
              <a:rPr lang="en-US" sz="3000" dirty="0" smtClean="0">
                <a:solidFill>
                  <a:srgbClr val="FF0000"/>
                </a:solidFill>
                <a:cs typeface="Arial"/>
              </a:rPr>
              <a:t>5000</a:t>
            </a:r>
            <a:endParaRPr lang="en-US" sz="3000" dirty="0">
              <a:solidFill>
                <a:srgbClr val="FF0000"/>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1321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Economic Profit  vs. Accounting Profit</a:t>
            </a:r>
          </a:p>
        </p:txBody>
      </p:sp>
      <p:sp>
        <p:nvSpPr>
          <p:cNvPr id="3" name="Content Placeholder 2"/>
          <p:cNvSpPr>
            <a:spLocks noGrp="1"/>
          </p:cNvSpPr>
          <p:nvPr>
            <p:ph idx="1"/>
          </p:nvPr>
        </p:nvSpPr>
        <p:spPr/>
        <p:txBody>
          <a:bodyPr/>
          <a:lstStyle/>
          <a:p>
            <a:r>
              <a:rPr lang="en-US" dirty="0"/>
              <a:t>Accounting profit </a:t>
            </a:r>
          </a:p>
          <a:p>
            <a:pPr marL="457200" lvl="1" indent="0">
              <a:buNone/>
            </a:pPr>
            <a:r>
              <a:rPr lang="en-US" dirty="0" smtClean="0"/>
              <a:t>=total </a:t>
            </a:r>
            <a:r>
              <a:rPr lang="en-US" dirty="0"/>
              <a:t>revenue minus total explicit costs</a:t>
            </a:r>
          </a:p>
          <a:p>
            <a:r>
              <a:rPr lang="en-US" dirty="0"/>
              <a:t>Economic profit</a:t>
            </a:r>
          </a:p>
          <a:p>
            <a:pPr marL="457200" lvl="1" indent="0">
              <a:buNone/>
            </a:pPr>
            <a:r>
              <a:rPr lang="en-US" dirty="0" smtClean="0"/>
              <a:t>=total </a:t>
            </a:r>
            <a:r>
              <a:rPr lang="en-US" dirty="0"/>
              <a:t>revenue minus total costs (including explicit and implicit costs)</a:t>
            </a:r>
          </a:p>
          <a:p>
            <a:r>
              <a:rPr lang="en-US" dirty="0"/>
              <a:t>Accounting profit ignores implicit costs, </a:t>
            </a:r>
            <a:br>
              <a:rPr lang="en-US" dirty="0"/>
            </a:br>
            <a:r>
              <a:rPr lang="en-US" dirty="0"/>
              <a:t>so it’s higher than economic profit.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644361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763000" cy="813461"/>
          </a:xfrm>
        </p:spPr>
        <p:txBody>
          <a:bodyPr/>
          <a:lstStyle/>
          <a:p>
            <a:pPr algn="l"/>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rgbClr val="AE1221"/>
                </a:solidFill>
              </a:rPr>
              <a:t>Economic </a:t>
            </a:r>
            <a:r>
              <a:rPr lang="en-US" dirty="0">
                <a:solidFill>
                  <a:srgbClr val="AE1221"/>
                </a:solidFill>
              </a:rPr>
              <a:t>profit vs. accounting profit</a:t>
            </a:r>
            <a:endParaRPr lang="en-US" dirty="0"/>
          </a:p>
        </p:txBody>
      </p:sp>
      <p:sp>
        <p:nvSpPr>
          <p:cNvPr id="3" name="Content Placeholder 2"/>
          <p:cNvSpPr>
            <a:spLocks noGrp="1"/>
          </p:cNvSpPr>
          <p:nvPr>
            <p:ph idx="1"/>
          </p:nvPr>
        </p:nvSpPr>
        <p:spPr>
          <a:xfrm>
            <a:off x="347241" y="1066800"/>
            <a:ext cx="8518947" cy="5381625"/>
          </a:xfrm>
        </p:spPr>
        <p:txBody>
          <a:bodyPr/>
          <a:lstStyle/>
          <a:p>
            <a:pPr marL="0" indent="0">
              <a:buNone/>
            </a:pPr>
            <a:r>
              <a:rPr lang="en-US" dirty="0">
                <a:solidFill>
                  <a:schemeClr val="accent6">
                    <a:lumMod val="50000"/>
                  </a:schemeClr>
                </a:solidFill>
              </a:rPr>
              <a:t>The equilibrium rent on office space has just increased by $500/month. </a:t>
            </a:r>
          </a:p>
          <a:p>
            <a:pPr marL="0" indent="0">
              <a:buNone/>
            </a:pPr>
            <a:r>
              <a:rPr lang="en-US" dirty="0">
                <a:solidFill>
                  <a:schemeClr val="accent6">
                    <a:lumMod val="50000"/>
                  </a:schemeClr>
                </a:solidFill>
              </a:rPr>
              <a:t>Determine the effects on accounting profit and economic profit if:</a:t>
            </a:r>
          </a:p>
          <a:p>
            <a:pPr marL="690563" lvl="1" indent="-403225">
              <a:buNone/>
            </a:pPr>
            <a:r>
              <a:rPr lang="en-US" sz="2600" b="1" dirty="0">
                <a:solidFill>
                  <a:srgbClr val="800000"/>
                </a:solidFill>
              </a:rPr>
              <a:t>a.</a:t>
            </a:r>
            <a:r>
              <a:rPr lang="en-US" sz="2600" b="1" dirty="0">
                <a:solidFill>
                  <a:srgbClr val="C00000"/>
                </a:solidFill>
              </a:rPr>
              <a:t>	</a:t>
            </a:r>
            <a:r>
              <a:rPr lang="en-US" dirty="0"/>
              <a:t>you rent your office space</a:t>
            </a:r>
          </a:p>
          <a:p>
            <a:pPr marL="690563" lvl="1" indent="-403225">
              <a:buNone/>
            </a:pPr>
            <a:r>
              <a:rPr lang="en-US" sz="2600" b="1" dirty="0">
                <a:solidFill>
                  <a:srgbClr val="800000"/>
                </a:solidFill>
              </a:rPr>
              <a:t>b.</a:t>
            </a:r>
            <a:r>
              <a:rPr lang="en-US" sz="2600" b="1" dirty="0">
                <a:solidFill>
                  <a:srgbClr val="C00000"/>
                </a:solidFill>
              </a:rPr>
              <a:t>	</a:t>
            </a:r>
            <a:r>
              <a:rPr lang="en-US" dirty="0"/>
              <a:t>you own your office space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29429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813461"/>
          </a:xfrm>
        </p:spPr>
        <p:txBody>
          <a:bodyPr/>
          <a:lstStyle/>
          <a:p>
            <a:pPr algn="l"/>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1066800"/>
            <a:ext cx="8518947" cy="5381625"/>
          </a:xfrm>
        </p:spPr>
        <p:txBody>
          <a:bodyPr>
            <a:noAutofit/>
          </a:bodyPr>
          <a:lstStyle/>
          <a:p>
            <a:pPr lvl="0">
              <a:lnSpc>
                <a:spcPct val="100000"/>
              </a:lnSpc>
              <a:spcBef>
                <a:spcPct val="25000"/>
              </a:spcBef>
              <a:buClr>
                <a:srgbClr val="003399"/>
              </a:buClr>
              <a:buNone/>
            </a:pPr>
            <a:r>
              <a:rPr lang="en-US" sz="3000" dirty="0">
                <a:solidFill>
                  <a:prstClr val="black"/>
                </a:solidFill>
              </a:rPr>
              <a:t>The rent on office space increases $500/month.  </a:t>
            </a:r>
          </a:p>
          <a:p>
            <a:pPr lvl="0">
              <a:buClr>
                <a:srgbClr val="003399"/>
              </a:buClr>
              <a:buNone/>
            </a:pPr>
            <a:r>
              <a:rPr lang="en-US" sz="3000" b="1" dirty="0">
                <a:solidFill>
                  <a:srgbClr val="800000"/>
                </a:solidFill>
              </a:rPr>
              <a:t>a.</a:t>
            </a:r>
            <a:r>
              <a:rPr lang="en-US" sz="3000" b="1" dirty="0">
                <a:solidFill>
                  <a:srgbClr val="C00000"/>
                </a:solidFill>
              </a:rPr>
              <a:t>	</a:t>
            </a:r>
            <a:r>
              <a:rPr lang="en-US" sz="3000" dirty="0">
                <a:solidFill>
                  <a:prstClr val="black"/>
                </a:solidFill>
              </a:rPr>
              <a:t>You rent your office space.</a:t>
            </a:r>
          </a:p>
          <a:p>
            <a:pPr>
              <a:spcBef>
                <a:spcPct val="5000"/>
              </a:spcBef>
              <a:buClr>
                <a:srgbClr val="003399"/>
              </a:buClr>
            </a:pPr>
            <a:r>
              <a:rPr lang="en-US" sz="3000" dirty="0" smtClean="0">
                <a:solidFill>
                  <a:schemeClr val="accent6">
                    <a:lumMod val="50000"/>
                  </a:schemeClr>
                </a:solidFill>
              </a:rPr>
              <a:t>Explicit </a:t>
            </a:r>
            <a:r>
              <a:rPr lang="en-US" sz="3000" dirty="0">
                <a:solidFill>
                  <a:schemeClr val="accent6">
                    <a:lumMod val="50000"/>
                  </a:schemeClr>
                </a:solidFill>
              </a:rPr>
              <a:t>costs increase $500/month</a:t>
            </a:r>
            <a:r>
              <a:rPr lang="en-US" sz="3000" dirty="0" smtClean="0">
                <a:solidFill>
                  <a:schemeClr val="accent6">
                    <a:lumMod val="50000"/>
                  </a:schemeClr>
                </a:solidFill>
              </a:rPr>
              <a:t>. Accounting </a:t>
            </a:r>
            <a:r>
              <a:rPr lang="en-US" sz="3000" dirty="0">
                <a:solidFill>
                  <a:schemeClr val="accent6">
                    <a:lumMod val="50000"/>
                  </a:schemeClr>
                </a:solidFill>
              </a:rPr>
              <a:t>profit &amp; economic profit each fall $500/month.  </a:t>
            </a:r>
          </a:p>
          <a:p>
            <a:pPr lvl="0">
              <a:lnSpc>
                <a:spcPct val="100000"/>
              </a:lnSpc>
              <a:spcBef>
                <a:spcPct val="30000"/>
              </a:spcBef>
              <a:buClr>
                <a:srgbClr val="003399"/>
              </a:buClr>
              <a:buNone/>
            </a:pPr>
            <a:r>
              <a:rPr lang="en-US" sz="3000" b="1" dirty="0">
                <a:solidFill>
                  <a:srgbClr val="800000"/>
                </a:solidFill>
              </a:rPr>
              <a:t>b.	</a:t>
            </a:r>
            <a:r>
              <a:rPr lang="en-US" sz="3000" dirty="0">
                <a:solidFill>
                  <a:prstClr val="black"/>
                </a:solidFill>
              </a:rPr>
              <a:t>You own your office space.</a:t>
            </a:r>
          </a:p>
          <a:p>
            <a:pPr>
              <a:spcBef>
                <a:spcPct val="5000"/>
              </a:spcBef>
              <a:buClr>
                <a:srgbClr val="003399"/>
              </a:buClr>
            </a:pPr>
            <a:r>
              <a:rPr lang="en-US" sz="3000" dirty="0" smtClean="0">
                <a:solidFill>
                  <a:schemeClr val="accent6">
                    <a:lumMod val="50000"/>
                  </a:schemeClr>
                </a:solidFill>
              </a:rPr>
              <a:t>Explicit </a:t>
            </a:r>
            <a:r>
              <a:rPr lang="en-US" sz="3000" dirty="0">
                <a:solidFill>
                  <a:schemeClr val="accent6">
                    <a:lumMod val="50000"/>
                  </a:schemeClr>
                </a:solidFill>
              </a:rPr>
              <a:t>costs do not change, </a:t>
            </a:r>
            <a:r>
              <a:rPr lang="en-US" sz="3000" dirty="0" smtClean="0">
                <a:solidFill>
                  <a:schemeClr val="accent6">
                    <a:lumMod val="50000"/>
                  </a:schemeClr>
                </a:solidFill>
              </a:rPr>
              <a:t>so </a:t>
            </a:r>
            <a:r>
              <a:rPr lang="en-US" sz="3000" dirty="0">
                <a:solidFill>
                  <a:schemeClr val="accent6">
                    <a:lumMod val="50000"/>
                  </a:schemeClr>
                </a:solidFill>
              </a:rPr>
              <a:t>accounting profit does not change.  </a:t>
            </a:r>
            <a:endParaRPr lang="en-US" sz="3000" dirty="0" smtClean="0">
              <a:solidFill>
                <a:schemeClr val="accent6">
                  <a:lumMod val="50000"/>
                </a:schemeClr>
              </a:solidFill>
            </a:endParaRPr>
          </a:p>
          <a:p>
            <a:pPr>
              <a:spcBef>
                <a:spcPct val="5000"/>
              </a:spcBef>
              <a:buClr>
                <a:srgbClr val="003399"/>
              </a:buClr>
            </a:pPr>
            <a:r>
              <a:rPr lang="en-US" sz="3000" dirty="0" smtClean="0">
                <a:solidFill>
                  <a:schemeClr val="accent6">
                    <a:lumMod val="50000"/>
                  </a:schemeClr>
                </a:solidFill>
              </a:rPr>
              <a:t>Implicit </a:t>
            </a:r>
            <a:r>
              <a:rPr lang="en-US" sz="3000" dirty="0">
                <a:solidFill>
                  <a:schemeClr val="accent6">
                    <a:lumMod val="50000"/>
                  </a:schemeClr>
                </a:solidFill>
              </a:rPr>
              <a:t>costs increase $500/month (opp. cost </a:t>
            </a:r>
            <a:br>
              <a:rPr lang="en-US" sz="3000" dirty="0">
                <a:solidFill>
                  <a:schemeClr val="accent6">
                    <a:lumMod val="50000"/>
                  </a:schemeClr>
                </a:solidFill>
              </a:rPr>
            </a:br>
            <a:r>
              <a:rPr lang="en-US" sz="3000" dirty="0">
                <a:solidFill>
                  <a:schemeClr val="accent6">
                    <a:lumMod val="50000"/>
                  </a:schemeClr>
                </a:solidFill>
              </a:rPr>
              <a:t>of using your space instead of renting it) </a:t>
            </a:r>
            <a:r>
              <a:rPr lang="en-US" sz="3000" dirty="0" smtClean="0">
                <a:solidFill>
                  <a:schemeClr val="accent6">
                    <a:lumMod val="50000"/>
                  </a:schemeClr>
                </a:solidFill>
              </a:rPr>
              <a:t>so </a:t>
            </a:r>
            <a:r>
              <a:rPr lang="en-US" sz="3000" dirty="0">
                <a:solidFill>
                  <a:schemeClr val="accent6">
                    <a:lumMod val="50000"/>
                  </a:schemeClr>
                </a:solidFill>
              </a:rPr>
              <a:t>economic profit falls by $500/month.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584422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15984</TotalTime>
  <Words>7043</Words>
  <Application>Microsoft Office PowerPoint</Application>
  <PresentationFormat>On-screen Show (4:3)</PresentationFormat>
  <Paragraphs>1034</Paragraphs>
  <Slides>47</Slides>
  <Notes>47</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47</vt:i4>
      </vt:variant>
    </vt:vector>
  </HeadingPairs>
  <TitlesOfParts>
    <vt:vector size="67" baseType="lpstr">
      <vt:lpstr>Arial</vt:lpstr>
      <vt:lpstr>Arial Narrow</vt:lpstr>
      <vt:lpstr>Calibri</vt:lpstr>
      <vt:lpstr>Cambria</vt:lpstr>
      <vt:lpstr>Cambria Math</vt:lpstr>
      <vt:lpstr>Sabon-Bold</vt:lpstr>
      <vt:lpstr>Tahoma</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Active Learning 1  Brainstorming costs</vt:lpstr>
      <vt:lpstr>Look for the answers to these questions:</vt:lpstr>
      <vt:lpstr>Total Revenue, Total Cost, Profit</vt:lpstr>
      <vt:lpstr>Costs:  Explicit vs. Implicit</vt:lpstr>
      <vt:lpstr>Explicit vs. Implicit Costs:  An Example</vt:lpstr>
      <vt:lpstr>Economic Profit  vs. Accounting Profit</vt:lpstr>
      <vt:lpstr>Active Learning 2   Economic profit vs. accounting profit</vt:lpstr>
      <vt:lpstr>Active Learning 2    Answers</vt:lpstr>
      <vt:lpstr>Production Function </vt:lpstr>
      <vt:lpstr>EXAMPLE 1: Farmer Jack</vt:lpstr>
      <vt:lpstr>EXAMPLE 1:  Farmer Jack’s Production Function</vt:lpstr>
      <vt:lpstr>Marginal Product </vt:lpstr>
      <vt:lpstr>EXAMPLE 1:  Total &amp; Marginal Product</vt:lpstr>
      <vt:lpstr>Diminishing MPL</vt:lpstr>
      <vt:lpstr>EXAMPLE 1:  MPL = Slope of Prod Function</vt:lpstr>
      <vt:lpstr>Why MPL Is Important</vt:lpstr>
      <vt:lpstr>Why MPL Diminishes</vt:lpstr>
      <vt:lpstr>EXAMPLE 1:  Farmer Jack’s Costs</vt:lpstr>
      <vt:lpstr>EXAMPLE 1:  Farmer Jack’s Costs</vt:lpstr>
      <vt:lpstr>EXAMPLE 1:  Farmer Jack’s Total Cost Curve</vt:lpstr>
      <vt:lpstr>Marginal Cost</vt:lpstr>
      <vt:lpstr>EXAMPLE 1:  Total and Marginal Cost</vt:lpstr>
      <vt:lpstr>EXAMPLE 1:  The Marginal Cost Curve</vt:lpstr>
      <vt:lpstr>Why MC Is Important</vt:lpstr>
      <vt:lpstr>Fixed and Variable Costs</vt:lpstr>
      <vt:lpstr>EXAMPLE 2: Production Costs</vt:lpstr>
      <vt:lpstr>EXAMPLE 2:  Costs: TC = FC + VC</vt:lpstr>
      <vt:lpstr>EXAMPLE 2:  Marginal Cost</vt:lpstr>
      <vt:lpstr>EXAMPLE 2:  Average Fixed Cost, AFC</vt:lpstr>
      <vt:lpstr>EXAMPLE 2:  Average Variable Cost, AVC</vt:lpstr>
      <vt:lpstr>EXAMPLE 2:  Average Total Cost</vt:lpstr>
      <vt:lpstr>EXAMPLE 2:  Average Total Cost, usually U-shaped</vt:lpstr>
      <vt:lpstr>EXAMPLE 2:  The Various Cost Curves Together</vt:lpstr>
      <vt:lpstr>EXAMPLE 2:  ATC and MC</vt:lpstr>
      <vt:lpstr>Active Learning 3   Calculating costs</vt:lpstr>
      <vt:lpstr>Costs in the Short Run &amp; Long Run</vt:lpstr>
      <vt:lpstr>EXAMPLE 3:  LRATC with 3 factory sizes</vt:lpstr>
      <vt:lpstr>EXAMPLE 3:  LRATC with 3 factory sizes</vt:lpstr>
      <vt:lpstr>A Typical LRATC Curve</vt:lpstr>
      <vt:lpstr>How ATC Changes as  the Scale of Production Changes</vt:lpstr>
      <vt:lpstr>Costs in Short and Long Run</vt:lpstr>
      <vt:lpstr>Costs in Short and Long Run</vt:lpstr>
      <vt:lpstr>Summary </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494</cp:revision>
  <dcterms:created xsi:type="dcterms:W3CDTF">2016-03-16T19:41:09Z</dcterms:created>
  <dcterms:modified xsi:type="dcterms:W3CDTF">2017-10-31T22:54:36Z</dcterms:modified>
</cp:coreProperties>
</file>