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62"/>
  </p:notesMasterIdLst>
  <p:handoutMasterIdLst>
    <p:handoutMasterId r:id="rId63"/>
  </p:handoutMasterIdLst>
  <p:sldIdLst>
    <p:sldId id="256" r:id="rId10"/>
    <p:sldId id="374" r:id="rId11"/>
    <p:sldId id="1913" r:id="rId12"/>
    <p:sldId id="2054" r:id="rId13"/>
    <p:sldId id="2056" r:id="rId14"/>
    <p:sldId id="2144" r:id="rId15"/>
    <p:sldId id="2147" r:id="rId16"/>
    <p:sldId id="2148" r:id="rId17"/>
    <p:sldId id="2059" r:id="rId18"/>
    <p:sldId id="2057" r:id="rId19"/>
    <p:sldId id="2081" r:id="rId20"/>
    <p:sldId id="2082" r:id="rId21"/>
    <p:sldId id="2149" r:id="rId22"/>
    <p:sldId id="2063" r:id="rId23"/>
    <p:sldId id="2146" r:id="rId24"/>
    <p:sldId id="2150" r:id="rId25"/>
    <p:sldId id="2151" r:id="rId26"/>
    <p:sldId id="2152" r:id="rId27"/>
    <p:sldId id="2153" r:id="rId28"/>
    <p:sldId id="2068" r:id="rId29"/>
    <p:sldId id="2069" r:id="rId30"/>
    <p:sldId id="2072" r:id="rId31"/>
    <p:sldId id="2074" r:id="rId32"/>
    <p:sldId id="2076" r:id="rId33"/>
    <p:sldId id="2077" r:id="rId34"/>
    <p:sldId id="2154" r:id="rId35"/>
    <p:sldId id="2155" r:id="rId36"/>
    <p:sldId id="2156" r:id="rId37"/>
    <p:sldId id="2157" r:id="rId38"/>
    <p:sldId id="2084" r:id="rId39"/>
    <p:sldId id="2085" r:id="rId40"/>
    <p:sldId id="2158" r:id="rId41"/>
    <p:sldId id="2159" r:id="rId42"/>
    <p:sldId id="2160" r:id="rId43"/>
    <p:sldId id="2145" r:id="rId44"/>
    <p:sldId id="2161" r:id="rId45"/>
    <p:sldId id="2162" r:id="rId46"/>
    <p:sldId id="2163" r:id="rId47"/>
    <p:sldId id="2164" r:id="rId48"/>
    <p:sldId id="2090" r:id="rId49"/>
    <p:sldId id="2165" r:id="rId50"/>
    <p:sldId id="2092" r:id="rId51"/>
    <p:sldId id="2093" r:id="rId52"/>
    <p:sldId id="2097" r:id="rId53"/>
    <p:sldId id="2098" r:id="rId54"/>
    <p:sldId id="2137" r:id="rId55"/>
    <p:sldId id="1893" r:id="rId56"/>
    <p:sldId id="2166" r:id="rId57"/>
    <p:sldId id="2167" r:id="rId58"/>
    <p:sldId id="2052" r:id="rId59"/>
    <p:sldId id="2168" r:id="rId60"/>
    <p:sldId id="2169"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CCFF"/>
    <a:srgbClr val="006600"/>
    <a:srgbClr val="0000FF"/>
    <a:srgbClr val="FFFFCC"/>
    <a:srgbClr val="99CCFF"/>
    <a:srgbClr val="D60093"/>
    <a:srgbClr val="CCFFCC"/>
    <a:srgbClr val="005EA4"/>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5" autoAdjust="0"/>
    <p:restoredTop sz="82682" autoAdjust="0"/>
  </p:normalViewPr>
  <p:slideViewPr>
    <p:cSldViewPr>
      <p:cViewPr varScale="1">
        <p:scale>
          <a:sx n="94" d="100"/>
          <a:sy n="94" d="100"/>
        </p:scale>
        <p:origin x="426" y="90"/>
      </p:cViewPr>
      <p:guideLst>
        <p:guide orient="horz" pos="2160"/>
        <p:guide pos="2880"/>
      </p:guideLst>
    </p:cSldViewPr>
  </p:slideViewPr>
  <p:outlineViewPr>
    <p:cViewPr>
      <p:scale>
        <a:sx n="33" d="100"/>
        <a:sy n="33" d="100"/>
      </p:scale>
      <p:origin x="0" y="18150"/>
    </p:cViewPr>
  </p:outlineViewPr>
  <p:notesTextViewPr>
    <p:cViewPr>
      <p:scale>
        <a:sx n="1" d="1"/>
        <a:sy n="1" d="1"/>
      </p:scale>
      <p:origin x="0" y="0"/>
    </p:cViewPr>
  </p:notesTextViewPr>
  <p:sorterViewPr>
    <p:cViewPr>
      <p:scale>
        <a:sx n="80" d="100"/>
        <a:sy n="80" d="100"/>
      </p:scale>
      <p:origin x="0" y="0"/>
    </p:cViewPr>
  </p:sorterViewPr>
  <p:notesViewPr>
    <p:cSldViewPr>
      <p:cViewPr>
        <p:scale>
          <a:sx n="60" d="100"/>
          <a:sy n="60" d="100"/>
        </p:scale>
        <p:origin x="-2748" y="31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dreea\Downloads\fredgraph%20(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ndreea\Desktop\Cengage\Mankiw%208e\fred2\Ch31%20nco%20fredgraph%20(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'[fredgraph (2).xls]Sheet1'!$B$4</c:f>
              <c:strCache>
                <c:ptCount val="1"/>
                <c:pt idx="0">
                  <c:v>Exports %GDP</c:v>
                </c:pt>
              </c:strCache>
            </c:strRef>
          </c:tx>
          <c:spPr>
            <a:ln w="38100">
              <a:solidFill>
                <a:srgbClr val="FF0000"/>
              </a:solidFill>
            </a:ln>
          </c:spPr>
          <c:marker>
            <c:symbol val="none"/>
          </c:marker>
          <c:cat>
            <c:numRef>
              <c:f>'[fredgraph (2).xls]Sheet1'!$A$5:$A$229</c:f>
              <c:numCache>
                <c:formatCode>m/d/yyyy</c:formatCode>
                <c:ptCount val="225"/>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pt idx="208">
                  <c:v>40909</c:v>
                </c:pt>
                <c:pt idx="209">
                  <c:v>41000</c:v>
                </c:pt>
                <c:pt idx="210">
                  <c:v>41091</c:v>
                </c:pt>
                <c:pt idx="211">
                  <c:v>41183</c:v>
                </c:pt>
                <c:pt idx="212">
                  <c:v>41275</c:v>
                </c:pt>
                <c:pt idx="213">
                  <c:v>41365</c:v>
                </c:pt>
                <c:pt idx="214">
                  <c:v>41456</c:v>
                </c:pt>
                <c:pt idx="215">
                  <c:v>41548</c:v>
                </c:pt>
                <c:pt idx="216">
                  <c:v>41640</c:v>
                </c:pt>
                <c:pt idx="217">
                  <c:v>41730</c:v>
                </c:pt>
                <c:pt idx="218">
                  <c:v>41821</c:v>
                </c:pt>
                <c:pt idx="219">
                  <c:v>41913</c:v>
                </c:pt>
                <c:pt idx="220">
                  <c:v>42005</c:v>
                </c:pt>
                <c:pt idx="221">
                  <c:v>42095</c:v>
                </c:pt>
                <c:pt idx="222">
                  <c:v>42186</c:v>
                </c:pt>
                <c:pt idx="223">
                  <c:v>42278</c:v>
                </c:pt>
                <c:pt idx="224">
                  <c:v>42370</c:v>
                </c:pt>
              </c:numCache>
            </c:numRef>
          </c:cat>
          <c:val>
            <c:numRef>
              <c:f>'[fredgraph (2).xls]Sheet1'!$B$5:$B$229</c:f>
              <c:numCache>
                <c:formatCode>0.0%</c:formatCode>
                <c:ptCount val="225"/>
                <c:pt idx="0">
                  <c:v>4.7855696668507273E-2</c:v>
                </c:pt>
                <c:pt idx="1">
                  <c:v>5.0856826976229959E-2</c:v>
                </c:pt>
                <c:pt idx="2">
                  <c:v>4.9450549450549448E-2</c:v>
                </c:pt>
                <c:pt idx="3">
                  <c:v>5.0822398817224168E-2</c:v>
                </c:pt>
                <c:pt idx="4">
                  <c:v>5.0375526653233194E-2</c:v>
                </c:pt>
                <c:pt idx="5">
                  <c:v>4.9156799425905992E-2</c:v>
                </c:pt>
                <c:pt idx="6">
                  <c:v>4.7870468145019357E-2</c:v>
                </c:pt>
                <c:pt idx="7">
                  <c:v>4.8658872077028882E-2</c:v>
                </c:pt>
                <c:pt idx="8">
                  <c:v>4.7547043010752688E-2</c:v>
                </c:pt>
                <c:pt idx="9">
                  <c:v>5.0945901095253897E-2</c:v>
                </c:pt>
                <c:pt idx="10">
                  <c:v>4.757217847769029E-2</c:v>
                </c:pt>
                <c:pt idx="11">
                  <c:v>4.6321970314793667E-2</c:v>
                </c:pt>
                <c:pt idx="12">
                  <c:v>4.6731973663080136E-2</c:v>
                </c:pt>
                <c:pt idx="13">
                  <c:v>5.128205128205128E-2</c:v>
                </c:pt>
                <c:pt idx="14">
                  <c:v>4.7441860465116281E-2</c:v>
                </c:pt>
                <c:pt idx="15">
                  <c:v>4.9175320708613322E-2</c:v>
                </c:pt>
                <c:pt idx="16">
                  <c:v>5.0961108627626289E-2</c:v>
                </c:pt>
                <c:pt idx="17">
                  <c:v>5.1116333725029377E-2</c:v>
                </c:pt>
                <c:pt idx="18">
                  <c:v>5.023094688221709E-2</c:v>
                </c:pt>
                <c:pt idx="19">
                  <c:v>5.1832760595647197E-2</c:v>
                </c:pt>
                <c:pt idx="20">
                  <c:v>4.6023359288097886E-2</c:v>
                </c:pt>
                <c:pt idx="21">
                  <c:v>5.3386127799016934E-2</c:v>
                </c:pt>
                <c:pt idx="22">
                  <c:v>4.9186883497733931E-2</c:v>
                </c:pt>
                <c:pt idx="23">
                  <c:v>5.1093002198939336E-2</c:v>
                </c:pt>
                <c:pt idx="24">
                  <c:v>4.9416781638028345E-2</c:v>
                </c:pt>
                <c:pt idx="25">
                  <c:v>5.1412289395441027E-2</c:v>
                </c:pt>
                <c:pt idx="26">
                  <c:v>4.9220272904483435E-2</c:v>
                </c:pt>
                <c:pt idx="27">
                  <c:v>5.0784525092825487E-2</c:v>
                </c:pt>
                <c:pt idx="28">
                  <c:v>5.2009456264775412E-2</c:v>
                </c:pt>
                <c:pt idx="29">
                  <c:v>5.1110327811068029E-2</c:v>
                </c:pt>
                <c:pt idx="30">
                  <c:v>4.8926840526194317E-2</c:v>
                </c:pt>
                <c:pt idx="31">
                  <c:v>4.9705615942028984E-2</c:v>
                </c:pt>
                <c:pt idx="32">
                  <c:v>4.9939633410163539E-2</c:v>
                </c:pt>
                <c:pt idx="33">
                  <c:v>5.06247997436719E-2</c:v>
                </c:pt>
                <c:pt idx="34">
                  <c:v>5.1979418250551301E-2</c:v>
                </c:pt>
                <c:pt idx="35">
                  <c:v>5.0716420987527058E-2</c:v>
                </c:pt>
                <c:pt idx="36">
                  <c:v>4.4203335342575853E-2</c:v>
                </c:pt>
                <c:pt idx="37">
                  <c:v>5.3292465888866915E-2</c:v>
                </c:pt>
                <c:pt idx="38">
                  <c:v>5.1647286821705427E-2</c:v>
                </c:pt>
                <c:pt idx="39">
                  <c:v>5.429038147400788E-2</c:v>
                </c:pt>
                <c:pt idx="40">
                  <c:v>5.4010441385856665E-2</c:v>
                </c:pt>
                <c:pt idx="41">
                  <c:v>5.6630221474628546E-2</c:v>
                </c:pt>
                <c:pt idx="42">
                  <c:v>5.5397335783187868E-2</c:v>
                </c:pt>
                <c:pt idx="43">
                  <c:v>5.59780119102153E-2</c:v>
                </c:pt>
                <c:pt idx="44">
                  <c:v>5.5457901212866936E-2</c:v>
                </c:pt>
                <c:pt idx="45">
                  <c:v>5.4424702432292561E-2</c:v>
                </c:pt>
                <c:pt idx="46">
                  <c:v>5.5409641616538177E-2</c:v>
                </c:pt>
                <c:pt idx="47">
                  <c:v>5.0519436997319034E-2</c:v>
                </c:pt>
                <c:pt idx="48">
                  <c:v>5.5600583562976168E-2</c:v>
                </c:pt>
                <c:pt idx="49">
                  <c:v>5.2909219746476659E-2</c:v>
                </c:pt>
                <c:pt idx="50">
                  <c:v>5.5263564693151961E-2</c:v>
                </c:pt>
                <c:pt idx="51">
                  <c:v>5.7132132132132127E-2</c:v>
                </c:pt>
                <c:pt idx="52">
                  <c:v>6.0838705004707755E-2</c:v>
                </c:pt>
                <c:pt idx="53">
                  <c:v>6.4827878103837486E-2</c:v>
                </c:pt>
                <c:pt idx="54">
                  <c:v>6.7928730512249444E-2</c:v>
                </c:pt>
                <c:pt idx="55">
                  <c:v>7.2746940707186805E-2</c:v>
                </c:pt>
                <c:pt idx="56">
                  <c:v>7.8075868067170665E-2</c:v>
                </c:pt>
                <c:pt idx="57">
                  <c:v>8.2583757006909134E-2</c:v>
                </c:pt>
                <c:pt idx="58">
                  <c:v>8.0977357042343601E-2</c:v>
                </c:pt>
                <c:pt idx="59">
                  <c:v>8.5215221459762944E-2</c:v>
                </c:pt>
                <c:pt idx="60">
                  <c:v>8.7305507532724133E-2</c:v>
                </c:pt>
                <c:pt idx="61">
                  <c:v>8.2588746679546007E-2</c:v>
                </c:pt>
                <c:pt idx="62">
                  <c:v>7.8247170031508925E-2</c:v>
                </c:pt>
                <c:pt idx="63">
                  <c:v>8.0695396115295318E-2</c:v>
                </c:pt>
                <c:pt idx="64">
                  <c:v>7.8706494930117832E-2</c:v>
                </c:pt>
                <c:pt idx="65">
                  <c:v>7.8948785610425967E-2</c:v>
                </c:pt>
                <c:pt idx="66">
                  <c:v>8.0296217931764086E-2</c:v>
                </c:pt>
                <c:pt idx="67">
                  <c:v>8.0530334296326861E-2</c:v>
                </c:pt>
                <c:pt idx="68">
                  <c:v>7.799247176913425E-2</c:v>
                </c:pt>
                <c:pt idx="69">
                  <c:v>7.8584603436559569E-2</c:v>
                </c:pt>
                <c:pt idx="70">
                  <c:v>7.6470033923859787E-2</c:v>
                </c:pt>
                <c:pt idx="71">
                  <c:v>7.2762484437681574E-2</c:v>
                </c:pt>
                <c:pt idx="72">
                  <c:v>7.4523475347489473E-2</c:v>
                </c:pt>
                <c:pt idx="73">
                  <c:v>7.9688436189334924E-2</c:v>
                </c:pt>
                <c:pt idx="74">
                  <c:v>7.9744883071407729E-2</c:v>
                </c:pt>
                <c:pt idx="75">
                  <c:v>8.274917411973251E-2</c:v>
                </c:pt>
                <c:pt idx="76">
                  <c:v>8.3623005214093854E-2</c:v>
                </c:pt>
                <c:pt idx="77">
                  <c:v>8.5095727878577762E-2</c:v>
                </c:pt>
                <c:pt idx="78">
                  <c:v>8.7739664469742365E-2</c:v>
                </c:pt>
                <c:pt idx="79">
                  <c:v>9.2906580730215696E-2</c:v>
                </c:pt>
                <c:pt idx="80">
                  <c:v>9.6012873234400137E-2</c:v>
                </c:pt>
                <c:pt idx="81">
                  <c:v>9.9074966963105818E-2</c:v>
                </c:pt>
                <c:pt idx="82">
                  <c:v>9.9545454545454548E-2</c:v>
                </c:pt>
                <c:pt idx="83">
                  <c:v>9.771170870218808E-2</c:v>
                </c:pt>
                <c:pt idx="84">
                  <c:v>9.7547736126189402E-2</c:v>
                </c:pt>
                <c:pt idx="85">
                  <c:v>9.740157231711552E-2</c:v>
                </c:pt>
                <c:pt idx="86">
                  <c:v>9.2695940144732009E-2</c:v>
                </c:pt>
                <c:pt idx="87">
                  <c:v>9.2797319932998321E-2</c:v>
                </c:pt>
                <c:pt idx="88">
                  <c:v>8.9559533264096755E-2</c:v>
                </c:pt>
                <c:pt idx="89">
                  <c:v>8.8463963017440625E-2</c:v>
                </c:pt>
                <c:pt idx="90">
                  <c:v>8.3038816785958258E-2</c:v>
                </c:pt>
                <c:pt idx="91">
                  <c:v>7.7850812841129172E-2</c:v>
                </c:pt>
                <c:pt idx="92">
                  <c:v>7.7780651093296543E-2</c:v>
                </c:pt>
                <c:pt idx="93">
                  <c:v>7.6036609185780452E-2</c:v>
                </c:pt>
                <c:pt idx="94">
                  <c:v>7.534599030414646E-2</c:v>
                </c:pt>
                <c:pt idx="95">
                  <c:v>7.5498537973183011E-2</c:v>
                </c:pt>
                <c:pt idx="96">
                  <c:v>7.4882437129421386E-2</c:v>
                </c:pt>
                <c:pt idx="97">
                  <c:v>7.5267745952677462E-2</c:v>
                </c:pt>
                <c:pt idx="98">
                  <c:v>7.4790820570533836E-2</c:v>
                </c:pt>
                <c:pt idx="99">
                  <c:v>7.4404474877037316E-2</c:v>
                </c:pt>
                <c:pt idx="100">
                  <c:v>7.2220911021949497E-2</c:v>
                </c:pt>
                <c:pt idx="101">
                  <c:v>7.0683122980731233E-2</c:v>
                </c:pt>
                <c:pt idx="102">
                  <c:v>6.7651208301096791E-2</c:v>
                </c:pt>
                <c:pt idx="103">
                  <c:v>6.8581437650176269E-2</c:v>
                </c:pt>
                <c:pt idx="104">
                  <c:v>6.9393087261696518E-2</c:v>
                </c:pt>
                <c:pt idx="105">
                  <c:v>6.9173691605198456E-2</c:v>
                </c:pt>
                <c:pt idx="106">
                  <c:v>6.9378301151614849E-2</c:v>
                </c:pt>
                <c:pt idx="107">
                  <c:v>7.1743692979826107E-2</c:v>
                </c:pt>
                <c:pt idx="108">
                  <c:v>7.1048519910476754E-2</c:v>
                </c:pt>
                <c:pt idx="109">
                  <c:v>7.371150057036191E-2</c:v>
                </c:pt>
                <c:pt idx="110">
                  <c:v>7.5890215284154669E-2</c:v>
                </c:pt>
                <c:pt idx="111">
                  <c:v>7.8065582256555244E-2</c:v>
                </c:pt>
                <c:pt idx="112">
                  <c:v>8.2249636585078376E-2</c:v>
                </c:pt>
                <c:pt idx="113">
                  <c:v>8.4394262342300824E-2</c:v>
                </c:pt>
                <c:pt idx="114">
                  <c:v>8.5592980469855653E-2</c:v>
                </c:pt>
                <c:pt idx="115">
                  <c:v>8.6204666802150512E-2</c:v>
                </c:pt>
                <c:pt idx="116">
                  <c:v>8.7780873466729387E-2</c:v>
                </c:pt>
                <c:pt idx="117">
                  <c:v>9.0114419728519649E-2</c:v>
                </c:pt>
                <c:pt idx="118">
                  <c:v>8.9186917851390143E-2</c:v>
                </c:pt>
                <c:pt idx="119">
                  <c:v>8.9426380261651117E-2</c:v>
                </c:pt>
                <c:pt idx="120">
                  <c:v>9.1362803014870653E-2</c:v>
                </c:pt>
                <c:pt idx="121">
                  <c:v>9.1368604281386517E-2</c:v>
                </c:pt>
                <c:pt idx="122">
                  <c:v>9.2064018575337928E-2</c:v>
                </c:pt>
                <c:pt idx="123">
                  <c:v>9.4333670911294479E-2</c:v>
                </c:pt>
                <c:pt idx="124">
                  <c:v>9.4667129102049594E-2</c:v>
                </c:pt>
                <c:pt idx="125">
                  <c:v>9.6148837814961918E-2</c:v>
                </c:pt>
                <c:pt idx="126">
                  <c:v>9.6584330374372834E-2</c:v>
                </c:pt>
                <c:pt idx="127">
                  <c:v>9.7972703963817631E-2</c:v>
                </c:pt>
                <c:pt idx="128">
                  <c:v>9.7997116349047134E-2</c:v>
                </c:pt>
                <c:pt idx="129">
                  <c:v>9.6452720915546117E-2</c:v>
                </c:pt>
                <c:pt idx="130">
                  <c:v>9.7077355196234713E-2</c:v>
                </c:pt>
                <c:pt idx="131">
                  <c:v>9.5765647396082176E-2</c:v>
                </c:pt>
                <c:pt idx="132">
                  <c:v>9.5373581103108979E-2</c:v>
                </c:pt>
                <c:pt idx="133">
                  <c:v>9.5627855218460817E-2</c:v>
                </c:pt>
                <c:pt idx="134">
                  <c:v>9.4275947973697163E-2</c:v>
                </c:pt>
                <c:pt idx="135">
                  <c:v>9.5495393015584115E-2</c:v>
                </c:pt>
                <c:pt idx="136">
                  <c:v>9.5455628266748874E-2</c:v>
                </c:pt>
                <c:pt idx="137">
                  <c:v>9.7251643786624112E-2</c:v>
                </c:pt>
                <c:pt idx="138">
                  <c:v>0.10022713980659113</c:v>
                </c:pt>
                <c:pt idx="139">
                  <c:v>0.10146187489132907</c:v>
                </c:pt>
                <c:pt idx="140">
                  <c:v>0.10358766384371729</c:v>
                </c:pt>
                <c:pt idx="141">
                  <c:v>0.10505069100185407</c:v>
                </c:pt>
                <c:pt idx="142">
                  <c:v>0.10788295594627911</c:v>
                </c:pt>
                <c:pt idx="143">
                  <c:v>0.10762228347971023</c:v>
                </c:pt>
                <c:pt idx="144">
                  <c:v>0.10742293902269069</c:v>
                </c:pt>
                <c:pt idx="145">
                  <c:v>0.10655585188860633</c:v>
                </c:pt>
                <c:pt idx="146">
                  <c:v>0.10535604853535972</c:v>
                </c:pt>
                <c:pt idx="147">
                  <c:v>0.10906107082091443</c:v>
                </c:pt>
                <c:pt idx="148">
                  <c:v>0.10930600683162542</c:v>
                </c:pt>
                <c:pt idx="149">
                  <c:v>0.1116126240952303</c:v>
                </c:pt>
                <c:pt idx="150">
                  <c:v>0.11207114751835064</c:v>
                </c:pt>
                <c:pt idx="151">
                  <c:v>0.11018058099973829</c:v>
                </c:pt>
                <c:pt idx="152">
                  <c:v>0.10832761510512165</c:v>
                </c:pt>
                <c:pt idx="153">
                  <c:v>0.10531757590581119</c:v>
                </c:pt>
                <c:pt idx="154">
                  <c:v>0.10225769419996719</c:v>
                </c:pt>
                <c:pt idx="155">
                  <c:v>0.1036168866680249</c:v>
                </c:pt>
                <c:pt idx="156">
                  <c:v>0.10178785023975612</c:v>
                </c:pt>
                <c:pt idx="157">
                  <c:v>0.10178926441351888</c:v>
                </c:pt>
                <c:pt idx="158">
                  <c:v>0.10320933249590726</c:v>
                </c:pt>
                <c:pt idx="159">
                  <c:v>0.1038877303271174</c:v>
                </c:pt>
                <c:pt idx="160">
                  <c:v>0.10507426976373244</c:v>
                </c:pt>
                <c:pt idx="161">
                  <c:v>0.1063113549906113</c:v>
                </c:pt>
                <c:pt idx="162">
                  <c:v>0.1086373027979995</c:v>
                </c:pt>
                <c:pt idx="163">
                  <c:v>0.10650955377519744</c:v>
                </c:pt>
                <c:pt idx="164">
                  <c:v>0.10436710727914657</c:v>
                </c:pt>
                <c:pt idx="165">
                  <c:v>9.9131448338095951E-2</c:v>
                </c:pt>
                <c:pt idx="166">
                  <c:v>9.3848395131350154E-2</c:v>
                </c:pt>
                <c:pt idx="167">
                  <c:v>8.9437731864352943E-2</c:v>
                </c:pt>
                <c:pt idx="168">
                  <c:v>8.9834231706416592E-2</c:v>
                </c:pt>
                <c:pt idx="169">
                  <c:v>9.21370303983612E-2</c:v>
                </c:pt>
                <c:pt idx="170">
                  <c:v>9.2560545795544125E-2</c:v>
                </c:pt>
                <c:pt idx="171">
                  <c:v>9.0743709360759386E-2</c:v>
                </c:pt>
                <c:pt idx="172">
                  <c:v>9.0070435704045382E-2</c:v>
                </c:pt>
                <c:pt idx="173">
                  <c:v>8.9027060779019757E-2</c:v>
                </c:pt>
                <c:pt idx="174">
                  <c:v>8.9676647942813395E-2</c:v>
                </c:pt>
                <c:pt idx="175">
                  <c:v>9.2647755737593943E-2</c:v>
                </c:pt>
                <c:pt idx="176">
                  <c:v>9.5200360348336718E-2</c:v>
                </c:pt>
                <c:pt idx="177">
                  <c:v>9.6236885743838971E-2</c:v>
                </c:pt>
                <c:pt idx="178">
                  <c:v>9.5894952173807571E-2</c:v>
                </c:pt>
                <c:pt idx="179">
                  <c:v>9.7626211969241053E-2</c:v>
                </c:pt>
                <c:pt idx="180">
                  <c:v>9.897219382379796E-2</c:v>
                </c:pt>
                <c:pt idx="181">
                  <c:v>0.10020733615433824</c:v>
                </c:pt>
                <c:pt idx="182">
                  <c:v>9.9269995607857403E-2</c:v>
                </c:pt>
                <c:pt idx="183">
                  <c:v>0.10136306570215819</c:v>
                </c:pt>
                <c:pt idx="184">
                  <c:v>0.1038325432818762</c:v>
                </c:pt>
                <c:pt idx="185">
                  <c:v>0.10604501514514704</c:v>
                </c:pt>
                <c:pt idx="186">
                  <c:v>0.10641693928173418</c:v>
                </c:pt>
                <c:pt idx="187">
                  <c:v>0.10980065972814651</c:v>
                </c:pt>
                <c:pt idx="188">
                  <c:v>0.11104319478402608</c:v>
                </c:pt>
                <c:pt idx="189">
                  <c:v>0.11267966967820667</c:v>
                </c:pt>
                <c:pt idx="190">
                  <c:v>0.11582256326485789</c:v>
                </c:pt>
                <c:pt idx="191">
                  <c:v>0.12021545354878689</c:v>
                </c:pt>
                <c:pt idx="192">
                  <c:v>0.12370810722369174</c:v>
                </c:pt>
                <c:pt idx="193">
                  <c:v>0.1296496320799298</c:v>
                </c:pt>
                <c:pt idx="194">
                  <c:v>0.12959644276763457</c:v>
                </c:pt>
                <c:pt idx="195">
                  <c:v>0.11746472484346972</c:v>
                </c:pt>
                <c:pt idx="196">
                  <c:v>0.10563894354104242</c:v>
                </c:pt>
                <c:pt idx="197">
                  <c:v>0.10618253326267051</c:v>
                </c:pt>
                <c:pt idx="198">
                  <c:v>0.11098365556412984</c:v>
                </c:pt>
                <c:pt idx="199">
                  <c:v>0.11755054405656815</c:v>
                </c:pt>
                <c:pt idx="200">
                  <c:v>0.11941884463698224</c:v>
                </c:pt>
                <c:pt idx="201">
                  <c:v>0.12183818492000591</c:v>
                </c:pt>
                <c:pt idx="202">
                  <c:v>0.12417567091919748</c:v>
                </c:pt>
                <c:pt idx="203">
                  <c:v>0.12949271841472862</c:v>
                </c:pt>
                <c:pt idx="204">
                  <c:v>0.13343264384712306</c:v>
                </c:pt>
                <c:pt idx="205">
                  <c:v>0.13636334236687386</c:v>
                </c:pt>
                <c:pt idx="206">
                  <c:v>0.13747906923032507</c:v>
                </c:pt>
                <c:pt idx="207">
                  <c:v>0.13563251886248598</c:v>
                </c:pt>
                <c:pt idx="208">
                  <c:v>0.13582155891798495</c:v>
                </c:pt>
                <c:pt idx="209">
                  <c:v>0.13644793727786428</c:v>
                </c:pt>
                <c:pt idx="210">
                  <c:v>0.13614823852747429</c:v>
                </c:pt>
                <c:pt idx="211">
                  <c:v>0.13585072373951515</c:v>
                </c:pt>
                <c:pt idx="212">
                  <c:v>0.13543218962696235</c:v>
                </c:pt>
                <c:pt idx="213">
                  <c:v>0.13539221143839097</c:v>
                </c:pt>
                <c:pt idx="214">
                  <c:v>0.13536392168584668</c:v>
                </c:pt>
                <c:pt idx="215">
                  <c:v>0.13707718073312261</c:v>
                </c:pt>
                <c:pt idx="216">
                  <c:v>0.13550749810118756</c:v>
                </c:pt>
                <c:pt idx="217">
                  <c:v>0.13643312101910826</c:v>
                </c:pt>
                <c:pt idx="218">
                  <c:v>0.13472129482196768</c:v>
                </c:pt>
                <c:pt idx="219">
                  <c:v>0.13337382705396827</c:v>
                </c:pt>
                <c:pt idx="220">
                  <c:v>0.12789742369385756</c:v>
                </c:pt>
                <c:pt idx="221">
                  <c:v>0.12727688863830475</c:v>
                </c:pt>
                <c:pt idx="222">
                  <c:v>0.12512596759725805</c:v>
                </c:pt>
                <c:pt idx="223">
                  <c:v>0.12202721747555711</c:v>
                </c:pt>
                <c:pt idx="224">
                  <c:v>0.11987317677906321</c:v>
                </c:pt>
              </c:numCache>
            </c:numRef>
          </c:val>
          <c:smooth val="0"/>
        </c:ser>
        <c:ser>
          <c:idx val="1"/>
          <c:order val="1"/>
          <c:tx>
            <c:strRef>
              <c:f>'[fredgraph (2).xls]Sheet1'!$C$4</c:f>
              <c:strCache>
                <c:ptCount val="1"/>
                <c:pt idx="0">
                  <c:v>Imports %GDP</c:v>
                </c:pt>
              </c:strCache>
            </c:strRef>
          </c:tx>
          <c:spPr>
            <a:ln w="38100" cmpd="sng">
              <a:solidFill>
                <a:srgbClr val="0000FF"/>
              </a:solidFill>
            </a:ln>
          </c:spPr>
          <c:marker>
            <c:symbol val="none"/>
          </c:marker>
          <c:cat>
            <c:numRef>
              <c:f>'[fredgraph (2).xls]Sheet1'!$A$5:$A$229</c:f>
              <c:numCache>
                <c:formatCode>m/d/yyyy</c:formatCode>
                <c:ptCount val="225"/>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pt idx="208">
                  <c:v>40909</c:v>
                </c:pt>
                <c:pt idx="209">
                  <c:v>41000</c:v>
                </c:pt>
                <c:pt idx="210">
                  <c:v>41091</c:v>
                </c:pt>
                <c:pt idx="211">
                  <c:v>41183</c:v>
                </c:pt>
                <c:pt idx="212">
                  <c:v>41275</c:v>
                </c:pt>
                <c:pt idx="213">
                  <c:v>41365</c:v>
                </c:pt>
                <c:pt idx="214">
                  <c:v>41456</c:v>
                </c:pt>
                <c:pt idx="215">
                  <c:v>41548</c:v>
                </c:pt>
                <c:pt idx="216">
                  <c:v>41640</c:v>
                </c:pt>
                <c:pt idx="217">
                  <c:v>41730</c:v>
                </c:pt>
                <c:pt idx="218">
                  <c:v>41821</c:v>
                </c:pt>
                <c:pt idx="219">
                  <c:v>41913</c:v>
                </c:pt>
                <c:pt idx="220">
                  <c:v>42005</c:v>
                </c:pt>
                <c:pt idx="221">
                  <c:v>42095</c:v>
                </c:pt>
                <c:pt idx="222">
                  <c:v>42186</c:v>
                </c:pt>
                <c:pt idx="223">
                  <c:v>42278</c:v>
                </c:pt>
                <c:pt idx="224">
                  <c:v>42370</c:v>
                </c:pt>
              </c:numCache>
            </c:numRef>
          </c:cat>
          <c:val>
            <c:numRef>
              <c:f>'[fredgraph (2).xls]Sheet1'!$C$5:$C$229</c:f>
              <c:numCache>
                <c:formatCode>0.0%</c:formatCode>
                <c:ptCount val="225"/>
                <c:pt idx="0">
                  <c:v>4.2886066629854599E-2</c:v>
                </c:pt>
                <c:pt idx="1">
                  <c:v>4.3302008476137827E-2</c:v>
                </c:pt>
                <c:pt idx="2">
                  <c:v>4.1941391941391938E-2</c:v>
                </c:pt>
                <c:pt idx="3">
                  <c:v>4.0103492884864166E-2</c:v>
                </c:pt>
                <c:pt idx="4">
                  <c:v>3.9750870122733102E-2</c:v>
                </c:pt>
                <c:pt idx="5">
                  <c:v>3.9289558665231428E-2</c:v>
                </c:pt>
                <c:pt idx="6">
                  <c:v>4.1006687785990849E-2</c:v>
                </c:pt>
                <c:pt idx="7">
                  <c:v>4.1093535075653366E-2</c:v>
                </c:pt>
                <c:pt idx="8">
                  <c:v>4.0826612903225805E-2</c:v>
                </c:pt>
                <c:pt idx="9">
                  <c:v>4.1320942582144041E-2</c:v>
                </c:pt>
                <c:pt idx="10">
                  <c:v>4.1174540682414697E-2</c:v>
                </c:pt>
                <c:pt idx="11">
                  <c:v>4.1755015495025284E-2</c:v>
                </c:pt>
                <c:pt idx="12">
                  <c:v>4.0468925646378669E-2</c:v>
                </c:pt>
                <c:pt idx="13">
                  <c:v>4.0993985438429886E-2</c:v>
                </c:pt>
                <c:pt idx="14">
                  <c:v>4.13953488372093E-2</c:v>
                </c:pt>
                <c:pt idx="15">
                  <c:v>4.092852779474649E-2</c:v>
                </c:pt>
                <c:pt idx="16">
                  <c:v>4.023245417970496E-2</c:v>
                </c:pt>
                <c:pt idx="17">
                  <c:v>4.0687426556991778E-2</c:v>
                </c:pt>
                <c:pt idx="18">
                  <c:v>4.0993071593533485E-2</c:v>
                </c:pt>
                <c:pt idx="19">
                  <c:v>4.1953035509736544E-2</c:v>
                </c:pt>
                <c:pt idx="20">
                  <c:v>3.9627363737486092E-2</c:v>
                </c:pt>
                <c:pt idx="21">
                  <c:v>4.3282359366466412E-2</c:v>
                </c:pt>
                <c:pt idx="22">
                  <c:v>4.2655291922154087E-2</c:v>
                </c:pt>
                <c:pt idx="23">
                  <c:v>4.3849437330228946E-2</c:v>
                </c:pt>
                <c:pt idx="24">
                  <c:v>4.3898156277436352E-2</c:v>
                </c:pt>
                <c:pt idx="25">
                  <c:v>4.484638255698712E-2</c:v>
                </c:pt>
                <c:pt idx="26">
                  <c:v>4.6539961013645229E-2</c:v>
                </c:pt>
                <c:pt idx="27">
                  <c:v>4.6472631452868604E-2</c:v>
                </c:pt>
                <c:pt idx="28">
                  <c:v>4.6572104018912527E-2</c:v>
                </c:pt>
                <c:pt idx="29">
                  <c:v>4.5823052520267887E-2</c:v>
                </c:pt>
                <c:pt idx="30">
                  <c:v>4.5580429263789524E-2</c:v>
                </c:pt>
                <c:pt idx="31">
                  <c:v>4.721467391304348E-2</c:v>
                </c:pt>
                <c:pt idx="32">
                  <c:v>4.8732301613434309E-2</c:v>
                </c:pt>
                <c:pt idx="33">
                  <c:v>4.848873224393891E-2</c:v>
                </c:pt>
                <c:pt idx="34">
                  <c:v>5.0614302215688342E-2</c:v>
                </c:pt>
                <c:pt idx="35">
                  <c:v>4.9685599422739923E-2</c:v>
                </c:pt>
                <c:pt idx="36">
                  <c:v>4.4002411091018684E-2</c:v>
                </c:pt>
                <c:pt idx="37">
                  <c:v>5.2105991694680644E-2</c:v>
                </c:pt>
                <c:pt idx="38">
                  <c:v>5.0775193798449608E-2</c:v>
                </c:pt>
                <c:pt idx="39">
                  <c:v>5.1023349668492361E-2</c:v>
                </c:pt>
                <c:pt idx="40">
                  <c:v>5.0783103939250118E-2</c:v>
                </c:pt>
                <c:pt idx="41">
                  <c:v>5.1583964115503228E-2</c:v>
                </c:pt>
                <c:pt idx="42">
                  <c:v>5.1814423518603582E-2</c:v>
                </c:pt>
                <c:pt idx="43">
                  <c:v>5.3046266605588636E-2</c:v>
                </c:pt>
                <c:pt idx="44">
                  <c:v>5.1590789242397614E-2</c:v>
                </c:pt>
                <c:pt idx="45">
                  <c:v>5.4597205451095386E-2</c:v>
                </c:pt>
                <c:pt idx="46">
                  <c:v>5.5494365839193427E-2</c:v>
                </c:pt>
                <c:pt idx="47">
                  <c:v>5.1859919571045576E-2</c:v>
                </c:pt>
                <c:pt idx="48">
                  <c:v>5.8518398443832068E-2</c:v>
                </c:pt>
                <c:pt idx="49">
                  <c:v>5.6216045980631457E-2</c:v>
                </c:pt>
                <c:pt idx="50">
                  <c:v>5.7273148863812025E-2</c:v>
                </c:pt>
                <c:pt idx="51">
                  <c:v>5.9459459459459463E-2</c:v>
                </c:pt>
                <c:pt idx="52">
                  <c:v>6.1852683421452885E-2</c:v>
                </c:pt>
                <c:pt idx="53">
                  <c:v>6.3134875846501126E-2</c:v>
                </c:pt>
                <c:pt idx="54">
                  <c:v>6.3404788418708238E-2</c:v>
                </c:pt>
                <c:pt idx="55">
                  <c:v>6.6729768102224335E-2</c:v>
                </c:pt>
                <c:pt idx="56">
                  <c:v>7.3794072389108178E-2</c:v>
                </c:pt>
                <c:pt idx="57">
                  <c:v>8.4343631860252899E-2</c:v>
                </c:pt>
                <c:pt idx="58">
                  <c:v>8.5454778047844432E-2</c:v>
                </c:pt>
                <c:pt idx="59">
                  <c:v>8.5215221459762944E-2</c:v>
                </c:pt>
                <c:pt idx="60">
                  <c:v>7.7117806865892827E-2</c:v>
                </c:pt>
                <c:pt idx="61">
                  <c:v>6.9548418256459785E-2</c:v>
                </c:pt>
                <c:pt idx="62">
                  <c:v>7.1245186136071892E-2</c:v>
                </c:pt>
                <c:pt idx="63">
                  <c:v>7.288068407044565E-2</c:v>
                </c:pt>
                <c:pt idx="64">
                  <c:v>7.613044669772541E-2</c:v>
                </c:pt>
                <c:pt idx="65">
                  <c:v>7.9218051591361943E-2</c:v>
                </c:pt>
                <c:pt idx="66">
                  <c:v>8.241206030150755E-2</c:v>
                </c:pt>
                <c:pt idx="67">
                  <c:v>8.3935204292199736E-2</c:v>
                </c:pt>
                <c:pt idx="68">
                  <c:v>8.8531994981179432E-2</c:v>
                </c:pt>
                <c:pt idx="69">
                  <c:v>8.8826327541015437E-2</c:v>
                </c:pt>
                <c:pt idx="70">
                  <c:v>8.6176027139087827E-2</c:v>
                </c:pt>
                <c:pt idx="71">
                  <c:v>8.6411214091391172E-2</c:v>
                </c:pt>
                <c:pt idx="72">
                  <c:v>9.2045094399420491E-2</c:v>
                </c:pt>
                <c:pt idx="73">
                  <c:v>8.9360609432508786E-2</c:v>
                </c:pt>
                <c:pt idx="74">
                  <c:v>8.9666096961107167E-2</c:v>
                </c:pt>
                <c:pt idx="75">
                  <c:v>8.9356216259769569E-2</c:v>
                </c:pt>
                <c:pt idx="76">
                  <c:v>9.0772633907410347E-2</c:v>
                </c:pt>
                <c:pt idx="77">
                  <c:v>9.3647675180091677E-2</c:v>
                </c:pt>
                <c:pt idx="78">
                  <c:v>9.6352606351108455E-2</c:v>
                </c:pt>
                <c:pt idx="79">
                  <c:v>0.10272091405134215</c:v>
                </c:pt>
                <c:pt idx="80">
                  <c:v>0.10881458966565349</c:v>
                </c:pt>
                <c:pt idx="81">
                  <c:v>0.10450373227615273</c:v>
                </c:pt>
                <c:pt idx="82">
                  <c:v>9.7622377622377618E-2</c:v>
                </c:pt>
                <c:pt idx="83">
                  <c:v>9.9949891431434776E-2</c:v>
                </c:pt>
                <c:pt idx="84">
                  <c:v>0.10208186985120377</c:v>
                </c:pt>
                <c:pt idx="85">
                  <c:v>0.10166387775076563</c:v>
                </c:pt>
                <c:pt idx="86">
                  <c:v>9.5026370661106335E-2</c:v>
                </c:pt>
                <c:pt idx="87">
                  <c:v>9.7274250038069124E-2</c:v>
                </c:pt>
                <c:pt idx="88">
                  <c:v>9.4538456839147161E-2</c:v>
                </c:pt>
                <c:pt idx="89">
                  <c:v>8.9784768708912444E-2</c:v>
                </c:pt>
                <c:pt idx="90">
                  <c:v>9.1859463633393729E-2</c:v>
                </c:pt>
                <c:pt idx="91">
                  <c:v>8.6536768589705951E-2</c:v>
                </c:pt>
                <c:pt idx="92">
                  <c:v>8.4849007269488255E-2</c:v>
                </c:pt>
                <c:pt idx="93">
                  <c:v>8.8732630169094259E-2</c:v>
                </c:pt>
                <c:pt idx="94">
                  <c:v>9.3004360425750873E-2</c:v>
                </c:pt>
                <c:pt idx="95">
                  <c:v>9.4307315402650096E-2</c:v>
                </c:pt>
                <c:pt idx="96">
                  <c:v>9.9161725618482924E-2</c:v>
                </c:pt>
                <c:pt idx="97">
                  <c:v>0.1012453300124533</c:v>
                </c:pt>
                <c:pt idx="98">
                  <c:v>0.10021040270098351</c:v>
                </c:pt>
                <c:pt idx="99">
                  <c:v>0.10039540939338411</c:v>
                </c:pt>
                <c:pt idx="100">
                  <c:v>9.3769176303988677E-2</c:v>
                </c:pt>
                <c:pt idx="101">
                  <c:v>9.7296794737698436E-2</c:v>
                </c:pt>
                <c:pt idx="102">
                  <c:v>9.4252036590360883E-2</c:v>
                </c:pt>
                <c:pt idx="103">
                  <c:v>9.8560553322404598E-2</c:v>
                </c:pt>
                <c:pt idx="104">
                  <c:v>9.7292031087394537E-2</c:v>
                </c:pt>
                <c:pt idx="105">
                  <c:v>9.7471022128556378E-2</c:v>
                </c:pt>
                <c:pt idx="106">
                  <c:v>9.9445839466620473E-2</c:v>
                </c:pt>
                <c:pt idx="107">
                  <c:v>0.10035550606073587</c:v>
                </c:pt>
                <c:pt idx="108">
                  <c:v>0.10086145010768126</c:v>
                </c:pt>
                <c:pt idx="109">
                  <c:v>0.10417919734522452</c:v>
                </c:pt>
                <c:pt idx="110">
                  <c:v>0.10556065707580858</c:v>
                </c:pt>
                <c:pt idx="111">
                  <c:v>0.10701415573297231</c:v>
                </c:pt>
                <c:pt idx="112">
                  <c:v>0.10660825835854319</c:v>
                </c:pt>
                <c:pt idx="113">
                  <c:v>0.10486395145649711</c:v>
                </c:pt>
                <c:pt idx="114">
                  <c:v>0.10431172752146428</c:v>
                </c:pt>
                <c:pt idx="115">
                  <c:v>0.10610231492600734</c:v>
                </c:pt>
                <c:pt idx="116">
                  <c:v>0.10605347903173283</c:v>
                </c:pt>
                <c:pt idx="117">
                  <c:v>0.10578494776490655</c:v>
                </c:pt>
                <c:pt idx="118">
                  <c:v>0.10231808950206596</c:v>
                </c:pt>
                <c:pt idx="119">
                  <c:v>0.10379290002429123</c:v>
                </c:pt>
                <c:pt idx="120">
                  <c:v>0.1064032049976234</c:v>
                </c:pt>
                <c:pt idx="121">
                  <c:v>0.10290056404505665</c:v>
                </c:pt>
                <c:pt idx="122">
                  <c:v>0.10450286093374243</c:v>
                </c:pt>
                <c:pt idx="123">
                  <c:v>0.1074660070061262</c:v>
                </c:pt>
                <c:pt idx="124">
                  <c:v>0.10244595286462203</c:v>
                </c:pt>
                <c:pt idx="125">
                  <c:v>9.9925125333680573E-2</c:v>
                </c:pt>
                <c:pt idx="126">
                  <c:v>9.9977486170075916E-2</c:v>
                </c:pt>
                <c:pt idx="127">
                  <c:v>0.10165145796505978</c:v>
                </c:pt>
                <c:pt idx="128">
                  <c:v>0.10120987963891674</c:v>
                </c:pt>
                <c:pt idx="129">
                  <c:v>0.10150485960291422</c:v>
                </c:pt>
                <c:pt idx="130">
                  <c:v>0.10292264480376527</c:v>
                </c:pt>
                <c:pt idx="131">
                  <c:v>0.10279801720019111</c:v>
                </c:pt>
                <c:pt idx="132">
                  <c:v>0.10362763403574286</c:v>
                </c:pt>
                <c:pt idx="133">
                  <c:v>0.10488169146070046</c:v>
                </c:pt>
                <c:pt idx="134">
                  <c:v>0.10418296109614437</c:v>
                </c:pt>
                <c:pt idx="135">
                  <c:v>0.1059322033898305</c:v>
                </c:pt>
                <c:pt idx="136">
                  <c:v>0.10674999649678404</c:v>
                </c:pt>
                <c:pt idx="137">
                  <c:v>0.10971415994937962</c:v>
                </c:pt>
                <c:pt idx="138">
                  <c:v>0.11340668906328631</c:v>
                </c:pt>
                <c:pt idx="139">
                  <c:v>0.11510425722578144</c:v>
                </c:pt>
                <c:pt idx="140">
                  <c:v>0.11754337137025697</c:v>
                </c:pt>
                <c:pt idx="141">
                  <c:v>0.11943615300661416</c:v>
                </c:pt>
                <c:pt idx="142">
                  <c:v>0.11753714396937649</c:v>
                </c:pt>
                <c:pt idx="143">
                  <c:v>0.11657157510096802</c:v>
                </c:pt>
                <c:pt idx="144">
                  <c:v>0.11867327159164333</c:v>
                </c:pt>
                <c:pt idx="145">
                  <c:v>0.11819140358494076</c:v>
                </c:pt>
                <c:pt idx="146">
                  <c:v>0.11935286187032725</c:v>
                </c:pt>
                <c:pt idx="147">
                  <c:v>0.11977652013370177</c:v>
                </c:pt>
                <c:pt idx="148">
                  <c:v>0.12225515049808976</c:v>
                </c:pt>
                <c:pt idx="149">
                  <c:v>0.1215753224429659</c:v>
                </c:pt>
                <c:pt idx="150">
                  <c:v>0.12320808117996275</c:v>
                </c:pt>
                <c:pt idx="151">
                  <c:v>0.12349373598989566</c:v>
                </c:pt>
                <c:pt idx="152">
                  <c:v>0.12353622731925712</c:v>
                </c:pt>
                <c:pt idx="153">
                  <c:v>0.12336153512624098</c:v>
                </c:pt>
                <c:pt idx="154">
                  <c:v>0.12134696331930248</c:v>
                </c:pt>
                <c:pt idx="155">
                  <c:v>0.12277898710016405</c:v>
                </c:pt>
                <c:pt idx="156">
                  <c:v>0.12385811518878807</c:v>
                </c:pt>
                <c:pt idx="157">
                  <c:v>0.12746677827770223</c:v>
                </c:pt>
                <c:pt idx="158">
                  <c:v>0.1316372023104723</c:v>
                </c:pt>
                <c:pt idx="159">
                  <c:v>0.13375847513121972</c:v>
                </c:pt>
                <c:pt idx="160">
                  <c:v>0.14024523975675407</c:v>
                </c:pt>
                <c:pt idx="161">
                  <c:v>0.14129768541490326</c:v>
                </c:pt>
                <c:pt idx="162">
                  <c:v>0.14614671635738699</c:v>
                </c:pt>
                <c:pt idx="163">
                  <c:v>0.14493473258023548</c:v>
                </c:pt>
                <c:pt idx="164">
                  <c:v>0.14164311340775212</c:v>
                </c:pt>
                <c:pt idx="165">
                  <c:v>0.13290532410888856</c:v>
                </c:pt>
                <c:pt idx="166">
                  <c:v>0.1283143004840453</c:v>
                </c:pt>
                <c:pt idx="167">
                  <c:v>0.1227981647089606</c:v>
                </c:pt>
                <c:pt idx="168">
                  <c:v>0.12447389795466292</c:v>
                </c:pt>
                <c:pt idx="169">
                  <c:v>0.13018070746607163</c:v>
                </c:pt>
                <c:pt idx="170">
                  <c:v>0.13166502070290204</c:v>
                </c:pt>
                <c:pt idx="171">
                  <c:v>0.13424233145409681</c:v>
                </c:pt>
                <c:pt idx="172">
                  <c:v>0.13473611098743554</c:v>
                </c:pt>
                <c:pt idx="173">
                  <c:v>0.13312285083592038</c:v>
                </c:pt>
                <c:pt idx="174">
                  <c:v>0.13267842857265744</c:v>
                </c:pt>
                <c:pt idx="175">
                  <c:v>0.13595051113668677</c:v>
                </c:pt>
                <c:pt idx="176">
                  <c:v>0.1407944346201328</c:v>
                </c:pt>
                <c:pt idx="177">
                  <c:v>0.1461490469075804</c:v>
                </c:pt>
                <c:pt idx="178">
                  <c:v>0.14748093825044267</c:v>
                </c:pt>
                <c:pt idx="179">
                  <c:v>0.15208323382846953</c:v>
                </c:pt>
                <c:pt idx="180">
                  <c:v>0.15179066155755166</c:v>
                </c:pt>
                <c:pt idx="181">
                  <c:v>0.15332084691809067</c:v>
                </c:pt>
                <c:pt idx="182">
                  <c:v>0.15465642843079347</c:v>
                </c:pt>
                <c:pt idx="183">
                  <c:v>0.1602125306390865</c:v>
                </c:pt>
                <c:pt idx="184">
                  <c:v>0.16077486097780774</c:v>
                </c:pt>
                <c:pt idx="185">
                  <c:v>0.16268351715242252</c:v>
                </c:pt>
                <c:pt idx="186">
                  <c:v>0.16433835424380774</c:v>
                </c:pt>
                <c:pt idx="187">
                  <c:v>0.16094380936131492</c:v>
                </c:pt>
                <c:pt idx="188">
                  <c:v>0.16221931821375377</c:v>
                </c:pt>
                <c:pt idx="189">
                  <c:v>0.16349680702800526</c:v>
                </c:pt>
                <c:pt idx="190">
                  <c:v>0.16469796907280176</c:v>
                </c:pt>
                <c:pt idx="191">
                  <c:v>0.16792302506588222</c:v>
                </c:pt>
                <c:pt idx="192">
                  <c:v>0.17530200976248261</c:v>
                </c:pt>
                <c:pt idx="193">
                  <c:v>0.1809154121379869</c:v>
                </c:pt>
                <c:pt idx="194">
                  <c:v>0.18171528666711581</c:v>
                </c:pt>
                <c:pt idx="195">
                  <c:v>0.1588739441508189</c:v>
                </c:pt>
                <c:pt idx="196">
                  <c:v>0.13302372791801947</c:v>
                </c:pt>
                <c:pt idx="197">
                  <c:v>0.13001729379933613</c:v>
                </c:pt>
                <c:pt idx="198">
                  <c:v>0.13918145730355044</c:v>
                </c:pt>
                <c:pt idx="199">
                  <c:v>0.14779802972574058</c:v>
                </c:pt>
                <c:pt idx="200">
                  <c:v>0.15270654106299936</c:v>
                </c:pt>
                <c:pt idx="201">
                  <c:v>0.15698588181561732</c:v>
                </c:pt>
                <c:pt idx="202">
                  <c:v>0.15971230666037975</c:v>
                </c:pt>
                <c:pt idx="203">
                  <c:v>0.16256516657693268</c:v>
                </c:pt>
                <c:pt idx="204">
                  <c:v>0.1703459680806384</c:v>
                </c:pt>
                <c:pt idx="205">
                  <c:v>0.17433008427711197</c:v>
                </c:pt>
                <c:pt idx="206">
                  <c:v>0.17420174374963912</c:v>
                </c:pt>
                <c:pt idx="207">
                  <c:v>0.17352220103514029</c:v>
                </c:pt>
                <c:pt idx="208">
                  <c:v>0.17430308190235322</c:v>
                </c:pt>
                <c:pt idx="209">
                  <c:v>0.17247967051029964</c:v>
                </c:pt>
                <c:pt idx="210">
                  <c:v>0.16912231403940128</c:v>
                </c:pt>
                <c:pt idx="211">
                  <c:v>0.16848189577414666</c:v>
                </c:pt>
                <c:pt idx="212">
                  <c:v>0.16762060009610297</c:v>
                </c:pt>
                <c:pt idx="213">
                  <c:v>0.1673282184088874</c:v>
                </c:pt>
                <c:pt idx="214">
                  <c:v>0.16599611418323121</c:v>
                </c:pt>
                <c:pt idx="215">
                  <c:v>0.1644572345143181</c:v>
                </c:pt>
                <c:pt idx="216">
                  <c:v>0.16667157315874073</c:v>
                </c:pt>
                <c:pt idx="217">
                  <c:v>0.16716850028951941</c:v>
                </c:pt>
                <c:pt idx="218">
                  <c:v>0.16408992072867978</c:v>
                </c:pt>
                <c:pt idx="219">
                  <c:v>0.1643174632008583</c:v>
                </c:pt>
                <c:pt idx="220">
                  <c:v>0.15915078784994308</c:v>
                </c:pt>
                <c:pt idx="221">
                  <c:v>0.15626587472158182</c:v>
                </c:pt>
                <c:pt idx="222">
                  <c:v>0.15449441312942269</c:v>
                </c:pt>
                <c:pt idx="223">
                  <c:v>0.15034021844446402</c:v>
                </c:pt>
                <c:pt idx="224">
                  <c:v>0.14724548960236095</c:v>
                </c:pt>
              </c:numCache>
            </c:numRef>
          </c:val>
          <c:smooth val="0"/>
        </c:ser>
        <c:dLbls>
          <c:showLegendKey val="0"/>
          <c:showVal val="0"/>
          <c:showCatName val="0"/>
          <c:showSerName val="0"/>
          <c:showPercent val="0"/>
          <c:showBubbleSize val="0"/>
        </c:dLbls>
        <c:smooth val="0"/>
        <c:axId val="180062456"/>
        <c:axId val="180062848"/>
      </c:lineChart>
      <c:dateAx>
        <c:axId val="180062456"/>
        <c:scaling>
          <c:orientation val="minMax"/>
        </c:scaling>
        <c:delete val="0"/>
        <c:axPos val="b"/>
        <c:numFmt formatCode="yyyy" sourceLinked="0"/>
        <c:majorTickMark val="out"/>
        <c:minorTickMark val="none"/>
        <c:tickLblPos val="nextTo"/>
        <c:crossAx val="180062848"/>
        <c:crosses val="autoZero"/>
        <c:auto val="0"/>
        <c:lblOffset val="100"/>
        <c:baseTimeUnit val="months"/>
        <c:majorUnit val="60"/>
        <c:majorTimeUnit val="months"/>
      </c:dateAx>
      <c:valAx>
        <c:axId val="180062848"/>
        <c:scaling>
          <c:orientation val="minMax"/>
        </c:scaling>
        <c:delete val="0"/>
        <c:axPos val="l"/>
        <c:majorGridlines/>
        <c:numFmt formatCode="0.0%" sourceLinked="1"/>
        <c:majorTickMark val="out"/>
        <c:minorTickMark val="none"/>
        <c:tickLblPos val="nextTo"/>
        <c:crossAx val="1800624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Sheet1!$B$15</c:f>
              <c:strCache>
                <c:ptCount val="1"/>
                <c:pt idx="0">
                  <c:v>Saving</c:v>
                </c:pt>
              </c:strCache>
            </c:strRef>
          </c:tx>
          <c:spPr>
            <a:ln w="38100">
              <a:solidFill>
                <a:srgbClr val="FF0000"/>
              </a:solidFill>
            </a:ln>
          </c:spPr>
          <c:marker>
            <c:symbol val="none"/>
          </c:marker>
          <c:cat>
            <c:numRef>
              <c:f>Sheet1!$A$16:$A$240</c:f>
              <c:numCache>
                <c:formatCode>m/d/yyyy</c:formatCode>
                <c:ptCount val="225"/>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pt idx="208">
                  <c:v>40909</c:v>
                </c:pt>
                <c:pt idx="209">
                  <c:v>41000</c:v>
                </c:pt>
                <c:pt idx="210">
                  <c:v>41091</c:v>
                </c:pt>
                <c:pt idx="211">
                  <c:v>41183</c:v>
                </c:pt>
                <c:pt idx="212">
                  <c:v>41275</c:v>
                </c:pt>
                <c:pt idx="213">
                  <c:v>41365</c:v>
                </c:pt>
                <c:pt idx="214">
                  <c:v>41456</c:v>
                </c:pt>
                <c:pt idx="215">
                  <c:v>41548</c:v>
                </c:pt>
                <c:pt idx="216">
                  <c:v>41640</c:v>
                </c:pt>
                <c:pt idx="217">
                  <c:v>41730</c:v>
                </c:pt>
                <c:pt idx="218">
                  <c:v>41821</c:v>
                </c:pt>
                <c:pt idx="219">
                  <c:v>41913</c:v>
                </c:pt>
                <c:pt idx="220">
                  <c:v>42005</c:v>
                </c:pt>
                <c:pt idx="221">
                  <c:v>42095</c:v>
                </c:pt>
                <c:pt idx="222">
                  <c:v>42186</c:v>
                </c:pt>
                <c:pt idx="223">
                  <c:v>42278</c:v>
                </c:pt>
                <c:pt idx="224">
                  <c:v>42370</c:v>
                </c:pt>
              </c:numCache>
            </c:numRef>
          </c:cat>
          <c:val>
            <c:numRef>
              <c:f>Sheet1!$B$16:$B$240</c:f>
              <c:numCache>
                <c:formatCode>0.00%</c:formatCode>
                <c:ptCount val="225"/>
                <c:pt idx="0">
                  <c:v>0.18258788882753543</c:v>
                </c:pt>
                <c:pt idx="1">
                  <c:v>0.16804864566058603</c:v>
                </c:pt>
                <c:pt idx="2">
                  <c:v>0.16593406593406598</c:v>
                </c:pt>
                <c:pt idx="3">
                  <c:v>0.15098872666789881</c:v>
                </c:pt>
                <c:pt idx="4">
                  <c:v>0.15405751969225126</c:v>
                </c:pt>
                <c:pt idx="5">
                  <c:v>0.16074632221026197</c:v>
                </c:pt>
                <c:pt idx="6">
                  <c:v>0.16684266103484688</c:v>
                </c:pt>
                <c:pt idx="7">
                  <c:v>0.1672971114167813</c:v>
                </c:pt>
                <c:pt idx="8">
                  <c:v>0.17137096774193555</c:v>
                </c:pt>
                <c:pt idx="9">
                  <c:v>0.17009624958513109</c:v>
                </c:pt>
                <c:pt idx="10">
                  <c:v>0.16732283464566938</c:v>
                </c:pt>
                <c:pt idx="11">
                  <c:v>0.15951720763333879</c:v>
                </c:pt>
                <c:pt idx="12">
                  <c:v>0.16637224987955687</c:v>
                </c:pt>
                <c:pt idx="13">
                  <c:v>0.17109844887622661</c:v>
                </c:pt>
                <c:pt idx="14">
                  <c:v>0.16837209302325576</c:v>
                </c:pt>
                <c:pt idx="15">
                  <c:v>0.17196090409285275</c:v>
                </c:pt>
                <c:pt idx="16">
                  <c:v>0.17538369840560264</c:v>
                </c:pt>
                <c:pt idx="17">
                  <c:v>0.17273795534665087</c:v>
                </c:pt>
                <c:pt idx="18">
                  <c:v>0.17176674364896075</c:v>
                </c:pt>
                <c:pt idx="19">
                  <c:v>0.17454180985108816</c:v>
                </c:pt>
                <c:pt idx="20">
                  <c:v>0.18228587319243614</c:v>
                </c:pt>
                <c:pt idx="21">
                  <c:v>0.18377935554341884</c:v>
                </c:pt>
                <c:pt idx="22">
                  <c:v>0.18155158624366841</c:v>
                </c:pt>
                <c:pt idx="23">
                  <c:v>0.18005432673651539</c:v>
                </c:pt>
                <c:pt idx="24">
                  <c:v>0.18637902922362973</c:v>
                </c:pt>
                <c:pt idx="25">
                  <c:v>0.18421704658077309</c:v>
                </c:pt>
                <c:pt idx="26">
                  <c:v>0.17714424951267055</c:v>
                </c:pt>
                <c:pt idx="27">
                  <c:v>0.17894358605821062</c:v>
                </c:pt>
                <c:pt idx="28">
                  <c:v>0.17411347517730491</c:v>
                </c:pt>
                <c:pt idx="29">
                  <c:v>0.16696040418282218</c:v>
                </c:pt>
                <c:pt idx="30">
                  <c:v>0.1682437110546966</c:v>
                </c:pt>
                <c:pt idx="31">
                  <c:v>0.16972373188405807</c:v>
                </c:pt>
                <c:pt idx="32">
                  <c:v>0.168258149489628</c:v>
                </c:pt>
                <c:pt idx="33">
                  <c:v>0.17184663035351916</c:v>
                </c:pt>
                <c:pt idx="34">
                  <c:v>0.16486401344114238</c:v>
                </c:pt>
                <c:pt idx="35">
                  <c:v>0.16678692918255855</c:v>
                </c:pt>
                <c:pt idx="36">
                  <c:v>0.17339762909383166</c:v>
                </c:pt>
                <c:pt idx="37">
                  <c:v>0.17203875815701009</c:v>
                </c:pt>
                <c:pt idx="38">
                  <c:v>0.17296511627906977</c:v>
                </c:pt>
                <c:pt idx="39">
                  <c:v>0.16805995964254836</c:v>
                </c:pt>
                <c:pt idx="40">
                  <c:v>0.16279069767441862</c:v>
                </c:pt>
                <c:pt idx="41">
                  <c:v>0.16531165311653107</c:v>
                </c:pt>
                <c:pt idx="42">
                  <c:v>0.1633440514469453</c:v>
                </c:pt>
                <c:pt idx="43">
                  <c:v>0.15565735226752173</c:v>
                </c:pt>
                <c:pt idx="44">
                  <c:v>0.17041659342590953</c:v>
                </c:pt>
                <c:pt idx="45">
                  <c:v>0.17000172503018812</c:v>
                </c:pt>
                <c:pt idx="46">
                  <c:v>0.17105820554096404</c:v>
                </c:pt>
                <c:pt idx="47">
                  <c:v>0.16479557640750667</c:v>
                </c:pt>
                <c:pt idx="48">
                  <c:v>0.1697195655697844</c:v>
                </c:pt>
                <c:pt idx="49">
                  <c:v>0.17518305645224777</c:v>
                </c:pt>
                <c:pt idx="50">
                  <c:v>0.17808007420003091</c:v>
                </c:pt>
                <c:pt idx="51">
                  <c:v>0.17762762762762765</c:v>
                </c:pt>
                <c:pt idx="52">
                  <c:v>0.18316795828203092</c:v>
                </c:pt>
                <c:pt idx="53">
                  <c:v>0.19095654627539491</c:v>
                </c:pt>
                <c:pt idx="54">
                  <c:v>0.18840478841870811</c:v>
                </c:pt>
                <c:pt idx="55">
                  <c:v>0.19592995740653091</c:v>
                </c:pt>
                <c:pt idx="56">
                  <c:v>0.18384960192680802</c:v>
                </c:pt>
                <c:pt idx="57">
                  <c:v>0.17898579064007308</c:v>
                </c:pt>
                <c:pt idx="58">
                  <c:v>0.16886273506460286</c:v>
                </c:pt>
                <c:pt idx="59">
                  <c:v>0.17548346849656898</c:v>
                </c:pt>
                <c:pt idx="60">
                  <c:v>0.16102741417633976</c:v>
                </c:pt>
                <c:pt idx="61">
                  <c:v>0.15986476696450144</c:v>
                </c:pt>
                <c:pt idx="62">
                  <c:v>0.16174582798459566</c:v>
                </c:pt>
                <c:pt idx="63">
                  <c:v>0.164278837986296</c:v>
                </c:pt>
                <c:pt idx="64">
                  <c:v>0.16952589750616603</c:v>
                </c:pt>
                <c:pt idx="65">
                  <c:v>0.17324573213420219</c:v>
                </c:pt>
                <c:pt idx="66">
                  <c:v>0.17154192012695052</c:v>
                </c:pt>
                <c:pt idx="67">
                  <c:v>0.17075938918695843</c:v>
                </c:pt>
                <c:pt idx="68">
                  <c:v>0.17023839397741533</c:v>
                </c:pt>
                <c:pt idx="69">
                  <c:v>0.17891466847878845</c:v>
                </c:pt>
                <c:pt idx="70">
                  <c:v>0.18545043347154172</c:v>
                </c:pt>
                <c:pt idx="71">
                  <c:v>0.18107622077742419</c:v>
                </c:pt>
                <c:pt idx="72">
                  <c:v>0.17933626114909221</c:v>
                </c:pt>
                <c:pt idx="73">
                  <c:v>0.19173157579388855</c:v>
                </c:pt>
                <c:pt idx="74">
                  <c:v>0.19538121639084582</c:v>
                </c:pt>
                <c:pt idx="75">
                  <c:v>0.20119249053259192</c:v>
                </c:pt>
                <c:pt idx="76">
                  <c:v>0.20054510981197654</c:v>
                </c:pt>
                <c:pt idx="77">
                  <c:v>0.19919873646904748</c:v>
                </c:pt>
                <c:pt idx="78">
                  <c:v>0.19570101857399652</c:v>
                </c:pt>
                <c:pt idx="79">
                  <c:v>0.19079356941443587</c:v>
                </c:pt>
                <c:pt idx="80">
                  <c:v>0.18551761129983915</c:v>
                </c:pt>
                <c:pt idx="81">
                  <c:v>0.18004214436229862</c:v>
                </c:pt>
                <c:pt idx="82">
                  <c:v>0.17499999999999993</c:v>
                </c:pt>
                <c:pt idx="83">
                  <c:v>0.18196091531651906</c:v>
                </c:pt>
                <c:pt idx="84">
                  <c:v>0.19321157162015457</c:v>
                </c:pt>
                <c:pt idx="85">
                  <c:v>0.1882991822688094</c:v>
                </c:pt>
                <c:pt idx="86">
                  <c:v>0.19771863117870722</c:v>
                </c:pt>
                <c:pt idx="87">
                  <c:v>0.19144205877874218</c:v>
                </c:pt>
                <c:pt idx="88">
                  <c:v>0.17472050827784225</c:v>
                </c:pt>
                <c:pt idx="89">
                  <c:v>0.17686788941254172</c:v>
                </c:pt>
                <c:pt idx="90">
                  <c:v>0.16732499777256396</c:v>
                </c:pt>
                <c:pt idx="91">
                  <c:v>0.15250308116673522</c:v>
                </c:pt>
                <c:pt idx="92">
                  <c:v>0.15541763641065426</c:v>
                </c:pt>
                <c:pt idx="93">
                  <c:v>0.15857469724873044</c:v>
                </c:pt>
                <c:pt idx="94">
                  <c:v>0.15900658126371092</c:v>
                </c:pt>
                <c:pt idx="95">
                  <c:v>0.17046442401411985</c:v>
                </c:pt>
                <c:pt idx="96">
                  <c:v>0.17782662032304236</c:v>
                </c:pt>
                <c:pt idx="97">
                  <c:v>0.17798256537982574</c:v>
                </c:pt>
                <c:pt idx="98">
                  <c:v>0.17982091304986053</c:v>
                </c:pt>
                <c:pt idx="99">
                  <c:v>0.17455878098177269</c:v>
                </c:pt>
                <c:pt idx="100">
                  <c:v>0.16960113287703563</c:v>
                </c:pt>
                <c:pt idx="101">
                  <c:v>0.16563233619226933</c:v>
                </c:pt>
                <c:pt idx="102">
                  <c:v>0.16049242251854562</c:v>
                </c:pt>
                <c:pt idx="103">
                  <c:v>0.16305495048393262</c:v>
                </c:pt>
                <c:pt idx="104">
                  <c:v>0.16327524743706143</c:v>
                </c:pt>
                <c:pt idx="105">
                  <c:v>0.15946610467158406</c:v>
                </c:pt>
                <c:pt idx="106">
                  <c:v>0.15085721707507155</c:v>
                </c:pt>
                <c:pt idx="107">
                  <c:v>0.15173255664539334</c:v>
                </c:pt>
                <c:pt idx="108">
                  <c:v>0.15411089058739066</c:v>
                </c:pt>
                <c:pt idx="109">
                  <c:v>0.15092813439800887</c:v>
                </c:pt>
                <c:pt idx="110">
                  <c:v>0.14916845219875524</c:v>
                </c:pt>
                <c:pt idx="111">
                  <c:v>0.1594958886654588</c:v>
                </c:pt>
                <c:pt idx="112">
                  <c:v>0.15412721486661696</c:v>
                </c:pt>
                <c:pt idx="113">
                  <c:v>0.15897613149759005</c:v>
                </c:pt>
                <c:pt idx="114">
                  <c:v>0.15903387111991701</c:v>
                </c:pt>
                <c:pt idx="115">
                  <c:v>0.15796183050972695</c:v>
                </c:pt>
                <c:pt idx="116">
                  <c:v>0.16362123240583279</c:v>
                </c:pt>
                <c:pt idx="117">
                  <c:v>0.16217752824959125</c:v>
                </c:pt>
                <c:pt idx="118">
                  <c:v>0.16132082078576931</c:v>
                </c:pt>
                <c:pt idx="119">
                  <c:v>0.15843078738244787</c:v>
                </c:pt>
                <c:pt idx="120">
                  <c:v>0.15656617097847494</c:v>
                </c:pt>
                <c:pt idx="121">
                  <c:v>0.158317572430415</c:v>
                </c:pt>
                <c:pt idx="122">
                  <c:v>0.15352848494900079</c:v>
                </c:pt>
                <c:pt idx="123">
                  <c:v>0.14419006192618655</c:v>
                </c:pt>
                <c:pt idx="124">
                  <c:v>0.14492394589506022</c:v>
                </c:pt>
                <c:pt idx="125">
                  <c:v>0.14703105670942121</c:v>
                </c:pt>
                <c:pt idx="126">
                  <c:v>0.14897722886916251</c:v>
                </c:pt>
                <c:pt idx="127">
                  <c:v>0.15219849346264716</c:v>
                </c:pt>
                <c:pt idx="128">
                  <c:v>0.14672141424272817</c:v>
                </c:pt>
                <c:pt idx="129">
                  <c:v>0.15097885187067767</c:v>
                </c:pt>
                <c:pt idx="130">
                  <c:v>0.14965459652319149</c:v>
                </c:pt>
                <c:pt idx="131">
                  <c:v>0.15093466316292412</c:v>
                </c:pt>
                <c:pt idx="132">
                  <c:v>0.15236655700779464</c:v>
                </c:pt>
                <c:pt idx="133">
                  <c:v>0.15098980906641687</c:v>
                </c:pt>
                <c:pt idx="134">
                  <c:v>0.14883693983372445</c:v>
                </c:pt>
                <c:pt idx="135">
                  <c:v>0.15349505175747924</c:v>
                </c:pt>
                <c:pt idx="136">
                  <c:v>0.15715426761767301</c:v>
                </c:pt>
                <c:pt idx="137">
                  <c:v>0.16155877740790667</c:v>
                </c:pt>
                <c:pt idx="138">
                  <c:v>0.15706649619846841</c:v>
                </c:pt>
                <c:pt idx="139">
                  <c:v>0.16120748458544548</c:v>
                </c:pt>
                <c:pt idx="140">
                  <c:v>0.16195512438206566</c:v>
                </c:pt>
                <c:pt idx="141">
                  <c:v>0.15704348512143479</c:v>
                </c:pt>
                <c:pt idx="142">
                  <c:v>0.15943683903198597</c:v>
                </c:pt>
                <c:pt idx="143">
                  <c:v>0.1623052759792295</c:v>
                </c:pt>
                <c:pt idx="144">
                  <c:v>0.1604439320419101</c:v>
                </c:pt>
                <c:pt idx="145">
                  <c:v>0.16434906655088999</c:v>
                </c:pt>
                <c:pt idx="146">
                  <c:v>0.1667116068145606</c:v>
                </c:pt>
                <c:pt idx="147">
                  <c:v>0.16787537256700169</c:v>
                </c:pt>
                <c:pt idx="148">
                  <c:v>0.16819604622653869</c:v>
                </c:pt>
                <c:pt idx="149">
                  <c:v>0.17593751096247612</c:v>
                </c:pt>
                <c:pt idx="150">
                  <c:v>0.17585540394394708</c:v>
                </c:pt>
                <c:pt idx="151">
                  <c:v>0.17390166471331195</c:v>
                </c:pt>
                <c:pt idx="152">
                  <c:v>0.17740756156000778</c:v>
                </c:pt>
                <c:pt idx="153">
                  <c:v>0.17037811155458224</c:v>
                </c:pt>
                <c:pt idx="154">
                  <c:v>0.17111463401301039</c:v>
                </c:pt>
                <c:pt idx="155">
                  <c:v>0.17327385611803944</c:v>
                </c:pt>
                <c:pt idx="156">
                  <c:v>0.17382053751945045</c:v>
                </c:pt>
                <c:pt idx="157">
                  <c:v>0.16744794391545467</c:v>
                </c:pt>
                <c:pt idx="158">
                  <c:v>0.16627369418160473</c:v>
                </c:pt>
                <c:pt idx="159">
                  <c:v>0.16653066158914387</c:v>
                </c:pt>
                <c:pt idx="160">
                  <c:v>0.15882763433356592</c:v>
                </c:pt>
                <c:pt idx="161">
                  <c:v>0.16657423893056242</c:v>
                </c:pt>
                <c:pt idx="162">
                  <c:v>0.16097669299244977</c:v>
                </c:pt>
                <c:pt idx="163">
                  <c:v>0.15843701956590234</c:v>
                </c:pt>
                <c:pt idx="164">
                  <c:v>0.14996050665676963</c:v>
                </c:pt>
                <c:pt idx="165">
                  <c:v>0.15112234922544734</c:v>
                </c:pt>
                <c:pt idx="166">
                  <c:v>0.14761971897175621</c:v>
                </c:pt>
                <c:pt idx="167">
                  <c:v>0.13882425499705631</c:v>
                </c:pt>
                <c:pt idx="168">
                  <c:v>0.14165066824189609</c:v>
                </c:pt>
                <c:pt idx="169">
                  <c:v>0.13806379632000576</c:v>
                </c:pt>
                <c:pt idx="170">
                  <c:v>0.13557003198303913</c:v>
                </c:pt>
                <c:pt idx="171">
                  <c:v>0.13090113294547806</c:v>
                </c:pt>
                <c:pt idx="172">
                  <c:v>0.12988308207406882</c:v>
                </c:pt>
                <c:pt idx="173">
                  <c:v>0.12920928350937064</c:v>
                </c:pt>
                <c:pt idx="174">
                  <c:v>0.13319455316513418</c:v>
                </c:pt>
                <c:pt idx="175">
                  <c:v>0.13717757768600639</c:v>
                </c:pt>
                <c:pt idx="176">
                  <c:v>0.13417136565346494</c:v>
                </c:pt>
                <c:pt idx="177">
                  <c:v>0.13557554960841933</c:v>
                </c:pt>
                <c:pt idx="178">
                  <c:v>0.13528788699596533</c:v>
                </c:pt>
                <c:pt idx="179">
                  <c:v>0.13506392192450373</c:v>
                </c:pt>
                <c:pt idx="180">
                  <c:v>0.14034978187408786</c:v>
                </c:pt>
                <c:pt idx="181">
                  <c:v>0.13723495271348315</c:v>
                </c:pt>
                <c:pt idx="182">
                  <c:v>0.13598224968573455</c:v>
                </c:pt>
                <c:pt idx="183">
                  <c:v>0.13817480719794345</c:v>
                </c:pt>
                <c:pt idx="184">
                  <c:v>0.14084651510378138</c:v>
                </c:pt>
                <c:pt idx="185">
                  <c:v>0.13879911303062348</c:v>
                </c:pt>
                <c:pt idx="186">
                  <c:v>0.13508286299744768</c:v>
                </c:pt>
                <c:pt idx="187">
                  <c:v>0.13665187965648631</c:v>
                </c:pt>
                <c:pt idx="188">
                  <c:v>0.13389118399235594</c:v>
                </c:pt>
                <c:pt idx="189">
                  <c:v>0.13443764170763331</c:v>
                </c:pt>
                <c:pt idx="190">
                  <c:v>0.13357859118581719</c:v>
                </c:pt>
                <c:pt idx="191">
                  <c:v>0.1300620348239396</c:v>
                </c:pt>
                <c:pt idx="192">
                  <c:v>0.12068119222273724</c:v>
                </c:pt>
                <c:pt idx="193">
                  <c:v>0.11704583811516918</c:v>
                </c:pt>
                <c:pt idx="194">
                  <c:v>0.11198544768577785</c:v>
                </c:pt>
                <c:pt idx="195">
                  <c:v>0.11275678870645162</c:v>
                </c:pt>
                <c:pt idx="196">
                  <c:v>0.10972684737797116</c:v>
                </c:pt>
                <c:pt idx="197">
                  <c:v>0.10349083707567434</c:v>
                </c:pt>
                <c:pt idx="198">
                  <c:v>9.5994883239132175E-2</c:v>
                </c:pt>
                <c:pt idx="199">
                  <c:v>0.1021110081351045</c:v>
                </c:pt>
                <c:pt idx="200">
                  <c:v>0.10223348386701278</c:v>
                </c:pt>
                <c:pt idx="201">
                  <c:v>0.10540950794567654</c:v>
                </c:pt>
                <c:pt idx="202">
                  <c:v>0.1082236995025801</c:v>
                </c:pt>
                <c:pt idx="203">
                  <c:v>0.10852122756103001</c:v>
                </c:pt>
                <c:pt idx="204">
                  <c:v>0.10244513859722797</c:v>
                </c:pt>
                <c:pt idx="205">
                  <c:v>0.10514911809791144</c:v>
                </c:pt>
                <c:pt idx="206">
                  <c:v>0.10622886874402546</c:v>
                </c:pt>
                <c:pt idx="207">
                  <c:v>0.11384009173091421</c:v>
                </c:pt>
                <c:pt idx="208">
                  <c:v>0.11556977319252021</c:v>
                </c:pt>
                <c:pt idx="209">
                  <c:v>0.12120159534546177</c:v>
                </c:pt>
                <c:pt idx="210">
                  <c:v>0.12291793762594044</c:v>
                </c:pt>
                <c:pt idx="211">
                  <c:v>0.12207543580838544</c:v>
                </c:pt>
                <c:pt idx="212">
                  <c:v>0.12463581234375679</c:v>
                </c:pt>
                <c:pt idx="213">
                  <c:v>0.1266185831497931</c:v>
                </c:pt>
                <c:pt idx="214">
                  <c:v>0.13146614855776406</c:v>
                </c:pt>
                <c:pt idx="215">
                  <c:v>0.13478322404113782</c:v>
                </c:pt>
                <c:pt idx="216">
                  <c:v>0.13080904129107473</c:v>
                </c:pt>
                <c:pt idx="217">
                  <c:v>0.13379849449913148</c:v>
                </c:pt>
                <c:pt idx="218">
                  <c:v>0.13671877229327528</c:v>
                </c:pt>
                <c:pt idx="219">
                  <c:v>0.13578642022263987</c:v>
                </c:pt>
                <c:pt idx="220">
                  <c:v>0.13849274475474946</c:v>
                </c:pt>
                <c:pt idx="221">
                  <c:v>0.13989851342827</c:v>
                </c:pt>
                <c:pt idx="222">
                  <c:v>0.13843700512729651</c:v>
                </c:pt>
                <c:pt idx="223">
                  <c:v>0.138520655333392</c:v>
                </c:pt>
                <c:pt idx="224">
                  <c:v>0.13813967010603331</c:v>
                </c:pt>
              </c:numCache>
            </c:numRef>
          </c:val>
          <c:smooth val="0"/>
        </c:ser>
        <c:ser>
          <c:idx val="1"/>
          <c:order val="1"/>
          <c:tx>
            <c:strRef>
              <c:f>Sheet1!$C$15</c:f>
              <c:strCache>
                <c:ptCount val="1"/>
                <c:pt idx="0">
                  <c:v>Investment</c:v>
                </c:pt>
              </c:strCache>
            </c:strRef>
          </c:tx>
          <c:spPr>
            <a:ln w="38100"/>
          </c:spPr>
          <c:marker>
            <c:symbol val="none"/>
          </c:marker>
          <c:cat>
            <c:numRef>
              <c:f>Sheet1!$A$16:$A$240</c:f>
              <c:numCache>
                <c:formatCode>m/d/yyyy</c:formatCode>
                <c:ptCount val="225"/>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pt idx="208">
                  <c:v>40909</c:v>
                </c:pt>
                <c:pt idx="209">
                  <c:v>41000</c:v>
                </c:pt>
                <c:pt idx="210">
                  <c:v>41091</c:v>
                </c:pt>
                <c:pt idx="211">
                  <c:v>41183</c:v>
                </c:pt>
                <c:pt idx="212">
                  <c:v>41275</c:v>
                </c:pt>
                <c:pt idx="213">
                  <c:v>41365</c:v>
                </c:pt>
                <c:pt idx="214">
                  <c:v>41456</c:v>
                </c:pt>
                <c:pt idx="215">
                  <c:v>41548</c:v>
                </c:pt>
                <c:pt idx="216">
                  <c:v>41640</c:v>
                </c:pt>
                <c:pt idx="217">
                  <c:v>41730</c:v>
                </c:pt>
                <c:pt idx="218">
                  <c:v>41821</c:v>
                </c:pt>
                <c:pt idx="219">
                  <c:v>41913</c:v>
                </c:pt>
                <c:pt idx="220">
                  <c:v>42005</c:v>
                </c:pt>
                <c:pt idx="221">
                  <c:v>42095</c:v>
                </c:pt>
                <c:pt idx="222">
                  <c:v>42186</c:v>
                </c:pt>
                <c:pt idx="223">
                  <c:v>42278</c:v>
                </c:pt>
                <c:pt idx="224">
                  <c:v>42370</c:v>
                </c:pt>
              </c:numCache>
            </c:numRef>
          </c:cat>
          <c:val>
            <c:numRef>
              <c:f>Sheet1!$C$16:$C$240</c:f>
              <c:numCache>
                <c:formatCode>0.00%</c:formatCode>
                <c:ptCount val="225"/>
                <c:pt idx="0">
                  <c:v>0.17761825878888277</c:v>
                </c:pt>
                <c:pt idx="1">
                  <c:v>0.16049382716049379</c:v>
                </c:pt>
                <c:pt idx="2">
                  <c:v>0.15824175824175826</c:v>
                </c:pt>
                <c:pt idx="3">
                  <c:v>0.14045462945851045</c:v>
                </c:pt>
                <c:pt idx="4">
                  <c:v>0.14361604689503574</c:v>
                </c:pt>
                <c:pt idx="5">
                  <c:v>0.15087908144958737</c:v>
                </c:pt>
                <c:pt idx="6">
                  <c:v>0.15997888067581836</c:v>
                </c:pt>
                <c:pt idx="7">
                  <c:v>0.15973177441540579</c:v>
                </c:pt>
                <c:pt idx="8">
                  <c:v>0.16481854838709675</c:v>
                </c:pt>
                <c:pt idx="9">
                  <c:v>0.16047129107202124</c:v>
                </c:pt>
                <c:pt idx="10">
                  <c:v>0.16108923884514437</c:v>
                </c:pt>
                <c:pt idx="11">
                  <c:v>0.15495025281357036</c:v>
                </c:pt>
                <c:pt idx="12">
                  <c:v>0.16010920186285529</c:v>
                </c:pt>
                <c:pt idx="13">
                  <c:v>0.16081038303260525</c:v>
                </c:pt>
                <c:pt idx="14">
                  <c:v>0.16217054263565892</c:v>
                </c:pt>
                <c:pt idx="15">
                  <c:v>0.16371411117898596</c:v>
                </c:pt>
                <c:pt idx="16">
                  <c:v>0.16465504395768141</c:v>
                </c:pt>
                <c:pt idx="17">
                  <c:v>0.16230904817861341</c:v>
                </c:pt>
                <c:pt idx="18">
                  <c:v>0.16252886836027713</c:v>
                </c:pt>
                <c:pt idx="19">
                  <c:v>0.16466208476517755</c:v>
                </c:pt>
                <c:pt idx="20">
                  <c:v>0.17588987764182423</c:v>
                </c:pt>
                <c:pt idx="21">
                  <c:v>0.17340251228836701</c:v>
                </c:pt>
                <c:pt idx="22">
                  <c:v>0.17488669688083175</c:v>
                </c:pt>
                <c:pt idx="23">
                  <c:v>0.17306946061311604</c:v>
                </c:pt>
                <c:pt idx="24">
                  <c:v>0.18086040386303776</c:v>
                </c:pt>
                <c:pt idx="25">
                  <c:v>0.17777502477700693</c:v>
                </c:pt>
                <c:pt idx="26">
                  <c:v>0.17446393762183235</c:v>
                </c:pt>
                <c:pt idx="27">
                  <c:v>0.17475146724158583</c:v>
                </c:pt>
                <c:pt idx="28">
                  <c:v>0.16879432624113477</c:v>
                </c:pt>
                <c:pt idx="29">
                  <c:v>0.16155563388555985</c:v>
                </c:pt>
                <c:pt idx="30">
                  <c:v>0.16478190630048467</c:v>
                </c:pt>
                <c:pt idx="31">
                  <c:v>0.16723278985507245</c:v>
                </c:pt>
                <c:pt idx="32">
                  <c:v>0.16716057512896498</c:v>
                </c:pt>
                <c:pt idx="33">
                  <c:v>0.16971056285378619</c:v>
                </c:pt>
                <c:pt idx="34">
                  <c:v>0.16349889740627954</c:v>
                </c:pt>
                <c:pt idx="35">
                  <c:v>0.16575610761777138</c:v>
                </c:pt>
                <c:pt idx="36">
                  <c:v>0.17319670484227448</c:v>
                </c:pt>
                <c:pt idx="37">
                  <c:v>0.17075341111330827</c:v>
                </c:pt>
                <c:pt idx="38">
                  <c:v>0.17209302325581394</c:v>
                </c:pt>
                <c:pt idx="39">
                  <c:v>0.16488901700778322</c:v>
                </c:pt>
                <c:pt idx="40">
                  <c:v>0.15956336022781206</c:v>
                </c:pt>
                <c:pt idx="41">
                  <c:v>0.16026539575740587</c:v>
                </c:pt>
                <c:pt idx="42">
                  <c:v>0.15976113918236104</c:v>
                </c:pt>
                <c:pt idx="43">
                  <c:v>0.15281722400366468</c:v>
                </c:pt>
                <c:pt idx="44">
                  <c:v>0.16654948145544032</c:v>
                </c:pt>
                <c:pt idx="45">
                  <c:v>0.17017422804899085</c:v>
                </c:pt>
                <c:pt idx="46">
                  <c:v>0.17122765398627468</c:v>
                </c:pt>
                <c:pt idx="47">
                  <c:v>0.16621983914209118</c:v>
                </c:pt>
                <c:pt idx="48">
                  <c:v>0.17263738045064031</c:v>
                </c:pt>
                <c:pt idx="49">
                  <c:v>0.17856861664435875</c:v>
                </c:pt>
                <c:pt idx="50">
                  <c:v>0.18016695006956254</c:v>
                </c:pt>
                <c:pt idx="51">
                  <c:v>0.17995495495495495</c:v>
                </c:pt>
                <c:pt idx="52">
                  <c:v>0.18418193669877597</c:v>
                </c:pt>
                <c:pt idx="53">
                  <c:v>0.18919300225733635</c:v>
                </c:pt>
                <c:pt idx="54">
                  <c:v>0.18395044543429845</c:v>
                </c:pt>
                <c:pt idx="55">
                  <c:v>0.18991278480156851</c:v>
                </c:pt>
                <c:pt idx="56">
                  <c:v>0.17956780624874555</c:v>
                </c:pt>
                <c:pt idx="57">
                  <c:v>0.18081084604354059</c:v>
                </c:pt>
                <c:pt idx="58">
                  <c:v>0.17334015607010361</c:v>
                </c:pt>
                <c:pt idx="59">
                  <c:v>0.17548346849656893</c:v>
                </c:pt>
                <c:pt idx="60">
                  <c:v>0.15083971350950853</c:v>
                </c:pt>
                <c:pt idx="61">
                  <c:v>0.14688481043226273</c:v>
                </c:pt>
                <c:pt idx="62">
                  <c:v>0.15474384408915859</c:v>
                </c:pt>
                <c:pt idx="63">
                  <c:v>0.1564074975932952</c:v>
                </c:pt>
                <c:pt idx="64">
                  <c:v>0.16694984927377365</c:v>
                </c:pt>
                <c:pt idx="65">
                  <c:v>0.17356885131132532</c:v>
                </c:pt>
                <c:pt idx="66">
                  <c:v>0.17365776249669401</c:v>
                </c:pt>
                <c:pt idx="67">
                  <c:v>0.17416425918283121</c:v>
                </c:pt>
                <c:pt idx="68">
                  <c:v>0.18082810539523211</c:v>
                </c:pt>
                <c:pt idx="69">
                  <c:v>0.18915639258324435</c:v>
                </c:pt>
                <c:pt idx="70">
                  <c:v>0.19510931021485112</c:v>
                </c:pt>
                <c:pt idx="71">
                  <c:v>0.19472495043113389</c:v>
                </c:pt>
                <c:pt idx="72">
                  <c:v>0.19685788020102324</c:v>
                </c:pt>
                <c:pt idx="73">
                  <c:v>0.20140374903706243</c:v>
                </c:pt>
                <c:pt idx="74">
                  <c:v>0.20526074450789944</c:v>
                </c:pt>
                <c:pt idx="75">
                  <c:v>0.20779953267262913</c:v>
                </c:pt>
                <c:pt idx="76">
                  <c:v>0.20769473850529308</c:v>
                </c:pt>
                <c:pt idx="77">
                  <c:v>0.20775068377056125</c:v>
                </c:pt>
                <c:pt idx="78">
                  <c:v>0.20431396045536249</c:v>
                </c:pt>
                <c:pt idx="79">
                  <c:v>0.20064452338228295</c:v>
                </c:pt>
                <c:pt idx="80">
                  <c:v>0.19831932773109245</c:v>
                </c:pt>
                <c:pt idx="81">
                  <c:v>0.18547090967534552</c:v>
                </c:pt>
                <c:pt idx="82">
                  <c:v>0.17311188811188813</c:v>
                </c:pt>
                <c:pt idx="83">
                  <c:v>0.18423250375814265</c:v>
                </c:pt>
                <c:pt idx="84">
                  <c:v>0.19777763586435915</c:v>
                </c:pt>
                <c:pt idx="85">
                  <c:v>0.19252991506961764</c:v>
                </c:pt>
                <c:pt idx="86">
                  <c:v>0.20001839813565558</c:v>
                </c:pt>
                <c:pt idx="87">
                  <c:v>0.19594944419065022</c:v>
                </c:pt>
                <c:pt idx="88">
                  <c:v>0.17969943185289264</c:v>
                </c:pt>
                <c:pt idx="89">
                  <c:v>0.17818869510401344</c:v>
                </c:pt>
                <c:pt idx="90">
                  <c:v>0.17611594547236495</c:v>
                </c:pt>
                <c:pt idx="91">
                  <c:v>0.16115969247021539</c:v>
                </c:pt>
                <c:pt idx="92">
                  <c:v>0.16248599258684596</c:v>
                </c:pt>
                <c:pt idx="93">
                  <c:v>0.17127071823204418</c:v>
                </c:pt>
                <c:pt idx="94">
                  <c:v>0.17666495138531538</c:v>
                </c:pt>
                <c:pt idx="95">
                  <c:v>0.18927320144358684</c:v>
                </c:pt>
                <c:pt idx="96">
                  <c:v>0.20213146595788181</c:v>
                </c:pt>
                <c:pt idx="97">
                  <c:v>0.2039601494396015</c:v>
                </c:pt>
                <c:pt idx="98">
                  <c:v>0.20524049518031021</c:v>
                </c:pt>
                <c:pt idx="99">
                  <c:v>0.20052560516925449</c:v>
                </c:pt>
                <c:pt idx="100">
                  <c:v>0.19114939815907481</c:v>
                </c:pt>
                <c:pt idx="101">
                  <c:v>0.19222276456778931</c:v>
                </c:pt>
                <c:pt idx="102">
                  <c:v>0.18709325080780959</c:v>
                </c:pt>
                <c:pt idx="103">
                  <c:v>0.19301160988973973</c:v>
                </c:pt>
                <c:pt idx="104">
                  <c:v>0.1911963332816686</c:v>
                </c:pt>
                <c:pt idx="105">
                  <c:v>0.18774148226203022</c:v>
                </c:pt>
                <c:pt idx="106">
                  <c:v>0.18092475539007705</c:v>
                </c:pt>
                <c:pt idx="107">
                  <c:v>0.18034436972630319</c:v>
                </c:pt>
                <c:pt idx="108">
                  <c:v>0.18394493475782275</c:v>
                </c:pt>
                <c:pt idx="109">
                  <c:v>0.18139583117287153</c:v>
                </c:pt>
                <c:pt idx="110">
                  <c:v>0.17885930007142128</c:v>
                </c:pt>
                <c:pt idx="111">
                  <c:v>0.18844446214187588</c:v>
                </c:pt>
                <c:pt idx="112">
                  <c:v>0.17848583664008172</c:v>
                </c:pt>
                <c:pt idx="113">
                  <c:v>0.17944582061178641</c:v>
                </c:pt>
                <c:pt idx="114">
                  <c:v>0.17775261817152563</c:v>
                </c:pt>
                <c:pt idx="115">
                  <c:v>0.17787795370147985</c:v>
                </c:pt>
                <c:pt idx="116">
                  <c:v>0.18189383797083619</c:v>
                </c:pt>
                <c:pt idx="117">
                  <c:v>0.17784805628597827</c:v>
                </c:pt>
                <c:pt idx="118">
                  <c:v>0.17446950066531269</c:v>
                </c:pt>
                <c:pt idx="119">
                  <c:v>0.17279730714508798</c:v>
                </c:pt>
                <c:pt idx="120">
                  <c:v>0.17158959733822229</c:v>
                </c:pt>
                <c:pt idx="121">
                  <c:v>0.16984953219408505</c:v>
                </c:pt>
                <c:pt idx="122">
                  <c:v>0.16596732730740527</c:v>
                </c:pt>
                <c:pt idx="123">
                  <c:v>0.15732239802101838</c:v>
                </c:pt>
                <c:pt idx="124">
                  <c:v>0.15270276965763269</c:v>
                </c:pt>
                <c:pt idx="125">
                  <c:v>0.15082362132951363</c:v>
                </c:pt>
                <c:pt idx="126">
                  <c:v>0.15237038466486558</c:v>
                </c:pt>
                <c:pt idx="127">
                  <c:v>0.15587724746388928</c:v>
                </c:pt>
                <c:pt idx="128">
                  <c:v>0.14994984954864593</c:v>
                </c:pt>
                <c:pt idx="129">
                  <c:v>0.15604639341989743</c:v>
                </c:pt>
                <c:pt idx="130">
                  <c:v>0.15549988613072194</c:v>
                </c:pt>
                <c:pt idx="131">
                  <c:v>0.15796703296703296</c:v>
                </c:pt>
                <c:pt idx="132">
                  <c:v>0.16062060994042857</c:v>
                </c:pt>
                <c:pt idx="133">
                  <c:v>0.16025828745460935</c:v>
                </c:pt>
                <c:pt idx="134">
                  <c:v>0.15872946901885809</c:v>
                </c:pt>
                <c:pt idx="135">
                  <c:v>0.16394608121942897</c:v>
                </c:pt>
                <c:pt idx="136">
                  <c:v>0.16844863584770817</c:v>
                </c:pt>
                <c:pt idx="137">
                  <c:v>0.17402129357066218</c:v>
                </c:pt>
                <c:pt idx="138">
                  <c:v>0.17023244426914025</c:v>
                </c:pt>
                <c:pt idx="139">
                  <c:v>0.1748364920352562</c:v>
                </c:pt>
                <c:pt idx="140">
                  <c:v>0.17591083190860535</c:v>
                </c:pt>
                <c:pt idx="141">
                  <c:v>0.17144209654301831</c:v>
                </c:pt>
                <c:pt idx="142">
                  <c:v>0.16910400311425422</c:v>
                </c:pt>
                <c:pt idx="143">
                  <c:v>0.17124174626578625</c:v>
                </c:pt>
                <c:pt idx="144">
                  <c:v>0.17169426461086265</c:v>
                </c:pt>
                <c:pt idx="145">
                  <c:v>0.17597221360788934</c:v>
                </c:pt>
                <c:pt idx="146">
                  <c:v>0.18070842014952815</c:v>
                </c:pt>
                <c:pt idx="147">
                  <c:v>0.17859082187978906</c:v>
                </c:pt>
                <c:pt idx="148">
                  <c:v>0.18114518989300293</c:v>
                </c:pt>
                <c:pt idx="149">
                  <c:v>0.18591190261813167</c:v>
                </c:pt>
                <c:pt idx="150">
                  <c:v>0.18699233760555928</c:v>
                </c:pt>
                <c:pt idx="151">
                  <c:v>0.1872148197034694</c:v>
                </c:pt>
                <c:pt idx="152">
                  <c:v>0.19261617377414308</c:v>
                </c:pt>
                <c:pt idx="153">
                  <c:v>0.18842207077501194</c:v>
                </c:pt>
                <c:pt idx="154">
                  <c:v>0.1902148362761712</c:v>
                </c:pt>
                <c:pt idx="155">
                  <c:v>0.19241451043889465</c:v>
                </c:pt>
                <c:pt idx="156">
                  <c:v>0.19589080246848237</c:v>
                </c:pt>
                <c:pt idx="157">
                  <c:v>0.19313592131421994</c:v>
                </c:pt>
                <c:pt idx="158">
                  <c:v>0.19469126777385379</c:v>
                </c:pt>
                <c:pt idx="159">
                  <c:v>0.19639133194305922</c:v>
                </c:pt>
                <c:pt idx="160">
                  <c:v>0.19398863523078458</c:v>
                </c:pt>
                <c:pt idx="161">
                  <c:v>0.20157029859023382</c:v>
                </c:pt>
                <c:pt idx="162">
                  <c:v>0.19848610655183735</c:v>
                </c:pt>
                <c:pt idx="163">
                  <c:v>0.19686219837094049</c:v>
                </c:pt>
                <c:pt idx="164">
                  <c:v>0.18723651278537509</c:v>
                </c:pt>
                <c:pt idx="165">
                  <c:v>0.18489622499624003</c:v>
                </c:pt>
                <c:pt idx="166">
                  <c:v>0.18208562432445133</c:v>
                </c:pt>
                <c:pt idx="167">
                  <c:v>0.17219403250072424</c:v>
                </c:pt>
                <c:pt idx="168">
                  <c:v>0.1762903344901425</c:v>
                </c:pt>
                <c:pt idx="169">
                  <c:v>0.17609832827303654</c:v>
                </c:pt>
                <c:pt idx="170">
                  <c:v>0.17467450689039693</c:v>
                </c:pt>
                <c:pt idx="171">
                  <c:v>0.17439975503881555</c:v>
                </c:pt>
                <c:pt idx="172">
                  <c:v>0.17454875735745898</c:v>
                </c:pt>
                <c:pt idx="173">
                  <c:v>0.17329627903295311</c:v>
                </c:pt>
                <c:pt idx="174">
                  <c:v>0.17619633379497812</c:v>
                </c:pt>
                <c:pt idx="175">
                  <c:v>0.18048879561302555</c:v>
                </c:pt>
                <c:pt idx="176">
                  <c:v>0.17977378132194455</c:v>
                </c:pt>
                <c:pt idx="177">
                  <c:v>0.18548771077216084</c:v>
                </c:pt>
                <c:pt idx="178">
                  <c:v>0.18688195865035537</c:v>
                </c:pt>
                <c:pt idx="179">
                  <c:v>0.18952094378373216</c:v>
                </c:pt>
                <c:pt idx="180">
                  <c:v>0.19316824960784157</c:v>
                </c:pt>
                <c:pt idx="181">
                  <c:v>0.19034075581350537</c:v>
                </c:pt>
                <c:pt idx="182">
                  <c:v>0.19137625516834023</c:v>
                </c:pt>
                <c:pt idx="183">
                  <c:v>0.19702427213487175</c:v>
                </c:pt>
                <c:pt idx="184">
                  <c:v>0.19779615939746059</c:v>
                </c:pt>
                <c:pt idx="185">
                  <c:v>0.19543761503789911</c:v>
                </c:pt>
                <c:pt idx="186">
                  <c:v>0.19300427795952116</c:v>
                </c:pt>
                <c:pt idx="187">
                  <c:v>0.18779502928965477</c:v>
                </c:pt>
                <c:pt idx="188">
                  <c:v>0.18507433324902339</c:v>
                </c:pt>
                <c:pt idx="189">
                  <c:v>0.18526171276426093</c:v>
                </c:pt>
                <c:pt idx="190">
                  <c:v>0.18244713343445643</c:v>
                </c:pt>
                <c:pt idx="191">
                  <c:v>0.17776960634103492</c:v>
                </c:pt>
                <c:pt idx="192">
                  <c:v>0.17227509476152819</c:v>
                </c:pt>
                <c:pt idx="193">
                  <c:v>0.16831836900020253</c:v>
                </c:pt>
                <c:pt idx="194">
                  <c:v>0.16411102876776931</c:v>
                </c:pt>
                <c:pt idx="195">
                  <c:v>0.15416600801380079</c:v>
                </c:pt>
                <c:pt idx="196">
                  <c:v>0.13710467953753849</c:v>
                </c:pt>
                <c:pt idx="197">
                  <c:v>0.12732559761233997</c:v>
                </c:pt>
                <c:pt idx="198">
                  <c:v>0.12419268497855271</c:v>
                </c:pt>
                <c:pt idx="199">
                  <c:v>0.13235849380427694</c:v>
                </c:pt>
                <c:pt idx="200">
                  <c:v>0.13551436881432591</c:v>
                </c:pt>
                <c:pt idx="201">
                  <c:v>0.14055720484128795</c:v>
                </c:pt>
                <c:pt idx="202">
                  <c:v>0.14375369412327246</c:v>
                </c:pt>
                <c:pt idx="203">
                  <c:v>0.14159367572323409</c:v>
                </c:pt>
                <c:pt idx="204">
                  <c:v>0.13935190046199075</c:v>
                </c:pt>
                <c:pt idx="205">
                  <c:v>0.14311586000814958</c:v>
                </c:pt>
                <c:pt idx="206">
                  <c:v>0.14295154326333953</c:v>
                </c:pt>
                <c:pt idx="207">
                  <c:v>0.15173610891145559</c:v>
                </c:pt>
                <c:pt idx="208">
                  <c:v>0.15405129617688856</c:v>
                </c:pt>
                <c:pt idx="209">
                  <c:v>0.15722712583504428</c:v>
                </c:pt>
                <c:pt idx="210">
                  <c:v>0.15589817536464978</c:v>
                </c:pt>
                <c:pt idx="211">
                  <c:v>0.15470660784301696</c:v>
                </c:pt>
                <c:pt idx="212">
                  <c:v>0.15682422281289726</c:v>
                </c:pt>
                <c:pt idx="213">
                  <c:v>0.15855459012028947</c:v>
                </c:pt>
                <c:pt idx="214">
                  <c:v>0.1620983410551487</c:v>
                </c:pt>
                <c:pt idx="215">
                  <c:v>0.16216327782233336</c:v>
                </c:pt>
                <c:pt idx="216">
                  <c:v>0.16197900413911673</c:v>
                </c:pt>
                <c:pt idx="217">
                  <c:v>0.16453966415749854</c:v>
                </c:pt>
                <c:pt idx="218">
                  <c:v>0.16608739819998744</c:v>
                </c:pt>
                <c:pt idx="219">
                  <c:v>0.16673573305933842</c:v>
                </c:pt>
                <c:pt idx="220">
                  <c:v>0.169746108910835</c:v>
                </c:pt>
                <c:pt idx="221">
                  <c:v>0.16889308183122415</c:v>
                </c:pt>
                <c:pt idx="222">
                  <c:v>0.16780545065946112</c:v>
                </c:pt>
                <c:pt idx="223">
                  <c:v>0.16683916145512201</c:v>
                </c:pt>
                <c:pt idx="224">
                  <c:v>0.1655119829293312</c:v>
                </c:pt>
              </c:numCache>
            </c:numRef>
          </c:val>
          <c:smooth val="0"/>
        </c:ser>
        <c:ser>
          <c:idx val="2"/>
          <c:order val="2"/>
          <c:tx>
            <c:strRef>
              <c:f>Sheet1!$D$15</c:f>
              <c:strCache>
                <c:ptCount val="1"/>
                <c:pt idx="0">
                  <c:v>NCO</c:v>
                </c:pt>
              </c:strCache>
            </c:strRef>
          </c:tx>
          <c:spPr>
            <a:ln w="38100">
              <a:solidFill>
                <a:srgbClr val="006600"/>
              </a:solidFill>
            </a:ln>
          </c:spPr>
          <c:marker>
            <c:symbol val="none"/>
          </c:marker>
          <c:cat>
            <c:numRef>
              <c:f>Sheet1!$A$16:$A$240</c:f>
              <c:numCache>
                <c:formatCode>m/d/yyyy</c:formatCode>
                <c:ptCount val="225"/>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pt idx="208">
                  <c:v>40909</c:v>
                </c:pt>
                <c:pt idx="209">
                  <c:v>41000</c:v>
                </c:pt>
                <c:pt idx="210">
                  <c:v>41091</c:v>
                </c:pt>
                <c:pt idx="211">
                  <c:v>41183</c:v>
                </c:pt>
                <c:pt idx="212">
                  <c:v>41275</c:v>
                </c:pt>
                <c:pt idx="213">
                  <c:v>41365</c:v>
                </c:pt>
                <c:pt idx="214">
                  <c:v>41456</c:v>
                </c:pt>
                <c:pt idx="215">
                  <c:v>41548</c:v>
                </c:pt>
                <c:pt idx="216">
                  <c:v>41640</c:v>
                </c:pt>
                <c:pt idx="217">
                  <c:v>41730</c:v>
                </c:pt>
                <c:pt idx="218">
                  <c:v>41821</c:v>
                </c:pt>
                <c:pt idx="219">
                  <c:v>41913</c:v>
                </c:pt>
                <c:pt idx="220">
                  <c:v>42005</c:v>
                </c:pt>
                <c:pt idx="221">
                  <c:v>42095</c:v>
                </c:pt>
                <c:pt idx="222">
                  <c:v>42186</c:v>
                </c:pt>
                <c:pt idx="223">
                  <c:v>42278</c:v>
                </c:pt>
                <c:pt idx="224">
                  <c:v>42370</c:v>
                </c:pt>
              </c:numCache>
            </c:numRef>
          </c:cat>
          <c:val>
            <c:numRef>
              <c:f>Sheet1!$D$16:$D$240</c:f>
              <c:numCache>
                <c:formatCode>0.00%</c:formatCode>
                <c:ptCount val="225"/>
                <c:pt idx="0">
                  <c:v>4.9696300386526671E-3</c:v>
                </c:pt>
                <c:pt idx="1">
                  <c:v>7.5548185000922363E-3</c:v>
                </c:pt>
                <c:pt idx="2">
                  <c:v>7.6923076923077205E-3</c:v>
                </c:pt>
                <c:pt idx="3">
                  <c:v>1.053409720938836E-2</c:v>
                </c:pt>
                <c:pt idx="4">
                  <c:v>1.0441472797215523E-2</c:v>
                </c:pt>
                <c:pt idx="5">
                  <c:v>9.867240760674606E-3</c:v>
                </c:pt>
                <c:pt idx="6">
                  <c:v>6.8637803590285151E-3</c:v>
                </c:pt>
                <c:pt idx="7">
                  <c:v>7.5653370013755161E-3</c:v>
                </c:pt>
                <c:pt idx="8">
                  <c:v>6.552419354838801E-3</c:v>
                </c:pt>
                <c:pt idx="9">
                  <c:v>9.6249585131098492E-3</c:v>
                </c:pt>
                <c:pt idx="10">
                  <c:v>6.2335958005250158E-3</c:v>
                </c:pt>
                <c:pt idx="11">
                  <c:v>4.5669548197684318E-3</c:v>
                </c:pt>
                <c:pt idx="12">
                  <c:v>6.2630480167015778E-3</c:v>
                </c:pt>
                <c:pt idx="13">
                  <c:v>1.0288065843621352E-2</c:v>
                </c:pt>
                <c:pt idx="14">
                  <c:v>6.2015503875968436E-3</c:v>
                </c:pt>
                <c:pt idx="15">
                  <c:v>8.2467929138667906E-3</c:v>
                </c:pt>
                <c:pt idx="16">
                  <c:v>1.0728654447921232E-2</c:v>
                </c:pt>
                <c:pt idx="17">
                  <c:v>1.042890716803746E-2</c:v>
                </c:pt>
                <c:pt idx="18">
                  <c:v>9.2378752886836113E-3</c:v>
                </c:pt>
                <c:pt idx="19">
                  <c:v>9.8797250859106178E-3</c:v>
                </c:pt>
                <c:pt idx="20">
                  <c:v>6.3959955506119048E-3</c:v>
                </c:pt>
                <c:pt idx="21">
                  <c:v>1.0376843255051837E-2</c:v>
                </c:pt>
                <c:pt idx="22">
                  <c:v>6.6648893628366568E-3</c:v>
                </c:pt>
                <c:pt idx="23">
                  <c:v>6.9848661233993525E-3</c:v>
                </c:pt>
                <c:pt idx="24">
                  <c:v>5.5186253605919722E-3</c:v>
                </c:pt>
                <c:pt idx="25">
                  <c:v>6.442021803766157E-3</c:v>
                </c:pt>
                <c:pt idx="26">
                  <c:v>2.6803118908381995E-3</c:v>
                </c:pt>
                <c:pt idx="27">
                  <c:v>4.1921188166247902E-3</c:v>
                </c:pt>
                <c:pt idx="28">
                  <c:v>5.3191489361701372E-3</c:v>
                </c:pt>
                <c:pt idx="29">
                  <c:v>5.404770297262329E-3</c:v>
                </c:pt>
                <c:pt idx="30">
                  <c:v>3.4618047542119279E-3</c:v>
                </c:pt>
                <c:pt idx="31">
                  <c:v>2.4909420289856155E-3</c:v>
                </c:pt>
                <c:pt idx="32">
                  <c:v>1.0975743606630173E-3</c:v>
                </c:pt>
                <c:pt idx="33">
                  <c:v>2.1360674997329687E-3</c:v>
                </c:pt>
                <c:pt idx="34">
                  <c:v>1.3651160348628344E-3</c:v>
                </c:pt>
                <c:pt idx="35">
                  <c:v>1.0308215647871766E-3</c:v>
                </c:pt>
                <c:pt idx="36">
                  <c:v>2.0092425155718296E-4</c:v>
                </c:pt>
                <c:pt idx="37">
                  <c:v>1.2853470437018122E-3</c:v>
                </c:pt>
                <c:pt idx="38">
                  <c:v>8.7209302325583216E-4</c:v>
                </c:pt>
                <c:pt idx="39">
                  <c:v>3.1709426347651393E-3</c:v>
                </c:pt>
                <c:pt idx="40">
                  <c:v>3.2273374466065541E-3</c:v>
                </c:pt>
                <c:pt idx="41">
                  <c:v>5.0462573591252002E-3</c:v>
                </c:pt>
                <c:pt idx="42">
                  <c:v>3.5829122645842648E-3</c:v>
                </c:pt>
                <c:pt idx="43">
                  <c:v>2.8401282638570446E-3</c:v>
                </c:pt>
                <c:pt idx="44">
                  <c:v>3.8671119704692114E-3</c:v>
                </c:pt>
                <c:pt idx="45">
                  <c:v>-1.7250301880272767E-4</c:v>
                </c:pt>
                <c:pt idx="46">
                  <c:v>-1.6944844531063818E-4</c:v>
                </c:pt>
                <c:pt idx="47">
                  <c:v>-1.4242627345845138E-3</c:v>
                </c:pt>
                <c:pt idx="48">
                  <c:v>-2.9178148808559068E-3</c:v>
                </c:pt>
                <c:pt idx="49">
                  <c:v>-3.3855601921109757E-3</c:v>
                </c:pt>
                <c:pt idx="50">
                  <c:v>-2.0868758695316292E-3</c:v>
                </c:pt>
                <c:pt idx="51">
                  <c:v>-2.3273273273272943E-3</c:v>
                </c:pt>
                <c:pt idx="52">
                  <c:v>-1.0139784167450538E-3</c:v>
                </c:pt>
                <c:pt idx="53">
                  <c:v>1.7635440180585604E-3</c:v>
                </c:pt>
                <c:pt idx="54">
                  <c:v>4.4543429844096649E-3</c:v>
                </c:pt>
                <c:pt idx="55">
                  <c:v>6.0171726049624008E-3</c:v>
                </c:pt>
                <c:pt idx="56">
                  <c:v>4.2817956780624722E-3</c:v>
                </c:pt>
                <c:pt idx="57">
                  <c:v>-1.8250554034675015E-3</c:v>
                </c:pt>
                <c:pt idx="58">
                  <c:v>-4.477421005500748E-3</c:v>
                </c:pt>
                <c:pt idx="59">
                  <c:v>0</c:v>
                </c:pt>
                <c:pt idx="60">
                  <c:v>1.0187700666831223E-2</c:v>
                </c:pt>
                <c:pt idx="61">
                  <c:v>1.2979956532238712E-2</c:v>
                </c:pt>
                <c:pt idx="62">
                  <c:v>7.001983895437075E-3</c:v>
                </c:pt>
                <c:pt idx="63">
                  <c:v>7.871340393000803E-3</c:v>
                </c:pt>
                <c:pt idx="64">
                  <c:v>2.5760482323923806E-3</c:v>
                </c:pt>
                <c:pt idx="65">
                  <c:v>-3.2311917712313232E-4</c:v>
                </c:pt>
                <c:pt idx="66">
                  <c:v>-2.1158423697434925E-3</c:v>
                </c:pt>
                <c:pt idx="67">
                  <c:v>-3.4048699958727779E-3</c:v>
                </c:pt>
                <c:pt idx="68">
                  <c:v>-1.0589711417816783E-2</c:v>
                </c:pt>
                <c:pt idx="69">
                  <c:v>-1.0241724104455896E-2</c:v>
                </c:pt>
                <c:pt idx="70">
                  <c:v>-9.6588767433093969E-3</c:v>
                </c:pt>
                <c:pt idx="71">
                  <c:v>-1.3648729653709696E-2</c:v>
                </c:pt>
                <c:pt idx="72">
                  <c:v>-1.7521619051931031E-2</c:v>
                </c:pt>
                <c:pt idx="73">
                  <c:v>-9.6721732431738761E-3</c:v>
                </c:pt>
                <c:pt idx="74">
                  <c:v>-9.8795281170536153E-3</c:v>
                </c:pt>
                <c:pt idx="75">
                  <c:v>-6.6070421400372115E-3</c:v>
                </c:pt>
                <c:pt idx="76">
                  <c:v>-7.1496286933165343E-3</c:v>
                </c:pt>
                <c:pt idx="77">
                  <c:v>-8.5519473015137626E-3</c:v>
                </c:pt>
                <c:pt idx="78">
                  <c:v>-8.6129418813659653E-3</c:v>
                </c:pt>
                <c:pt idx="79">
                  <c:v>-9.8509539678470759E-3</c:v>
                </c:pt>
                <c:pt idx="80">
                  <c:v>-1.2801716431253302E-2</c:v>
                </c:pt>
                <c:pt idx="81">
                  <c:v>-5.428765313046896E-3</c:v>
                </c:pt>
                <c:pt idx="82">
                  <c:v>1.8881118881118042E-3</c:v>
                </c:pt>
                <c:pt idx="83">
                  <c:v>-2.2715884416235899E-3</c:v>
                </c:pt>
                <c:pt idx="84">
                  <c:v>-4.5660642442045818E-3</c:v>
                </c:pt>
                <c:pt idx="85">
                  <c:v>-4.2307328008082401E-3</c:v>
                </c:pt>
                <c:pt idx="86">
                  <c:v>-2.2997669569483625E-3</c:v>
                </c:pt>
                <c:pt idx="87">
                  <c:v>-4.5073854119080381E-3</c:v>
                </c:pt>
                <c:pt idx="88">
                  <c:v>-4.9789235750503924E-3</c:v>
                </c:pt>
                <c:pt idx="89">
                  <c:v>-1.3208056914717214E-3</c:v>
                </c:pt>
                <c:pt idx="90">
                  <c:v>-8.7909476998009883E-3</c:v>
                </c:pt>
                <c:pt idx="91">
                  <c:v>-8.6566113034801662E-3</c:v>
                </c:pt>
                <c:pt idx="92">
                  <c:v>-7.068356176191698E-3</c:v>
                </c:pt>
                <c:pt idx="93">
                  <c:v>-1.2696020983313738E-2</c:v>
                </c:pt>
                <c:pt idx="94">
                  <c:v>-1.7658370121604455E-2</c:v>
                </c:pt>
                <c:pt idx="95">
                  <c:v>-1.8808777429466988E-2</c:v>
                </c:pt>
                <c:pt idx="96">
                  <c:v>-2.430484563483945E-2</c:v>
                </c:pt>
                <c:pt idx="97">
                  <c:v>-2.5977584059775766E-2</c:v>
                </c:pt>
                <c:pt idx="98">
                  <c:v>-2.5419582130449675E-2</c:v>
                </c:pt>
                <c:pt idx="99">
                  <c:v>-2.5966824187481807E-2</c:v>
                </c:pt>
                <c:pt idx="100">
                  <c:v>-2.1548265282039181E-2</c:v>
                </c:pt>
                <c:pt idx="101">
                  <c:v>-2.6590428375519976E-2</c:v>
                </c:pt>
                <c:pt idx="102">
                  <c:v>-2.6600828289263967E-2</c:v>
                </c:pt>
                <c:pt idx="103">
                  <c:v>-2.9956659405807107E-2</c:v>
                </c:pt>
                <c:pt idx="104">
                  <c:v>-2.7921085844607174E-2</c:v>
                </c:pt>
                <c:pt idx="105">
                  <c:v>-2.8275377590446155E-2</c:v>
                </c:pt>
                <c:pt idx="106">
                  <c:v>-3.0067538315005499E-2</c:v>
                </c:pt>
                <c:pt idx="107">
                  <c:v>-2.8611813080909848E-2</c:v>
                </c:pt>
                <c:pt idx="108">
                  <c:v>-2.9834044170432089E-2</c:v>
                </c:pt>
                <c:pt idx="109">
                  <c:v>-3.0467696774862663E-2</c:v>
                </c:pt>
                <c:pt idx="110">
                  <c:v>-2.9690847872666043E-2</c:v>
                </c:pt>
                <c:pt idx="111">
                  <c:v>-2.8948573476417078E-2</c:v>
                </c:pt>
                <c:pt idx="112">
                  <c:v>-2.4358621773464761E-2</c:v>
                </c:pt>
                <c:pt idx="113">
                  <c:v>-2.046968911419636E-2</c:v>
                </c:pt>
                <c:pt idx="114">
                  <c:v>-1.8718747051608614E-2</c:v>
                </c:pt>
                <c:pt idx="115">
                  <c:v>-1.9916123191752899E-2</c:v>
                </c:pt>
                <c:pt idx="116">
                  <c:v>-1.8272605565003402E-2</c:v>
                </c:pt>
                <c:pt idx="117">
                  <c:v>-1.5670528036387021E-2</c:v>
                </c:pt>
                <c:pt idx="118">
                  <c:v>-1.3148679879543379E-2</c:v>
                </c:pt>
                <c:pt idx="119">
                  <c:v>-1.4366519762640112E-2</c:v>
                </c:pt>
                <c:pt idx="120">
                  <c:v>-1.5023426359747349E-2</c:v>
                </c:pt>
                <c:pt idx="121">
                  <c:v>-1.1531959763670052E-2</c:v>
                </c:pt>
                <c:pt idx="122">
                  <c:v>-1.2438842358404478E-2</c:v>
                </c:pt>
                <c:pt idx="123">
                  <c:v>-1.3132336094831831E-2</c:v>
                </c:pt>
                <c:pt idx="124">
                  <c:v>-7.7788237625724677E-3</c:v>
                </c:pt>
                <c:pt idx="125">
                  <c:v>-3.7925646200924201E-3</c:v>
                </c:pt>
                <c:pt idx="126">
                  <c:v>-3.3931557957030678E-3</c:v>
                </c:pt>
                <c:pt idx="127">
                  <c:v>-3.6787540012421238E-3</c:v>
                </c:pt>
                <c:pt idx="128">
                  <c:v>-3.2284353059177651E-3</c:v>
                </c:pt>
                <c:pt idx="129">
                  <c:v>-5.0675415492197617E-3</c:v>
                </c:pt>
                <c:pt idx="130">
                  <c:v>-5.8452896075304461E-3</c:v>
                </c:pt>
                <c:pt idx="131">
                  <c:v>-7.0323698041088456E-3</c:v>
                </c:pt>
                <c:pt idx="132">
                  <c:v>-8.2540529326339263E-3</c:v>
                </c:pt>
                <c:pt idx="133">
                  <c:v>-9.2684783881924748E-3</c:v>
                </c:pt>
                <c:pt idx="134">
                  <c:v>-9.8925291851336417E-3</c:v>
                </c:pt>
                <c:pt idx="135">
                  <c:v>-1.0451029461949729E-2</c:v>
                </c:pt>
                <c:pt idx="136">
                  <c:v>-1.1294368230035157E-2</c:v>
                </c:pt>
                <c:pt idx="137">
                  <c:v>-1.246251616275551E-2</c:v>
                </c:pt>
                <c:pt idx="138">
                  <c:v>-1.316594807067184E-2</c:v>
                </c:pt>
                <c:pt idx="139">
                  <c:v>-1.3629007449810715E-2</c:v>
                </c:pt>
                <c:pt idx="140">
                  <c:v>-1.3955707526539685E-2</c:v>
                </c:pt>
                <c:pt idx="141">
                  <c:v>-1.4398611421583524E-2</c:v>
                </c:pt>
                <c:pt idx="142">
                  <c:v>-9.6671640822682536E-3</c:v>
                </c:pt>
                <c:pt idx="143">
                  <c:v>-8.9364702865567525E-3</c:v>
                </c:pt>
                <c:pt idx="144">
                  <c:v>-1.1250332568952554E-2</c:v>
                </c:pt>
                <c:pt idx="145">
                  <c:v>-1.162314705699935E-2</c:v>
                </c:pt>
                <c:pt idx="146">
                  <c:v>-1.3996813334967551E-2</c:v>
                </c:pt>
                <c:pt idx="147">
                  <c:v>-1.0715449312787367E-2</c:v>
                </c:pt>
                <c:pt idx="148">
                  <c:v>-1.2949143666464241E-2</c:v>
                </c:pt>
                <c:pt idx="149">
                  <c:v>-9.9743916556555567E-3</c:v>
                </c:pt>
                <c:pt idx="150">
                  <c:v>-1.1136933661612197E-2</c:v>
                </c:pt>
                <c:pt idx="151">
                  <c:v>-1.331315499015745E-2</c:v>
                </c:pt>
                <c:pt idx="152">
                  <c:v>-1.5208612214135303E-2</c:v>
                </c:pt>
                <c:pt idx="153">
                  <c:v>-1.8043959220429701E-2</c:v>
                </c:pt>
                <c:pt idx="154">
                  <c:v>-1.9100202263160809E-2</c:v>
                </c:pt>
                <c:pt idx="155">
                  <c:v>-1.914065432085521E-2</c:v>
                </c:pt>
                <c:pt idx="156">
                  <c:v>-2.2070264949031915E-2</c:v>
                </c:pt>
                <c:pt idx="157">
                  <c:v>-2.5687977398765272E-2</c:v>
                </c:pt>
                <c:pt idx="158">
                  <c:v>-2.8417573592249057E-2</c:v>
                </c:pt>
                <c:pt idx="159">
                  <c:v>-2.9860670353915347E-2</c:v>
                </c:pt>
                <c:pt idx="160">
                  <c:v>-3.5161000897218658E-2</c:v>
                </c:pt>
                <c:pt idx="161">
                  <c:v>-3.4996059659671397E-2</c:v>
                </c:pt>
                <c:pt idx="162">
                  <c:v>-3.7509413559387583E-2</c:v>
                </c:pt>
                <c:pt idx="163">
                  <c:v>-3.8425178805038152E-2</c:v>
                </c:pt>
                <c:pt idx="164">
                  <c:v>-3.727600612860546E-2</c:v>
                </c:pt>
                <c:pt idx="165">
                  <c:v>-3.3773875770792688E-2</c:v>
                </c:pt>
                <c:pt idx="166">
                  <c:v>-3.4465905352695114E-2</c:v>
                </c:pt>
                <c:pt idx="167">
                  <c:v>-3.336977750366793E-2</c:v>
                </c:pt>
                <c:pt idx="168">
                  <c:v>-3.4639666248246409E-2</c:v>
                </c:pt>
                <c:pt idx="169">
                  <c:v>-3.8034531953030776E-2</c:v>
                </c:pt>
                <c:pt idx="170">
                  <c:v>-3.91044749073578E-2</c:v>
                </c:pt>
                <c:pt idx="171">
                  <c:v>-4.3498622093337491E-2</c:v>
                </c:pt>
                <c:pt idx="172">
                  <c:v>-4.466567528339016E-2</c:v>
                </c:pt>
                <c:pt idx="173">
                  <c:v>-4.4086995523582473E-2</c:v>
                </c:pt>
                <c:pt idx="174">
                  <c:v>-4.3001780629843944E-2</c:v>
                </c:pt>
                <c:pt idx="175">
                  <c:v>-4.3311217927019169E-2</c:v>
                </c:pt>
                <c:pt idx="176">
                  <c:v>-4.5602415668479612E-2</c:v>
                </c:pt>
                <c:pt idx="177">
                  <c:v>-4.9912161163741503E-2</c:v>
                </c:pt>
                <c:pt idx="178">
                  <c:v>-5.1594071654390034E-2</c:v>
                </c:pt>
                <c:pt idx="179">
                  <c:v>-5.4457021859228433E-2</c:v>
                </c:pt>
                <c:pt idx="180">
                  <c:v>-5.2818467733753705E-2</c:v>
                </c:pt>
                <c:pt idx="181">
                  <c:v>-5.310580310002222E-2</c:v>
                </c:pt>
                <c:pt idx="182">
                  <c:v>-5.5394005482605674E-2</c:v>
                </c:pt>
                <c:pt idx="183">
                  <c:v>-5.8849464936928303E-2</c:v>
                </c:pt>
                <c:pt idx="184">
                  <c:v>-5.6949644293679214E-2</c:v>
                </c:pt>
                <c:pt idx="185">
                  <c:v>-5.6638502007275632E-2</c:v>
                </c:pt>
                <c:pt idx="186">
                  <c:v>-5.7921414962073481E-2</c:v>
                </c:pt>
                <c:pt idx="187">
                  <c:v>-5.1143149633168461E-2</c:v>
                </c:pt>
                <c:pt idx="188">
                  <c:v>-5.1183149256667448E-2</c:v>
                </c:pt>
                <c:pt idx="189">
                  <c:v>-5.0824071056627618E-2</c:v>
                </c:pt>
                <c:pt idx="190">
                  <c:v>-4.8868542248639235E-2</c:v>
                </c:pt>
                <c:pt idx="191">
                  <c:v>-4.7707571517095315E-2</c:v>
                </c:pt>
                <c:pt idx="192">
                  <c:v>-5.1593902538790953E-2</c:v>
                </c:pt>
                <c:pt idx="193">
                  <c:v>-5.1272530885033349E-2</c:v>
                </c:pt>
                <c:pt idx="194">
                  <c:v>-5.2125581081991459E-2</c:v>
                </c:pt>
                <c:pt idx="195">
                  <c:v>-4.1409219307349171E-2</c:v>
                </c:pt>
                <c:pt idx="196">
                  <c:v>-2.7377832159567336E-2</c:v>
                </c:pt>
                <c:pt idx="197">
                  <c:v>-2.3834760536665625E-2</c:v>
                </c:pt>
                <c:pt idx="198">
                  <c:v>-2.8197801739420533E-2</c:v>
                </c:pt>
                <c:pt idx="199">
                  <c:v>-3.0247485669172444E-2</c:v>
                </c:pt>
                <c:pt idx="200">
                  <c:v>-3.3280884947313127E-2</c:v>
                </c:pt>
                <c:pt idx="201">
                  <c:v>-3.5147696895611411E-2</c:v>
                </c:pt>
                <c:pt idx="202">
                  <c:v>-3.5529994620692368E-2</c:v>
                </c:pt>
                <c:pt idx="203">
                  <c:v>-3.3072448162204074E-2</c:v>
                </c:pt>
                <c:pt idx="204">
                  <c:v>-3.6906761864762785E-2</c:v>
                </c:pt>
                <c:pt idx="205">
                  <c:v>-3.7966741910238133E-2</c:v>
                </c:pt>
                <c:pt idx="206">
                  <c:v>-3.6722674519314075E-2</c:v>
                </c:pt>
                <c:pt idx="207">
                  <c:v>-3.7896017180541378E-2</c:v>
                </c:pt>
                <c:pt idx="208">
                  <c:v>-3.8481522984368355E-2</c:v>
                </c:pt>
                <c:pt idx="209">
                  <c:v>-3.6025530489582513E-2</c:v>
                </c:pt>
                <c:pt idx="210">
                  <c:v>-3.2980237738709339E-2</c:v>
                </c:pt>
                <c:pt idx="211">
                  <c:v>-3.263117203463152E-2</c:v>
                </c:pt>
                <c:pt idx="212">
                  <c:v>-3.2188410469140477E-2</c:v>
                </c:pt>
                <c:pt idx="213">
                  <c:v>-3.1936006970496367E-2</c:v>
                </c:pt>
                <c:pt idx="214">
                  <c:v>-3.0632192497384636E-2</c:v>
                </c:pt>
                <c:pt idx="215">
                  <c:v>-2.738005378119554E-2</c:v>
                </c:pt>
                <c:pt idx="216">
                  <c:v>-3.1169962848041993E-2</c:v>
                </c:pt>
                <c:pt idx="217">
                  <c:v>-3.0741169658367068E-2</c:v>
                </c:pt>
                <c:pt idx="218">
                  <c:v>-2.9368625906712159E-2</c:v>
                </c:pt>
                <c:pt idx="219">
                  <c:v>-3.094931283669855E-2</c:v>
                </c:pt>
                <c:pt idx="220">
                  <c:v>-3.1253364156085539E-2</c:v>
                </c:pt>
                <c:pt idx="221">
                  <c:v>-2.8994568402954141E-2</c:v>
                </c:pt>
                <c:pt idx="222">
                  <c:v>-2.9368445532164611E-2</c:v>
                </c:pt>
                <c:pt idx="223">
                  <c:v>-2.8318506121730008E-2</c:v>
                </c:pt>
                <c:pt idx="224">
                  <c:v>-2.7372312823297884E-2</c:v>
                </c:pt>
              </c:numCache>
            </c:numRef>
          </c:val>
          <c:smooth val="0"/>
        </c:ser>
        <c:dLbls>
          <c:showLegendKey val="0"/>
          <c:showVal val="0"/>
          <c:showCatName val="0"/>
          <c:showSerName val="0"/>
          <c:showPercent val="0"/>
          <c:showBubbleSize val="0"/>
        </c:dLbls>
        <c:smooth val="0"/>
        <c:axId val="180063632"/>
        <c:axId val="180064024"/>
      </c:lineChart>
      <c:dateAx>
        <c:axId val="180063632"/>
        <c:scaling>
          <c:orientation val="minMax"/>
        </c:scaling>
        <c:delete val="0"/>
        <c:axPos val="b"/>
        <c:numFmt formatCode="yyyy" sourceLinked="0"/>
        <c:majorTickMark val="out"/>
        <c:minorTickMark val="none"/>
        <c:tickLblPos val="low"/>
        <c:crossAx val="180064024"/>
        <c:crosses val="autoZero"/>
        <c:auto val="0"/>
        <c:lblOffset val="100"/>
        <c:baseTimeUnit val="months"/>
        <c:majorUnit val="60"/>
        <c:majorTimeUnit val="months"/>
      </c:dateAx>
      <c:valAx>
        <c:axId val="180064024"/>
        <c:scaling>
          <c:orientation val="minMax"/>
        </c:scaling>
        <c:delete val="0"/>
        <c:axPos val="l"/>
        <c:majorGridlines/>
        <c:numFmt formatCode="0.00%" sourceLinked="1"/>
        <c:majorTickMark val="out"/>
        <c:minorTickMark val="none"/>
        <c:tickLblPos val="nextTo"/>
        <c:crossAx val="180063632"/>
        <c:crossesAt val="21916"/>
        <c:crossBetween val="between"/>
      </c:valAx>
    </c:plotArea>
    <c:plotVisOnly val="1"/>
    <c:dispBlanksAs val="gap"/>
    <c:showDLblsOverMax val="0"/>
  </c:chart>
  <c:txPr>
    <a:bodyPr/>
    <a:lstStyle/>
    <a:p>
      <a:pPr>
        <a:defRPr sz="16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3/23/2017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3/23/2017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research.stlouisfed.org/fred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pPr eaLnBrk="1" hangingPunct="1"/>
            <a:r>
              <a:rPr lang="en-US" sz="1200" dirty="0" smtClean="0"/>
              <a:t>This chapter introduces students to such open-economy concepts as net exports, net capital outflows, and real &amp; nominal exchange rates.  </a:t>
            </a:r>
          </a:p>
          <a:p>
            <a:pPr eaLnBrk="1" hangingPunct="1"/>
            <a:endParaRPr lang="en-US" sz="1200" dirty="0" smtClean="0"/>
          </a:p>
          <a:p>
            <a:pPr eaLnBrk="1" hangingPunct="1"/>
            <a:r>
              <a:rPr lang="en-US" sz="1200" dirty="0" smtClean="0"/>
              <a:t>Most of the material in this chapter is not analytical. Students find most of the chapter to be straight-forward.  However, some students have trouble understanding the identity NX = NCO.  </a:t>
            </a:r>
          </a:p>
          <a:p>
            <a:pPr eaLnBrk="1" hangingPunct="1"/>
            <a:endParaRPr lang="en-US" sz="1200" dirty="0" smtClean="0"/>
          </a:p>
          <a:p>
            <a:pPr eaLnBrk="1" hangingPunct="1"/>
            <a:r>
              <a:rPr lang="en-US" sz="1200" b="1" dirty="0" smtClean="0"/>
              <a:t>NOTE</a:t>
            </a:r>
            <a:r>
              <a:rPr lang="en-US" sz="1200" dirty="0" smtClean="0"/>
              <a:t>:  At the end of the Case Study on the U.S. Trade Deficit, I have included a slide with material that does not appear in the textbook, and therefore is not supported in the Study Guide or Test Bank.  It concerns the U.S.’ net indebtedness to the rest of the world.  Please feel free to skip it if you are at all uncomfortable with it.  I’m confident, though, that many instructors and students will find it useful and interesting.  </a:t>
            </a:r>
          </a:p>
          <a:p>
            <a:pPr eaLnBrk="1" hangingPunct="1"/>
            <a:endParaRPr lang="en-US" sz="1200" dirty="0" smtClean="0"/>
          </a:p>
          <a:p>
            <a:pPr eaLnBrk="1" hangingPunct="1"/>
            <a:r>
              <a:rPr lang="en-US" sz="1200" dirty="0" smtClean="0"/>
              <a:t>This PowerPoint chapter concludes with a couple of review questions.</a:t>
            </a:r>
          </a:p>
          <a:p>
            <a:pPr eaLnBrk="1" hangingPunct="1">
              <a:lnSpc>
                <a:spcPct val="90000"/>
              </a:lnSpc>
              <a:spcBef>
                <a:spcPct val="0"/>
              </a:spcBef>
            </a:pPr>
            <a:endParaRPr lang="en-US" sz="1200" dirty="0" smtClean="0"/>
          </a:p>
          <a:p>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NX measures the imbalance in a country’s trade in goods and services</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138901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1133529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1256320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791200" cy="4572000"/>
          </a:xfrm>
        </p:spPr>
        <p:txBody>
          <a:bodyPr/>
          <a:lstStyle/>
          <a:p>
            <a:pPr eaLnBrk="1" hangingPunct="1"/>
            <a:r>
              <a:rPr lang="en-US" sz="1100" dirty="0" smtClean="0"/>
              <a:t>The main features of this data are:</a:t>
            </a:r>
          </a:p>
          <a:p>
            <a:pPr eaLnBrk="1" hangingPunct="1"/>
            <a:endParaRPr lang="en-US" sz="1100" dirty="0" smtClean="0"/>
          </a:p>
          <a:p>
            <a:pPr eaLnBrk="1" hangingPunct="1"/>
            <a:r>
              <a:rPr lang="en-US" sz="1100" dirty="0" smtClean="0"/>
              <a:t>1) Over time, the trend is clearly upward.  Imports increase from 4% of GDP in 1960 to 16% in the mid-2000s.  Exports increase from 5% of GDP in 1960 to about 13% in the late 2000s, before the global recession.  </a:t>
            </a:r>
          </a:p>
          <a:p>
            <a:pPr eaLnBrk="1" hangingPunct="1"/>
            <a:endParaRPr lang="en-US" sz="1100" dirty="0" smtClean="0"/>
          </a:p>
          <a:p>
            <a:pPr eaLnBrk="1" hangingPunct="1"/>
            <a:r>
              <a:rPr lang="en-US" sz="1100" dirty="0" smtClean="0"/>
              <a:t>2) The emergence of persistent trade deficits.  Until about 1981–82, the lines representing exports and imports are fairly close together in most years.  Starting around 1982, imports exceed exports in every year, with the gap between them (representing the trade deficit) becoming quite large in some years, especially the mid-2000s.  </a:t>
            </a:r>
          </a:p>
          <a:p>
            <a:pPr eaLnBrk="1" hangingPunct="1"/>
            <a:endParaRPr lang="en-US" sz="1100" dirty="0" smtClean="0"/>
          </a:p>
          <a:p>
            <a:pPr eaLnBrk="1" hangingPunct="1"/>
            <a:r>
              <a:rPr lang="en-US" sz="1100" dirty="0" smtClean="0"/>
              <a:t>3) Around 2008, both imports and exports fall sharply, coinciding with the global recession.  Imports fell because the Great Recession reduced incomes in the U.S., which, in turn, reduced U.S. demand for foreign products.  Exports fell because of falling incomes in the countries that purchase U.S. products.  </a:t>
            </a:r>
          </a:p>
          <a:p>
            <a:pPr eaLnBrk="1" hangingPunct="1"/>
            <a:endParaRPr lang="en-US" sz="1100" dirty="0" smtClean="0"/>
          </a:p>
          <a:p>
            <a:pPr eaLnBrk="1" hangingPunct="1"/>
            <a:r>
              <a:rPr lang="en-US" sz="1100" dirty="0" smtClean="0"/>
              <a:t>In the book, the case study “The Increasing Openness of the U.S. Economy” gives a nice discussion of the factors that explain the increase in the U.S.’ international trade. </a:t>
            </a:r>
          </a:p>
          <a:p>
            <a:pPr eaLnBrk="1" hangingPunct="1"/>
            <a:endParaRPr lang="en-US" sz="1100" dirty="0" smtClean="0"/>
          </a:p>
          <a:p>
            <a:pPr eaLnBrk="1" hangingPunct="1"/>
            <a:r>
              <a:rPr lang="en-US" sz="1100" dirty="0" smtClean="0"/>
              <a:t>I constructed the series in this figure from quarterly, seasonally adjusted data on nominal GDP, exports, and imports.  </a:t>
            </a:r>
          </a:p>
          <a:p>
            <a:pPr eaLnBrk="1" hangingPunct="1"/>
            <a:endParaRPr lang="en-US" sz="1100" dirty="0" smtClean="0"/>
          </a:p>
          <a:p>
            <a:pPr eaLnBrk="1" hangingPunct="1"/>
            <a:r>
              <a:rPr lang="en-US" sz="1100" dirty="0" smtClean="0"/>
              <a:t>Original source:  U.S. </a:t>
            </a:r>
            <a:r>
              <a:rPr lang="en-US" sz="1100" dirty="0" err="1" smtClean="0"/>
              <a:t>Dept</a:t>
            </a:r>
            <a:r>
              <a:rPr lang="en-US" sz="1100" dirty="0" smtClean="0"/>
              <a:t> of Commerce, Bureau of Economic Analysis</a:t>
            </a:r>
          </a:p>
          <a:p>
            <a:pPr eaLnBrk="1" hangingPunct="1"/>
            <a:endParaRPr lang="en-US" sz="1100" dirty="0" smtClean="0"/>
          </a:p>
          <a:p>
            <a:pPr eaLnBrk="1" hangingPunct="1"/>
            <a:r>
              <a:rPr lang="en-US" sz="1100" dirty="0" smtClean="0"/>
              <a:t>I obtained the data from:  </a:t>
            </a:r>
            <a:r>
              <a:rPr lang="en-US" sz="1100" dirty="0" smtClean="0">
                <a:hlinkClick r:id="rId3"/>
              </a:rPr>
              <a:t>http://research.stlouisfed.org/fred2/</a:t>
            </a:r>
            <a:r>
              <a:rPr lang="en-US" sz="1100" dirty="0" smtClean="0"/>
              <a:t>, series EXPGS, IMPGS, and GDP.</a:t>
            </a:r>
          </a:p>
          <a:p>
            <a:pPr eaLnBrk="1" hangingPunct="1"/>
            <a:endParaRPr lang="en-US" sz="11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2189782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flow of capital abroad takes two forms:</a:t>
            </a:r>
          </a:p>
          <a:p>
            <a:r>
              <a:rPr lang="en-US" dirty="0" smtClean="0"/>
              <a:t>- Foreign direct investment:  Domestic residents actively manage the foreign investment, e.g., McDonalds opens a fast-food outlet in Moscow.</a:t>
            </a:r>
          </a:p>
          <a:p>
            <a:r>
              <a:rPr lang="en-US" dirty="0" smtClean="0"/>
              <a:t>- Foreign portfolio investment:  Domestic residents purchase foreign stocks or bonds, supplying “loanable funds” to a foreign firm.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1143362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4244938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925969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3951021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top half of this slide duplicates the previous one—intentionally.  View both slides in “slide show” or presentation mode and you’ll see why.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2094139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Identity: NCO = NX</a:t>
            </a:r>
          </a:p>
          <a:p>
            <a:r>
              <a:rPr lang="en-US" dirty="0" smtClean="0"/>
              <a:t>Net exports (NX): Imbalance between a country’s exports and its imports</a:t>
            </a:r>
          </a:p>
          <a:p>
            <a:r>
              <a:rPr lang="en-US" dirty="0" smtClean="0"/>
              <a:t>Net capital outflow (NCO): Imbalance between amount of foreign assets bought by domestic residents and the amount of domestic assets bought by foreigners.</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1705456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802366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 &gt; I, the excess loanable funds flow abroad in the form of positive net capital outflow. </a:t>
            </a:r>
          </a:p>
          <a:p>
            <a:r>
              <a:rPr lang="en-US" dirty="0" smtClean="0"/>
              <a:t>When S &lt; I, foreigners are financing some of the country’s investment, and NCO &lt; 0. </a:t>
            </a:r>
          </a:p>
          <a:p>
            <a:r>
              <a:rPr lang="en-US" dirty="0" smtClean="0"/>
              <a:t>Balanced trade : Exports = Imports</a:t>
            </a:r>
          </a:p>
          <a:p>
            <a:pPr marL="171450" indent="-171450">
              <a:buFont typeface="Arial" panose="020B0604020202020204" pitchFamily="34" charset="0"/>
              <a:buChar char="•"/>
            </a:pPr>
            <a:r>
              <a:rPr lang="en-US" dirty="0" smtClean="0"/>
              <a:t>Net exports = 0</a:t>
            </a:r>
          </a:p>
          <a:p>
            <a:pPr marL="171450" indent="-171450">
              <a:buFont typeface="Arial" panose="020B0604020202020204" pitchFamily="34" charset="0"/>
              <a:buChar char="•"/>
            </a:pPr>
            <a:r>
              <a:rPr lang="en-US" dirty="0" smtClean="0"/>
              <a:t>Y = Domestic spending (C+I+G)</a:t>
            </a:r>
          </a:p>
          <a:p>
            <a:pPr marL="171450" indent="-171450">
              <a:buFont typeface="Arial" panose="020B0604020202020204" pitchFamily="34" charset="0"/>
              <a:buChar char="•"/>
            </a:pPr>
            <a:r>
              <a:rPr lang="en-US" dirty="0" smtClean="0"/>
              <a:t>S = I</a:t>
            </a:r>
          </a:p>
          <a:p>
            <a:pPr marL="171450" indent="-171450">
              <a:buFont typeface="Arial" panose="020B0604020202020204" pitchFamily="34" charset="0"/>
              <a:buChar char="•"/>
            </a:pPr>
            <a:r>
              <a:rPr lang="en-US" dirty="0" smtClean="0"/>
              <a:t>NCO = 0</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249028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and the next few slides cover material from the textbook “Case Study:  Is the U.S. Trade Deficit a National Problem?”</a:t>
            </a:r>
          </a:p>
          <a:p>
            <a:endParaRPr lang="en-US" dirty="0" smtClean="0"/>
          </a:p>
          <a:p>
            <a:r>
              <a:rPr lang="en-US" dirty="0" smtClean="0"/>
              <a:t>The United States, “The world’s largest debtor” </a:t>
            </a:r>
          </a:p>
          <a:p>
            <a:r>
              <a:rPr lang="en-US" dirty="0" smtClean="0"/>
              <a:t>Borrowing heavily in world financial markets during the past three decades to finance large trade deficits.</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3140802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 trade deficit reached record levels in 2006 and remained high in 2007–2008.  </a:t>
            </a:r>
          </a:p>
          <a:p>
            <a:r>
              <a:rPr lang="en-US" dirty="0" smtClean="0"/>
              <a:t>Recall, NX = S – I = NCO.  </a:t>
            </a:r>
          </a:p>
          <a:p>
            <a:r>
              <a:rPr lang="en-US" dirty="0" smtClean="0"/>
              <a:t>A trade deficit means I &gt; S, so the nation borrows the difference from foreigners.  </a:t>
            </a:r>
          </a:p>
          <a:p>
            <a:r>
              <a:rPr lang="en-US" dirty="0" smtClean="0"/>
              <a:t>In 2007, foreign purchases of U.S. assets exceeded U.S. purchases of foreign assets by  $775 million.  </a:t>
            </a:r>
          </a:p>
          <a:p>
            <a:r>
              <a:rPr lang="en-US" dirty="0" smtClean="0"/>
              <a:t>Such deficits have been the norm since 1980.</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2007909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741359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U.S. saving has been less than investment:</a:t>
            </a:r>
          </a:p>
          <a:p>
            <a:r>
              <a:rPr lang="en-US" dirty="0" smtClean="0"/>
              <a:t>- In the 1980s and early 2000s, huge government budget deficits and low private saving depressed national saving.  </a:t>
            </a:r>
          </a:p>
          <a:p>
            <a:r>
              <a:rPr lang="en-US" dirty="0" smtClean="0"/>
              <a:t>- In the 1990s, national saving increased as the economy grew, but domestic investment increased even faster due to the information technology boom.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2890137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graph combines panels (a) and (b) of Figure 2 in the textbook.  </a:t>
            </a:r>
          </a:p>
          <a:p>
            <a:pPr eaLnBrk="1" hangingPunct="1"/>
            <a:endParaRPr lang="en-US" dirty="0" smtClean="0"/>
          </a:p>
          <a:p>
            <a:pPr eaLnBrk="1" hangingPunct="1"/>
            <a:r>
              <a:rPr lang="en-US" dirty="0" smtClean="0"/>
              <a:t>National saving is constructed as Y – C – G.  Investment is gross private domestic investment.  NCO is constructed as S – I.  </a:t>
            </a:r>
          </a:p>
          <a:p>
            <a:pPr eaLnBrk="1" hangingPunct="1"/>
            <a:endParaRPr lang="en-US" dirty="0" smtClean="0"/>
          </a:p>
          <a:p>
            <a:pPr eaLnBrk="1" hangingPunct="1"/>
            <a:r>
              <a:rPr lang="en-US" dirty="0" smtClean="0"/>
              <a:t>Source:  U.S. Department of Commerce.  </a:t>
            </a:r>
          </a:p>
          <a:p>
            <a:pPr eaLnBrk="1" hangingPunct="1"/>
            <a:endParaRPr lang="en-US" dirty="0" smtClean="0"/>
          </a:p>
          <a:p>
            <a:pPr eaLnBrk="1" hangingPunct="1"/>
            <a:r>
              <a:rPr lang="en-US" dirty="0" smtClean="0"/>
              <a:t>I obtained the data from:  http://research.stlouisfed.org/fred2/</a:t>
            </a:r>
          </a:p>
          <a:p>
            <a:pPr eaLnBrk="1" hangingPunct="1"/>
            <a:r>
              <a:rPr lang="en-US" dirty="0" smtClean="0"/>
              <a:t>Series:  GDP (for Y), GPDI (for I), GCE (for G), PCEC (for C).  All data are quarterly, SAAR, billions of current dollars.  </a:t>
            </a:r>
          </a:p>
          <a:p>
            <a:pPr eaLnBrk="1" hangingPunct="1"/>
            <a:r>
              <a:rPr lang="en-US" dirty="0" smtClean="0"/>
              <a:t>Use</a:t>
            </a:r>
            <a:r>
              <a:rPr lang="en-US" baseline="0" dirty="0" smtClean="0"/>
              <a:t> this for updated data: </a:t>
            </a:r>
            <a:r>
              <a:rPr lang="en-US" dirty="0" smtClean="0"/>
              <a:t>https://fred.stlouisfed.org/graph/?g=5nTm (download</a:t>
            </a:r>
            <a:r>
              <a:rPr lang="en-US" baseline="0" dirty="0" smtClean="0"/>
              <a:t> as excel file to get updated data)</a:t>
            </a:r>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2566321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slide mirrors the discussion at the end of the textbook’s case study “Is the U.S. Trade Deficit a National Problem?”</a:t>
            </a:r>
          </a:p>
          <a:p>
            <a:pPr eaLnBrk="1" hangingPunct="1"/>
            <a:endParaRPr lang="en-US" dirty="0" smtClean="0"/>
          </a:p>
          <a:p>
            <a:pPr eaLnBrk="1" hangingPunct="1"/>
            <a:r>
              <a:rPr lang="en-US" dirty="0" smtClean="0"/>
              <a:t>The following slide does not.  </a:t>
            </a:r>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2890137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114800"/>
            <a:ext cx="5867400" cy="4495800"/>
          </a:xfrm>
        </p:spPr>
        <p:txBody>
          <a:bodyPr/>
          <a:lstStyle/>
          <a:p>
            <a:pPr eaLnBrk="1" hangingPunct="1"/>
            <a:r>
              <a:rPr lang="en-US" dirty="0" smtClean="0"/>
              <a:t>The material on this slide is NOT IN THE TEXTBOOK, AND NOT SUPPORTED WITH STUDY GUIDE OR TEST BANK QUESTIONS.  Therefore, you may wish to skip this slide. In case you do, I have omitted it from the student handout file for this chapter.  But I hope you’ll consider keeping it.  Students find it interesting, and it is the logical conclusion of the case study.  </a:t>
            </a:r>
          </a:p>
          <a:p>
            <a:pPr eaLnBrk="1" hangingPunct="1"/>
            <a:endParaRPr lang="en-US" dirty="0" smtClean="0"/>
          </a:p>
          <a:p>
            <a:pPr eaLnBrk="1" hangingPunct="1"/>
            <a:r>
              <a:rPr lang="en-US" dirty="0" smtClean="0"/>
              <a:t>U.S. assets are generally considered less risky than other countries’ assets, so the U.S. has been able to borrow from abroad at lower interest rates than it receives on its assets abroad.  </a:t>
            </a:r>
          </a:p>
          <a:p>
            <a:pPr eaLnBrk="1" hangingPunct="1"/>
            <a:endParaRPr lang="en-US" dirty="0" smtClean="0"/>
          </a:p>
          <a:p>
            <a:pPr eaLnBrk="1" hangingPunct="1"/>
            <a:r>
              <a:rPr lang="en-US" dirty="0" smtClean="0"/>
              <a:t>As a result, total interest payments the U.S. makes to foreigners are not much different than the total interest the U.S. earns on its foreign assets, even though the U.S. owes foreigners a lot more than foreigners owe the U.S.  </a:t>
            </a:r>
          </a:p>
          <a:p>
            <a:pPr eaLnBrk="1" hangingPunct="1"/>
            <a:endParaRPr lang="en-US" dirty="0" smtClean="0"/>
          </a:p>
          <a:p>
            <a:pPr eaLnBrk="1" hangingPunct="1"/>
            <a:r>
              <a:rPr lang="en-US" dirty="0" smtClean="0"/>
              <a:t>Hence, the multi-trillion dollar net debt is not much of a drain on U.S. income.  Not at this point.  </a:t>
            </a:r>
          </a:p>
          <a:p>
            <a:pPr eaLnBrk="1" hangingPunct="1"/>
            <a:endParaRPr lang="en-US" dirty="0" smtClean="0"/>
          </a:p>
          <a:p>
            <a:pPr eaLnBrk="1" hangingPunct="1"/>
            <a:r>
              <a:rPr lang="en-US" dirty="0" smtClean="0"/>
              <a:t>But that could change.  As the U.S. debt continues to grow, foreigners may require higher interest rates to continue to supply the U.S. with the capital it needs to finance its trade deficits.  If so, servicing the U.S.’ net debt will become an increasing drain on future U.S. income</a:t>
            </a:r>
          </a:p>
          <a:p>
            <a:pPr eaLnBrk="1" hangingPunct="1"/>
            <a:endParaRPr lang="en-US" dirty="0" smtClean="0"/>
          </a:p>
          <a:p>
            <a:pPr eaLnBrk="1" hangingPunct="1"/>
            <a:r>
              <a:rPr lang="en-US" dirty="0" smtClean="0"/>
              <a:t>Data source:  Bureau of Economic Analysis, U.S. Department of Commerce:</a:t>
            </a:r>
          </a:p>
          <a:p>
            <a:pPr eaLnBrk="1" hangingPunct="1"/>
            <a:r>
              <a:rPr lang="en-US" b="1" dirty="0" smtClean="0"/>
              <a:t>http://www.bea.gov/newsreleases/international/intinv/intinvnewsrelease.htm</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2361896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Just before you teach this, consider updating the data with the latest available.  One convenient place for exchange rate data is </a:t>
            </a:r>
          </a:p>
          <a:p>
            <a:pPr eaLnBrk="1" hangingPunct="1"/>
            <a:endParaRPr lang="en-US" dirty="0" smtClean="0"/>
          </a:p>
          <a:p>
            <a:pPr eaLnBrk="1" hangingPunct="1"/>
            <a:r>
              <a:rPr lang="en-US" dirty="0" smtClean="0"/>
              <a:t>http://www.xe.com/</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3624308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sentence is one of the Ten Principles of Economics from Chapter 1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1082398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3082477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1566911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1821392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example shows that the real exchange rate is the price of domestic goods relative to the price of foreign goods.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4100218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Students sometimes interpret the real exchange rate literally—a Japanese citizen can exchange ¾ of a Japanese burger for an American one—which they (rightly) consider ridiculous.  </a:t>
            </a:r>
          </a:p>
          <a:p>
            <a:pPr eaLnBrk="1" hangingPunct="1"/>
            <a:endParaRPr lang="en-US" dirty="0" smtClean="0"/>
          </a:p>
          <a:p>
            <a:pPr eaLnBrk="1" hangingPunct="1"/>
            <a:r>
              <a:rPr lang="en-US" dirty="0" smtClean="0"/>
              <a:t>This slide gives the correct interpretation.  </a:t>
            </a:r>
          </a:p>
          <a:p>
            <a:pPr eaLnBrk="1" hangingPunct="1"/>
            <a:endParaRPr lang="en-US" dirty="0" smtClean="0"/>
          </a:p>
          <a:p>
            <a:pPr eaLnBrk="1" hangingPunct="1"/>
            <a:r>
              <a:rPr lang="en-US" dirty="0" smtClean="0"/>
              <a:t>If you wish, you can give students this information verbally rather than showing the slide.</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394579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Depreciation (fall) in the U.S. real exchange rate:</a:t>
            </a:r>
          </a:p>
          <a:p>
            <a:pPr marL="171450" indent="-171450">
              <a:buFont typeface="Arial" panose="020B0604020202020204" pitchFamily="34" charset="0"/>
              <a:buChar char="•"/>
            </a:pPr>
            <a:r>
              <a:rPr lang="en-US" dirty="0" smtClean="0"/>
              <a:t>U.S. goods: cheaper relative to foreign goods</a:t>
            </a:r>
          </a:p>
          <a:p>
            <a:pPr marL="171450" indent="-171450">
              <a:buFont typeface="Arial" panose="020B0604020202020204" pitchFamily="34" charset="0"/>
              <a:buChar char="•"/>
            </a:pPr>
            <a:r>
              <a:rPr lang="en-US" dirty="0" smtClean="0"/>
              <a:t>Consumers at home and abroad buy more U.S. goods and fewer goods from other countries</a:t>
            </a:r>
          </a:p>
          <a:p>
            <a:pPr marL="171450" indent="-171450">
              <a:buFont typeface="Arial" panose="020B0604020202020204" pitchFamily="34" charset="0"/>
              <a:buChar char="•"/>
            </a:pPr>
            <a:r>
              <a:rPr lang="en-US" dirty="0" smtClean="0"/>
              <a:t>Higher exports, </a:t>
            </a:r>
          </a:p>
          <a:p>
            <a:pPr marL="171450" indent="-171450">
              <a:buFont typeface="Arial" panose="020B0604020202020204" pitchFamily="34" charset="0"/>
              <a:buChar char="•"/>
            </a:pPr>
            <a:r>
              <a:rPr lang="en-US" dirty="0" smtClean="0"/>
              <a:t>Lower imports</a:t>
            </a:r>
          </a:p>
          <a:p>
            <a:pPr marL="171450" indent="-171450">
              <a:buFont typeface="Arial" panose="020B0604020202020204" pitchFamily="34" charset="0"/>
              <a:buChar char="•"/>
            </a:pPr>
            <a:r>
              <a:rPr lang="en-US" dirty="0" smtClean="0"/>
              <a:t>Higher net exports</a:t>
            </a:r>
          </a:p>
          <a:p>
            <a:endParaRPr lang="en-US" dirty="0" smtClean="0"/>
          </a:p>
          <a:p>
            <a:r>
              <a:rPr lang="en-US" dirty="0" smtClean="0"/>
              <a:t>An appreciation (rise) in the U.S. real exchange rate:</a:t>
            </a:r>
          </a:p>
          <a:p>
            <a:pPr marL="171450" indent="-171450">
              <a:buFont typeface="Arial" panose="020B0604020202020204" pitchFamily="34" charset="0"/>
              <a:buChar char="•"/>
            </a:pPr>
            <a:r>
              <a:rPr lang="en-US" dirty="0" smtClean="0"/>
              <a:t>U.S. goods - more expensive compared to foreign goods</a:t>
            </a:r>
          </a:p>
          <a:p>
            <a:pPr marL="171450" indent="-171450">
              <a:buFont typeface="Arial" panose="020B0604020202020204" pitchFamily="34" charset="0"/>
              <a:buChar char="•"/>
            </a:pPr>
            <a:r>
              <a:rPr lang="en-US" dirty="0" smtClean="0"/>
              <a:t>Consumers at home and abroad - buy fewer U.S. goods and more goods from other countries</a:t>
            </a:r>
          </a:p>
          <a:p>
            <a:pPr marL="171450" indent="-171450">
              <a:buFont typeface="Arial" panose="020B0604020202020204" pitchFamily="34" charset="0"/>
              <a:buChar char="•"/>
            </a:pPr>
            <a:r>
              <a:rPr lang="en-US" dirty="0" smtClean="0"/>
              <a:t>Lower exports, </a:t>
            </a:r>
          </a:p>
          <a:p>
            <a:pPr marL="171450" indent="-171450">
              <a:buFont typeface="Arial" panose="020B0604020202020204" pitchFamily="34" charset="0"/>
              <a:buChar char="•"/>
            </a:pPr>
            <a:r>
              <a:rPr lang="en-US" dirty="0" smtClean="0"/>
              <a:t>Higher imports</a:t>
            </a:r>
          </a:p>
          <a:p>
            <a:pPr marL="171450" indent="-171450">
              <a:buFont typeface="Arial" panose="020B0604020202020204" pitchFamily="34" charset="0"/>
              <a:buChar char="•"/>
            </a:pPr>
            <a:r>
              <a:rPr lang="en-US" dirty="0" smtClean="0"/>
              <a:t>Lower net exports</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2300762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2042101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39</a:t>
            </a:fld>
            <a:endParaRPr lang="en-US"/>
          </a:p>
        </p:txBody>
      </p:sp>
    </p:spTree>
    <p:extLst>
      <p:ext uri="{BB962C8B-B14F-4D97-AF65-F5344CB8AC3E}">
        <p14:creationId xmlns:p14="http://schemas.microsoft.com/office/powerpoint/2010/main" val="389219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434954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40</a:t>
            </a:fld>
            <a:endParaRPr lang="en-US"/>
          </a:p>
        </p:txBody>
      </p:sp>
    </p:spTree>
    <p:extLst>
      <p:ext uri="{BB962C8B-B14F-4D97-AF65-F5344CB8AC3E}">
        <p14:creationId xmlns:p14="http://schemas.microsoft.com/office/powerpoint/2010/main" val="2272195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41</a:t>
            </a:fld>
            <a:endParaRPr lang="en-US"/>
          </a:p>
        </p:txBody>
      </p:sp>
    </p:spTree>
    <p:extLst>
      <p:ext uri="{BB962C8B-B14F-4D97-AF65-F5344CB8AC3E}">
        <p14:creationId xmlns:p14="http://schemas.microsoft.com/office/powerpoint/2010/main" val="14798496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42</a:t>
            </a:fld>
            <a:endParaRPr lang="en-US"/>
          </a:p>
        </p:txBody>
      </p:sp>
    </p:spTree>
    <p:extLst>
      <p:ext uri="{BB962C8B-B14F-4D97-AF65-F5344CB8AC3E}">
        <p14:creationId xmlns:p14="http://schemas.microsoft.com/office/powerpoint/2010/main" val="31546160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two countries have different inflation rates, then e will change over time:</a:t>
            </a:r>
          </a:p>
          <a:p>
            <a:r>
              <a:rPr lang="en-US" dirty="0" smtClean="0"/>
              <a:t>- If inflation is higher in Mexico than in the U.S., then P* rises faster than P, so e rises—the dollar appreciates against the peso.</a:t>
            </a:r>
          </a:p>
          <a:p>
            <a:r>
              <a:rPr lang="en-US" dirty="0" smtClean="0"/>
              <a:t>- If inflation is higher in the U.S. than in Japan, then P rises faster than P*, so e falls—the dollar depreciates against the yen.</a:t>
            </a:r>
          </a:p>
          <a:p>
            <a:r>
              <a:rPr lang="en-US" dirty="0" smtClean="0"/>
              <a:t>The case study ‘The hamburger standard’ takes a look</a:t>
            </a:r>
            <a:r>
              <a:rPr lang="en-US" baseline="0" dirty="0" smtClean="0"/>
              <a:t> at the price of a Big Mac around the world, and compares the predicted with the actual exchange rates. (And while they are not exactly the same, they are a reasonable first approximation)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43</a:t>
            </a:fld>
            <a:endParaRPr lang="en-US"/>
          </a:p>
        </p:txBody>
      </p:sp>
    </p:spTree>
    <p:extLst>
      <p:ext uri="{BB962C8B-B14F-4D97-AF65-F5344CB8AC3E}">
        <p14:creationId xmlns:p14="http://schemas.microsoft.com/office/powerpoint/2010/main" val="24063564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44</a:t>
            </a:fld>
            <a:endParaRPr lang="en-US"/>
          </a:p>
        </p:txBody>
      </p:sp>
    </p:spTree>
    <p:extLst>
      <p:ext uri="{BB962C8B-B14F-4D97-AF65-F5344CB8AC3E}">
        <p14:creationId xmlns:p14="http://schemas.microsoft.com/office/powerpoint/2010/main" val="27000897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PPP implies: the greater a country’s inflation rate, the faster its currency should depreciate (relative to a low-inflation country like the US).  </a:t>
            </a:r>
          </a:p>
          <a:p>
            <a:r>
              <a:rPr lang="en-US" dirty="0" smtClean="0"/>
              <a:t>The data support this prediction</a:t>
            </a:r>
            <a:r>
              <a:rPr lang="en-US" baseline="0" dirty="0" smtClean="0"/>
              <a:t> (see graph on next slide)</a:t>
            </a:r>
          </a:p>
          <a:p>
            <a:endParaRPr lang="en-US" baseline="0" dirty="0" smtClean="0"/>
          </a:p>
          <a:p>
            <a:pPr eaLnBrk="1" hangingPunct="1"/>
            <a:r>
              <a:rPr lang="en-US" dirty="0" smtClean="0"/>
              <a:t>At this point in the textbook, there appears a graph (Figure 3) which shows Germany’s exchange rate during its interwar hyperinflation.  The graph makes the point very clearly that, in this particular case, high inflation is accompanied by a similarly high depreciation.  </a:t>
            </a:r>
          </a:p>
          <a:p>
            <a:pPr eaLnBrk="1" hangingPunct="1"/>
            <a:endParaRPr lang="en-US" dirty="0" smtClean="0"/>
          </a:p>
          <a:p>
            <a:pPr eaLnBrk="1" hangingPunct="1"/>
            <a:r>
              <a:rPr lang="en-US" dirty="0" smtClean="0"/>
              <a:t>For the sake of variety, and to show students that this relationship holds more generally, I show on the next slide a scatterplot of data on exchange rate depreciation and inflation rates for a cross-section of countries.  The message is the same:  the higher a country’s inflation rate, the greater will be the rate at which the country’s exchange rate depreciates.  </a:t>
            </a:r>
          </a:p>
        </p:txBody>
      </p:sp>
      <p:sp>
        <p:nvSpPr>
          <p:cNvPr id="4" name="Slide Number Placeholder 3"/>
          <p:cNvSpPr>
            <a:spLocks noGrp="1"/>
          </p:cNvSpPr>
          <p:nvPr>
            <p:ph type="sldNum" sz="quarter" idx="10"/>
          </p:nvPr>
        </p:nvSpPr>
        <p:spPr/>
        <p:txBody>
          <a:bodyPr/>
          <a:lstStyle/>
          <a:p>
            <a:fld id="{2CAF6792-DBE1-4461-97FA-F85A7B48814E}" type="slidenum">
              <a:rPr lang="en-US" smtClean="0"/>
              <a:t>45</a:t>
            </a:fld>
            <a:endParaRPr lang="en-US"/>
          </a:p>
        </p:txBody>
      </p:sp>
    </p:spTree>
    <p:extLst>
      <p:ext uri="{BB962C8B-B14F-4D97-AF65-F5344CB8AC3E}">
        <p14:creationId xmlns:p14="http://schemas.microsoft.com/office/powerpoint/2010/main" val="42922508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E118183-2FA9-4F30-803B-21E2B20D2011}" type="slidenum">
              <a:rPr lang="en-US" smtClean="0"/>
              <a:pPr/>
              <a:t>46</a:t>
            </a:fld>
            <a:endParaRPr lang="en-US" smtClean="0"/>
          </a:p>
        </p:txBody>
      </p:sp>
      <p:sp>
        <p:nvSpPr>
          <p:cNvPr id="911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C2FFA73-CB5F-4034-AB40-607CABC6A90C}" type="slidenum">
              <a:rPr lang="en-US" sz="1200">
                <a:cs typeface="Arial" charset="0"/>
              </a:rPr>
              <a:pPr algn="r"/>
              <a:t>46</a:t>
            </a:fld>
            <a:endParaRPr lang="en-US" sz="1200">
              <a:cs typeface="Arial" charset="0"/>
            </a:endParaRPr>
          </a:p>
        </p:txBody>
      </p:sp>
      <p:sp>
        <p:nvSpPr>
          <p:cNvPr id="91140" name="Rectangle 2"/>
          <p:cNvSpPr>
            <a:spLocks noGrp="1" noRot="1" noChangeAspect="1" noChangeArrowheads="1" noTextEdit="1"/>
          </p:cNvSpPr>
          <p:nvPr>
            <p:ph type="sldImg"/>
          </p:nvPr>
        </p:nvSpPr>
        <p:spPr>
          <a:xfrm>
            <a:off x="1143000" y="534988"/>
            <a:ext cx="4572000" cy="3429000"/>
          </a:xfrm>
          <a:ln/>
        </p:spPr>
      </p:sp>
      <p:sp>
        <p:nvSpPr>
          <p:cNvPr id="91141"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Due to the vast variation across countries, the relationship is easier to see using a log scale on both axes.  As it turns out, the U.S. dollar appreciated against most currencies during 1993</a:t>
            </a:r>
            <a:r>
              <a:rPr lang="en-US" sz="1200" dirty="0" smtClean="0">
                <a:cs typeface="Arial" charset="0"/>
              </a:rPr>
              <a:t>–</a:t>
            </a:r>
            <a:r>
              <a:rPr lang="en-US" dirty="0" smtClean="0"/>
              <a:t>2003, so I didn’t have to worry about logs of negative numbers.</a:t>
            </a:r>
          </a:p>
          <a:p>
            <a:pPr eaLnBrk="1" hangingPunct="1"/>
            <a:endParaRPr lang="en-US" dirty="0" smtClean="0"/>
          </a:p>
          <a:p>
            <a:pPr eaLnBrk="1" hangingPunct="1"/>
            <a:r>
              <a:rPr lang="en-US" dirty="0" smtClean="0"/>
              <a:t>Source:  World Development Indicators (WDI online database), World Bank</a:t>
            </a:r>
          </a:p>
          <a:p>
            <a:pPr eaLnBrk="1" hangingPunct="1"/>
            <a:r>
              <a:rPr lang="en-US" dirty="0" smtClean="0"/>
              <a:t>The website is:  http://devdata.worldbank.org/dataonline/</a:t>
            </a:r>
          </a:p>
          <a:p>
            <a:pPr eaLnBrk="1" hangingPunct="1"/>
            <a:r>
              <a:rPr lang="en-US" dirty="0" smtClean="0"/>
              <a:t>However, you either need to pay for a subscription to use this database, or to purchase the database on CD-ROM from the World Bank.  </a:t>
            </a:r>
          </a:p>
          <a:p>
            <a:pPr eaLnBrk="1" hangingPunct="1"/>
            <a:endParaRPr lang="en-US" dirty="0" smtClean="0"/>
          </a:p>
          <a:p>
            <a:pPr eaLnBrk="1" hangingPunct="1"/>
            <a:r>
              <a:rPr lang="en-US" dirty="0" smtClean="0"/>
              <a:t>The included countries are:  Argentina, Australia, Bolivia, Brazil, Canada, Chile, China, Colombia, Egypt, Ethiopia, India, Indonesia, Israel, Japan, Kenya, S. Korea, Mexico, Mongolia, Morocco, Peru, Philippines, Poland, Portugal, Romania, Singapore, South Africa, Sudan, Thailand, Turkey, Ukraine, and Zimbabwe.</a:t>
            </a:r>
          </a:p>
          <a:p>
            <a:pPr eaLnBrk="1" hangingPunct="1"/>
            <a:endParaRPr lang="en-US" dirty="0" smtClean="0"/>
          </a:p>
          <a:p>
            <a:pPr eaLnBrk="1" hangingPunct="1"/>
            <a:r>
              <a:rPr lang="en-US" dirty="0" smtClean="0"/>
              <a:t>My selection of countries for this chart was not </a:t>
            </a:r>
            <a:r>
              <a:rPr lang="en-US" u="sng" dirty="0" smtClean="0"/>
              <a:t>purely</a:t>
            </a:r>
            <a:r>
              <a:rPr lang="en-US" dirty="0" smtClean="0"/>
              <a:t> random—I just looked down the list of countries with available data, and picked a handful, aiming for diversity.  Please be assured:  I did not include or exclude any countries based on whether they support PPP or not.  Really!   </a:t>
            </a:r>
          </a:p>
          <a:p>
            <a:pPr eaLnBrk="1" hangingPunct="1"/>
            <a:endParaRPr lang="en-US" dirty="0" smtClean="0"/>
          </a:p>
          <a:p>
            <a:pPr eaLnBrk="1" hangingPunct="1"/>
            <a:r>
              <a:rPr lang="en-US" dirty="0" smtClean="0"/>
              <a:t>But I did use 10-year averages because PPP doesn’t work as well over short time horizons. </a:t>
            </a:r>
          </a:p>
        </p:txBody>
      </p:sp>
    </p:spTree>
    <p:extLst>
      <p:ext uri="{BB962C8B-B14F-4D97-AF65-F5344CB8AC3E}">
        <p14:creationId xmlns:p14="http://schemas.microsoft.com/office/powerpoint/2010/main" val="42300097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These review questions are not hard, but will give students</a:t>
            </a:r>
            <a:r>
              <a:rPr lang="en-US" sz="1200" dirty="0" smtClean="0">
                <a:cs typeface="Arial" charset="0"/>
              </a:rPr>
              <a:t>—</a:t>
            </a:r>
            <a:r>
              <a:rPr lang="en-US" sz="1200" dirty="0" smtClean="0"/>
              <a:t>and you</a:t>
            </a:r>
            <a:r>
              <a:rPr lang="en-US" sz="1200" dirty="0" smtClean="0">
                <a:cs typeface="Arial" charset="0"/>
              </a:rPr>
              <a:t>—</a:t>
            </a:r>
            <a:r>
              <a:rPr lang="en-US" sz="1200" dirty="0" smtClean="0"/>
              <a:t>a quick check of their understanding.  </a:t>
            </a:r>
          </a:p>
          <a:p>
            <a:pPr eaLnBrk="1" hangingPunct="1"/>
            <a:endParaRPr lang="en-US" sz="1200" dirty="0" smtClean="0"/>
          </a:p>
          <a:p>
            <a:pPr eaLnBrk="1" hangingPunct="1"/>
            <a:r>
              <a:rPr lang="en-US" sz="1200" dirty="0" smtClean="0"/>
              <a:t>If you wish, you can change the slide title from “Chapter review questions” to “Practice exam questions” or “Old exam questions.”  Anything with the word “exam” always gets students’ attention!</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47</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48</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49</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You might point out to students that the clothes they are wearing were probably manufactured abroad and imported, as was the coffee they drank this morning and their smartphones.  We depend on people and companies around the world to produce many of the goods we use every day.  </a:t>
            </a:r>
          </a:p>
          <a:p>
            <a:pPr eaLnBrk="1" hangingPunct="1"/>
            <a:endParaRPr lang="en-US" dirty="0" smtClean="0"/>
          </a:p>
          <a:p>
            <a:pPr eaLnBrk="1" hangingPunct="1"/>
            <a:r>
              <a:rPr lang="en-US" dirty="0" smtClean="0"/>
              <a:t>At the same time, millions of us work for companies that produce the goods and services that people in other countries use every day.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28420400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50</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51</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52</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Before telling students the determinants of net exports, this exercise asks students to try to figure out how various events affect NX.  </a:t>
            </a:r>
          </a:p>
          <a:p>
            <a:pPr eaLnBrk="1" hangingPunct="1"/>
            <a:endParaRPr lang="en-US" sz="1200" dirty="0" smtClean="0"/>
          </a:p>
          <a:p>
            <a:pPr eaLnBrk="1" hangingPunct="1"/>
            <a:r>
              <a:rPr lang="en-US" sz="1200" dirty="0" smtClean="0"/>
              <a:t>Even if many students do not figure out the correct answers to all three parts, the exercise still benefits them:  learning occurs when misperceptions are brought out and corrected.</a:t>
            </a:r>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423681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11401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457200" y="1905000"/>
            <a:ext cx="8382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9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8588375" cy="2327275"/>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04800" y="3429000"/>
            <a:ext cx="86106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1080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1"/>
            <a:ext cx="8518947" cy="2286000"/>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81000" y="3276600"/>
            <a:ext cx="8458200" cy="2895600"/>
          </a:xfrm>
        </p:spPr>
        <p:txBody>
          <a:bodyPr>
            <a:normAutofit/>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6247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380695" cy="1046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 id="2147483684" r:id="rId3"/>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 id="2147483683"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 id="2147483682" r:id="rId2"/>
  </p:sldLayoutIdLst>
  <p:timing>
    <p:tnLst>
      <p:par>
        <p:cTn id="1" dur="indefinite" restart="never" nodeType="tmRoot"/>
      </p:par>
    </p:tn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hyperlink" Target="../../../../../../Program%20Files/TurningPoint/2003/Questions.html"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1" y="3200400"/>
            <a:ext cx="7010399" cy="2743200"/>
          </a:xfrm>
        </p:spPr>
        <p:txBody>
          <a:bodyPr/>
          <a:lstStyle/>
          <a:p>
            <a:pPr>
              <a:defRPr/>
            </a:pPr>
            <a:r>
              <a:rPr lang="en-US" sz="5000" dirty="0"/>
              <a:t>Open-Economy </a:t>
            </a:r>
            <a:r>
              <a:rPr lang="en-US" sz="5000" dirty="0" smtClean="0"/>
              <a:t>Macroeconomics:</a:t>
            </a:r>
          </a:p>
          <a:p>
            <a:pPr>
              <a:defRPr/>
            </a:pPr>
            <a:r>
              <a:rPr lang="en-US" sz="5000" dirty="0" smtClean="0"/>
              <a:t>Basic </a:t>
            </a:r>
            <a:r>
              <a:rPr lang="en-US" sz="5000" dirty="0"/>
              <a:t>Concepts</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18</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wrap="square" anchor="t"/>
          <a:lstStyle/>
          <a:p>
            <a:r>
              <a:rPr lang="en-US" altLang="en-US" dirty="0"/>
              <a:t>Trade Surpluses &amp; Deficits</a:t>
            </a:r>
            <a:endParaRPr lang="en-US" altLang="en-US" dirty="0" smtClean="0"/>
          </a:p>
        </p:txBody>
      </p:sp>
      <p:sp>
        <p:nvSpPr>
          <p:cNvPr id="13315" name="Content Placeholder 2"/>
          <p:cNvSpPr>
            <a:spLocks noGrp="1"/>
          </p:cNvSpPr>
          <p:nvPr>
            <p:ph idx="1"/>
          </p:nvPr>
        </p:nvSpPr>
        <p:spPr/>
        <p:txBody>
          <a:bodyPr/>
          <a:lstStyle/>
          <a:p>
            <a:r>
              <a:rPr lang="en-US" altLang="en-US" dirty="0" smtClean="0"/>
              <a:t>Trade surplus (Positive net exports)</a:t>
            </a:r>
          </a:p>
          <a:p>
            <a:pPr lvl="1"/>
            <a:r>
              <a:rPr lang="en-US" altLang="en-US" dirty="0" smtClean="0"/>
              <a:t>Exports are greater than imports</a:t>
            </a:r>
          </a:p>
          <a:p>
            <a:pPr lvl="2"/>
            <a:r>
              <a:rPr lang="en-US" altLang="en-US" dirty="0" smtClean="0"/>
              <a:t>The country sells more goods and services abroad than it buys from other countries</a:t>
            </a:r>
          </a:p>
          <a:p>
            <a:r>
              <a:rPr lang="en-US" altLang="en-US" dirty="0"/>
              <a:t>Trade deficit (Negative net exports)</a:t>
            </a:r>
          </a:p>
          <a:p>
            <a:pPr lvl="1"/>
            <a:r>
              <a:rPr lang="en-US" altLang="en-US" dirty="0"/>
              <a:t>Imports are greater than exports</a:t>
            </a:r>
          </a:p>
          <a:p>
            <a:pPr lvl="2"/>
            <a:r>
              <a:rPr lang="en-US" altLang="en-US" dirty="0"/>
              <a:t>The country sells fewer goods and services abroad than it buys from other countries </a:t>
            </a:r>
          </a:p>
          <a:p>
            <a:r>
              <a:rPr lang="en-US" altLang="en-US" dirty="0"/>
              <a:t>Balanced </a:t>
            </a:r>
            <a:r>
              <a:rPr lang="en-US" altLang="en-US" dirty="0" smtClean="0"/>
              <a:t>trade: Exports </a:t>
            </a:r>
            <a:r>
              <a:rPr lang="en-US" altLang="en-US" dirty="0"/>
              <a:t>equal </a:t>
            </a:r>
            <a:r>
              <a:rPr lang="en-US" altLang="en-US" dirty="0" smtClean="0"/>
              <a:t>imports</a:t>
            </a:r>
            <a:endParaRPr lang="en-US" altLang="en-US" dirty="0"/>
          </a:p>
        </p:txBody>
      </p:sp>
      <p:sp>
        <p:nvSpPr>
          <p:cNvPr id="1331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A920831-6B1B-4152-A9D8-0AD3A4FFE766}" type="slidenum">
              <a:rPr lang="en-US" altLang="en-US" sz="1200" smtClean="0">
                <a:solidFill>
                  <a:srgbClr val="000000"/>
                </a:solidFill>
              </a:rPr>
              <a:pPr algn="ctr" eaLnBrk="1" hangingPunct="1"/>
              <a:t>10</a:t>
            </a:fld>
            <a:endParaRPr lang="en-US" altLang="en-US" sz="1200" smtClean="0">
              <a:solidFill>
                <a:srgbClr val="000000"/>
              </a:solidFill>
            </a:endParaRPr>
          </a:p>
        </p:txBody>
      </p:sp>
      <p:sp>
        <p:nvSpPr>
          <p:cNvPr id="133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449129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11</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Trade Balances and </a:t>
            </a:r>
            <a:r>
              <a:rPr lang="en-US" dirty="0" smtClean="0"/>
              <a:t>Trade Negotiations</a:t>
            </a:r>
            <a:endParaRPr lang="en-US" dirty="0"/>
          </a:p>
        </p:txBody>
      </p:sp>
      <p:sp>
        <p:nvSpPr>
          <p:cNvPr id="6" name="Text Placeholder 5"/>
          <p:cNvSpPr>
            <a:spLocks noGrp="1"/>
          </p:cNvSpPr>
          <p:nvPr>
            <p:ph type="body" sz="quarter" idx="14"/>
          </p:nvPr>
        </p:nvSpPr>
        <p:spPr/>
        <p:txBody>
          <a:bodyPr/>
          <a:lstStyle/>
          <a:p>
            <a:r>
              <a:rPr lang="en-US" dirty="0"/>
              <a:t>“A typical country can increase its citizens’ welfare by </a:t>
            </a:r>
            <a:r>
              <a:rPr lang="en-US" dirty="0" smtClean="0"/>
              <a:t>enacting policies </a:t>
            </a:r>
            <a:r>
              <a:rPr lang="en-US" dirty="0"/>
              <a:t>that would increase its trade surplus (or decrease </a:t>
            </a:r>
            <a:r>
              <a:rPr lang="en-US" dirty="0" smtClean="0"/>
              <a:t>its trade </a:t>
            </a:r>
            <a:r>
              <a:rPr lang="en-US" dirty="0"/>
              <a:t>deficit).”</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5" y="3429000"/>
            <a:ext cx="352425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880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left)">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12</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Trade Balances and </a:t>
            </a:r>
            <a:r>
              <a:rPr lang="en-US" dirty="0" smtClean="0"/>
              <a:t>Trade Negotiations</a:t>
            </a:r>
            <a:endParaRPr lang="en-US" dirty="0"/>
          </a:p>
        </p:txBody>
      </p:sp>
      <p:sp>
        <p:nvSpPr>
          <p:cNvPr id="6" name="Text Placeholder 5"/>
          <p:cNvSpPr>
            <a:spLocks noGrp="1"/>
          </p:cNvSpPr>
          <p:nvPr>
            <p:ph type="body" sz="quarter" idx="14"/>
          </p:nvPr>
        </p:nvSpPr>
        <p:spPr>
          <a:xfrm>
            <a:off x="533400" y="1295400"/>
            <a:ext cx="8077200" cy="2438400"/>
          </a:xfrm>
        </p:spPr>
        <p:txBody>
          <a:bodyPr/>
          <a:lstStyle/>
          <a:p>
            <a:r>
              <a:rPr lang="en-US" sz="3000" dirty="0"/>
              <a:t>“An important reason why many workers in Michigan </a:t>
            </a:r>
            <a:r>
              <a:rPr lang="en-US" sz="3000" dirty="0" smtClean="0"/>
              <a:t>and Ohio </a:t>
            </a:r>
            <a:r>
              <a:rPr lang="en-US" sz="3000" dirty="0"/>
              <a:t>have lost jobs in recent years is because US </a:t>
            </a:r>
            <a:r>
              <a:rPr lang="en-US" sz="3000" dirty="0" smtClean="0"/>
              <a:t>presidential administrations </a:t>
            </a:r>
            <a:r>
              <a:rPr lang="en-US" sz="3000" dirty="0"/>
              <a:t>over the past 30 years have not been </a:t>
            </a:r>
            <a:r>
              <a:rPr lang="en-US" sz="3000" dirty="0" smtClean="0"/>
              <a:t>tough enough </a:t>
            </a:r>
            <a:r>
              <a:rPr lang="en-US" sz="3000" dirty="0"/>
              <a:t>in trade negotiations.”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3657600"/>
            <a:ext cx="36957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66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left)">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 Economy’s Increasing Openness</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13</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Chart 5"/>
          <p:cNvGraphicFramePr>
            <a:graphicFrameLocks/>
          </p:cNvGraphicFramePr>
          <p:nvPr>
            <p:extLst>
              <p:ext uri="{D42A27DB-BD31-4B8C-83A1-F6EECF244321}">
                <p14:modId xmlns:p14="http://schemas.microsoft.com/office/powerpoint/2010/main" val="266145323"/>
              </p:ext>
            </p:extLst>
          </p:nvPr>
        </p:nvGraphicFramePr>
        <p:xfrm>
          <a:off x="358477" y="978754"/>
          <a:ext cx="8633123" cy="504104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4"/>
          <p:cNvSpPr txBox="1">
            <a:spLocks noChangeArrowheads="1"/>
          </p:cNvSpPr>
          <p:nvPr/>
        </p:nvSpPr>
        <p:spPr bwMode="auto">
          <a:xfrm>
            <a:off x="7164223" y="3299590"/>
            <a:ext cx="1479550" cy="473075"/>
          </a:xfrm>
          <a:prstGeom prst="rect">
            <a:avLst/>
          </a:prstGeom>
          <a:noFill/>
          <a:ln w="9525">
            <a:noFill/>
            <a:miter lim="800000"/>
            <a:headEnd/>
            <a:tailEnd/>
          </a:ln>
        </p:spPr>
        <p:txBody>
          <a:bodyPr>
            <a:spAutoFit/>
          </a:bodyPr>
          <a:lstStyle/>
          <a:p>
            <a:pPr algn="ctr">
              <a:spcBef>
                <a:spcPct val="50000"/>
              </a:spcBef>
            </a:pPr>
            <a:r>
              <a:rPr lang="en-US" sz="2500" b="1" dirty="0">
                <a:solidFill>
                  <a:srgbClr val="FF0000"/>
                </a:solidFill>
                <a:latin typeface="Arial"/>
                <a:cs typeface="Arial"/>
              </a:rPr>
              <a:t>Exports</a:t>
            </a:r>
          </a:p>
        </p:txBody>
      </p:sp>
      <p:sp>
        <p:nvSpPr>
          <p:cNvPr id="8" name="Text Box 5"/>
          <p:cNvSpPr txBox="1">
            <a:spLocks noChangeArrowheads="1"/>
          </p:cNvSpPr>
          <p:nvPr/>
        </p:nvSpPr>
        <p:spPr bwMode="auto">
          <a:xfrm>
            <a:off x="5067132" y="2277970"/>
            <a:ext cx="1352550" cy="473075"/>
          </a:xfrm>
          <a:prstGeom prst="rect">
            <a:avLst/>
          </a:prstGeom>
          <a:noFill/>
          <a:ln w="9525">
            <a:noFill/>
            <a:miter lim="800000"/>
            <a:headEnd/>
            <a:tailEnd/>
          </a:ln>
        </p:spPr>
        <p:txBody>
          <a:bodyPr>
            <a:spAutoFit/>
          </a:bodyPr>
          <a:lstStyle/>
          <a:p>
            <a:pPr algn="ctr">
              <a:spcBef>
                <a:spcPct val="50000"/>
              </a:spcBef>
            </a:pPr>
            <a:r>
              <a:rPr lang="en-US" sz="2500" b="1" dirty="0">
                <a:solidFill>
                  <a:srgbClr val="0000FF"/>
                </a:solidFill>
                <a:latin typeface="Arial"/>
                <a:cs typeface="Arial"/>
              </a:rPr>
              <a:t>Imports</a:t>
            </a:r>
          </a:p>
        </p:txBody>
      </p:sp>
      <p:sp>
        <p:nvSpPr>
          <p:cNvPr id="9" name="Text Box 6"/>
          <p:cNvSpPr txBox="1">
            <a:spLocks noChangeArrowheads="1"/>
          </p:cNvSpPr>
          <p:nvPr/>
        </p:nvSpPr>
        <p:spPr bwMode="auto">
          <a:xfrm>
            <a:off x="0" y="2271657"/>
            <a:ext cx="569387" cy="2528943"/>
          </a:xfrm>
          <a:prstGeom prst="rect">
            <a:avLst/>
          </a:prstGeom>
          <a:noFill/>
          <a:ln w="9525">
            <a:noFill/>
            <a:miter lim="800000"/>
            <a:headEnd/>
            <a:tailEnd/>
          </a:ln>
          <a:effectLst/>
        </p:spPr>
        <p:txBody>
          <a:bodyPr vert="vert270">
            <a:spAutoFit/>
          </a:bodyPr>
          <a:lstStyle/>
          <a:p>
            <a:pPr algn="r">
              <a:spcBef>
                <a:spcPct val="50000"/>
              </a:spcBef>
              <a:defRPr/>
            </a:pPr>
            <a:r>
              <a:rPr lang="en-US" sz="2500" dirty="0">
                <a:solidFill>
                  <a:srgbClr val="000000"/>
                </a:solidFill>
                <a:latin typeface="Arial"/>
                <a:cs typeface="Arial"/>
              </a:rPr>
              <a:t>Percent of GDP</a:t>
            </a:r>
          </a:p>
        </p:txBody>
      </p:sp>
    </p:spTree>
    <p:extLst>
      <p:ext uri="{BB962C8B-B14F-4D97-AF65-F5344CB8AC3E}">
        <p14:creationId xmlns:p14="http://schemas.microsoft.com/office/powerpoint/2010/main" val="240465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wrap="square" anchor="t"/>
          <a:lstStyle/>
          <a:p>
            <a:r>
              <a:rPr lang="en-US" altLang="en-US" smtClean="0"/>
              <a:t>The Flow of Financial Resources</a:t>
            </a:r>
          </a:p>
        </p:txBody>
      </p:sp>
      <p:sp>
        <p:nvSpPr>
          <p:cNvPr id="20483" name="Content Placeholder 2"/>
          <p:cNvSpPr>
            <a:spLocks noGrp="1"/>
          </p:cNvSpPr>
          <p:nvPr>
            <p:ph idx="1"/>
          </p:nvPr>
        </p:nvSpPr>
        <p:spPr/>
        <p:txBody>
          <a:bodyPr/>
          <a:lstStyle/>
          <a:p>
            <a:r>
              <a:rPr lang="en-US" altLang="en-US" dirty="0" smtClean="0"/>
              <a:t>Net capital outflow, NCO </a:t>
            </a:r>
            <a:r>
              <a:rPr lang="en-US" altLang="en-US" dirty="0"/>
              <a:t>(net foreign </a:t>
            </a:r>
            <a:r>
              <a:rPr lang="en-US" altLang="en-US" dirty="0" smtClean="0"/>
              <a:t>investment)</a:t>
            </a:r>
          </a:p>
          <a:p>
            <a:pPr lvl="1"/>
            <a:r>
              <a:rPr lang="en-US" altLang="en-US" dirty="0" smtClean="0"/>
              <a:t>Purchase of foreign assets by domestic residents</a:t>
            </a:r>
          </a:p>
          <a:p>
            <a:pPr lvl="2"/>
            <a:r>
              <a:rPr lang="en-US" altLang="en-US" dirty="0" smtClean="0"/>
              <a:t>Foreign direct investment</a:t>
            </a:r>
          </a:p>
          <a:p>
            <a:pPr lvl="2"/>
            <a:r>
              <a:rPr lang="en-US" altLang="en-US" dirty="0" smtClean="0"/>
              <a:t>Foreign portfolio investment</a:t>
            </a:r>
          </a:p>
          <a:p>
            <a:pPr lvl="1"/>
            <a:r>
              <a:rPr lang="en-US" altLang="en-US" dirty="0" smtClean="0"/>
              <a:t>Minus the purchase of domestic assets by foreigners</a:t>
            </a:r>
          </a:p>
          <a:p>
            <a:pPr lvl="1"/>
            <a:endParaRPr lang="en-US" altLang="en-US" dirty="0" smtClean="0"/>
          </a:p>
        </p:txBody>
      </p:sp>
      <p:sp>
        <p:nvSpPr>
          <p:cNvPr id="2048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BDC90833-8BD3-487B-A65D-CB117FE7F467}" type="slidenum">
              <a:rPr lang="en-US" altLang="en-US" sz="1200" smtClean="0">
                <a:solidFill>
                  <a:srgbClr val="000000"/>
                </a:solidFill>
              </a:rPr>
              <a:pPr algn="ctr" eaLnBrk="1" hangingPunct="1"/>
              <a:t>14</a:t>
            </a:fld>
            <a:endParaRPr lang="en-US" altLang="en-US" sz="1200" smtClean="0">
              <a:solidFill>
                <a:srgbClr val="000000"/>
              </a:solidFill>
            </a:endParaRPr>
          </a:p>
        </p:txBody>
      </p:sp>
      <p:sp>
        <p:nvSpPr>
          <p:cNvPr id="204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953661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Flow of Capital</a:t>
            </a:r>
          </a:p>
        </p:txBody>
      </p:sp>
      <p:sp>
        <p:nvSpPr>
          <p:cNvPr id="3" name="Content Placeholder 2"/>
          <p:cNvSpPr>
            <a:spLocks noGrp="1"/>
          </p:cNvSpPr>
          <p:nvPr>
            <p:ph idx="1"/>
          </p:nvPr>
        </p:nvSpPr>
        <p:spPr/>
        <p:txBody>
          <a:bodyPr/>
          <a:lstStyle/>
          <a:p>
            <a:pPr marL="0" indent="0">
              <a:buNone/>
            </a:pPr>
            <a:r>
              <a:rPr lang="en-US" dirty="0"/>
              <a:t>NCO measures the imbalance in a country’s trade in assets:</a:t>
            </a:r>
          </a:p>
          <a:p>
            <a:r>
              <a:rPr lang="en-US" dirty="0"/>
              <a:t>When NCO &gt; 0, “capital </a:t>
            </a:r>
            <a:r>
              <a:rPr lang="en-US" dirty="0" smtClean="0"/>
              <a:t>outflow”</a:t>
            </a:r>
          </a:p>
          <a:p>
            <a:pPr lvl="1"/>
            <a:r>
              <a:rPr lang="en-US" sz="3000" dirty="0" smtClean="0"/>
              <a:t>Domestic </a:t>
            </a:r>
            <a:r>
              <a:rPr lang="en-US" sz="3000" dirty="0"/>
              <a:t>purchases of foreign assets exceed foreign purchases of domestic </a:t>
            </a:r>
            <a:r>
              <a:rPr lang="en-US" sz="3000" dirty="0" smtClean="0"/>
              <a:t>assets</a:t>
            </a:r>
            <a:endParaRPr lang="en-US" sz="3000" dirty="0"/>
          </a:p>
          <a:p>
            <a:r>
              <a:rPr lang="en-US" dirty="0"/>
              <a:t>When NCO &lt; 0, “capital </a:t>
            </a:r>
            <a:r>
              <a:rPr lang="en-US" dirty="0" smtClean="0"/>
              <a:t>inflow”</a:t>
            </a:r>
          </a:p>
          <a:p>
            <a:pPr lvl="1"/>
            <a:r>
              <a:rPr lang="en-US" sz="3000" dirty="0" smtClean="0"/>
              <a:t>Foreign </a:t>
            </a:r>
            <a:r>
              <a:rPr lang="en-US" sz="3000" dirty="0"/>
              <a:t>purchases of domestic assets exceed domestic purchases of foreign </a:t>
            </a:r>
            <a:r>
              <a:rPr lang="en-US" sz="3000" dirty="0" smtClean="0"/>
              <a:t>assets</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8847631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 that Influence NCO</a:t>
            </a:r>
          </a:p>
        </p:txBody>
      </p:sp>
      <p:sp>
        <p:nvSpPr>
          <p:cNvPr id="3" name="Content Placeholder 2"/>
          <p:cNvSpPr>
            <a:spLocks noGrp="1"/>
          </p:cNvSpPr>
          <p:nvPr>
            <p:ph idx="1"/>
          </p:nvPr>
        </p:nvSpPr>
        <p:spPr/>
        <p:txBody>
          <a:bodyPr/>
          <a:lstStyle/>
          <a:p>
            <a:pPr lvl="1"/>
            <a:r>
              <a:rPr lang="en-US" dirty="0"/>
              <a:t>Real interest rates paid on foreign assets</a:t>
            </a:r>
          </a:p>
          <a:p>
            <a:pPr lvl="1"/>
            <a:r>
              <a:rPr lang="en-US" dirty="0"/>
              <a:t>Real interest rates paid on domestic assets</a:t>
            </a:r>
          </a:p>
          <a:p>
            <a:pPr lvl="1"/>
            <a:r>
              <a:rPr lang="en-US" dirty="0"/>
              <a:t>Perceived risks of holding foreign assets</a:t>
            </a:r>
          </a:p>
          <a:p>
            <a:pPr lvl="1"/>
            <a:r>
              <a:rPr lang="en-US" dirty="0" smtClean="0"/>
              <a:t>Government </a:t>
            </a:r>
            <a:r>
              <a:rPr lang="en-US" dirty="0"/>
              <a:t>policies affecting foreign ownership of domestic assets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24025360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Equality of NX and NCO</a:t>
            </a:r>
          </a:p>
        </p:txBody>
      </p:sp>
      <p:sp>
        <p:nvSpPr>
          <p:cNvPr id="3" name="Content Placeholder 2"/>
          <p:cNvSpPr>
            <a:spLocks noGrp="1"/>
          </p:cNvSpPr>
          <p:nvPr>
            <p:ph idx="1"/>
          </p:nvPr>
        </p:nvSpPr>
        <p:spPr/>
        <p:txBody>
          <a:bodyPr/>
          <a:lstStyle/>
          <a:p>
            <a:r>
              <a:rPr lang="en-US" dirty="0"/>
              <a:t>An accounting identity:  NCO = NX </a:t>
            </a:r>
          </a:p>
          <a:p>
            <a:pPr lvl="1"/>
            <a:r>
              <a:rPr lang="en-US" dirty="0" smtClean="0"/>
              <a:t>Every </a:t>
            </a:r>
            <a:r>
              <a:rPr lang="en-US" dirty="0"/>
              <a:t>transaction that affects NX also affects NCO by the same amount </a:t>
            </a:r>
            <a:br>
              <a:rPr lang="en-US" dirty="0"/>
            </a:br>
            <a:r>
              <a:rPr lang="en-US" dirty="0"/>
              <a:t>(and vice versa</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304800" y="3200400"/>
            <a:ext cx="8610600" cy="3048000"/>
          </a:xfrm>
        </p:spPr>
        <p:txBody>
          <a:bodyPr/>
          <a:lstStyle/>
          <a:p>
            <a:r>
              <a:rPr lang="en-US" dirty="0" smtClean="0"/>
              <a:t>When </a:t>
            </a:r>
            <a:r>
              <a:rPr lang="en-US" dirty="0"/>
              <a:t>a foreigner purchases a good </a:t>
            </a:r>
            <a:br>
              <a:rPr lang="en-US" dirty="0"/>
            </a:br>
            <a:r>
              <a:rPr lang="en-US" dirty="0"/>
              <a:t>from the U.S., </a:t>
            </a:r>
          </a:p>
          <a:p>
            <a:pPr lvl="1"/>
            <a:r>
              <a:rPr lang="en-US" dirty="0"/>
              <a:t>U.S. exports and NX increase</a:t>
            </a:r>
          </a:p>
          <a:p>
            <a:pPr lvl="2"/>
            <a:r>
              <a:rPr lang="en-US" dirty="0"/>
              <a:t>The foreigner pays with currency or assets, </a:t>
            </a:r>
            <a:br>
              <a:rPr lang="en-US" dirty="0"/>
            </a:br>
            <a:r>
              <a:rPr lang="en-US" dirty="0"/>
              <a:t>so the U.S. acquires some foreign assets, </a:t>
            </a:r>
            <a:br>
              <a:rPr lang="en-US" dirty="0"/>
            </a:br>
            <a:r>
              <a:rPr lang="en-US" dirty="0"/>
              <a:t>causing NCO to rise. </a:t>
            </a:r>
          </a:p>
        </p:txBody>
      </p:sp>
    </p:spTree>
    <p:extLst>
      <p:ext uri="{BB962C8B-B14F-4D97-AF65-F5344CB8AC3E}">
        <p14:creationId xmlns:p14="http://schemas.microsoft.com/office/powerpoint/2010/main" val="75046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Equality of NX and NCO</a:t>
            </a:r>
          </a:p>
        </p:txBody>
      </p:sp>
      <p:sp>
        <p:nvSpPr>
          <p:cNvPr id="3" name="Content Placeholder 2"/>
          <p:cNvSpPr>
            <a:spLocks noGrp="1"/>
          </p:cNvSpPr>
          <p:nvPr>
            <p:ph idx="1"/>
          </p:nvPr>
        </p:nvSpPr>
        <p:spPr/>
        <p:txBody>
          <a:bodyPr/>
          <a:lstStyle/>
          <a:p>
            <a:r>
              <a:rPr lang="en-US" dirty="0"/>
              <a:t>An accounting identity:  NCO = NX </a:t>
            </a:r>
          </a:p>
          <a:p>
            <a:pPr lvl="1"/>
            <a:r>
              <a:rPr lang="en-US" dirty="0" smtClean="0"/>
              <a:t>Every </a:t>
            </a:r>
            <a:r>
              <a:rPr lang="en-US" dirty="0"/>
              <a:t>transaction that affects NX also affects NCO by the same amount </a:t>
            </a:r>
            <a:br>
              <a:rPr lang="en-US" dirty="0"/>
            </a:br>
            <a:r>
              <a:rPr lang="en-US" dirty="0"/>
              <a:t>(and vice versa</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304800" y="3200400"/>
            <a:ext cx="8610600" cy="3048000"/>
          </a:xfrm>
        </p:spPr>
        <p:txBody>
          <a:bodyPr/>
          <a:lstStyle/>
          <a:p>
            <a:r>
              <a:rPr lang="en-US" dirty="0"/>
              <a:t>When a U.S. citizen buys foreign goods, </a:t>
            </a:r>
          </a:p>
          <a:p>
            <a:pPr lvl="1"/>
            <a:r>
              <a:rPr lang="en-US" dirty="0"/>
              <a:t>U.S. imports rise, NX falls</a:t>
            </a:r>
          </a:p>
          <a:p>
            <a:pPr lvl="2"/>
            <a:r>
              <a:rPr lang="en-US" dirty="0" smtClean="0"/>
              <a:t>The </a:t>
            </a:r>
            <a:r>
              <a:rPr lang="en-US" dirty="0"/>
              <a:t>U.S. buyer pays with U.S. dollars or </a:t>
            </a:r>
            <a:br>
              <a:rPr lang="en-US" dirty="0"/>
            </a:br>
            <a:r>
              <a:rPr lang="en-US" dirty="0"/>
              <a:t>assets, so the other country acquires </a:t>
            </a:r>
            <a:br>
              <a:rPr lang="en-US" dirty="0"/>
            </a:br>
            <a:r>
              <a:rPr lang="en-US" dirty="0"/>
              <a:t>U.S. assets, causing U.S. NCO to fall. </a:t>
            </a:r>
          </a:p>
        </p:txBody>
      </p:sp>
    </p:spTree>
    <p:extLst>
      <p:ext uri="{BB962C8B-B14F-4D97-AF65-F5344CB8AC3E}">
        <p14:creationId xmlns:p14="http://schemas.microsoft.com/office/powerpoint/2010/main" val="2369569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Equality of NX and NCO</a:t>
            </a:r>
          </a:p>
        </p:txBody>
      </p:sp>
      <p:sp>
        <p:nvSpPr>
          <p:cNvPr id="3" name="Content Placeholder 2"/>
          <p:cNvSpPr>
            <a:spLocks noGrp="1"/>
          </p:cNvSpPr>
          <p:nvPr>
            <p:ph idx="1"/>
          </p:nvPr>
        </p:nvSpPr>
        <p:spPr/>
        <p:txBody>
          <a:bodyPr/>
          <a:lstStyle/>
          <a:p>
            <a:r>
              <a:rPr lang="en-US" dirty="0"/>
              <a:t>An accounting identity:  NCO = NX </a:t>
            </a:r>
          </a:p>
          <a:p>
            <a:pPr lvl="1"/>
            <a:r>
              <a:rPr lang="en-US" dirty="0" smtClean="0"/>
              <a:t>Arises because </a:t>
            </a:r>
            <a:r>
              <a:rPr lang="en-US" dirty="0"/>
              <a:t>every transaction that </a:t>
            </a:r>
            <a:r>
              <a:rPr lang="en-US" dirty="0" smtClean="0"/>
              <a:t>affects </a:t>
            </a:r>
            <a:r>
              <a:rPr lang="en-US" dirty="0"/>
              <a:t>NX also affects NCO by the same amount </a:t>
            </a:r>
            <a:r>
              <a:rPr lang="en-US" dirty="0" smtClean="0"/>
              <a:t>(</a:t>
            </a:r>
            <a:r>
              <a:rPr lang="en-US" dirty="0"/>
              <a:t>and vice versa)</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27274957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066800"/>
            <a:ext cx="8588375" cy="5410200"/>
          </a:xfrm>
        </p:spPr>
        <p:txBody>
          <a:bodyPr>
            <a:noAutofit/>
          </a:bodyPr>
          <a:lstStyle/>
          <a:p>
            <a:r>
              <a:rPr lang="en-US" sz="3200" dirty="0"/>
              <a:t>How are international flows of goods and assets related?</a:t>
            </a:r>
          </a:p>
          <a:p>
            <a:r>
              <a:rPr lang="en-US" sz="3200" dirty="0"/>
              <a:t>What’s the difference between the real and nominal exchange rate? </a:t>
            </a:r>
          </a:p>
          <a:p>
            <a:r>
              <a:rPr lang="en-US" sz="3200" dirty="0"/>
              <a:t>What is “purchasing-power parity,” and how does it explain nominal exchange rates?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wrap="square" anchor="t"/>
          <a:lstStyle/>
          <a:p>
            <a:r>
              <a:rPr lang="en-US" altLang="en-US" smtClean="0"/>
              <a:t>Saving and Investment</a:t>
            </a:r>
          </a:p>
        </p:txBody>
      </p:sp>
      <p:sp>
        <p:nvSpPr>
          <p:cNvPr id="25603" name="Content Placeholder 2"/>
          <p:cNvSpPr>
            <a:spLocks noGrp="1"/>
          </p:cNvSpPr>
          <p:nvPr>
            <p:ph idx="1"/>
          </p:nvPr>
        </p:nvSpPr>
        <p:spPr/>
        <p:txBody>
          <a:bodyPr/>
          <a:lstStyle/>
          <a:p>
            <a:r>
              <a:rPr lang="en-US" altLang="en-US" smtClean="0"/>
              <a:t>Open economy: </a:t>
            </a:r>
            <a:r>
              <a:rPr lang="nn-NO" altLang="en-US" smtClean="0"/>
              <a:t>Y = C + I + G + NX</a:t>
            </a:r>
          </a:p>
          <a:p>
            <a:r>
              <a:rPr lang="nn-NO" altLang="en-US" smtClean="0"/>
              <a:t>National saving: S = Y – C – G </a:t>
            </a:r>
          </a:p>
          <a:p>
            <a:pPr lvl="1">
              <a:buFont typeface="Arial" charset="0"/>
              <a:buChar char="•"/>
            </a:pPr>
            <a:r>
              <a:rPr lang="nn-NO" altLang="en-US" smtClean="0"/>
              <a:t>Y – C – G = I + NX</a:t>
            </a:r>
          </a:p>
          <a:p>
            <a:pPr lvl="1">
              <a:buFont typeface="Arial" charset="0"/>
              <a:buChar char="•"/>
            </a:pPr>
            <a:r>
              <a:rPr lang="nn-NO" altLang="en-US" smtClean="0"/>
              <a:t>S = I + NX</a:t>
            </a:r>
          </a:p>
          <a:p>
            <a:r>
              <a:rPr lang="nn-NO" altLang="en-US" smtClean="0"/>
              <a:t>NX = NCO</a:t>
            </a:r>
          </a:p>
          <a:p>
            <a:pPr lvl="1">
              <a:buFont typeface="Arial" charset="0"/>
              <a:buChar char="•"/>
            </a:pPr>
            <a:r>
              <a:rPr lang="nn-NO" altLang="en-US" smtClean="0"/>
              <a:t>S = I + NCO</a:t>
            </a:r>
          </a:p>
          <a:p>
            <a:pPr lvl="1">
              <a:buFont typeface="Arial" charset="0"/>
              <a:buChar char="•"/>
            </a:pPr>
            <a:r>
              <a:rPr lang="nn-NO" altLang="en-US" smtClean="0"/>
              <a:t>Saving = Domestic investment + Net capital outflow</a:t>
            </a:r>
            <a:endParaRPr lang="en-US" altLang="en-US" smtClean="0"/>
          </a:p>
        </p:txBody>
      </p:sp>
      <p:sp>
        <p:nvSpPr>
          <p:cNvPr id="2560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CB19426-BA85-4757-A0E8-689AABC60A14}" type="slidenum">
              <a:rPr lang="en-US" altLang="en-US" sz="1200" smtClean="0">
                <a:solidFill>
                  <a:srgbClr val="000000"/>
                </a:solidFill>
              </a:rPr>
              <a:pPr algn="ctr" eaLnBrk="1" hangingPunct="1"/>
              <a:t>20</a:t>
            </a:fld>
            <a:endParaRPr lang="en-US" altLang="en-US" sz="1200" smtClean="0">
              <a:solidFill>
                <a:srgbClr val="000000"/>
              </a:solidFill>
            </a:endParaRPr>
          </a:p>
        </p:txBody>
      </p:sp>
      <p:sp>
        <p:nvSpPr>
          <p:cNvPr id="256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205452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wrap="square" anchor="t"/>
          <a:lstStyle/>
          <a:p>
            <a:r>
              <a:rPr lang="en-US" altLang="en-US" smtClean="0"/>
              <a:t>International Flows</a:t>
            </a:r>
          </a:p>
        </p:txBody>
      </p:sp>
      <p:sp>
        <p:nvSpPr>
          <p:cNvPr id="26627" name="Content Placeholder 2"/>
          <p:cNvSpPr>
            <a:spLocks noGrp="1"/>
          </p:cNvSpPr>
          <p:nvPr>
            <p:ph idx="1"/>
          </p:nvPr>
        </p:nvSpPr>
        <p:spPr/>
        <p:txBody>
          <a:bodyPr/>
          <a:lstStyle/>
          <a:p>
            <a:r>
              <a:rPr lang="en-US" altLang="en-US" sz="3200" dirty="0" smtClean="0"/>
              <a:t>Trade surplus: Exports &gt; Imports</a:t>
            </a:r>
          </a:p>
          <a:p>
            <a:pPr lvl="2">
              <a:buFont typeface="Arial" charset="0"/>
              <a:buChar char="•"/>
            </a:pPr>
            <a:r>
              <a:rPr lang="en-US" altLang="en-US" dirty="0" smtClean="0"/>
              <a:t>Net exports &gt; 0</a:t>
            </a:r>
          </a:p>
          <a:p>
            <a:pPr lvl="2">
              <a:buFont typeface="Arial" charset="0"/>
              <a:buChar char="•"/>
            </a:pPr>
            <a:r>
              <a:rPr lang="en-US" altLang="en-US" dirty="0" smtClean="0"/>
              <a:t>Y &gt; Domestic spending (C+I+G)</a:t>
            </a:r>
          </a:p>
          <a:p>
            <a:pPr lvl="2">
              <a:buFont typeface="Arial" charset="0"/>
              <a:buChar char="•"/>
            </a:pPr>
            <a:r>
              <a:rPr lang="en-US" altLang="en-US" dirty="0" smtClean="0"/>
              <a:t>S &gt; I</a:t>
            </a:r>
          </a:p>
          <a:p>
            <a:pPr lvl="2">
              <a:buFont typeface="Arial" charset="0"/>
              <a:buChar char="•"/>
            </a:pPr>
            <a:r>
              <a:rPr lang="en-US" altLang="en-US" dirty="0" smtClean="0"/>
              <a:t>NCO &gt; 0</a:t>
            </a:r>
          </a:p>
          <a:p>
            <a:r>
              <a:rPr lang="en-US" altLang="en-US" sz="3200" dirty="0"/>
              <a:t>Trade deficit: Exports &lt; Imports</a:t>
            </a:r>
          </a:p>
          <a:p>
            <a:pPr lvl="2">
              <a:buFont typeface="Arial" charset="0"/>
              <a:buChar char="•"/>
            </a:pPr>
            <a:r>
              <a:rPr lang="en-US" altLang="en-US" dirty="0"/>
              <a:t>Net exports &lt; 0</a:t>
            </a:r>
          </a:p>
          <a:p>
            <a:pPr lvl="2">
              <a:buFont typeface="Arial" charset="0"/>
              <a:buChar char="•"/>
            </a:pPr>
            <a:r>
              <a:rPr lang="en-US" altLang="en-US" dirty="0"/>
              <a:t>Y &lt; Domestic spending (C+I+G)</a:t>
            </a:r>
          </a:p>
          <a:p>
            <a:pPr lvl="2">
              <a:buFont typeface="Arial" charset="0"/>
              <a:buChar char="•"/>
            </a:pPr>
            <a:r>
              <a:rPr lang="en-US" altLang="en-US" dirty="0"/>
              <a:t>S &lt; I</a:t>
            </a:r>
          </a:p>
          <a:p>
            <a:pPr lvl="2">
              <a:buFont typeface="Arial" charset="0"/>
              <a:buChar char="•"/>
            </a:pPr>
            <a:r>
              <a:rPr lang="en-US" altLang="en-US" dirty="0"/>
              <a:t>NCO &lt; </a:t>
            </a:r>
            <a:r>
              <a:rPr lang="en-US" altLang="en-US" dirty="0" smtClean="0"/>
              <a:t>0</a:t>
            </a:r>
            <a:endParaRPr lang="en-US" altLang="en-US" dirty="0"/>
          </a:p>
        </p:txBody>
      </p:sp>
      <p:sp>
        <p:nvSpPr>
          <p:cNvPr id="2662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C6E637B-7AB9-4A7A-A77E-3DD91B5972AF}" type="slidenum">
              <a:rPr lang="en-US" altLang="en-US" sz="1200" smtClean="0">
                <a:solidFill>
                  <a:srgbClr val="000000"/>
                </a:solidFill>
              </a:rPr>
              <a:pPr algn="ctr" eaLnBrk="1" hangingPunct="1"/>
              <a:t>21</a:t>
            </a:fld>
            <a:endParaRPr lang="en-US" altLang="en-US" sz="1200" smtClean="0">
              <a:solidFill>
                <a:srgbClr val="000000"/>
              </a:solidFill>
            </a:endParaRPr>
          </a:p>
        </p:txBody>
      </p:sp>
      <p:sp>
        <p:nvSpPr>
          <p:cNvPr id="266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378148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nchor="t"/>
          <a:lstStyle/>
          <a:p>
            <a:r>
              <a:rPr lang="en-US" altLang="en-US" smtClean="0"/>
              <a:t>Is the U.S. trade deficit a national problem?</a:t>
            </a:r>
          </a:p>
        </p:txBody>
      </p:sp>
      <p:sp>
        <p:nvSpPr>
          <p:cNvPr id="30723" name="Content Placeholder 1"/>
          <p:cNvSpPr>
            <a:spLocks noGrp="1"/>
          </p:cNvSpPr>
          <p:nvPr>
            <p:ph idx="1"/>
          </p:nvPr>
        </p:nvSpPr>
        <p:spPr/>
        <p:txBody>
          <a:bodyPr/>
          <a:lstStyle/>
          <a:p>
            <a:r>
              <a:rPr lang="en-US" altLang="en-US" sz="3200" dirty="0" smtClean="0"/>
              <a:t>Before 1980</a:t>
            </a:r>
          </a:p>
          <a:p>
            <a:pPr lvl="1"/>
            <a:r>
              <a:rPr lang="en-US" altLang="en-US" sz="2800" dirty="0" smtClean="0"/>
              <a:t>National saving and domestic investment were close: small net capital outflow (between – 1 and 1 % of GDP)</a:t>
            </a:r>
          </a:p>
          <a:p>
            <a:r>
              <a:rPr lang="en-US" altLang="en-US" sz="3200" dirty="0"/>
              <a:t>After 1980</a:t>
            </a:r>
          </a:p>
          <a:p>
            <a:pPr lvl="1"/>
            <a:r>
              <a:rPr lang="en-US" altLang="en-US" sz="2800" dirty="0"/>
              <a:t>National saving – often falling below domestic investment</a:t>
            </a:r>
          </a:p>
          <a:p>
            <a:pPr lvl="1"/>
            <a:r>
              <a:rPr lang="en-US" altLang="en-US" sz="2800" dirty="0"/>
              <a:t>Sizable trade </a:t>
            </a:r>
            <a:r>
              <a:rPr lang="en-US" altLang="en-US" sz="2800" dirty="0" smtClean="0"/>
              <a:t>deficits, substantial </a:t>
            </a:r>
            <a:r>
              <a:rPr lang="en-US" altLang="en-US" sz="2800" dirty="0"/>
              <a:t>inflows of capital</a:t>
            </a:r>
          </a:p>
          <a:p>
            <a:pPr lvl="1"/>
            <a:r>
              <a:rPr lang="en-US" altLang="en-US" sz="2800" dirty="0"/>
              <a:t>Net capital outflow is often a large negative </a:t>
            </a:r>
            <a:r>
              <a:rPr lang="en-US" altLang="en-US" sz="2800" dirty="0" smtClean="0"/>
              <a:t>number</a:t>
            </a:r>
            <a:endParaRPr lang="en-US" altLang="en-US" sz="2800" dirty="0"/>
          </a:p>
        </p:txBody>
      </p:sp>
      <p:sp>
        <p:nvSpPr>
          <p:cNvPr id="307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CEDAC52D-5C19-4ABF-A323-ABA3D4C345DA}" type="slidenum">
              <a:rPr lang="en-US" altLang="en-US" sz="1200" smtClean="0">
                <a:solidFill>
                  <a:srgbClr val="000000"/>
                </a:solidFill>
              </a:rPr>
              <a:pPr algn="ctr" eaLnBrk="1" hangingPunct="1"/>
              <a:t>22</a:t>
            </a:fld>
            <a:endParaRPr lang="en-US" altLang="en-US" sz="1200" smtClean="0">
              <a:solidFill>
                <a:srgbClr val="000000"/>
              </a:solidFill>
            </a:endParaRPr>
          </a:p>
        </p:txBody>
      </p:sp>
      <p:sp>
        <p:nvSpPr>
          <p:cNvPr id="307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670059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p:txBody>
          <a:bodyPr anchor="t"/>
          <a:lstStyle/>
          <a:p>
            <a:r>
              <a:rPr lang="en-US" altLang="en-US" smtClean="0"/>
              <a:t>Is the U.S. trade deficit a national problem?</a:t>
            </a:r>
          </a:p>
        </p:txBody>
      </p:sp>
      <p:sp>
        <p:nvSpPr>
          <p:cNvPr id="32771" name="Content Placeholder 1"/>
          <p:cNvSpPr>
            <a:spLocks noGrp="1"/>
          </p:cNvSpPr>
          <p:nvPr>
            <p:ph idx="1"/>
          </p:nvPr>
        </p:nvSpPr>
        <p:spPr/>
        <p:txBody>
          <a:bodyPr/>
          <a:lstStyle/>
          <a:p>
            <a:r>
              <a:rPr lang="en-US" altLang="en-US" i="1" dirty="0" smtClean="0"/>
              <a:t>Unbalanced fiscal policy</a:t>
            </a:r>
            <a:r>
              <a:rPr lang="en-US" altLang="en-US" dirty="0" smtClean="0"/>
              <a:t>: 1980 to 1987</a:t>
            </a:r>
          </a:p>
          <a:p>
            <a:pPr lvl="1"/>
            <a:r>
              <a:rPr lang="en-US" altLang="en-US" dirty="0" smtClean="0"/>
              <a:t>Flow of capital into the U.S. declines due to a fall in national saving</a:t>
            </a:r>
          </a:p>
          <a:p>
            <a:r>
              <a:rPr lang="en-US" altLang="en-US" i="1" dirty="0"/>
              <a:t>An investment boom: </a:t>
            </a:r>
            <a:r>
              <a:rPr lang="en-US" altLang="en-US" dirty="0"/>
              <a:t>1991 to 2000</a:t>
            </a:r>
          </a:p>
          <a:p>
            <a:pPr lvl="1"/>
            <a:r>
              <a:rPr lang="en-US" altLang="en-US" dirty="0"/>
              <a:t>Increase flow of </a:t>
            </a:r>
            <a:r>
              <a:rPr lang="en-US" altLang="en-US" dirty="0" smtClean="0"/>
              <a:t>capital</a:t>
            </a:r>
            <a:endParaRPr lang="en-US" altLang="en-US" dirty="0"/>
          </a:p>
          <a:p>
            <a:pPr lvl="1"/>
            <a:r>
              <a:rPr lang="en-US" altLang="en-US" dirty="0"/>
              <a:t>Saving increased </a:t>
            </a:r>
          </a:p>
          <a:p>
            <a:pPr lvl="1"/>
            <a:r>
              <a:rPr lang="en-US" altLang="en-US" dirty="0"/>
              <a:t>Government budget surplus</a:t>
            </a:r>
          </a:p>
          <a:p>
            <a:pPr lvl="1"/>
            <a:r>
              <a:rPr lang="en-US" altLang="en-US" dirty="0"/>
              <a:t>Investment </a:t>
            </a:r>
            <a:r>
              <a:rPr lang="en-US" altLang="en-US" dirty="0" smtClean="0"/>
              <a:t>increased</a:t>
            </a:r>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1E5DD9B3-CEE4-440A-AE08-7AB370609F8A}" type="slidenum">
              <a:rPr lang="en-US" altLang="en-US" sz="1200" smtClean="0">
                <a:solidFill>
                  <a:srgbClr val="000000"/>
                </a:solidFill>
              </a:rPr>
              <a:pPr algn="ctr" eaLnBrk="1" hangingPunct="1"/>
              <a:t>23</a:t>
            </a:fld>
            <a:endParaRPr lang="en-US" altLang="en-US" sz="1200" smtClean="0">
              <a:solidFill>
                <a:srgbClr val="000000"/>
              </a:solidFill>
            </a:endParaRPr>
          </a:p>
        </p:txBody>
      </p:sp>
      <p:sp>
        <p:nvSpPr>
          <p:cNvPr id="327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943694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nchor="t"/>
          <a:lstStyle/>
          <a:p>
            <a:r>
              <a:rPr lang="en-US" altLang="en-US" smtClean="0"/>
              <a:t>Is the U.S. trade deficit a national problem?</a:t>
            </a:r>
          </a:p>
        </p:txBody>
      </p:sp>
      <p:sp>
        <p:nvSpPr>
          <p:cNvPr id="34819" name="Content Placeholder 1"/>
          <p:cNvSpPr>
            <a:spLocks noGrp="1"/>
          </p:cNvSpPr>
          <p:nvPr>
            <p:ph idx="1"/>
          </p:nvPr>
        </p:nvSpPr>
        <p:spPr/>
        <p:txBody>
          <a:bodyPr/>
          <a:lstStyle/>
          <a:p>
            <a:r>
              <a:rPr lang="en-US" altLang="en-US" i="1" dirty="0" smtClean="0"/>
              <a:t>An economic downturn and recovery</a:t>
            </a:r>
            <a:r>
              <a:rPr lang="en-US" altLang="en-US" dirty="0" smtClean="0"/>
              <a:t>: 2000 to 2015 </a:t>
            </a:r>
          </a:p>
          <a:p>
            <a:pPr lvl="1"/>
            <a:r>
              <a:rPr lang="en-US" altLang="en-US" dirty="0" smtClean="0"/>
              <a:t>2000-2009, saving and investment </a:t>
            </a:r>
            <a:r>
              <a:rPr lang="en-US" altLang="en-US" dirty="0"/>
              <a:t>fell by about 6 percentage points.</a:t>
            </a:r>
          </a:p>
          <a:p>
            <a:pPr lvl="2"/>
            <a:r>
              <a:rPr lang="en-US" altLang="en-US" dirty="0" smtClean="0"/>
              <a:t>Investment: tough </a:t>
            </a:r>
            <a:r>
              <a:rPr lang="en-US" altLang="en-US" dirty="0"/>
              <a:t>economic times made </a:t>
            </a:r>
            <a:r>
              <a:rPr lang="en-US" altLang="en-US" dirty="0" smtClean="0"/>
              <a:t>capital accumulation </a:t>
            </a:r>
            <a:r>
              <a:rPr lang="en-US" altLang="en-US" dirty="0"/>
              <a:t>less </a:t>
            </a:r>
            <a:r>
              <a:rPr lang="en-US" altLang="en-US" dirty="0" smtClean="0"/>
              <a:t>profitable</a:t>
            </a:r>
          </a:p>
          <a:p>
            <a:pPr lvl="2"/>
            <a:r>
              <a:rPr lang="en-US" altLang="en-US" dirty="0" smtClean="0"/>
              <a:t>Saving: government </a:t>
            </a:r>
            <a:r>
              <a:rPr lang="en-US" altLang="en-US" dirty="0"/>
              <a:t>began running extraordinarily large </a:t>
            </a:r>
            <a:r>
              <a:rPr lang="en-US" altLang="en-US" dirty="0" smtClean="0"/>
              <a:t>budget deficits </a:t>
            </a:r>
          </a:p>
          <a:p>
            <a:pPr lvl="1"/>
            <a:r>
              <a:rPr lang="en-US" altLang="en-US" dirty="0" smtClean="0"/>
              <a:t>2009-2015</a:t>
            </a:r>
            <a:r>
              <a:rPr lang="en-US" altLang="en-US" dirty="0"/>
              <a:t>, as </a:t>
            </a:r>
            <a:r>
              <a:rPr lang="en-US" altLang="en-US" dirty="0" smtClean="0"/>
              <a:t>the economy </a:t>
            </a:r>
            <a:r>
              <a:rPr lang="en-US" altLang="en-US" dirty="0"/>
              <a:t>recovered, </a:t>
            </a:r>
            <a:r>
              <a:rPr lang="en-US" altLang="en-US" dirty="0" smtClean="0"/>
              <a:t>saving and investment increased </a:t>
            </a:r>
            <a:r>
              <a:rPr lang="en-US" altLang="en-US" dirty="0"/>
              <a:t>by about 3 percentage points</a:t>
            </a:r>
            <a:endParaRPr lang="en-US" altLang="en-US" dirty="0" smtClean="0"/>
          </a:p>
        </p:txBody>
      </p:sp>
      <p:sp>
        <p:nvSpPr>
          <p:cNvPr id="348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329F3935-7FFE-4CA9-AB6B-6539AEA049E7}" type="slidenum">
              <a:rPr lang="en-US" altLang="en-US" sz="1200" smtClean="0">
                <a:solidFill>
                  <a:srgbClr val="000000"/>
                </a:solidFill>
              </a:rPr>
              <a:pPr algn="ctr" eaLnBrk="1" hangingPunct="1"/>
              <a:t>24</a:t>
            </a:fld>
            <a:endParaRPr lang="en-US" altLang="en-US" sz="1200" smtClean="0">
              <a:solidFill>
                <a:srgbClr val="000000"/>
              </a:solidFill>
            </a:endParaRPr>
          </a:p>
        </p:txBody>
      </p:sp>
      <p:sp>
        <p:nvSpPr>
          <p:cNvPr id="3482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403596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nchor="t"/>
          <a:lstStyle/>
          <a:p>
            <a:r>
              <a:rPr lang="en-US" altLang="en-US" smtClean="0"/>
              <a:t>Is the U.S. trade deficit a national problem?</a:t>
            </a:r>
          </a:p>
        </p:txBody>
      </p:sp>
      <p:sp>
        <p:nvSpPr>
          <p:cNvPr id="35843" name="Content Placeholder 1"/>
          <p:cNvSpPr>
            <a:spLocks noGrp="1"/>
          </p:cNvSpPr>
          <p:nvPr>
            <p:ph idx="1"/>
          </p:nvPr>
        </p:nvSpPr>
        <p:spPr>
          <a:xfrm>
            <a:off x="304800" y="688622"/>
            <a:ext cx="8686800" cy="5788378"/>
          </a:xfrm>
        </p:spPr>
        <p:txBody>
          <a:bodyPr/>
          <a:lstStyle/>
          <a:p>
            <a:pPr>
              <a:defRPr/>
            </a:pPr>
            <a:r>
              <a:rPr lang="en-US" sz="3200" dirty="0" smtClean="0"/>
              <a:t>Trade deficit: </a:t>
            </a:r>
            <a:r>
              <a:rPr lang="en-US" sz="3200" dirty="0"/>
              <a:t>by a fall in saving </a:t>
            </a:r>
            <a:r>
              <a:rPr lang="en-US" sz="3200" dirty="0" smtClean="0"/>
              <a:t>(1980s)</a:t>
            </a:r>
          </a:p>
          <a:p>
            <a:pPr lvl="1">
              <a:defRPr/>
            </a:pPr>
            <a:r>
              <a:rPr lang="en-US" sz="2800" dirty="0" smtClean="0"/>
              <a:t>The nation is putting away less of its income to provide for its future</a:t>
            </a:r>
          </a:p>
          <a:p>
            <a:pPr lvl="2">
              <a:defRPr/>
            </a:pPr>
            <a:r>
              <a:rPr lang="en-US" dirty="0" smtClean="0"/>
              <a:t>Better </a:t>
            </a:r>
            <a:r>
              <a:rPr lang="en-US" dirty="0"/>
              <a:t>to have foreigners invest in the U.S. economy than no one at </a:t>
            </a:r>
            <a:r>
              <a:rPr lang="en-US" dirty="0" smtClean="0"/>
              <a:t>all</a:t>
            </a:r>
          </a:p>
          <a:p>
            <a:pPr>
              <a:defRPr/>
            </a:pPr>
            <a:r>
              <a:rPr lang="en-US" sz="3200" dirty="0"/>
              <a:t>Trade </a:t>
            </a:r>
            <a:r>
              <a:rPr lang="en-US" sz="3200" dirty="0" smtClean="0"/>
              <a:t>deficit: </a:t>
            </a:r>
            <a:r>
              <a:rPr lang="en-US" sz="3200" dirty="0"/>
              <a:t>by an investment boom (1990s)</a:t>
            </a:r>
          </a:p>
          <a:p>
            <a:pPr lvl="1">
              <a:defRPr/>
            </a:pPr>
            <a:r>
              <a:rPr lang="en-US" sz="2800" dirty="0"/>
              <a:t>Economy is borrowing from abroad to finance the purchase of new capital goods</a:t>
            </a:r>
          </a:p>
          <a:p>
            <a:pPr lvl="2">
              <a:defRPr/>
            </a:pPr>
            <a:r>
              <a:rPr lang="en-US" dirty="0" smtClean="0"/>
              <a:t>For </a:t>
            </a:r>
            <a:r>
              <a:rPr lang="en-US" dirty="0"/>
              <a:t>lower return on investment - debts will look less </a:t>
            </a:r>
            <a:r>
              <a:rPr lang="en-US" dirty="0" smtClean="0"/>
              <a:t>desirable</a:t>
            </a:r>
            <a:endParaRPr lang="en-US" dirty="0"/>
          </a:p>
        </p:txBody>
      </p:sp>
      <p:sp>
        <p:nvSpPr>
          <p:cNvPr id="358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F8F67F0F-9748-49E1-A584-526A13ED1014}" type="slidenum">
              <a:rPr lang="en-US" altLang="en-US" sz="1200" smtClean="0">
                <a:solidFill>
                  <a:srgbClr val="000000"/>
                </a:solidFill>
              </a:rPr>
              <a:pPr algn="ctr" eaLnBrk="1" hangingPunct="1"/>
              <a:t>25</a:t>
            </a:fld>
            <a:endParaRPr lang="en-US" altLang="en-US" sz="1200" smtClean="0">
              <a:solidFill>
                <a:srgbClr val="000000"/>
              </a:solidFill>
            </a:endParaRPr>
          </a:p>
        </p:txBody>
      </p:sp>
      <p:sp>
        <p:nvSpPr>
          <p:cNvPr id="358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652777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 Saving, Investment, and NCO, </a:t>
            </a:r>
            <a:r>
              <a:rPr lang="en-US" sz="2800" dirty="0" smtClean="0"/>
              <a:t>1950–2016</a:t>
            </a:r>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26</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Chart 5"/>
          <p:cNvGraphicFramePr>
            <a:graphicFrameLocks/>
          </p:cNvGraphicFramePr>
          <p:nvPr>
            <p:extLst>
              <p:ext uri="{D42A27DB-BD31-4B8C-83A1-F6EECF244321}">
                <p14:modId xmlns:p14="http://schemas.microsoft.com/office/powerpoint/2010/main" val="3255998467"/>
              </p:ext>
            </p:extLst>
          </p:nvPr>
        </p:nvGraphicFramePr>
        <p:xfrm>
          <a:off x="338818" y="796018"/>
          <a:ext cx="8466363" cy="526596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9"/>
          <p:cNvSpPr txBox="1">
            <a:spLocks noChangeArrowheads="1"/>
          </p:cNvSpPr>
          <p:nvPr/>
        </p:nvSpPr>
        <p:spPr bwMode="auto">
          <a:xfrm>
            <a:off x="6224291" y="1023842"/>
            <a:ext cx="1919287" cy="457200"/>
          </a:xfrm>
          <a:prstGeom prst="rect">
            <a:avLst/>
          </a:prstGeom>
          <a:noFill/>
          <a:ln w="9525">
            <a:noFill/>
            <a:miter lim="800000"/>
            <a:headEnd/>
            <a:tailEnd/>
          </a:ln>
        </p:spPr>
        <p:txBody>
          <a:bodyPr>
            <a:spAutoFit/>
          </a:bodyPr>
          <a:lstStyle/>
          <a:p>
            <a:pPr algn="ctr">
              <a:spcBef>
                <a:spcPct val="50000"/>
              </a:spcBef>
            </a:pPr>
            <a:r>
              <a:rPr lang="en-US" sz="2400" b="1" dirty="0">
                <a:solidFill>
                  <a:srgbClr val="0000FF"/>
                </a:solidFill>
                <a:latin typeface="Arial"/>
                <a:cs typeface="Arial"/>
              </a:rPr>
              <a:t>Investment</a:t>
            </a:r>
          </a:p>
        </p:txBody>
      </p:sp>
      <p:sp>
        <p:nvSpPr>
          <p:cNvPr id="8" name="Text Box 10"/>
          <p:cNvSpPr txBox="1">
            <a:spLocks noChangeArrowheads="1"/>
          </p:cNvSpPr>
          <p:nvPr/>
        </p:nvSpPr>
        <p:spPr bwMode="auto">
          <a:xfrm>
            <a:off x="2416284" y="4571232"/>
            <a:ext cx="1009650" cy="460375"/>
          </a:xfrm>
          <a:prstGeom prst="rect">
            <a:avLst/>
          </a:prstGeom>
          <a:noFill/>
          <a:ln w="9525">
            <a:noFill/>
            <a:miter lim="800000"/>
            <a:headEnd/>
            <a:tailEnd/>
          </a:ln>
        </p:spPr>
        <p:txBody>
          <a:bodyPr>
            <a:spAutoFit/>
          </a:bodyPr>
          <a:lstStyle/>
          <a:p>
            <a:pPr algn="ctr">
              <a:spcBef>
                <a:spcPct val="50000"/>
              </a:spcBef>
            </a:pPr>
            <a:r>
              <a:rPr lang="en-US" sz="2400" b="1" dirty="0">
                <a:solidFill>
                  <a:srgbClr val="006600"/>
                </a:solidFill>
                <a:latin typeface="Arial"/>
                <a:cs typeface="Arial"/>
              </a:rPr>
              <a:t>NCO </a:t>
            </a:r>
          </a:p>
        </p:txBody>
      </p:sp>
      <p:sp>
        <p:nvSpPr>
          <p:cNvPr id="9" name="Text Box 11"/>
          <p:cNvSpPr txBox="1">
            <a:spLocks noChangeArrowheads="1"/>
          </p:cNvSpPr>
          <p:nvPr/>
        </p:nvSpPr>
        <p:spPr bwMode="auto">
          <a:xfrm>
            <a:off x="5988989" y="2667767"/>
            <a:ext cx="1300162" cy="457200"/>
          </a:xfrm>
          <a:prstGeom prst="rect">
            <a:avLst/>
          </a:prstGeom>
          <a:noFill/>
          <a:ln w="9525">
            <a:noFill/>
            <a:miter lim="800000"/>
            <a:headEnd/>
            <a:tailEnd/>
          </a:ln>
        </p:spPr>
        <p:txBody>
          <a:bodyPr>
            <a:spAutoFit/>
          </a:bodyPr>
          <a:lstStyle/>
          <a:p>
            <a:pPr algn="ctr">
              <a:spcBef>
                <a:spcPct val="50000"/>
              </a:spcBef>
            </a:pPr>
            <a:r>
              <a:rPr lang="en-US" sz="2400" b="1" dirty="0">
                <a:solidFill>
                  <a:srgbClr val="CC0000"/>
                </a:solidFill>
                <a:latin typeface="Arial"/>
                <a:cs typeface="Arial"/>
              </a:rPr>
              <a:t>Saving</a:t>
            </a:r>
          </a:p>
        </p:txBody>
      </p:sp>
      <p:sp>
        <p:nvSpPr>
          <p:cNvPr id="10" name="Text Box 6"/>
          <p:cNvSpPr txBox="1">
            <a:spLocks noChangeArrowheads="1"/>
          </p:cNvSpPr>
          <p:nvPr/>
        </p:nvSpPr>
        <p:spPr bwMode="auto">
          <a:xfrm rot="-5400000">
            <a:off x="-2198687" y="3227388"/>
            <a:ext cx="4964112" cy="430212"/>
          </a:xfrm>
          <a:prstGeom prst="rect">
            <a:avLst/>
          </a:prstGeom>
          <a:noFill/>
          <a:ln w="9525">
            <a:noFill/>
            <a:miter lim="800000"/>
            <a:headEnd/>
            <a:tailEnd/>
          </a:ln>
        </p:spPr>
        <p:txBody>
          <a:bodyPr>
            <a:spAutoFit/>
          </a:bodyPr>
          <a:lstStyle/>
          <a:p>
            <a:pPr algn="ctr">
              <a:spcBef>
                <a:spcPct val="50000"/>
              </a:spcBef>
            </a:pPr>
            <a:r>
              <a:rPr lang="en-US" sz="2200" dirty="0">
                <a:solidFill>
                  <a:srgbClr val="000000"/>
                </a:solidFill>
                <a:latin typeface="Arial"/>
                <a:cs typeface="Arial"/>
              </a:rPr>
              <a:t>(% of GDP)</a:t>
            </a:r>
          </a:p>
        </p:txBody>
      </p:sp>
    </p:spTree>
    <p:extLst>
      <p:ext uri="{BB962C8B-B14F-4D97-AF65-F5344CB8AC3E}">
        <p14:creationId xmlns:p14="http://schemas.microsoft.com/office/powerpoint/2010/main" val="65244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nchor="t"/>
          <a:lstStyle/>
          <a:p>
            <a:r>
              <a:rPr lang="en-US" altLang="en-US" smtClean="0"/>
              <a:t>Is the U.S. trade deficit a national problem?</a:t>
            </a:r>
          </a:p>
        </p:txBody>
      </p:sp>
      <p:sp>
        <p:nvSpPr>
          <p:cNvPr id="35843" name="Content Placeholder 1"/>
          <p:cNvSpPr>
            <a:spLocks noGrp="1"/>
          </p:cNvSpPr>
          <p:nvPr>
            <p:ph idx="1"/>
          </p:nvPr>
        </p:nvSpPr>
        <p:spPr>
          <a:xfrm>
            <a:off x="304800" y="688622"/>
            <a:ext cx="8686800" cy="5788378"/>
          </a:xfrm>
        </p:spPr>
        <p:txBody>
          <a:bodyPr/>
          <a:lstStyle/>
          <a:p>
            <a:pPr>
              <a:defRPr/>
            </a:pPr>
            <a:r>
              <a:rPr lang="en-US" sz="3200" dirty="0"/>
              <a:t>Is the U.S. trade deficit a problem?  </a:t>
            </a:r>
          </a:p>
          <a:p>
            <a:pPr lvl="1">
              <a:defRPr/>
            </a:pPr>
            <a:r>
              <a:rPr lang="en-US" sz="3000" dirty="0"/>
              <a:t>The extra capital stock from the </a:t>
            </a:r>
            <a:r>
              <a:rPr lang="en-US" sz="3000" dirty="0" smtClean="0"/>
              <a:t>’90s investment </a:t>
            </a:r>
            <a:r>
              <a:rPr lang="en-US" sz="3000" dirty="0"/>
              <a:t>boom may well yield large returns.</a:t>
            </a:r>
          </a:p>
          <a:p>
            <a:pPr lvl="1">
              <a:defRPr/>
            </a:pPr>
            <a:r>
              <a:rPr lang="en-US" sz="3000" dirty="0"/>
              <a:t>The fall in saving of the ’80s and ’00s</a:t>
            </a:r>
            <a:r>
              <a:rPr lang="en-US" sz="3000" dirty="0" smtClean="0"/>
              <a:t>, while </a:t>
            </a:r>
            <a:r>
              <a:rPr lang="en-US" sz="3000" dirty="0"/>
              <a:t>not desirable, at least did not depress domestic investment, since firms could borrow from abroad.</a:t>
            </a:r>
          </a:p>
          <a:p>
            <a:pPr>
              <a:defRPr/>
            </a:pPr>
            <a:r>
              <a:rPr lang="en-US" sz="3200" dirty="0"/>
              <a:t>A country, like a person, can go into debt </a:t>
            </a:r>
            <a:br>
              <a:rPr lang="en-US" sz="3200" dirty="0"/>
            </a:br>
            <a:r>
              <a:rPr lang="en-US" sz="3200" dirty="0"/>
              <a:t>for good reasons or bad ones.  </a:t>
            </a:r>
            <a:endParaRPr lang="en-US" sz="3200" dirty="0" smtClean="0"/>
          </a:p>
          <a:p>
            <a:pPr lvl="1">
              <a:defRPr/>
            </a:pPr>
            <a:r>
              <a:rPr lang="en-US" sz="3000" dirty="0" smtClean="0"/>
              <a:t>A </a:t>
            </a:r>
            <a:r>
              <a:rPr lang="en-US" sz="3000" dirty="0"/>
              <a:t>trade deficit is not necessarily a problem, </a:t>
            </a:r>
            <a:br>
              <a:rPr lang="en-US" sz="3000" dirty="0"/>
            </a:br>
            <a:r>
              <a:rPr lang="en-US" sz="3000" dirty="0"/>
              <a:t>but might be a symptom of a problem. </a:t>
            </a:r>
          </a:p>
        </p:txBody>
      </p:sp>
      <p:sp>
        <p:nvSpPr>
          <p:cNvPr id="358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F8F67F0F-9748-49E1-A584-526A13ED1014}" type="slidenum">
              <a:rPr lang="en-US" altLang="en-US" sz="1200" smtClean="0">
                <a:solidFill>
                  <a:srgbClr val="000000"/>
                </a:solidFill>
              </a:rPr>
              <a:pPr algn="ctr" eaLnBrk="1" hangingPunct="1"/>
              <a:t>27</a:t>
            </a:fld>
            <a:endParaRPr lang="en-US" altLang="en-US" sz="1200" smtClean="0">
              <a:solidFill>
                <a:srgbClr val="000000"/>
              </a:solidFill>
            </a:endParaRPr>
          </a:p>
        </p:txBody>
      </p:sp>
      <p:sp>
        <p:nvSpPr>
          <p:cNvPr id="358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271084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 Trade Deficit</a:t>
            </a:r>
          </a:p>
        </p:txBody>
      </p:sp>
      <p:sp>
        <p:nvSpPr>
          <p:cNvPr id="3" name="Content Placeholder 2"/>
          <p:cNvSpPr>
            <a:spLocks noGrp="1"/>
          </p:cNvSpPr>
          <p:nvPr>
            <p:ph idx="1"/>
          </p:nvPr>
        </p:nvSpPr>
        <p:spPr/>
        <p:txBody>
          <a:bodyPr/>
          <a:lstStyle/>
          <a:p>
            <a:pPr marL="0" indent="0">
              <a:buNone/>
            </a:pPr>
            <a:r>
              <a:rPr lang="en-US" sz="2800" dirty="0">
                <a:solidFill>
                  <a:schemeClr val="bg1">
                    <a:lumMod val="75000"/>
                  </a:schemeClr>
                </a:solidFill>
              </a:rPr>
              <a:t>as of </a:t>
            </a:r>
            <a:r>
              <a:rPr lang="en-US" sz="2800" dirty="0" smtClean="0">
                <a:solidFill>
                  <a:schemeClr val="bg1">
                    <a:lumMod val="75000"/>
                  </a:schemeClr>
                </a:solidFill>
              </a:rPr>
              <a:t>6-30-2016   </a:t>
            </a:r>
          </a:p>
          <a:p>
            <a:r>
              <a:rPr lang="en-US" sz="3000" dirty="0" smtClean="0">
                <a:solidFill>
                  <a:schemeClr val="tx1"/>
                </a:solidFill>
              </a:rPr>
              <a:t>People </a:t>
            </a:r>
            <a:r>
              <a:rPr lang="en-US" sz="3000" dirty="0">
                <a:solidFill>
                  <a:schemeClr val="tx1"/>
                </a:solidFill>
              </a:rPr>
              <a:t>abroad owned </a:t>
            </a:r>
            <a:r>
              <a:rPr lang="en-US" sz="3000" dirty="0" smtClean="0">
                <a:solidFill>
                  <a:schemeClr val="tx1"/>
                </a:solidFill>
              </a:rPr>
              <a:t>$31.6 </a:t>
            </a:r>
            <a:r>
              <a:rPr lang="en-US" sz="3000" dirty="0">
                <a:solidFill>
                  <a:schemeClr val="tx1"/>
                </a:solidFill>
              </a:rPr>
              <a:t>trillion in U.S. assets.</a:t>
            </a:r>
          </a:p>
          <a:p>
            <a:r>
              <a:rPr lang="en-US" sz="3000" dirty="0" smtClean="0">
                <a:solidFill>
                  <a:schemeClr val="tx1"/>
                </a:solidFill>
              </a:rPr>
              <a:t>U.S</a:t>
            </a:r>
            <a:r>
              <a:rPr lang="en-US" sz="3000" dirty="0">
                <a:solidFill>
                  <a:schemeClr val="tx1"/>
                </a:solidFill>
              </a:rPr>
              <a:t>. residents owned $</a:t>
            </a:r>
            <a:r>
              <a:rPr lang="en-US" sz="3000" dirty="0" smtClean="0">
                <a:solidFill>
                  <a:schemeClr val="tx1"/>
                </a:solidFill>
              </a:rPr>
              <a:t>24.1 </a:t>
            </a:r>
            <a:r>
              <a:rPr lang="en-US" sz="3000" dirty="0">
                <a:solidFill>
                  <a:schemeClr val="tx1"/>
                </a:solidFill>
              </a:rPr>
              <a:t>trillion in foreign assets.</a:t>
            </a:r>
          </a:p>
          <a:p>
            <a:r>
              <a:rPr lang="en-US" sz="3000" dirty="0" smtClean="0"/>
              <a:t>U.S</a:t>
            </a:r>
            <a:r>
              <a:rPr lang="en-US" sz="3000" dirty="0"/>
              <a:t>.’ net indebtedness to other countries = </a:t>
            </a:r>
            <a:r>
              <a:rPr lang="en-US" sz="3000" dirty="0" smtClean="0"/>
              <a:t>$7.5 </a:t>
            </a:r>
            <a:r>
              <a:rPr lang="en-US" sz="3000" dirty="0"/>
              <a:t>trillion.</a:t>
            </a:r>
          </a:p>
          <a:p>
            <a:pPr lvl="1"/>
            <a:r>
              <a:rPr lang="en-US" sz="2800" dirty="0" smtClean="0"/>
              <a:t>Higher </a:t>
            </a:r>
            <a:r>
              <a:rPr lang="en-US" sz="2800" dirty="0"/>
              <a:t>than every other country’s </a:t>
            </a:r>
            <a:r>
              <a:rPr lang="en-US" sz="2800" dirty="0" smtClean="0"/>
              <a:t> </a:t>
            </a:r>
            <a:endParaRPr lang="en-US" sz="2800" dirty="0"/>
          </a:p>
          <a:p>
            <a:pPr lvl="1"/>
            <a:r>
              <a:rPr lang="en-US" sz="2800" dirty="0" smtClean="0"/>
              <a:t>hence</a:t>
            </a:r>
            <a:r>
              <a:rPr lang="en-US" sz="2800" dirty="0"/>
              <a:t>, U.S. is </a:t>
            </a:r>
            <a:r>
              <a:rPr lang="en-US" sz="2800" dirty="0" smtClean="0"/>
              <a:t>“world’s </a:t>
            </a:r>
            <a:r>
              <a:rPr lang="en-US" sz="2800" dirty="0"/>
              <a:t>biggest debtor nation</a:t>
            </a:r>
            <a:r>
              <a:rPr lang="en-US" sz="2800" dirty="0" smtClean="0"/>
              <a:t>.”</a:t>
            </a:r>
            <a:endParaRPr lang="en-US" sz="2800" dirty="0"/>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28</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460339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Nominal Exchange Rate</a:t>
            </a:r>
          </a:p>
        </p:txBody>
      </p:sp>
      <p:sp>
        <p:nvSpPr>
          <p:cNvPr id="3" name="Content Placeholder 2"/>
          <p:cNvSpPr>
            <a:spLocks noGrp="1"/>
          </p:cNvSpPr>
          <p:nvPr>
            <p:ph idx="1"/>
          </p:nvPr>
        </p:nvSpPr>
        <p:spPr>
          <a:xfrm>
            <a:off x="277813" y="1025525"/>
            <a:ext cx="8866187" cy="5422900"/>
          </a:xfrm>
        </p:spPr>
        <p:txBody>
          <a:bodyPr/>
          <a:lstStyle/>
          <a:p>
            <a:r>
              <a:rPr lang="en-US" sz="3200" dirty="0"/>
              <a:t>Nominal exchange rate:  </a:t>
            </a:r>
            <a:endParaRPr lang="en-US" sz="3200" dirty="0" smtClean="0"/>
          </a:p>
          <a:p>
            <a:pPr lvl="1"/>
            <a:r>
              <a:rPr lang="en-US" sz="2800" dirty="0" smtClean="0"/>
              <a:t>Rate </a:t>
            </a:r>
            <a:r>
              <a:rPr lang="en-US" sz="2800" dirty="0"/>
              <a:t>at which </a:t>
            </a:r>
            <a:r>
              <a:rPr lang="en-US" sz="2800" dirty="0" smtClean="0"/>
              <a:t>one </a:t>
            </a:r>
            <a:r>
              <a:rPr lang="en-US" sz="2800" dirty="0"/>
              <a:t>country’s currency trades for another</a:t>
            </a:r>
          </a:p>
          <a:p>
            <a:pPr lvl="1"/>
            <a:r>
              <a:rPr lang="en-US" sz="2800" dirty="0"/>
              <a:t>We express all exchange rates as foreign currency per unit of domestic currency.  </a:t>
            </a:r>
          </a:p>
          <a:p>
            <a:r>
              <a:rPr lang="en-US" sz="3200" dirty="0"/>
              <a:t>Some exchange </a:t>
            </a:r>
            <a:r>
              <a:rPr lang="en-US" sz="3200" dirty="0" smtClean="0"/>
              <a:t>rates,12 July 2016, per </a:t>
            </a:r>
            <a:r>
              <a:rPr lang="en-US" sz="3200" dirty="0"/>
              <a:t>US$</a:t>
            </a:r>
          </a:p>
          <a:p>
            <a:pPr lvl="2"/>
            <a:r>
              <a:rPr lang="en-US" dirty="0" smtClean="0"/>
              <a:t>Canadian </a:t>
            </a:r>
            <a:r>
              <a:rPr lang="en-US" dirty="0"/>
              <a:t>dollar:  	</a:t>
            </a:r>
            <a:r>
              <a:rPr lang="en-US" dirty="0" smtClean="0"/>
              <a:t>   1.31</a:t>
            </a:r>
            <a:endParaRPr lang="en-US" dirty="0"/>
          </a:p>
          <a:p>
            <a:pPr lvl="2"/>
            <a:r>
              <a:rPr lang="en-US" dirty="0" smtClean="0"/>
              <a:t>Euro</a:t>
            </a:r>
            <a:r>
              <a:rPr lang="en-US" dirty="0"/>
              <a:t>:  	</a:t>
            </a:r>
            <a:r>
              <a:rPr lang="en-US" dirty="0" smtClean="0"/>
              <a:t>		    0.90</a:t>
            </a:r>
            <a:endParaRPr lang="en-US" dirty="0"/>
          </a:p>
          <a:p>
            <a:pPr lvl="2"/>
            <a:r>
              <a:rPr lang="en-US" dirty="0" smtClean="0"/>
              <a:t>Japanese </a:t>
            </a:r>
            <a:r>
              <a:rPr lang="en-US" dirty="0"/>
              <a:t>yen:  	</a:t>
            </a:r>
            <a:r>
              <a:rPr lang="en-US" dirty="0" smtClean="0"/>
              <a:t>104.13</a:t>
            </a:r>
            <a:endParaRPr lang="en-US" dirty="0"/>
          </a:p>
          <a:p>
            <a:pPr lvl="2"/>
            <a:r>
              <a:rPr lang="en-US" dirty="0" smtClean="0"/>
              <a:t>Mexican </a:t>
            </a:r>
            <a:r>
              <a:rPr lang="en-US" dirty="0"/>
              <a:t>peso:  </a:t>
            </a:r>
            <a:r>
              <a:rPr lang="en-US" dirty="0" smtClean="0"/>
              <a:t>	</a:t>
            </a:r>
            <a:r>
              <a:rPr lang="en-US" dirty="0"/>
              <a:t>	</a:t>
            </a:r>
            <a:r>
              <a:rPr lang="en-US" dirty="0" smtClean="0"/>
              <a:t>  18.39</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85288287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pPr marL="0" indent="0">
              <a:buNone/>
            </a:pPr>
            <a:r>
              <a:rPr lang="en-US" i="1" dirty="0">
                <a:solidFill>
                  <a:srgbClr val="C00000"/>
                </a:solidFill>
                <a:latin typeface="Cambria" panose="02040503050406030204" pitchFamily="18" charset="0"/>
              </a:rPr>
              <a:t>Trade can make everyone better off.</a:t>
            </a:r>
          </a:p>
          <a:p>
            <a:r>
              <a:rPr lang="en-US" dirty="0"/>
              <a:t>This chapter introduces basic concepts of international macroeconomics:</a:t>
            </a:r>
          </a:p>
          <a:p>
            <a:pPr lvl="1"/>
            <a:r>
              <a:rPr lang="en-US" dirty="0"/>
              <a:t>The trade balance (trade deficits, surpluses)</a:t>
            </a:r>
          </a:p>
          <a:p>
            <a:pPr lvl="1"/>
            <a:r>
              <a:rPr lang="en-US" dirty="0"/>
              <a:t>International flows of assets</a:t>
            </a:r>
          </a:p>
          <a:p>
            <a:pPr lvl="1"/>
            <a:r>
              <a:rPr lang="en-US" dirty="0"/>
              <a:t>Exchange rates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8667012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wrap="square" anchor="t"/>
          <a:lstStyle/>
          <a:p>
            <a:r>
              <a:rPr lang="en-US" altLang="en-US" sz="3700" smtClean="0"/>
              <a:t>Prices for International Transactions</a:t>
            </a:r>
          </a:p>
        </p:txBody>
      </p:sp>
      <p:sp>
        <p:nvSpPr>
          <p:cNvPr id="41987" name="Content Placeholder 2"/>
          <p:cNvSpPr>
            <a:spLocks noGrp="1"/>
          </p:cNvSpPr>
          <p:nvPr>
            <p:ph idx="1"/>
          </p:nvPr>
        </p:nvSpPr>
        <p:spPr/>
        <p:txBody>
          <a:bodyPr/>
          <a:lstStyle/>
          <a:p>
            <a:r>
              <a:rPr lang="en-US" altLang="en-US" dirty="0" smtClean="0"/>
              <a:t>Appreciation (</a:t>
            </a:r>
            <a:r>
              <a:rPr lang="en-US" sz="3600" dirty="0"/>
              <a:t>or “</a:t>
            </a:r>
            <a:r>
              <a:rPr lang="en-US" sz="3600" dirty="0" smtClean="0"/>
              <a:t>strengthening”</a:t>
            </a:r>
            <a:r>
              <a:rPr lang="en-US" altLang="en-US" dirty="0" smtClean="0"/>
              <a:t>)</a:t>
            </a:r>
          </a:p>
          <a:p>
            <a:pPr lvl="1"/>
            <a:r>
              <a:rPr lang="en-US" altLang="en-US" dirty="0" smtClean="0"/>
              <a:t>Increase in the value of a currency as measured by the amount of foreign currency it can buy</a:t>
            </a:r>
          </a:p>
          <a:p>
            <a:r>
              <a:rPr lang="en-US" altLang="en-US" dirty="0" smtClean="0"/>
              <a:t>Example: dollar appreciation </a:t>
            </a:r>
          </a:p>
          <a:p>
            <a:pPr lvl="1"/>
            <a:r>
              <a:rPr lang="en-US" altLang="en-US" dirty="0" smtClean="0"/>
              <a:t>Exchange rate (old) = 80 yen per dollar</a:t>
            </a:r>
          </a:p>
          <a:p>
            <a:pPr lvl="1"/>
            <a:r>
              <a:rPr lang="en-US" altLang="en-US" dirty="0" smtClean="0"/>
              <a:t>Exchange rate (new) = 90 yen per dollar</a:t>
            </a:r>
          </a:p>
          <a:p>
            <a:pPr lvl="1"/>
            <a:r>
              <a:rPr lang="en-US" altLang="en-US" dirty="0" smtClean="0"/>
              <a:t>(Yen depreciation)</a:t>
            </a:r>
          </a:p>
        </p:txBody>
      </p:sp>
      <p:sp>
        <p:nvSpPr>
          <p:cNvPr id="4198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BFDAFA56-C0E2-4F92-95FA-682F8C68C981}" type="slidenum">
              <a:rPr lang="en-US" altLang="en-US" sz="1200" smtClean="0">
                <a:solidFill>
                  <a:srgbClr val="000000"/>
                </a:solidFill>
              </a:rPr>
              <a:pPr algn="ctr" eaLnBrk="1" hangingPunct="1"/>
              <a:t>30</a:t>
            </a:fld>
            <a:endParaRPr lang="en-US" altLang="en-US" sz="1200" smtClean="0">
              <a:solidFill>
                <a:srgbClr val="000000"/>
              </a:solidFill>
            </a:endParaRPr>
          </a:p>
        </p:txBody>
      </p:sp>
      <p:sp>
        <p:nvSpPr>
          <p:cNvPr id="419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815168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wrap="square" anchor="t"/>
          <a:lstStyle/>
          <a:p>
            <a:r>
              <a:rPr lang="en-US" altLang="en-US" sz="3700" smtClean="0"/>
              <a:t>Prices for International Transactions</a:t>
            </a:r>
          </a:p>
        </p:txBody>
      </p:sp>
      <p:sp>
        <p:nvSpPr>
          <p:cNvPr id="43011" name="Content Placeholder 2"/>
          <p:cNvSpPr>
            <a:spLocks noGrp="1"/>
          </p:cNvSpPr>
          <p:nvPr>
            <p:ph idx="1"/>
          </p:nvPr>
        </p:nvSpPr>
        <p:spPr/>
        <p:txBody>
          <a:bodyPr/>
          <a:lstStyle/>
          <a:p>
            <a:r>
              <a:rPr lang="en-US" altLang="en-US" dirty="0" smtClean="0"/>
              <a:t>Depreciation (</a:t>
            </a:r>
            <a:r>
              <a:rPr lang="en-US" sz="3600" dirty="0"/>
              <a:t>or “</a:t>
            </a:r>
            <a:r>
              <a:rPr lang="en-US" sz="3600" dirty="0" smtClean="0"/>
              <a:t>weakening”</a:t>
            </a:r>
            <a:r>
              <a:rPr lang="en-US" altLang="en-US" dirty="0" smtClean="0"/>
              <a:t>)</a:t>
            </a:r>
          </a:p>
          <a:p>
            <a:pPr lvl="1"/>
            <a:r>
              <a:rPr lang="en-US" altLang="en-US" dirty="0" smtClean="0"/>
              <a:t>Decrease in the value of a currency</a:t>
            </a:r>
          </a:p>
          <a:p>
            <a:pPr lvl="1"/>
            <a:r>
              <a:rPr lang="en-US" altLang="en-US" dirty="0" smtClean="0"/>
              <a:t>As measured by the amount of foreign currency it can buy</a:t>
            </a:r>
          </a:p>
          <a:p>
            <a:r>
              <a:rPr lang="en-US" altLang="en-US" dirty="0" smtClean="0"/>
              <a:t>Example: dollar depreciation </a:t>
            </a:r>
          </a:p>
          <a:p>
            <a:pPr lvl="1"/>
            <a:r>
              <a:rPr lang="en-US" altLang="en-US" dirty="0" smtClean="0"/>
              <a:t>Exchange rate (old) = 80 yen per dollar</a:t>
            </a:r>
          </a:p>
          <a:p>
            <a:pPr lvl="1"/>
            <a:r>
              <a:rPr lang="en-US" altLang="en-US" dirty="0" smtClean="0"/>
              <a:t>Exchange rate (new) = 70 yen per dollar</a:t>
            </a:r>
          </a:p>
          <a:p>
            <a:pPr lvl="1"/>
            <a:r>
              <a:rPr lang="en-US" altLang="en-US" dirty="0" smtClean="0"/>
              <a:t>(Yen appreciation)</a:t>
            </a:r>
          </a:p>
          <a:p>
            <a:endParaRPr lang="en-US" altLang="en-US" dirty="0" smtClean="0"/>
          </a:p>
        </p:txBody>
      </p:sp>
      <p:sp>
        <p:nvSpPr>
          <p:cNvPr id="4301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A3A64E9-424B-4C02-B906-2936B8809222}" type="slidenum">
              <a:rPr lang="en-US" altLang="en-US" sz="1200" smtClean="0">
                <a:solidFill>
                  <a:srgbClr val="000000"/>
                </a:solidFill>
              </a:rPr>
              <a:pPr algn="ctr" eaLnBrk="1" hangingPunct="1"/>
              <a:t>31</a:t>
            </a:fld>
            <a:endParaRPr lang="en-US" altLang="en-US" sz="1200" smtClean="0">
              <a:solidFill>
                <a:srgbClr val="000000"/>
              </a:solidFill>
            </a:endParaRPr>
          </a:p>
        </p:txBody>
      </p:sp>
      <p:sp>
        <p:nvSpPr>
          <p:cNvPr id="430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640919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Real Exchange Rate</a:t>
            </a:r>
          </a:p>
        </p:txBody>
      </p:sp>
      <p:sp>
        <p:nvSpPr>
          <p:cNvPr id="3" name="Content Placeholder 2"/>
          <p:cNvSpPr>
            <a:spLocks noGrp="1"/>
          </p:cNvSpPr>
          <p:nvPr>
            <p:ph idx="1"/>
          </p:nvPr>
        </p:nvSpPr>
        <p:spPr/>
        <p:txBody>
          <a:bodyPr/>
          <a:lstStyle/>
          <a:p>
            <a:r>
              <a:rPr lang="en-US" dirty="0"/>
              <a:t>Real exchange rate</a:t>
            </a:r>
            <a:r>
              <a:rPr lang="en-US" dirty="0" smtClean="0"/>
              <a:t>:</a:t>
            </a:r>
          </a:p>
          <a:p>
            <a:pPr lvl="1"/>
            <a:r>
              <a:rPr lang="en-US" dirty="0" smtClean="0"/>
              <a:t>Rate </a:t>
            </a:r>
            <a:r>
              <a:rPr lang="en-US" dirty="0"/>
              <a:t>at which the </a:t>
            </a:r>
            <a:r>
              <a:rPr lang="en-US" dirty="0" smtClean="0"/>
              <a:t>goods and services </a:t>
            </a:r>
            <a:r>
              <a:rPr lang="en-US" dirty="0"/>
              <a:t>of one country trade for the goods and services</a:t>
            </a:r>
            <a:r>
              <a:rPr lang="en-US" dirty="0" smtClean="0"/>
              <a:t> </a:t>
            </a:r>
            <a:r>
              <a:rPr lang="en-US" dirty="0"/>
              <a:t>of another</a:t>
            </a:r>
          </a:p>
          <a:p>
            <a:r>
              <a:rPr lang="en-US" dirty="0"/>
              <a:t>Real exchange rate </a:t>
            </a:r>
            <a:r>
              <a:rPr lang="en-US" dirty="0" smtClean="0"/>
              <a:t>= </a:t>
            </a:r>
            <a:r>
              <a:rPr lang="en-US" dirty="0"/>
              <a:t>e </a:t>
            </a:r>
            <a:r>
              <a:rPr lang="en-US" dirty="0" smtClean="0"/>
              <a:t>x P / P</a:t>
            </a:r>
            <a:r>
              <a:rPr lang="en-US" baseline="30000" dirty="0" smtClean="0"/>
              <a:t>*</a:t>
            </a:r>
            <a:endParaRPr lang="en-US" dirty="0"/>
          </a:p>
          <a:p>
            <a:pPr lvl="1"/>
            <a:r>
              <a:rPr lang="en-US" dirty="0" smtClean="0"/>
              <a:t>Where</a:t>
            </a:r>
            <a:endParaRPr lang="en-US" dirty="0"/>
          </a:p>
          <a:p>
            <a:pPr lvl="2"/>
            <a:r>
              <a:rPr lang="en-US" dirty="0" smtClean="0"/>
              <a:t>P = </a:t>
            </a:r>
            <a:r>
              <a:rPr lang="en-US" dirty="0"/>
              <a:t>	domestic price</a:t>
            </a:r>
          </a:p>
          <a:p>
            <a:pPr lvl="2"/>
            <a:r>
              <a:rPr lang="en-US" dirty="0"/>
              <a:t>P</a:t>
            </a:r>
            <a:r>
              <a:rPr lang="en-US" dirty="0" smtClean="0"/>
              <a:t>* = foreign </a:t>
            </a:r>
            <a:r>
              <a:rPr lang="en-US" dirty="0"/>
              <a:t>price (in foreign currency)</a:t>
            </a:r>
          </a:p>
          <a:p>
            <a:pPr lvl="2"/>
            <a:r>
              <a:rPr lang="en-US" dirty="0"/>
              <a:t>e </a:t>
            </a:r>
            <a:r>
              <a:rPr lang="en-US" dirty="0" smtClean="0"/>
              <a:t>= nominal </a:t>
            </a:r>
            <a:r>
              <a:rPr lang="en-US" dirty="0"/>
              <a:t>exchange </a:t>
            </a:r>
            <a:r>
              <a:rPr lang="en-US" dirty="0" smtClean="0"/>
              <a:t>rate (foreign </a:t>
            </a:r>
            <a:r>
              <a:rPr lang="en-US" dirty="0"/>
              <a:t>currency per unit of domestic </a:t>
            </a:r>
            <a:r>
              <a:rPr lang="en-US" dirty="0" smtClean="0"/>
              <a:t>currency)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40197686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With One Good</a:t>
            </a:r>
          </a:p>
        </p:txBody>
      </p:sp>
      <p:sp>
        <p:nvSpPr>
          <p:cNvPr id="3" name="Content Placeholder 2"/>
          <p:cNvSpPr>
            <a:spLocks noGrp="1"/>
          </p:cNvSpPr>
          <p:nvPr>
            <p:ph idx="1"/>
          </p:nvPr>
        </p:nvSpPr>
        <p:spPr>
          <a:xfrm>
            <a:off x="347241" y="762000"/>
            <a:ext cx="8518947" cy="5686425"/>
          </a:xfrm>
        </p:spPr>
        <p:txBody>
          <a:bodyPr>
            <a:normAutofit/>
          </a:bodyPr>
          <a:lstStyle/>
          <a:p>
            <a:r>
              <a:rPr lang="en-US" sz="2800" dirty="0"/>
              <a:t>A Big Mac costs $2.50 in U.S., 400 yen in Japan</a:t>
            </a:r>
          </a:p>
          <a:p>
            <a:pPr lvl="1">
              <a:buFont typeface="Arial" panose="020B0604020202020204" pitchFamily="34" charset="0"/>
              <a:buChar char="•"/>
            </a:pPr>
            <a:r>
              <a:rPr lang="en-US" dirty="0"/>
              <a:t>e = 120 yen per $</a:t>
            </a:r>
          </a:p>
          <a:p>
            <a:pPr lvl="1">
              <a:buFont typeface="Arial" panose="020B0604020202020204" pitchFamily="34" charset="0"/>
              <a:buChar char="•"/>
            </a:pPr>
            <a:r>
              <a:rPr lang="en-US" dirty="0"/>
              <a:t>e x P = price in yen of a U.S. Big Mac</a:t>
            </a:r>
          </a:p>
          <a:p>
            <a:pPr marL="457200" lvl="1" indent="0">
              <a:buNone/>
            </a:pPr>
            <a:r>
              <a:rPr lang="en-US" dirty="0"/>
              <a:t>	</a:t>
            </a:r>
            <a:r>
              <a:rPr lang="en-US" dirty="0" smtClean="0"/>
              <a:t>=  </a:t>
            </a:r>
            <a:r>
              <a:rPr lang="en-US" dirty="0"/>
              <a:t>(120 yen per $)  x  ($2.50 per Big Mac)</a:t>
            </a:r>
          </a:p>
          <a:p>
            <a:pPr marL="0" indent="0">
              <a:buNone/>
            </a:pPr>
            <a:r>
              <a:rPr lang="en-US" sz="2800" dirty="0"/>
              <a:t>	= 300 yen per U.S. Big Mac</a:t>
            </a:r>
          </a:p>
          <a:p>
            <a:r>
              <a:rPr lang="en-US" sz="2800" dirty="0">
                <a:solidFill>
                  <a:schemeClr val="accent6">
                    <a:lumMod val="50000"/>
                  </a:schemeClr>
                </a:solidFill>
              </a:rPr>
              <a:t>Compute the real exchange rate</a:t>
            </a:r>
            <a:r>
              <a:rPr lang="en-US" sz="2800" dirty="0" smtClean="0">
                <a:solidFill>
                  <a:schemeClr val="accent6">
                    <a:lumMod val="50000"/>
                  </a:schemeClr>
                </a:solidFill>
              </a:rPr>
              <a:t>:</a:t>
            </a:r>
          </a:p>
          <a:p>
            <a:pPr marL="0" indent="0">
              <a:buNone/>
            </a:pPr>
            <a:r>
              <a:rPr lang="en-US" sz="2800" dirty="0" smtClean="0">
                <a:solidFill>
                  <a:schemeClr val="accent6">
                    <a:lumMod val="50000"/>
                  </a:schemeClr>
                </a:solidFill>
              </a:rPr>
              <a:t>	e </a:t>
            </a:r>
            <a:r>
              <a:rPr lang="en-US" sz="2800" dirty="0">
                <a:solidFill>
                  <a:schemeClr val="accent6">
                    <a:lumMod val="50000"/>
                  </a:schemeClr>
                </a:solidFill>
              </a:rPr>
              <a:t>x </a:t>
            </a:r>
            <a:r>
              <a:rPr lang="en-US" sz="2800" dirty="0" smtClean="0">
                <a:solidFill>
                  <a:schemeClr val="accent6">
                    <a:lumMod val="50000"/>
                  </a:schemeClr>
                </a:solidFill>
              </a:rPr>
              <a:t>P / P</a:t>
            </a:r>
            <a:r>
              <a:rPr lang="en-US" sz="2800" baseline="30000" dirty="0" smtClean="0">
                <a:solidFill>
                  <a:schemeClr val="accent6">
                    <a:lumMod val="50000"/>
                  </a:schemeClr>
                </a:solidFill>
              </a:rPr>
              <a:t>*</a:t>
            </a:r>
            <a:r>
              <a:rPr lang="en-US" sz="2800" dirty="0" smtClean="0">
                <a:solidFill>
                  <a:schemeClr val="accent6">
                    <a:lumMod val="50000"/>
                  </a:schemeClr>
                </a:solidFill>
              </a:rPr>
              <a:t> = </a:t>
            </a:r>
            <a:r>
              <a:rPr lang="en-US" sz="2800" dirty="0">
                <a:solidFill>
                  <a:schemeClr val="accent6">
                    <a:lumMod val="50000"/>
                  </a:schemeClr>
                </a:solidFill>
                <a:cs typeface="Arial"/>
              </a:rPr>
              <a:t>300 yen per U.S. Big </a:t>
            </a:r>
            <a:r>
              <a:rPr lang="en-US" sz="2800" dirty="0" smtClean="0">
                <a:solidFill>
                  <a:schemeClr val="accent6">
                    <a:lumMod val="50000"/>
                  </a:schemeClr>
                </a:solidFill>
                <a:cs typeface="Arial"/>
              </a:rPr>
              <a:t>Mac </a:t>
            </a:r>
            <a:r>
              <a:rPr lang="en-US" sz="2800" dirty="0">
                <a:solidFill>
                  <a:schemeClr val="accent6">
                    <a:lumMod val="50000"/>
                  </a:schemeClr>
                </a:solidFill>
                <a:cs typeface="Arial"/>
              </a:rPr>
              <a:t>/ 400 yen per Japanese Big Mac = </a:t>
            </a:r>
            <a:endParaRPr lang="en-US" sz="2800" dirty="0" smtClean="0">
              <a:solidFill>
                <a:schemeClr val="accent6">
                  <a:lumMod val="50000"/>
                </a:schemeClr>
              </a:solidFill>
              <a:cs typeface="Arial"/>
            </a:endParaRPr>
          </a:p>
          <a:p>
            <a:pPr marL="0" indent="0">
              <a:buNone/>
            </a:pPr>
            <a:r>
              <a:rPr lang="en-US" sz="2800" dirty="0">
                <a:solidFill>
                  <a:schemeClr val="accent6">
                    <a:lumMod val="50000"/>
                  </a:schemeClr>
                </a:solidFill>
                <a:cs typeface="Arial"/>
              </a:rPr>
              <a:t>	</a:t>
            </a:r>
            <a:r>
              <a:rPr lang="en-US" sz="2800" dirty="0" smtClean="0">
                <a:solidFill>
                  <a:schemeClr val="accent6">
                    <a:lumMod val="50000"/>
                  </a:schemeClr>
                </a:solidFill>
                <a:cs typeface="Arial"/>
              </a:rPr>
              <a:t>=  </a:t>
            </a:r>
            <a:r>
              <a:rPr lang="en-US" sz="2800" dirty="0">
                <a:solidFill>
                  <a:schemeClr val="accent6">
                    <a:lumMod val="50000"/>
                  </a:schemeClr>
                </a:solidFill>
                <a:cs typeface="Arial"/>
              </a:rPr>
              <a:t>0.75 Japanese Big Macs per U.S. Big </a:t>
            </a:r>
            <a:r>
              <a:rPr lang="en-US" sz="2800" dirty="0" smtClean="0">
                <a:solidFill>
                  <a:schemeClr val="accent6">
                    <a:lumMod val="50000"/>
                  </a:schemeClr>
                </a:solidFill>
                <a:cs typeface="Arial"/>
              </a:rPr>
              <a:t>Mac</a:t>
            </a:r>
            <a:endParaRPr lang="en-US" sz="2800" dirty="0">
              <a:solidFill>
                <a:schemeClr val="accent6">
                  <a:lumMod val="50000"/>
                </a:schemeClr>
              </a:solidFill>
              <a:cs typeface="Arial"/>
            </a:endParaRPr>
          </a:p>
          <a:p>
            <a:pPr marL="0" indent="0">
              <a:buNone/>
            </a:pPr>
            <a:endParaRPr lang="en-US" sz="2800" dirty="0">
              <a:cs typeface="Arial"/>
            </a:endParaRPr>
          </a:p>
          <a:p>
            <a:pPr marL="0" indent="0">
              <a:buNone/>
            </a:pPr>
            <a:endParaRPr lang="en-US" sz="2800" dirty="0"/>
          </a:p>
          <a:p>
            <a:pPr marL="0" indent="0">
              <a:buNone/>
            </a:pP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6033746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the Real Exchange Rate</a:t>
            </a:r>
          </a:p>
        </p:txBody>
      </p:sp>
      <p:sp>
        <p:nvSpPr>
          <p:cNvPr id="3" name="Content Placeholder 2"/>
          <p:cNvSpPr>
            <a:spLocks noGrp="1"/>
          </p:cNvSpPr>
          <p:nvPr>
            <p:ph idx="1"/>
          </p:nvPr>
        </p:nvSpPr>
        <p:spPr/>
        <p:txBody>
          <a:bodyPr/>
          <a:lstStyle/>
          <a:p>
            <a:r>
              <a:rPr lang="en-US" dirty="0">
                <a:solidFill>
                  <a:schemeClr val="accent6">
                    <a:lumMod val="50000"/>
                  </a:schemeClr>
                </a:solidFill>
              </a:rPr>
              <a:t>“The real exchange rate = </a:t>
            </a:r>
            <a:br>
              <a:rPr lang="en-US" dirty="0">
                <a:solidFill>
                  <a:schemeClr val="accent6">
                    <a:lumMod val="50000"/>
                  </a:schemeClr>
                </a:solidFill>
              </a:rPr>
            </a:br>
            <a:r>
              <a:rPr lang="en-US" dirty="0">
                <a:solidFill>
                  <a:schemeClr val="accent6">
                    <a:lumMod val="50000"/>
                  </a:schemeClr>
                </a:solidFill>
              </a:rPr>
              <a:t>0.75 Japanese Big Macs per U.S. Big Mac”</a:t>
            </a:r>
          </a:p>
          <a:p>
            <a:r>
              <a:rPr lang="en-US" dirty="0"/>
              <a:t>Correct interpretation:  </a:t>
            </a:r>
            <a:br>
              <a:rPr lang="en-US" dirty="0"/>
            </a:br>
            <a:r>
              <a:rPr lang="en-US" dirty="0"/>
              <a:t>To buy a Big Mac in the U.S., </a:t>
            </a:r>
            <a:r>
              <a:rPr lang="en-US" dirty="0" smtClean="0"/>
              <a:t>a </a:t>
            </a:r>
            <a:r>
              <a:rPr lang="en-US" dirty="0"/>
              <a:t>Japanese citizen must sacrifice </a:t>
            </a:r>
            <a:r>
              <a:rPr lang="en-US" dirty="0" smtClean="0"/>
              <a:t>an </a:t>
            </a:r>
            <a:r>
              <a:rPr lang="en-US" dirty="0"/>
              <a:t>amount that could purchase </a:t>
            </a:r>
            <a:r>
              <a:rPr lang="en-US" dirty="0" smtClean="0"/>
              <a:t>0.75 </a:t>
            </a:r>
            <a:r>
              <a:rPr lang="en-US" dirty="0"/>
              <a:t>Big Macs in Japan.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1548706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sz="2800" dirty="0">
                <a:solidFill>
                  <a:schemeClr val="accent6">
                    <a:lumMod val="50000"/>
                  </a:schemeClr>
                </a:solidFill>
              </a:rPr>
              <a:t>Active Learning </a:t>
            </a:r>
            <a:r>
              <a:rPr lang="en-US" sz="2800" dirty="0" smtClean="0">
                <a:solidFill>
                  <a:schemeClr val="accent6">
                    <a:lumMod val="50000"/>
                  </a:schemeClr>
                </a:solidFill>
              </a:rPr>
              <a:t>2	</a:t>
            </a:r>
            <a:r>
              <a:rPr lang="en-US" sz="2800" dirty="0">
                <a:solidFill>
                  <a:schemeClr val="accent6">
                    <a:lumMod val="50000"/>
                  </a:schemeClr>
                </a:solidFill>
              </a:rPr>
              <a:t>	</a:t>
            </a:r>
            <a:r>
              <a:rPr lang="en-US" sz="2800" dirty="0">
                <a:solidFill>
                  <a:srgbClr val="AE1221"/>
                </a:solidFill>
              </a:rPr>
              <a:t>Compute a real exchange rate</a:t>
            </a:r>
            <a:endParaRPr lang="en-US" sz="2800" dirty="0"/>
          </a:p>
        </p:txBody>
      </p:sp>
      <p:sp>
        <p:nvSpPr>
          <p:cNvPr id="3" name="Content Placeholder 2"/>
          <p:cNvSpPr>
            <a:spLocks noGrp="1"/>
          </p:cNvSpPr>
          <p:nvPr>
            <p:ph idx="1"/>
          </p:nvPr>
        </p:nvSpPr>
        <p:spPr/>
        <p:txBody>
          <a:bodyPr>
            <a:noAutofit/>
          </a:bodyPr>
          <a:lstStyle/>
          <a:p>
            <a:pPr marL="0" indent="0">
              <a:buNone/>
            </a:pPr>
            <a:r>
              <a:rPr lang="en-US" sz="3000" dirty="0">
                <a:solidFill>
                  <a:schemeClr val="accent6">
                    <a:lumMod val="50000"/>
                  </a:schemeClr>
                </a:solidFill>
              </a:rPr>
              <a:t>e = 10 pesos per $</a:t>
            </a:r>
          </a:p>
          <a:p>
            <a:pPr marL="0" indent="0">
              <a:buNone/>
            </a:pPr>
            <a:r>
              <a:rPr lang="en-US" sz="3000" dirty="0">
                <a:solidFill>
                  <a:schemeClr val="accent6">
                    <a:lumMod val="50000"/>
                  </a:schemeClr>
                </a:solidFill>
              </a:rPr>
              <a:t>price of a tall Starbucks </a:t>
            </a:r>
            <a:r>
              <a:rPr lang="en-US" sz="3000" dirty="0" smtClean="0">
                <a:solidFill>
                  <a:schemeClr val="accent6">
                    <a:lumMod val="50000"/>
                  </a:schemeClr>
                </a:solidFill>
              </a:rPr>
              <a:t>Latte: </a:t>
            </a:r>
          </a:p>
          <a:p>
            <a:r>
              <a:rPr lang="en-US" sz="3000" dirty="0" smtClean="0">
                <a:solidFill>
                  <a:schemeClr val="accent6">
                    <a:lumMod val="50000"/>
                  </a:schemeClr>
                </a:solidFill>
              </a:rPr>
              <a:t>P </a:t>
            </a:r>
            <a:r>
              <a:rPr lang="en-US" sz="3000" dirty="0">
                <a:solidFill>
                  <a:schemeClr val="accent6">
                    <a:lumMod val="50000"/>
                  </a:schemeClr>
                </a:solidFill>
              </a:rPr>
              <a:t>= $3 in U.S.,  </a:t>
            </a:r>
            <a:endParaRPr lang="en-US" sz="3000" dirty="0" smtClean="0">
              <a:solidFill>
                <a:schemeClr val="accent6">
                  <a:lumMod val="50000"/>
                </a:schemeClr>
              </a:solidFill>
            </a:endParaRPr>
          </a:p>
          <a:p>
            <a:r>
              <a:rPr lang="en-US" sz="3000" dirty="0" smtClean="0">
                <a:solidFill>
                  <a:schemeClr val="accent6">
                    <a:lumMod val="50000"/>
                  </a:schemeClr>
                </a:solidFill>
              </a:rPr>
              <a:t>P</a:t>
            </a:r>
            <a:r>
              <a:rPr lang="en-US" sz="3000" dirty="0">
                <a:solidFill>
                  <a:schemeClr val="accent6">
                    <a:lumMod val="50000"/>
                  </a:schemeClr>
                </a:solidFill>
              </a:rPr>
              <a:t>* = 24 pesos in Mexico</a:t>
            </a:r>
          </a:p>
          <a:p>
            <a:pPr marL="514350" indent="-514350">
              <a:buClr>
                <a:srgbClr val="C00000"/>
              </a:buClr>
              <a:buFont typeface="+mj-lt"/>
              <a:buAutoNum type="alphaUcPeriod"/>
            </a:pPr>
            <a:r>
              <a:rPr lang="en-US" sz="3000" dirty="0" smtClean="0">
                <a:solidFill>
                  <a:schemeClr val="tx1"/>
                </a:solidFill>
              </a:rPr>
              <a:t>What </a:t>
            </a:r>
            <a:r>
              <a:rPr lang="en-US" sz="3000" dirty="0">
                <a:solidFill>
                  <a:schemeClr val="tx1"/>
                </a:solidFill>
              </a:rPr>
              <a:t>is the price of a U.S. latte measured in pesos?  </a:t>
            </a:r>
          </a:p>
          <a:p>
            <a:pPr marL="514350" indent="-514350">
              <a:buClr>
                <a:srgbClr val="C00000"/>
              </a:buClr>
              <a:buFont typeface="+mj-lt"/>
              <a:buAutoNum type="alphaUcPeriod"/>
            </a:pPr>
            <a:r>
              <a:rPr lang="en-US" sz="3000" dirty="0" smtClean="0">
                <a:solidFill>
                  <a:schemeClr val="tx1"/>
                </a:solidFill>
              </a:rPr>
              <a:t>Calculate </a:t>
            </a:r>
            <a:r>
              <a:rPr lang="en-US" sz="3000" dirty="0">
                <a:solidFill>
                  <a:schemeClr val="tx1"/>
                </a:solidFill>
              </a:rPr>
              <a:t>the real exchange rate, </a:t>
            </a:r>
            <a:r>
              <a:rPr lang="en-US" sz="3000" dirty="0" smtClean="0">
                <a:solidFill>
                  <a:schemeClr val="tx1"/>
                </a:solidFill>
              </a:rPr>
              <a:t>measured </a:t>
            </a:r>
            <a:r>
              <a:rPr lang="en-US" sz="3000" dirty="0">
                <a:solidFill>
                  <a:schemeClr val="tx1"/>
                </a:solidFill>
              </a:rPr>
              <a:t>as Mexican lattes per U.S. latte.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0986907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47241" y="762000"/>
            <a:ext cx="8518947" cy="5686425"/>
          </a:xfrm>
        </p:spPr>
        <p:txBody>
          <a:bodyPr>
            <a:noAutofit/>
          </a:bodyPr>
          <a:lstStyle/>
          <a:p>
            <a:pPr marL="0" indent="0">
              <a:buNone/>
            </a:pPr>
            <a:r>
              <a:rPr lang="en-US" sz="2800" dirty="0">
                <a:solidFill>
                  <a:schemeClr val="accent6">
                    <a:lumMod val="50000"/>
                  </a:schemeClr>
                </a:solidFill>
              </a:rPr>
              <a:t>e = 10 pesos per $</a:t>
            </a:r>
          </a:p>
          <a:p>
            <a:pPr marL="0" indent="0">
              <a:buNone/>
            </a:pPr>
            <a:r>
              <a:rPr lang="en-US" sz="2800" dirty="0">
                <a:solidFill>
                  <a:schemeClr val="accent6">
                    <a:lumMod val="50000"/>
                  </a:schemeClr>
                </a:solidFill>
              </a:rPr>
              <a:t>price of a tall Starbucks Latte: </a:t>
            </a:r>
          </a:p>
          <a:p>
            <a:r>
              <a:rPr lang="en-US" sz="2800" dirty="0">
                <a:solidFill>
                  <a:schemeClr val="accent6">
                    <a:lumMod val="50000"/>
                  </a:schemeClr>
                </a:solidFill>
              </a:rPr>
              <a:t>P = $3 in U.S.,  </a:t>
            </a:r>
            <a:r>
              <a:rPr lang="en-US" sz="2800" dirty="0" smtClean="0">
                <a:solidFill>
                  <a:schemeClr val="accent6">
                    <a:lumMod val="50000"/>
                  </a:schemeClr>
                </a:solidFill>
              </a:rPr>
              <a:t>P</a:t>
            </a:r>
            <a:r>
              <a:rPr lang="en-US" sz="2800" dirty="0">
                <a:solidFill>
                  <a:schemeClr val="accent6">
                    <a:lumMod val="50000"/>
                  </a:schemeClr>
                </a:solidFill>
              </a:rPr>
              <a:t>* = 24 pesos in Mexico</a:t>
            </a:r>
          </a:p>
          <a:p>
            <a:pPr marL="514350" indent="-514350">
              <a:buClr>
                <a:srgbClr val="C00000"/>
              </a:buClr>
              <a:buFont typeface="+mj-lt"/>
              <a:buAutoNum type="alphaUcPeriod"/>
            </a:pPr>
            <a:r>
              <a:rPr lang="en-US" sz="2800" dirty="0">
                <a:solidFill>
                  <a:schemeClr val="tx1"/>
                </a:solidFill>
              </a:rPr>
              <a:t>What is the price of a U.S. latte measured in pesos?  </a:t>
            </a:r>
            <a:endParaRPr lang="en-US" sz="2800" dirty="0" smtClean="0">
              <a:solidFill>
                <a:schemeClr val="tx1"/>
              </a:solidFill>
            </a:endParaRPr>
          </a:p>
          <a:p>
            <a:pPr marL="400050" lvl="1" indent="0">
              <a:buClr>
                <a:srgbClr val="C00000"/>
              </a:buClr>
              <a:buNone/>
            </a:pPr>
            <a:r>
              <a:rPr lang="it-IT" dirty="0">
                <a:solidFill>
                  <a:schemeClr val="accent6">
                    <a:lumMod val="50000"/>
                  </a:schemeClr>
                </a:solidFill>
              </a:rPr>
              <a:t>e x </a:t>
            </a:r>
            <a:r>
              <a:rPr lang="it-IT" dirty="0" smtClean="0">
                <a:solidFill>
                  <a:schemeClr val="accent6">
                    <a:lumMod val="50000"/>
                  </a:schemeClr>
                </a:solidFill>
              </a:rPr>
              <a:t>P = </a:t>
            </a:r>
            <a:r>
              <a:rPr lang="it-IT" dirty="0">
                <a:solidFill>
                  <a:schemeClr val="accent6">
                    <a:lumMod val="50000"/>
                  </a:schemeClr>
                </a:solidFill>
              </a:rPr>
              <a:t>(10 pesos per $)  x  (3 $ per U.S. latte)</a:t>
            </a:r>
          </a:p>
          <a:p>
            <a:pPr marL="400050" lvl="1" indent="0">
              <a:buClr>
                <a:srgbClr val="C00000"/>
              </a:buClr>
              <a:buNone/>
            </a:pPr>
            <a:r>
              <a:rPr lang="it-IT" dirty="0">
                <a:solidFill>
                  <a:schemeClr val="accent6">
                    <a:lumMod val="50000"/>
                  </a:schemeClr>
                </a:solidFill>
              </a:rPr>
              <a:t>	</a:t>
            </a:r>
            <a:r>
              <a:rPr lang="it-IT" dirty="0" smtClean="0">
                <a:solidFill>
                  <a:schemeClr val="accent6">
                    <a:lumMod val="50000"/>
                  </a:schemeClr>
                </a:solidFill>
              </a:rPr>
              <a:t>    = </a:t>
            </a:r>
            <a:r>
              <a:rPr lang="it-IT" dirty="0">
                <a:solidFill>
                  <a:schemeClr val="accent6">
                    <a:lumMod val="50000"/>
                  </a:schemeClr>
                </a:solidFill>
              </a:rPr>
              <a:t>30 pesos per U.S. </a:t>
            </a:r>
            <a:r>
              <a:rPr lang="it-IT" dirty="0" smtClean="0">
                <a:solidFill>
                  <a:schemeClr val="accent6">
                    <a:lumMod val="50000"/>
                  </a:schemeClr>
                </a:solidFill>
              </a:rPr>
              <a:t>latte</a:t>
            </a:r>
            <a:endParaRPr lang="en-US" dirty="0">
              <a:solidFill>
                <a:schemeClr val="accent6">
                  <a:lumMod val="50000"/>
                </a:schemeClr>
              </a:solidFill>
            </a:endParaRPr>
          </a:p>
          <a:p>
            <a:pPr marL="514350" indent="-514350">
              <a:buClr>
                <a:srgbClr val="C00000"/>
              </a:buClr>
              <a:buFont typeface="+mj-lt"/>
              <a:buAutoNum type="alphaUcPeriod"/>
            </a:pPr>
            <a:r>
              <a:rPr lang="en-US" sz="2800" dirty="0">
                <a:solidFill>
                  <a:schemeClr val="tx1"/>
                </a:solidFill>
              </a:rPr>
              <a:t>Calculate the real exchange rate, measured as Mexican lattes per U.S. latte</a:t>
            </a:r>
            <a:r>
              <a:rPr lang="en-US" sz="2800" dirty="0" smtClean="0">
                <a:solidFill>
                  <a:schemeClr val="tx1"/>
                </a:solidFill>
              </a:rPr>
              <a:t>.</a:t>
            </a:r>
          </a:p>
          <a:p>
            <a:pPr marL="400050" lvl="1" indent="0">
              <a:buClr>
                <a:srgbClr val="C00000"/>
              </a:buClr>
              <a:buNone/>
            </a:pPr>
            <a:r>
              <a:rPr lang="en-US" dirty="0">
                <a:solidFill>
                  <a:schemeClr val="accent6">
                    <a:lumMod val="50000"/>
                  </a:schemeClr>
                </a:solidFill>
              </a:rPr>
              <a:t>e x P </a:t>
            </a:r>
            <a:r>
              <a:rPr lang="en-US" dirty="0" smtClean="0">
                <a:solidFill>
                  <a:schemeClr val="accent6">
                    <a:lumMod val="50000"/>
                  </a:schemeClr>
                </a:solidFill>
              </a:rPr>
              <a:t>/ P</a:t>
            </a:r>
            <a:r>
              <a:rPr lang="en-US" baseline="30000" dirty="0" smtClean="0">
                <a:solidFill>
                  <a:schemeClr val="accent6">
                    <a:lumMod val="50000"/>
                  </a:schemeClr>
                </a:solidFill>
              </a:rPr>
              <a:t>*</a:t>
            </a:r>
            <a:r>
              <a:rPr lang="en-US" dirty="0" smtClean="0">
                <a:solidFill>
                  <a:schemeClr val="accent6">
                    <a:lumMod val="50000"/>
                  </a:schemeClr>
                </a:solidFill>
              </a:rPr>
              <a:t> </a:t>
            </a:r>
            <a:r>
              <a:rPr lang="en-US" dirty="0">
                <a:solidFill>
                  <a:schemeClr val="accent6">
                    <a:lumMod val="50000"/>
                  </a:schemeClr>
                </a:solidFill>
              </a:rPr>
              <a:t>= 30 pesos per U.S. </a:t>
            </a:r>
            <a:r>
              <a:rPr lang="en-US" dirty="0" smtClean="0">
                <a:solidFill>
                  <a:schemeClr val="accent6">
                    <a:lumMod val="50000"/>
                  </a:schemeClr>
                </a:solidFill>
              </a:rPr>
              <a:t>latte / </a:t>
            </a:r>
            <a:r>
              <a:rPr lang="es-ES" dirty="0">
                <a:solidFill>
                  <a:schemeClr val="accent6">
                    <a:lumMod val="50000"/>
                  </a:schemeClr>
                </a:solidFill>
              </a:rPr>
              <a:t>24 pesos per </a:t>
            </a:r>
            <a:r>
              <a:rPr lang="es-ES" dirty="0" err="1">
                <a:solidFill>
                  <a:schemeClr val="accent6">
                    <a:lumMod val="50000"/>
                  </a:schemeClr>
                </a:solidFill>
              </a:rPr>
              <a:t>Mexican</a:t>
            </a:r>
            <a:r>
              <a:rPr lang="es-ES" dirty="0">
                <a:solidFill>
                  <a:schemeClr val="accent6">
                    <a:lumMod val="50000"/>
                  </a:schemeClr>
                </a:solidFill>
              </a:rPr>
              <a:t> </a:t>
            </a:r>
            <a:r>
              <a:rPr lang="es-ES" dirty="0" err="1" smtClean="0">
                <a:solidFill>
                  <a:schemeClr val="accent6">
                    <a:lumMod val="50000"/>
                  </a:schemeClr>
                </a:solidFill>
              </a:rPr>
              <a:t>latte</a:t>
            </a:r>
            <a:r>
              <a:rPr lang="es-ES" dirty="0" smtClean="0">
                <a:solidFill>
                  <a:schemeClr val="accent6">
                    <a:lumMod val="50000"/>
                  </a:schemeClr>
                </a:solidFill>
              </a:rPr>
              <a:t> </a:t>
            </a:r>
            <a:r>
              <a:rPr lang="en-US" dirty="0">
                <a:solidFill>
                  <a:schemeClr val="accent6">
                    <a:lumMod val="50000"/>
                  </a:schemeClr>
                </a:solidFill>
              </a:rPr>
              <a:t>=  1.25 Mexican lattes per U.S. </a:t>
            </a:r>
            <a:r>
              <a:rPr lang="en-US" dirty="0" smtClean="0">
                <a:solidFill>
                  <a:schemeClr val="accent6">
                    <a:lumMod val="50000"/>
                  </a:schemeClr>
                </a:solidFill>
              </a:rPr>
              <a:t>latte</a:t>
            </a:r>
            <a:endParaRPr lang="en-US"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8460095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The Real Exchange Rate </a:t>
            </a:r>
            <a:r>
              <a:rPr lang="en-US" sz="3600" dirty="0" smtClean="0"/>
              <a:t/>
            </a:r>
            <a:br>
              <a:rPr lang="en-US" sz="3600" dirty="0" smtClean="0"/>
            </a:br>
            <a:r>
              <a:rPr lang="en-US" sz="3600" dirty="0" smtClean="0"/>
              <a:t>With </a:t>
            </a:r>
            <a:r>
              <a:rPr lang="en-US" sz="3600" dirty="0"/>
              <a:t>Many Goods</a:t>
            </a:r>
          </a:p>
        </p:txBody>
      </p:sp>
      <p:sp>
        <p:nvSpPr>
          <p:cNvPr id="3" name="Content Placeholder 2"/>
          <p:cNvSpPr>
            <a:spLocks noGrp="1"/>
          </p:cNvSpPr>
          <p:nvPr>
            <p:ph idx="1"/>
          </p:nvPr>
        </p:nvSpPr>
        <p:spPr/>
        <p:txBody>
          <a:bodyPr/>
          <a:lstStyle/>
          <a:p>
            <a:r>
              <a:rPr lang="en-US" dirty="0"/>
              <a:t>Real exchange rate = (e x P)/P* </a:t>
            </a:r>
            <a:endParaRPr lang="en-US" dirty="0" smtClean="0"/>
          </a:p>
          <a:p>
            <a:pPr marL="457200" lvl="1" indent="0">
              <a:buNone/>
            </a:pPr>
            <a:r>
              <a:rPr lang="en-US" dirty="0" smtClean="0"/>
              <a:t>= </a:t>
            </a:r>
            <a:r>
              <a:rPr lang="en-US" sz="3000" dirty="0"/>
              <a:t>price of a domestic basket of goods relative to price of a foreign basket of goods</a:t>
            </a:r>
          </a:p>
          <a:p>
            <a:pPr lvl="1">
              <a:buFont typeface="Arial" panose="020B0604020202020204" pitchFamily="34" charset="0"/>
              <a:buChar char="•"/>
            </a:pPr>
            <a:r>
              <a:rPr lang="en-US" sz="3000" dirty="0" smtClean="0"/>
              <a:t>P </a:t>
            </a:r>
            <a:r>
              <a:rPr lang="en-US" sz="3000" dirty="0"/>
              <a:t>= U.S. price level, e.g., Consumer Price Index, measures the price of a basket of goods</a:t>
            </a:r>
          </a:p>
          <a:p>
            <a:pPr lvl="1">
              <a:buFont typeface="Arial" panose="020B0604020202020204" pitchFamily="34" charset="0"/>
              <a:buChar char="•"/>
            </a:pPr>
            <a:r>
              <a:rPr lang="en-US" sz="3000" dirty="0"/>
              <a:t>P* = foreign price level</a:t>
            </a:r>
          </a:p>
          <a:p>
            <a:pPr lvl="1"/>
            <a:r>
              <a:rPr lang="en-US" sz="3000" dirty="0" smtClean="0"/>
              <a:t>If </a:t>
            </a:r>
            <a:r>
              <a:rPr lang="en-US" sz="3000" dirty="0"/>
              <a:t>U.S. real exchange rate appreciates</a:t>
            </a:r>
            <a:r>
              <a:rPr lang="en-US" sz="3000" dirty="0" smtClean="0"/>
              <a:t>, U.S</a:t>
            </a:r>
            <a:r>
              <a:rPr lang="en-US" sz="3000" dirty="0"/>
              <a:t>. goods become more expensive </a:t>
            </a:r>
            <a:r>
              <a:rPr lang="en-US" sz="3000" dirty="0" smtClean="0"/>
              <a:t>relative </a:t>
            </a:r>
            <a:r>
              <a:rPr lang="en-US" sz="3000" dirty="0"/>
              <a:t>to foreign goods.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19355605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Law of One Price</a:t>
            </a:r>
          </a:p>
        </p:txBody>
      </p:sp>
      <p:sp>
        <p:nvSpPr>
          <p:cNvPr id="3" name="Content Placeholder 2"/>
          <p:cNvSpPr>
            <a:spLocks noGrp="1"/>
          </p:cNvSpPr>
          <p:nvPr>
            <p:ph idx="1"/>
          </p:nvPr>
        </p:nvSpPr>
        <p:spPr/>
        <p:txBody>
          <a:bodyPr/>
          <a:lstStyle/>
          <a:p>
            <a:r>
              <a:rPr lang="en-US" dirty="0"/>
              <a:t>Law of one price:  </a:t>
            </a:r>
            <a:endParaRPr lang="en-US" dirty="0" smtClean="0"/>
          </a:p>
          <a:p>
            <a:pPr lvl="1"/>
            <a:r>
              <a:rPr lang="en-US" dirty="0" smtClean="0"/>
              <a:t>A </a:t>
            </a:r>
            <a:r>
              <a:rPr lang="en-US" dirty="0"/>
              <a:t>good should sell for the same price in all markets</a:t>
            </a:r>
          </a:p>
          <a:p>
            <a:r>
              <a:rPr lang="en-US" dirty="0"/>
              <a:t>Arbitrage</a:t>
            </a:r>
          </a:p>
          <a:p>
            <a:pPr lvl="1"/>
            <a:r>
              <a:rPr lang="en-US" dirty="0"/>
              <a:t>Take advantage of price differences for the same item in different </a:t>
            </a:r>
            <a:r>
              <a:rPr lang="en-US" dirty="0" smtClean="0"/>
              <a:t>markets</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47811952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The </a:t>
            </a:r>
            <a:r>
              <a:rPr lang="en-US" dirty="0"/>
              <a:t>Law of One Price</a:t>
            </a:r>
          </a:p>
        </p:txBody>
      </p:sp>
      <p:sp>
        <p:nvSpPr>
          <p:cNvPr id="3" name="Content Placeholder 2"/>
          <p:cNvSpPr>
            <a:spLocks noGrp="1"/>
          </p:cNvSpPr>
          <p:nvPr>
            <p:ph idx="1"/>
          </p:nvPr>
        </p:nvSpPr>
        <p:spPr/>
        <p:txBody>
          <a:bodyPr>
            <a:normAutofit/>
          </a:bodyPr>
          <a:lstStyle/>
          <a:p>
            <a:r>
              <a:rPr lang="en-US" dirty="0" smtClean="0"/>
              <a:t>Coffee </a:t>
            </a:r>
            <a:r>
              <a:rPr lang="en-US" dirty="0"/>
              <a:t>sells for $4/pound in Seattle and $5/pound in </a:t>
            </a:r>
            <a:r>
              <a:rPr lang="en-US" dirty="0" smtClean="0"/>
              <a:t>Boston; </a:t>
            </a:r>
            <a:r>
              <a:rPr lang="en-US" dirty="0"/>
              <a:t>can be costlessly transported. </a:t>
            </a:r>
          </a:p>
          <a:p>
            <a:pPr lvl="1"/>
            <a:r>
              <a:rPr lang="en-US" dirty="0" smtClean="0"/>
              <a:t>Opportunity </a:t>
            </a:r>
            <a:r>
              <a:rPr lang="en-US" dirty="0"/>
              <a:t>for </a:t>
            </a:r>
            <a:r>
              <a:rPr lang="en-US" dirty="0" smtClean="0"/>
              <a:t>arbitrage: making </a:t>
            </a:r>
            <a:r>
              <a:rPr lang="en-US" dirty="0"/>
              <a:t>a quick profit by buying coffee in Seattle and selling it in Boston.  </a:t>
            </a:r>
          </a:p>
          <a:p>
            <a:pPr lvl="1"/>
            <a:r>
              <a:rPr lang="en-US" dirty="0" smtClean="0"/>
              <a:t>Drives </a:t>
            </a:r>
            <a:r>
              <a:rPr lang="en-US" dirty="0"/>
              <a:t>up the price in Seattle and drives down the price in Boston, until the two prices are equal.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80027678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smtClean="0"/>
              <a:t>Basic Concepts</a:t>
            </a:r>
          </a:p>
        </p:txBody>
      </p:sp>
      <p:sp>
        <p:nvSpPr>
          <p:cNvPr id="10243" name="Content Placeholder 2"/>
          <p:cNvSpPr>
            <a:spLocks noGrp="1"/>
          </p:cNvSpPr>
          <p:nvPr>
            <p:ph idx="1"/>
          </p:nvPr>
        </p:nvSpPr>
        <p:spPr/>
        <p:txBody>
          <a:bodyPr/>
          <a:lstStyle/>
          <a:p>
            <a:r>
              <a:rPr lang="en-US" altLang="en-US" dirty="0" smtClean="0"/>
              <a:t>Closed economy</a:t>
            </a:r>
          </a:p>
          <a:p>
            <a:pPr lvl="1"/>
            <a:r>
              <a:rPr lang="en-US" altLang="en-US" dirty="0" smtClean="0"/>
              <a:t>Economy that does not interact with other economies in the world</a:t>
            </a:r>
          </a:p>
          <a:p>
            <a:r>
              <a:rPr lang="en-US" altLang="en-US" dirty="0" smtClean="0"/>
              <a:t>Open economy</a:t>
            </a:r>
          </a:p>
          <a:p>
            <a:pPr lvl="1"/>
            <a:r>
              <a:rPr lang="en-US" altLang="en-US" dirty="0" smtClean="0"/>
              <a:t>Economy that interacts freely with other economies around the world</a:t>
            </a:r>
          </a:p>
          <a:p>
            <a:pPr lvl="2"/>
            <a:r>
              <a:rPr lang="en-US" altLang="en-US" dirty="0"/>
              <a:t>It buys and sells goods and services in world product markets</a:t>
            </a:r>
          </a:p>
          <a:p>
            <a:pPr lvl="2"/>
            <a:r>
              <a:rPr lang="en-US" altLang="en-US" dirty="0"/>
              <a:t>It buys and sells capital assets such as stocks and bonds in world financial </a:t>
            </a:r>
            <a:r>
              <a:rPr lang="en-US" altLang="en-US" dirty="0" smtClean="0"/>
              <a:t>markets</a:t>
            </a:r>
            <a:endParaRPr lang="en-US" altLang="en-US" dirty="0"/>
          </a:p>
        </p:txBody>
      </p:sp>
      <p:sp>
        <p:nvSpPr>
          <p:cNvPr id="1024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8BB884D0-DBB2-45E4-9905-56ECE656FBE5}" type="slidenum">
              <a:rPr lang="en-US" altLang="en-US" sz="1200" smtClean="0">
                <a:solidFill>
                  <a:srgbClr val="000000"/>
                </a:solidFill>
              </a:rPr>
              <a:pPr algn="ctr" eaLnBrk="1" hangingPunct="1"/>
              <a:t>4</a:t>
            </a:fld>
            <a:endParaRPr lang="en-US" altLang="en-US" sz="1200" smtClean="0">
              <a:solidFill>
                <a:srgbClr val="000000"/>
              </a:solidFill>
            </a:endParaRPr>
          </a:p>
        </p:txBody>
      </p:sp>
      <p:sp>
        <p:nvSpPr>
          <p:cNvPr id="102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6841324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wrap="square" anchor="t"/>
          <a:lstStyle/>
          <a:p>
            <a:r>
              <a:rPr lang="en-US" altLang="en-US" dirty="0" smtClean="0"/>
              <a:t>Purchasing-Power Parity, PPP</a:t>
            </a:r>
          </a:p>
        </p:txBody>
      </p:sp>
      <p:sp>
        <p:nvSpPr>
          <p:cNvPr id="48131" name="Content Placeholder 2"/>
          <p:cNvSpPr>
            <a:spLocks noGrp="1"/>
          </p:cNvSpPr>
          <p:nvPr>
            <p:ph idx="1"/>
          </p:nvPr>
        </p:nvSpPr>
        <p:spPr/>
        <p:txBody>
          <a:bodyPr/>
          <a:lstStyle/>
          <a:p>
            <a:r>
              <a:rPr lang="en-US" altLang="en-US" dirty="0" smtClean="0"/>
              <a:t>Purchasing-power parity</a:t>
            </a:r>
          </a:p>
          <a:p>
            <a:pPr lvl="1"/>
            <a:r>
              <a:rPr lang="en-US" altLang="en-US" dirty="0" smtClean="0"/>
              <a:t>Theory of exchange rates</a:t>
            </a:r>
          </a:p>
          <a:p>
            <a:pPr lvl="1"/>
            <a:r>
              <a:rPr lang="en-US" altLang="en-US" dirty="0" smtClean="0"/>
              <a:t>A unit of any given currency should be able to buy the same quantity of goods in all countries</a:t>
            </a:r>
          </a:p>
          <a:p>
            <a:r>
              <a:rPr lang="en-US" altLang="en-US" dirty="0" smtClean="0"/>
              <a:t>Basic logic of purchasing-power parity</a:t>
            </a:r>
          </a:p>
          <a:p>
            <a:pPr lvl="1"/>
            <a:r>
              <a:rPr lang="en-US" altLang="en-US" dirty="0" smtClean="0"/>
              <a:t>Based on the law of one price</a:t>
            </a:r>
          </a:p>
          <a:p>
            <a:pPr lvl="1"/>
            <a:r>
              <a:rPr lang="en-US" altLang="en-US" dirty="0" smtClean="0"/>
              <a:t>A good must sell for the same price in all locations</a:t>
            </a:r>
          </a:p>
        </p:txBody>
      </p:sp>
      <p:sp>
        <p:nvSpPr>
          <p:cNvPr id="4813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6DD5E4A-25AA-46F8-BE40-0114A5DFC40E}" type="slidenum">
              <a:rPr lang="en-US" altLang="en-US" sz="1200" smtClean="0">
                <a:solidFill>
                  <a:srgbClr val="000000"/>
                </a:solidFill>
              </a:rPr>
              <a:pPr algn="ctr" eaLnBrk="1" hangingPunct="1"/>
              <a:t>40</a:t>
            </a:fld>
            <a:endParaRPr lang="en-US" altLang="en-US" sz="1200" smtClean="0">
              <a:solidFill>
                <a:srgbClr val="000000"/>
              </a:solidFill>
            </a:endParaRPr>
          </a:p>
        </p:txBody>
      </p:sp>
      <p:sp>
        <p:nvSpPr>
          <p:cNvPr id="481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9797948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Purchasing-Power </a:t>
            </a:r>
            <a:r>
              <a:rPr lang="en-US" dirty="0"/>
              <a:t>Parity (PPP)</a:t>
            </a:r>
          </a:p>
        </p:txBody>
      </p:sp>
      <p:sp>
        <p:nvSpPr>
          <p:cNvPr id="3" name="Content Placeholder 2"/>
          <p:cNvSpPr>
            <a:spLocks noGrp="1"/>
          </p:cNvSpPr>
          <p:nvPr>
            <p:ph idx="1"/>
          </p:nvPr>
        </p:nvSpPr>
        <p:spPr>
          <a:xfrm>
            <a:off x="347241" y="914400"/>
            <a:ext cx="8518947" cy="2819399"/>
          </a:xfrm>
        </p:spPr>
        <p:txBody>
          <a:bodyPr>
            <a:normAutofit/>
          </a:bodyPr>
          <a:lstStyle/>
          <a:p>
            <a:r>
              <a:rPr lang="en-US" dirty="0"/>
              <a:t>Example:  The “basket” contains a Big Mac. </a:t>
            </a:r>
          </a:p>
          <a:p>
            <a:pPr marL="457200" lvl="1" indent="0">
              <a:buNone/>
            </a:pPr>
            <a:r>
              <a:rPr lang="en-US" dirty="0"/>
              <a:t>P = price of U.S. Big Mac (in dollars)</a:t>
            </a:r>
          </a:p>
          <a:p>
            <a:pPr marL="457200" lvl="1" indent="0">
              <a:buNone/>
            </a:pPr>
            <a:r>
              <a:rPr lang="en-US" dirty="0"/>
              <a:t>P* = price of Japanese Big Mac (in yen)</a:t>
            </a:r>
          </a:p>
          <a:p>
            <a:pPr marL="457200" lvl="1" indent="0">
              <a:buNone/>
            </a:pPr>
            <a:r>
              <a:rPr lang="en-US" dirty="0"/>
              <a:t>e = exchange rate, yen per dollar</a:t>
            </a:r>
          </a:p>
          <a:p>
            <a:r>
              <a:rPr lang="en-US" dirty="0"/>
              <a:t>According to PPP,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381000" y="4876800"/>
            <a:ext cx="8458200" cy="1295400"/>
          </a:xfrm>
        </p:spPr>
        <p:txBody>
          <a:bodyPr/>
          <a:lstStyle/>
          <a:p>
            <a:r>
              <a:rPr lang="en-US" dirty="0" smtClean="0"/>
              <a:t>Solve for e we get: </a:t>
            </a:r>
            <a:r>
              <a:rPr lang="en-US" b="1" i="1" dirty="0" smtClean="0">
                <a:solidFill>
                  <a:srgbClr val="C00000"/>
                </a:solidFill>
                <a:latin typeface="Cambria" panose="02040503050406030204" pitchFamily="18" charset="0"/>
              </a:rPr>
              <a:t>e = P</a:t>
            </a:r>
            <a:r>
              <a:rPr lang="en-US" b="1" i="1" baseline="30000" dirty="0" smtClean="0">
                <a:solidFill>
                  <a:srgbClr val="C00000"/>
                </a:solidFill>
                <a:latin typeface="Cambria" panose="02040503050406030204" pitchFamily="18" charset="0"/>
              </a:rPr>
              <a:t>*</a:t>
            </a:r>
            <a:r>
              <a:rPr lang="en-US" b="1" i="1" dirty="0" smtClean="0">
                <a:solidFill>
                  <a:srgbClr val="C00000"/>
                </a:solidFill>
                <a:latin typeface="Cambria" panose="02040503050406030204" pitchFamily="18" charset="0"/>
              </a:rPr>
              <a:t> / P</a:t>
            </a:r>
            <a:endParaRPr lang="en-US" b="1" i="1" dirty="0">
              <a:solidFill>
                <a:srgbClr val="C00000"/>
              </a:solidFill>
              <a:latin typeface="Cambria" panose="02040503050406030204" pitchFamily="18" charset="0"/>
            </a:endParaRPr>
          </a:p>
        </p:txBody>
      </p:sp>
      <p:grpSp>
        <p:nvGrpSpPr>
          <p:cNvPr id="15" name="Group 14"/>
          <p:cNvGrpSpPr/>
          <p:nvPr/>
        </p:nvGrpSpPr>
        <p:grpSpPr>
          <a:xfrm>
            <a:off x="2293937" y="3048000"/>
            <a:ext cx="6469063" cy="1662112"/>
            <a:chOff x="2293937" y="3048000"/>
            <a:chExt cx="6469063" cy="1662112"/>
          </a:xfrm>
        </p:grpSpPr>
        <p:sp>
          <p:nvSpPr>
            <p:cNvPr id="7" name="Text Box 4"/>
            <p:cNvSpPr txBox="1">
              <a:spLocks noChangeArrowheads="1"/>
            </p:cNvSpPr>
            <p:nvPr/>
          </p:nvSpPr>
          <p:spPr bwMode="auto">
            <a:xfrm>
              <a:off x="4364037" y="3048000"/>
              <a:ext cx="2279650" cy="584775"/>
            </a:xfrm>
            <a:prstGeom prst="rect">
              <a:avLst/>
            </a:prstGeom>
            <a:noFill/>
            <a:ln w="9525">
              <a:noFill/>
              <a:miter lim="800000"/>
              <a:headEnd/>
              <a:tailEnd/>
            </a:ln>
          </p:spPr>
          <p:txBody>
            <a:bodyPr>
              <a:spAutoFit/>
            </a:bodyPr>
            <a:lstStyle/>
            <a:p>
              <a:pPr algn="ctr">
                <a:spcBef>
                  <a:spcPct val="50000"/>
                </a:spcBef>
              </a:pPr>
              <a:r>
                <a:rPr lang="en-US" sz="3200" b="1" i="1" dirty="0">
                  <a:latin typeface="Cambria" panose="02040503050406030204" pitchFamily="18" charset="0"/>
                  <a:cs typeface="Arial"/>
                </a:rPr>
                <a:t>e</a:t>
              </a:r>
              <a:r>
                <a:rPr lang="en-US" sz="3200" i="1" dirty="0">
                  <a:latin typeface="Cambria" panose="02040503050406030204" pitchFamily="18" charset="0"/>
                  <a:cs typeface="Arial"/>
                </a:rPr>
                <a:t> x </a:t>
              </a:r>
              <a:r>
                <a:rPr lang="en-US" sz="3200" b="1" i="1" dirty="0">
                  <a:latin typeface="Cambria" panose="02040503050406030204" pitchFamily="18" charset="0"/>
                  <a:cs typeface="Arial"/>
                </a:rPr>
                <a:t>P</a:t>
              </a:r>
              <a:r>
                <a:rPr lang="en-US" sz="3200" i="1" dirty="0">
                  <a:latin typeface="Cambria" panose="02040503050406030204" pitchFamily="18" charset="0"/>
                  <a:cs typeface="Arial"/>
                </a:rPr>
                <a:t>  =  </a:t>
              </a:r>
              <a:r>
                <a:rPr lang="en-US" sz="3200" b="1" i="1" dirty="0">
                  <a:latin typeface="Cambria" panose="02040503050406030204" pitchFamily="18" charset="0"/>
                  <a:cs typeface="Arial"/>
                </a:rPr>
                <a:t>P*</a:t>
              </a:r>
            </a:p>
          </p:txBody>
        </p:sp>
        <p:grpSp>
          <p:nvGrpSpPr>
            <p:cNvPr id="8" name="Group 34"/>
            <p:cNvGrpSpPr>
              <a:grpSpLocks/>
            </p:cNvGrpSpPr>
            <p:nvPr/>
          </p:nvGrpSpPr>
          <p:grpSpPr bwMode="auto">
            <a:xfrm>
              <a:off x="6007100" y="3509962"/>
              <a:ext cx="2755900" cy="1196975"/>
              <a:chOff x="3701" y="2256"/>
              <a:chExt cx="1736" cy="754"/>
            </a:xfrm>
          </p:grpSpPr>
          <p:sp>
            <p:nvSpPr>
              <p:cNvPr id="9" name="Line 26"/>
              <p:cNvSpPr>
                <a:spLocks noChangeShapeType="1"/>
              </p:cNvSpPr>
              <p:nvPr/>
            </p:nvSpPr>
            <p:spPr bwMode="auto">
              <a:xfrm flipH="1" flipV="1">
                <a:off x="3807" y="2256"/>
                <a:ext cx="158" cy="292"/>
              </a:xfrm>
              <a:prstGeom prst="line">
                <a:avLst/>
              </a:prstGeom>
              <a:noFill/>
              <a:ln w="12700">
                <a:solidFill>
                  <a:schemeClr val="tx1"/>
                </a:solidFill>
                <a:round/>
                <a:headEnd/>
                <a:tailEnd/>
              </a:ln>
            </p:spPr>
            <p:txBody>
              <a:bodyPr/>
              <a:lstStyle/>
              <a:p>
                <a:endParaRPr lang="en-US">
                  <a:latin typeface="Arial"/>
                  <a:cs typeface="Arial"/>
                </a:endParaRPr>
              </a:p>
            </p:txBody>
          </p:sp>
          <p:sp>
            <p:nvSpPr>
              <p:cNvPr id="10" name="Text Box 6"/>
              <p:cNvSpPr txBox="1">
                <a:spLocks noChangeArrowheads="1"/>
              </p:cNvSpPr>
              <p:nvPr/>
            </p:nvSpPr>
            <p:spPr bwMode="auto">
              <a:xfrm>
                <a:off x="3701" y="2472"/>
                <a:ext cx="1736" cy="538"/>
              </a:xfrm>
              <a:prstGeom prst="rect">
                <a:avLst/>
              </a:prstGeom>
              <a:solidFill>
                <a:srgbClr val="FFCCFF"/>
              </a:solidFill>
              <a:ln w="9525">
                <a:noFill/>
                <a:miter lim="800000"/>
                <a:headEnd/>
                <a:tailEnd/>
              </a:ln>
            </p:spPr>
            <p:txBody>
              <a:bodyPr>
                <a:spAutoFit/>
              </a:bodyPr>
              <a:lstStyle/>
              <a:p>
                <a:pPr algn="ctr">
                  <a:spcBef>
                    <a:spcPct val="50000"/>
                  </a:spcBef>
                </a:pPr>
                <a:r>
                  <a:rPr lang="en-US" sz="2500" dirty="0">
                    <a:latin typeface="Arial"/>
                    <a:cs typeface="Arial"/>
                  </a:rPr>
                  <a:t>price of Japanese Big Mac, in yen</a:t>
                </a:r>
              </a:p>
            </p:txBody>
          </p:sp>
        </p:grpSp>
        <p:grpSp>
          <p:nvGrpSpPr>
            <p:cNvPr id="11" name="Group 33"/>
            <p:cNvGrpSpPr>
              <a:grpSpLocks/>
            </p:cNvGrpSpPr>
            <p:nvPr/>
          </p:nvGrpSpPr>
          <p:grpSpPr bwMode="auto">
            <a:xfrm>
              <a:off x="2293937" y="3490912"/>
              <a:ext cx="3098800" cy="1219200"/>
              <a:chOff x="1362" y="2244"/>
              <a:chExt cx="1952" cy="768"/>
            </a:xfrm>
          </p:grpSpPr>
          <p:sp>
            <p:nvSpPr>
              <p:cNvPr id="12" name="Line 27"/>
              <p:cNvSpPr>
                <a:spLocks noChangeShapeType="1"/>
              </p:cNvSpPr>
              <p:nvPr/>
            </p:nvSpPr>
            <p:spPr bwMode="auto">
              <a:xfrm flipV="1">
                <a:off x="2835" y="2421"/>
                <a:ext cx="232" cy="292"/>
              </a:xfrm>
              <a:prstGeom prst="line">
                <a:avLst/>
              </a:prstGeom>
              <a:noFill/>
              <a:ln w="12700">
                <a:solidFill>
                  <a:schemeClr val="tx1"/>
                </a:solidFill>
                <a:round/>
                <a:headEnd/>
                <a:tailEnd/>
              </a:ln>
            </p:spPr>
            <p:txBody>
              <a:bodyPr/>
              <a:lstStyle/>
              <a:p>
                <a:endParaRPr lang="en-US">
                  <a:latin typeface="Arial"/>
                  <a:cs typeface="Arial"/>
                </a:endParaRPr>
              </a:p>
            </p:txBody>
          </p:sp>
          <p:sp>
            <p:nvSpPr>
              <p:cNvPr id="13" name="Text Box 5"/>
              <p:cNvSpPr txBox="1">
                <a:spLocks noChangeArrowheads="1"/>
              </p:cNvSpPr>
              <p:nvPr/>
            </p:nvSpPr>
            <p:spPr bwMode="auto">
              <a:xfrm>
                <a:off x="1362" y="2474"/>
                <a:ext cx="1525" cy="538"/>
              </a:xfrm>
              <a:prstGeom prst="rect">
                <a:avLst/>
              </a:prstGeom>
              <a:solidFill>
                <a:srgbClr val="CCECFF"/>
              </a:solidFill>
              <a:ln w="9525">
                <a:noFill/>
                <a:miter lim="800000"/>
                <a:headEnd/>
                <a:tailEnd/>
              </a:ln>
            </p:spPr>
            <p:txBody>
              <a:bodyPr>
                <a:spAutoFit/>
              </a:bodyPr>
              <a:lstStyle/>
              <a:p>
                <a:pPr algn="ctr">
                  <a:spcBef>
                    <a:spcPct val="50000"/>
                  </a:spcBef>
                </a:pPr>
                <a:r>
                  <a:rPr lang="en-US" sz="2500" dirty="0">
                    <a:latin typeface="Arial"/>
                    <a:cs typeface="Arial"/>
                  </a:rPr>
                  <a:t>price of </a:t>
                </a:r>
                <a:r>
                  <a:rPr lang="en-US" sz="2500" dirty="0" smtClean="0">
                    <a:latin typeface="Arial"/>
                    <a:cs typeface="Arial"/>
                  </a:rPr>
                  <a:t>U.S. </a:t>
                </a:r>
                <a:r>
                  <a:rPr lang="en-US" sz="2500" dirty="0">
                    <a:latin typeface="Arial"/>
                    <a:cs typeface="Arial"/>
                  </a:rPr>
                  <a:t/>
                </a:r>
                <a:br>
                  <a:rPr lang="en-US" sz="2500" dirty="0">
                    <a:latin typeface="Arial"/>
                    <a:cs typeface="Arial"/>
                  </a:rPr>
                </a:br>
                <a:r>
                  <a:rPr lang="en-US" sz="2500" dirty="0">
                    <a:latin typeface="Arial"/>
                    <a:cs typeface="Arial"/>
                  </a:rPr>
                  <a:t>Big Mac, in yen</a:t>
                </a:r>
              </a:p>
            </p:txBody>
          </p:sp>
          <p:sp>
            <p:nvSpPr>
              <p:cNvPr id="14" name="AutoShape 25"/>
              <p:cNvSpPr>
                <a:spLocks/>
              </p:cNvSpPr>
              <p:nvPr/>
            </p:nvSpPr>
            <p:spPr bwMode="auto">
              <a:xfrm rot="-5400000">
                <a:off x="3004" y="2061"/>
                <a:ext cx="128" cy="493"/>
              </a:xfrm>
              <a:prstGeom prst="leftBrace">
                <a:avLst>
                  <a:gd name="adj1" fmla="val 66404"/>
                  <a:gd name="adj2" fmla="val 50000"/>
                </a:avLst>
              </a:prstGeom>
              <a:noFill/>
              <a:ln w="19050">
                <a:solidFill>
                  <a:srgbClr val="0000FF"/>
                </a:solidFill>
                <a:round/>
                <a:headEnd/>
                <a:tailEnd/>
              </a:ln>
            </p:spPr>
            <p:txBody>
              <a:bodyPr wrap="none" anchor="ctr"/>
              <a:lstStyle/>
              <a:p>
                <a:endParaRPr lang="en-US" b="1">
                  <a:latin typeface="Arial"/>
                  <a:cs typeface="Arial"/>
                </a:endParaRPr>
              </a:p>
            </p:txBody>
          </p:sp>
        </p:grpSp>
      </p:grpSp>
    </p:spTree>
    <p:extLst>
      <p:ext uri="{BB962C8B-B14F-4D97-AF65-F5344CB8AC3E}">
        <p14:creationId xmlns:p14="http://schemas.microsoft.com/office/powerpoint/2010/main" val="2216320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wrap="square" anchor="t"/>
          <a:lstStyle/>
          <a:p>
            <a:r>
              <a:rPr lang="en-US" altLang="en-US" smtClean="0"/>
              <a:t>Implications of PPP</a:t>
            </a:r>
          </a:p>
        </p:txBody>
      </p:sp>
      <p:sp>
        <p:nvSpPr>
          <p:cNvPr id="50179" name="Content Placeholder 2"/>
          <p:cNvSpPr>
            <a:spLocks noGrp="1"/>
          </p:cNvSpPr>
          <p:nvPr>
            <p:ph idx="1"/>
          </p:nvPr>
        </p:nvSpPr>
        <p:spPr/>
        <p:txBody>
          <a:bodyPr/>
          <a:lstStyle/>
          <a:p>
            <a:r>
              <a:rPr lang="en-US" altLang="en-US" dirty="0" smtClean="0"/>
              <a:t>If purchasing power of the dollar is always the same at home and abroad</a:t>
            </a:r>
          </a:p>
          <a:p>
            <a:pPr lvl="1"/>
            <a:r>
              <a:rPr lang="en-US" altLang="en-US" dirty="0" smtClean="0"/>
              <a:t>Then the real exchange rate cannot change</a:t>
            </a:r>
          </a:p>
          <a:p>
            <a:r>
              <a:rPr lang="en-US" altLang="en-US" dirty="0" smtClean="0"/>
              <a:t>Theory of purchasing-power parity</a:t>
            </a:r>
          </a:p>
          <a:p>
            <a:pPr lvl="1"/>
            <a:r>
              <a:rPr lang="en-US" altLang="en-US" dirty="0" smtClean="0"/>
              <a:t>Nominal exchange rate between the currencies of two countries</a:t>
            </a:r>
          </a:p>
          <a:p>
            <a:pPr lvl="1"/>
            <a:r>
              <a:rPr lang="en-US" altLang="en-US" dirty="0" smtClean="0"/>
              <a:t>Must reflect the price levels in those countries</a:t>
            </a:r>
          </a:p>
        </p:txBody>
      </p:sp>
      <p:sp>
        <p:nvSpPr>
          <p:cNvPr id="5018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7DEBECA-DF0E-429F-836F-CE2795A2500A}" type="slidenum">
              <a:rPr lang="en-US" altLang="en-US" sz="1200" smtClean="0">
                <a:solidFill>
                  <a:srgbClr val="000000"/>
                </a:solidFill>
              </a:rPr>
              <a:pPr algn="ctr" eaLnBrk="1" hangingPunct="1"/>
              <a:t>42</a:t>
            </a:fld>
            <a:endParaRPr lang="en-US" altLang="en-US" sz="1200" smtClean="0">
              <a:solidFill>
                <a:srgbClr val="000000"/>
              </a:solidFill>
            </a:endParaRPr>
          </a:p>
        </p:txBody>
      </p:sp>
      <p:sp>
        <p:nvSpPr>
          <p:cNvPr id="501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5082195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wrap="square" anchor="t"/>
          <a:lstStyle/>
          <a:p>
            <a:r>
              <a:rPr lang="en-US" altLang="en-US" smtClean="0"/>
              <a:t>Implications of PPP</a:t>
            </a:r>
          </a:p>
        </p:txBody>
      </p:sp>
      <p:sp>
        <p:nvSpPr>
          <p:cNvPr id="50179" name="Content Placeholder 2"/>
          <p:cNvSpPr>
            <a:spLocks noGrp="1"/>
          </p:cNvSpPr>
          <p:nvPr>
            <p:ph idx="1"/>
          </p:nvPr>
        </p:nvSpPr>
        <p:spPr/>
        <p:txBody>
          <a:bodyPr/>
          <a:lstStyle/>
          <a:p>
            <a:r>
              <a:rPr lang="en-US" altLang="en-US" dirty="0" smtClean="0"/>
              <a:t>Implications:</a:t>
            </a:r>
          </a:p>
          <a:p>
            <a:pPr lvl="1"/>
            <a:r>
              <a:rPr lang="en-US" altLang="en-US" dirty="0" smtClean="0"/>
              <a:t>Nominal exchange </a:t>
            </a:r>
            <a:r>
              <a:rPr lang="en-US" altLang="en-US" dirty="0"/>
              <a:t>rates change </a:t>
            </a:r>
            <a:r>
              <a:rPr lang="en-US" altLang="en-US" dirty="0" smtClean="0"/>
              <a:t>when price </a:t>
            </a:r>
            <a:r>
              <a:rPr lang="en-US" altLang="en-US" dirty="0"/>
              <a:t>levels </a:t>
            </a:r>
            <a:r>
              <a:rPr lang="en-US" altLang="en-US" dirty="0" smtClean="0"/>
              <a:t>change</a:t>
            </a:r>
          </a:p>
          <a:p>
            <a:pPr lvl="1"/>
            <a:r>
              <a:rPr lang="en-US" altLang="en-US" dirty="0" smtClean="0"/>
              <a:t>When </a:t>
            </a:r>
            <a:r>
              <a:rPr lang="en-US" altLang="en-US" dirty="0"/>
              <a:t>a central bank in any country increases the money supply </a:t>
            </a:r>
            <a:r>
              <a:rPr lang="en-US" altLang="en-US" dirty="0" smtClean="0"/>
              <a:t> </a:t>
            </a:r>
          </a:p>
          <a:p>
            <a:pPr lvl="2"/>
            <a:r>
              <a:rPr lang="en-US" altLang="en-US" dirty="0" smtClean="0"/>
              <a:t>And </a:t>
            </a:r>
            <a:r>
              <a:rPr lang="en-US" altLang="en-US" dirty="0"/>
              <a:t>causes </a:t>
            </a:r>
            <a:r>
              <a:rPr lang="en-US" altLang="en-US" dirty="0" smtClean="0"/>
              <a:t>the price </a:t>
            </a:r>
            <a:r>
              <a:rPr lang="en-US" altLang="en-US" dirty="0"/>
              <a:t>level to </a:t>
            </a:r>
            <a:r>
              <a:rPr lang="en-US" altLang="en-US" dirty="0" smtClean="0"/>
              <a:t>rise</a:t>
            </a:r>
          </a:p>
          <a:p>
            <a:pPr lvl="2"/>
            <a:r>
              <a:rPr lang="en-US" altLang="en-US" dirty="0" smtClean="0"/>
              <a:t>It </a:t>
            </a:r>
            <a:r>
              <a:rPr lang="en-US" altLang="en-US" dirty="0"/>
              <a:t>also causes that country’s currency to depreciate relative </a:t>
            </a:r>
            <a:r>
              <a:rPr lang="en-US" altLang="en-US" dirty="0" smtClean="0"/>
              <a:t>to other </a:t>
            </a:r>
            <a:r>
              <a:rPr lang="en-US" altLang="en-US" dirty="0"/>
              <a:t>currencies in the </a:t>
            </a:r>
            <a:r>
              <a:rPr lang="en-US" altLang="en-US" dirty="0" smtClean="0"/>
              <a:t>world</a:t>
            </a:r>
          </a:p>
        </p:txBody>
      </p:sp>
      <p:sp>
        <p:nvSpPr>
          <p:cNvPr id="5018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7DEBECA-DF0E-429F-836F-CE2795A2500A}" type="slidenum">
              <a:rPr lang="en-US" altLang="en-US" sz="1200" smtClean="0">
                <a:solidFill>
                  <a:srgbClr val="000000"/>
                </a:solidFill>
              </a:rPr>
              <a:pPr algn="ctr" eaLnBrk="1" hangingPunct="1"/>
              <a:t>43</a:t>
            </a:fld>
            <a:endParaRPr lang="en-US" altLang="en-US" sz="1200" smtClean="0">
              <a:solidFill>
                <a:srgbClr val="000000"/>
              </a:solidFill>
            </a:endParaRPr>
          </a:p>
        </p:txBody>
      </p:sp>
      <p:sp>
        <p:nvSpPr>
          <p:cNvPr id="501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1817277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wrap="square" anchor="t"/>
          <a:lstStyle/>
          <a:p>
            <a:r>
              <a:rPr lang="en-US" altLang="en-US" smtClean="0"/>
              <a:t>Limitations of PPP</a:t>
            </a:r>
          </a:p>
        </p:txBody>
      </p:sp>
      <p:sp>
        <p:nvSpPr>
          <p:cNvPr id="55299" name="Content Placeholder 2"/>
          <p:cNvSpPr>
            <a:spLocks noGrp="1"/>
          </p:cNvSpPr>
          <p:nvPr>
            <p:ph idx="1"/>
          </p:nvPr>
        </p:nvSpPr>
        <p:spPr/>
        <p:txBody>
          <a:bodyPr/>
          <a:lstStyle/>
          <a:p>
            <a:r>
              <a:rPr lang="en-US" altLang="en-US" dirty="0" smtClean="0"/>
              <a:t>Theory of purchasing-power parity does not always hold in practice</a:t>
            </a:r>
          </a:p>
          <a:p>
            <a:pPr marL="971550" lvl="1" indent="-514350">
              <a:buFont typeface="Arial" charset="0"/>
              <a:buAutoNum type="arabicPeriod"/>
            </a:pPr>
            <a:r>
              <a:rPr lang="en-US" altLang="en-US" dirty="0" smtClean="0"/>
              <a:t>Many goods are not easily traded</a:t>
            </a:r>
          </a:p>
          <a:p>
            <a:pPr marL="1371600" lvl="2" indent="-514350"/>
            <a:r>
              <a:rPr lang="en-US" altLang="en-US" dirty="0"/>
              <a:t>Price differences on such goods cannot be arbitraged </a:t>
            </a:r>
            <a:r>
              <a:rPr lang="en-US" altLang="en-US" dirty="0" smtClean="0"/>
              <a:t>away</a:t>
            </a:r>
          </a:p>
          <a:p>
            <a:pPr marL="971550" lvl="1" indent="-514350">
              <a:buFont typeface="Arial" charset="0"/>
              <a:buAutoNum type="arabicPeriod"/>
            </a:pPr>
            <a:r>
              <a:rPr lang="en-US" altLang="en-US" dirty="0" smtClean="0"/>
              <a:t>Even tradable goods are not always perfect substitutes</a:t>
            </a:r>
          </a:p>
          <a:p>
            <a:pPr lvl="2"/>
            <a:r>
              <a:rPr lang="en-US" altLang="en-US" dirty="0"/>
              <a:t>Price differences reflect taste differences</a:t>
            </a:r>
          </a:p>
        </p:txBody>
      </p:sp>
      <p:sp>
        <p:nvSpPr>
          <p:cNvPr id="5530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C45A88C-195E-47AD-8574-7DAF9D0AE558}" type="slidenum">
              <a:rPr lang="en-US" altLang="en-US" sz="1200" smtClean="0">
                <a:solidFill>
                  <a:srgbClr val="000000"/>
                </a:solidFill>
              </a:rPr>
              <a:pPr algn="ctr" eaLnBrk="1" hangingPunct="1"/>
              <a:t>44</a:t>
            </a:fld>
            <a:endParaRPr lang="en-US" altLang="en-US" sz="1200" smtClean="0">
              <a:solidFill>
                <a:srgbClr val="000000"/>
              </a:solidFill>
            </a:endParaRPr>
          </a:p>
        </p:txBody>
      </p:sp>
      <p:sp>
        <p:nvSpPr>
          <p:cNvPr id="553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1195857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wrap="square" anchor="t"/>
          <a:lstStyle/>
          <a:p>
            <a:r>
              <a:rPr lang="en-US" altLang="en-US" smtClean="0"/>
              <a:t>Limitations of PPP</a:t>
            </a:r>
          </a:p>
        </p:txBody>
      </p:sp>
      <p:sp>
        <p:nvSpPr>
          <p:cNvPr id="56323" name="Content Placeholder 2"/>
          <p:cNvSpPr>
            <a:spLocks noGrp="1"/>
          </p:cNvSpPr>
          <p:nvPr>
            <p:ph idx="1"/>
          </p:nvPr>
        </p:nvSpPr>
        <p:spPr/>
        <p:txBody>
          <a:bodyPr/>
          <a:lstStyle/>
          <a:p>
            <a:r>
              <a:rPr lang="en-US" altLang="en-US" smtClean="0"/>
              <a:t>Purchasing-power parity</a:t>
            </a:r>
          </a:p>
          <a:p>
            <a:pPr lvl="1"/>
            <a:r>
              <a:rPr lang="en-US" altLang="en-US" smtClean="0"/>
              <a:t>Not a perfect theory of exchange-rate determination</a:t>
            </a:r>
          </a:p>
          <a:p>
            <a:pPr lvl="1"/>
            <a:r>
              <a:rPr lang="en-US" altLang="en-US" smtClean="0"/>
              <a:t>Real exchange rates fluctuate over time</a:t>
            </a:r>
          </a:p>
          <a:p>
            <a:r>
              <a:rPr lang="en-US" altLang="en-US" smtClean="0"/>
              <a:t>Large and persistent movements in nominal exchange rates</a:t>
            </a:r>
          </a:p>
          <a:p>
            <a:pPr lvl="1"/>
            <a:r>
              <a:rPr lang="en-US" altLang="en-US" smtClean="0"/>
              <a:t>Typically reflect changes in price levels at home and abroad</a:t>
            </a:r>
          </a:p>
        </p:txBody>
      </p:sp>
      <p:sp>
        <p:nvSpPr>
          <p:cNvPr id="5632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301C203E-1A20-4D8B-A8C0-6B28C29011CA}" type="slidenum">
              <a:rPr lang="en-US" altLang="en-US" sz="1200" smtClean="0">
                <a:solidFill>
                  <a:srgbClr val="000000"/>
                </a:solidFill>
              </a:rPr>
              <a:pPr algn="ctr" eaLnBrk="1" hangingPunct="1"/>
              <a:t>45</a:t>
            </a:fld>
            <a:endParaRPr lang="en-US" altLang="en-US" sz="1200" smtClean="0">
              <a:solidFill>
                <a:srgbClr val="000000"/>
              </a:solidFill>
            </a:endParaRPr>
          </a:p>
        </p:txBody>
      </p:sp>
      <p:sp>
        <p:nvSpPr>
          <p:cNvPr id="563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7731573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3897222181"/>
              </p:ext>
            </p:extLst>
          </p:nvPr>
        </p:nvGraphicFramePr>
        <p:xfrm>
          <a:off x="1874838" y="762000"/>
          <a:ext cx="7116762" cy="5137150"/>
        </p:xfrm>
        <a:graphic>
          <a:graphicData uri="http://schemas.openxmlformats.org/presentationml/2006/ole">
            <mc:AlternateContent xmlns:mc="http://schemas.openxmlformats.org/markup-compatibility/2006">
              <mc:Choice xmlns:v="urn:schemas-microsoft-com:vml" Requires="v">
                <p:oleObj spid="_x0000_s2102" name="Worksheet" r:id="rId5" imgW="5048131" imgH="3419594" progId="Excel.Sheet.8">
                  <p:embed/>
                </p:oleObj>
              </mc:Choice>
              <mc:Fallback>
                <p:oleObj name="Worksheet" r:id="rId5" imgW="5048131" imgH="3419594"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4838" y="762000"/>
                        <a:ext cx="7116762" cy="513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3"/>
          <p:cNvSpPr>
            <a:spLocks noGrp="1" noChangeArrowheads="1"/>
          </p:cNvSpPr>
          <p:nvPr>
            <p:ph type="title"/>
          </p:nvPr>
        </p:nvSpPr>
        <p:spPr>
          <a:xfrm>
            <a:off x="209550" y="0"/>
            <a:ext cx="8770938" cy="838200"/>
          </a:xfrm>
        </p:spPr>
        <p:txBody>
          <a:bodyPr>
            <a:noAutofit/>
          </a:bodyPr>
          <a:lstStyle/>
          <a:p>
            <a:pPr algn="ctr" eaLnBrk="1" hangingPunct="1"/>
            <a:r>
              <a:rPr lang="en-US" sz="2800" dirty="0" smtClean="0"/>
              <a:t>Inflation &amp; Depreciation in a Cross-Section</a:t>
            </a:r>
            <a:br>
              <a:rPr lang="en-US" sz="2800" dirty="0" smtClean="0"/>
            </a:br>
            <a:r>
              <a:rPr lang="en-US" sz="2800" dirty="0" smtClean="0"/>
              <a:t>of 31 Countries</a:t>
            </a:r>
          </a:p>
        </p:txBody>
      </p:sp>
      <p:sp>
        <p:nvSpPr>
          <p:cNvPr id="10" name="Text Placeholder 9"/>
          <p:cNvSpPr>
            <a:spLocks noGrp="1"/>
          </p:cNvSpPr>
          <p:nvPr>
            <p:ph type="body" sz="quarter" idx="12"/>
          </p:nvPr>
        </p:nvSpPr>
        <p:spPr>
          <a:xfrm>
            <a:off x="228600" y="1298574"/>
            <a:ext cx="2438400" cy="3297238"/>
          </a:xfrm>
        </p:spPr>
        <p:txBody>
          <a:bodyPr/>
          <a:lstStyle/>
          <a:p>
            <a:r>
              <a:rPr lang="en-US" sz="2800" b="1" dirty="0" smtClean="0">
                <a:cs typeface="Arial"/>
              </a:rPr>
              <a:t>Average </a:t>
            </a:r>
          </a:p>
          <a:p>
            <a:r>
              <a:rPr lang="en-US" sz="2800" b="1" dirty="0" smtClean="0">
                <a:cs typeface="Arial"/>
              </a:rPr>
              <a:t>annual </a:t>
            </a:r>
            <a:r>
              <a:rPr lang="en-US" sz="2800" b="1" dirty="0">
                <a:cs typeface="Arial"/>
              </a:rPr>
              <a:t/>
            </a:r>
            <a:br>
              <a:rPr lang="en-US" sz="2800" b="1" dirty="0">
                <a:cs typeface="Arial"/>
              </a:rPr>
            </a:br>
            <a:r>
              <a:rPr lang="en-US" sz="2800" b="1" dirty="0">
                <a:cs typeface="Arial"/>
              </a:rPr>
              <a:t>depreciation</a:t>
            </a:r>
            <a:br>
              <a:rPr lang="en-US" sz="2800" b="1" dirty="0">
                <a:cs typeface="Arial"/>
              </a:rPr>
            </a:br>
            <a:r>
              <a:rPr lang="en-US" sz="2800" dirty="0">
                <a:cs typeface="Arial"/>
              </a:rPr>
              <a:t>relative to </a:t>
            </a:r>
            <a:br>
              <a:rPr lang="en-US" sz="2800" dirty="0">
                <a:cs typeface="Arial"/>
              </a:rPr>
            </a:br>
            <a:r>
              <a:rPr lang="en-US" sz="2800" dirty="0">
                <a:cs typeface="Arial"/>
              </a:rPr>
              <a:t>US dollar</a:t>
            </a:r>
            <a:r>
              <a:rPr lang="en-US" sz="2800" b="1" dirty="0">
                <a:cs typeface="Arial"/>
              </a:rPr>
              <a:t/>
            </a:r>
            <a:br>
              <a:rPr lang="en-US" sz="2800" b="1" dirty="0">
                <a:cs typeface="Arial"/>
              </a:rPr>
            </a:br>
            <a:r>
              <a:rPr lang="en-US" sz="2800" dirty="0">
                <a:cs typeface="Arial"/>
              </a:rPr>
              <a:t>1993–2003 </a:t>
            </a:r>
            <a:br>
              <a:rPr lang="en-US" sz="2800" dirty="0">
                <a:cs typeface="Arial"/>
              </a:rPr>
            </a:br>
            <a:r>
              <a:rPr lang="en-US" sz="2800" dirty="0">
                <a:cs typeface="Arial"/>
              </a:rPr>
              <a:t>(log scale)</a:t>
            </a:r>
          </a:p>
          <a:p>
            <a:endParaRPr lang="en-US" sz="2800" dirty="0"/>
          </a:p>
        </p:txBody>
      </p:sp>
      <p:sp>
        <p:nvSpPr>
          <p:cNvPr id="1029" name="Text Box 4"/>
          <p:cNvSpPr txBox="1">
            <a:spLocks noChangeArrowheads="1"/>
          </p:cNvSpPr>
          <p:nvPr/>
        </p:nvSpPr>
        <p:spPr bwMode="auto">
          <a:xfrm>
            <a:off x="3479800" y="5584825"/>
            <a:ext cx="4978400" cy="869950"/>
          </a:xfrm>
          <a:prstGeom prst="rect">
            <a:avLst/>
          </a:prstGeom>
          <a:noFill/>
          <a:ln w="9525">
            <a:noFill/>
            <a:miter lim="800000"/>
            <a:headEnd/>
            <a:tailEnd/>
          </a:ln>
        </p:spPr>
        <p:txBody>
          <a:bodyPr>
            <a:spAutoFit/>
          </a:bodyPr>
          <a:lstStyle/>
          <a:p>
            <a:pPr algn="ctr">
              <a:spcBef>
                <a:spcPct val="50000"/>
              </a:spcBef>
            </a:pPr>
            <a:r>
              <a:rPr lang="en-US" sz="2600" b="1" dirty="0" err="1">
                <a:latin typeface="Arial"/>
                <a:cs typeface="Arial"/>
              </a:rPr>
              <a:t>Avg</a:t>
            </a:r>
            <a:r>
              <a:rPr lang="en-US" sz="2600" b="1" dirty="0">
                <a:latin typeface="Arial"/>
                <a:cs typeface="Arial"/>
              </a:rPr>
              <a:t> annual CPI inflation</a:t>
            </a:r>
            <a:r>
              <a:rPr lang="en-US" sz="2500" dirty="0">
                <a:latin typeface="Arial"/>
                <a:cs typeface="Arial"/>
              </a:rPr>
              <a:t> </a:t>
            </a:r>
            <a:br>
              <a:rPr lang="en-US" sz="2500" dirty="0">
                <a:latin typeface="Arial"/>
                <a:cs typeface="Arial"/>
              </a:rPr>
            </a:br>
            <a:r>
              <a:rPr lang="en-US" sz="2500" dirty="0">
                <a:latin typeface="Arial"/>
                <a:cs typeface="Arial"/>
              </a:rPr>
              <a:t>1993–2003 (log scale)</a:t>
            </a:r>
          </a:p>
        </p:txBody>
      </p:sp>
      <p:grpSp>
        <p:nvGrpSpPr>
          <p:cNvPr id="2" name="Group 6"/>
          <p:cNvGrpSpPr>
            <a:grpSpLocks/>
          </p:cNvGrpSpPr>
          <p:nvPr/>
        </p:nvGrpSpPr>
        <p:grpSpPr bwMode="auto">
          <a:xfrm>
            <a:off x="7696200" y="1154112"/>
            <a:ext cx="1187450" cy="539750"/>
            <a:chOff x="4792" y="842"/>
            <a:chExt cx="748" cy="340"/>
          </a:xfrm>
        </p:grpSpPr>
        <p:sp>
          <p:nvSpPr>
            <p:cNvPr id="1054" name="Text Box 7"/>
            <p:cNvSpPr txBox="1">
              <a:spLocks noChangeArrowheads="1"/>
            </p:cNvSpPr>
            <p:nvPr/>
          </p:nvSpPr>
          <p:spPr bwMode="auto">
            <a:xfrm>
              <a:off x="4792" y="842"/>
              <a:ext cx="748" cy="233"/>
            </a:xfrm>
            <a:prstGeom prst="rect">
              <a:avLst/>
            </a:prstGeom>
            <a:noFill/>
            <a:ln w="9525">
              <a:noFill/>
              <a:miter lim="800000"/>
              <a:headEnd/>
              <a:tailEnd/>
            </a:ln>
          </p:spPr>
          <p:txBody>
            <a:bodyPr lIns="0" tIns="0" rIns="0" bIns="0">
              <a:spAutoFit/>
            </a:bodyPr>
            <a:lstStyle/>
            <a:p>
              <a:pPr>
                <a:spcBef>
                  <a:spcPct val="50000"/>
                </a:spcBef>
              </a:pPr>
              <a:r>
                <a:rPr lang="en-US" sz="2400">
                  <a:latin typeface="Arial"/>
                  <a:cs typeface="Arial"/>
                </a:rPr>
                <a:t>Ukraine</a:t>
              </a:r>
            </a:p>
          </p:txBody>
        </p:sp>
        <p:sp>
          <p:nvSpPr>
            <p:cNvPr id="1055" name="Line 8"/>
            <p:cNvSpPr>
              <a:spLocks noChangeShapeType="1"/>
            </p:cNvSpPr>
            <p:nvPr/>
          </p:nvSpPr>
          <p:spPr bwMode="auto">
            <a:xfrm flipV="1">
              <a:off x="5042" y="1062"/>
              <a:ext cx="60" cy="120"/>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3" name="Group 9"/>
          <p:cNvGrpSpPr>
            <a:grpSpLocks/>
          </p:cNvGrpSpPr>
          <p:nvPr/>
        </p:nvGrpSpPr>
        <p:grpSpPr bwMode="auto">
          <a:xfrm>
            <a:off x="7866063" y="1968502"/>
            <a:ext cx="973137" cy="674688"/>
            <a:chOff x="4892" y="1369"/>
            <a:chExt cx="613" cy="425"/>
          </a:xfrm>
        </p:grpSpPr>
        <p:sp>
          <p:nvSpPr>
            <p:cNvPr id="1052" name="Text Box 10"/>
            <p:cNvSpPr txBox="1">
              <a:spLocks noChangeArrowheads="1"/>
            </p:cNvSpPr>
            <p:nvPr/>
          </p:nvSpPr>
          <p:spPr bwMode="auto">
            <a:xfrm>
              <a:off x="4907" y="1561"/>
              <a:ext cx="598" cy="233"/>
            </a:xfrm>
            <a:prstGeom prst="rect">
              <a:avLst/>
            </a:prstGeom>
            <a:noFill/>
            <a:ln w="9525">
              <a:noFill/>
              <a:miter lim="800000"/>
              <a:headEnd/>
              <a:tailEnd/>
            </a:ln>
          </p:spPr>
          <p:txBody>
            <a:bodyPr lIns="0" tIns="0" rIns="0" bIns="0">
              <a:spAutoFit/>
            </a:bodyPr>
            <a:lstStyle/>
            <a:p>
              <a:pPr>
                <a:spcBef>
                  <a:spcPct val="50000"/>
                </a:spcBef>
              </a:pPr>
              <a:r>
                <a:rPr lang="en-US" sz="2400" dirty="0">
                  <a:latin typeface="Arial"/>
                  <a:cs typeface="Arial"/>
                </a:rPr>
                <a:t>Brazil</a:t>
              </a:r>
            </a:p>
          </p:txBody>
        </p:sp>
        <p:sp>
          <p:nvSpPr>
            <p:cNvPr id="1053" name="Line 11"/>
            <p:cNvSpPr>
              <a:spLocks noChangeShapeType="1"/>
            </p:cNvSpPr>
            <p:nvPr/>
          </p:nvSpPr>
          <p:spPr bwMode="auto">
            <a:xfrm>
              <a:off x="4892" y="1369"/>
              <a:ext cx="68" cy="194"/>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4" name="Group 12"/>
          <p:cNvGrpSpPr>
            <a:grpSpLocks/>
          </p:cNvGrpSpPr>
          <p:nvPr/>
        </p:nvGrpSpPr>
        <p:grpSpPr bwMode="auto">
          <a:xfrm>
            <a:off x="3821113" y="4389443"/>
            <a:ext cx="1081087" cy="369888"/>
            <a:chOff x="2386" y="2929"/>
            <a:chExt cx="681" cy="233"/>
          </a:xfrm>
        </p:grpSpPr>
        <p:sp>
          <p:nvSpPr>
            <p:cNvPr id="1050" name="Text Box 13"/>
            <p:cNvSpPr txBox="1">
              <a:spLocks noChangeArrowheads="1"/>
            </p:cNvSpPr>
            <p:nvPr/>
          </p:nvSpPr>
          <p:spPr bwMode="auto">
            <a:xfrm>
              <a:off x="2521" y="2929"/>
              <a:ext cx="546" cy="233"/>
            </a:xfrm>
            <a:prstGeom prst="rect">
              <a:avLst/>
            </a:prstGeom>
            <a:noFill/>
            <a:ln w="9525">
              <a:noFill/>
              <a:miter lim="800000"/>
              <a:headEnd/>
              <a:tailEnd/>
            </a:ln>
          </p:spPr>
          <p:txBody>
            <a:bodyPr lIns="0" tIns="0" rIns="0" bIns="0">
              <a:spAutoFit/>
            </a:bodyPr>
            <a:lstStyle/>
            <a:p>
              <a:pPr>
                <a:spcBef>
                  <a:spcPct val="50000"/>
                </a:spcBef>
              </a:pPr>
              <a:r>
                <a:rPr lang="en-US" sz="2400">
                  <a:latin typeface="Arial"/>
                  <a:cs typeface="Arial"/>
                </a:rPr>
                <a:t>Japan</a:t>
              </a:r>
            </a:p>
          </p:txBody>
        </p:sp>
        <p:sp>
          <p:nvSpPr>
            <p:cNvPr id="1051" name="Line 14"/>
            <p:cNvSpPr>
              <a:spLocks noChangeShapeType="1"/>
            </p:cNvSpPr>
            <p:nvPr/>
          </p:nvSpPr>
          <p:spPr bwMode="auto">
            <a:xfrm>
              <a:off x="2386" y="2955"/>
              <a:ext cx="142" cy="59"/>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5" name="Group 15"/>
          <p:cNvGrpSpPr>
            <a:grpSpLocks/>
          </p:cNvGrpSpPr>
          <p:nvPr/>
        </p:nvGrpSpPr>
        <p:grpSpPr bwMode="auto">
          <a:xfrm>
            <a:off x="3765550" y="3592512"/>
            <a:ext cx="1266825" cy="487363"/>
            <a:chOff x="2316" y="2399"/>
            <a:chExt cx="798" cy="307"/>
          </a:xfrm>
        </p:grpSpPr>
        <p:sp>
          <p:nvSpPr>
            <p:cNvPr id="1048" name="Text Box 16"/>
            <p:cNvSpPr txBox="1">
              <a:spLocks noChangeArrowheads="1"/>
            </p:cNvSpPr>
            <p:nvPr/>
          </p:nvSpPr>
          <p:spPr bwMode="auto">
            <a:xfrm>
              <a:off x="2316" y="2399"/>
              <a:ext cx="698" cy="233"/>
            </a:xfrm>
            <a:prstGeom prst="rect">
              <a:avLst/>
            </a:prstGeom>
            <a:noFill/>
            <a:ln w="9525">
              <a:noFill/>
              <a:miter lim="800000"/>
              <a:headEnd/>
              <a:tailEnd/>
            </a:ln>
          </p:spPr>
          <p:txBody>
            <a:bodyPr lIns="0" tIns="0" rIns="0" bIns="0">
              <a:spAutoFit/>
            </a:bodyPr>
            <a:lstStyle/>
            <a:p>
              <a:pPr>
                <a:spcBef>
                  <a:spcPct val="50000"/>
                </a:spcBef>
              </a:pPr>
              <a:r>
                <a:rPr lang="en-US" sz="2400">
                  <a:latin typeface="Arial"/>
                  <a:cs typeface="Arial"/>
                </a:rPr>
                <a:t>Canada</a:t>
              </a:r>
            </a:p>
          </p:txBody>
        </p:sp>
        <p:sp>
          <p:nvSpPr>
            <p:cNvPr id="1049" name="Line 17"/>
            <p:cNvSpPr>
              <a:spLocks noChangeShapeType="1"/>
            </p:cNvSpPr>
            <p:nvPr/>
          </p:nvSpPr>
          <p:spPr bwMode="auto">
            <a:xfrm flipH="1" flipV="1">
              <a:off x="3006" y="2598"/>
              <a:ext cx="108" cy="108"/>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6" name="Group 18"/>
          <p:cNvGrpSpPr>
            <a:grpSpLocks/>
          </p:cNvGrpSpPr>
          <p:nvPr/>
        </p:nvGrpSpPr>
        <p:grpSpPr bwMode="auto">
          <a:xfrm>
            <a:off x="6269038" y="3108328"/>
            <a:ext cx="1316037" cy="490538"/>
            <a:chOff x="3900" y="2094"/>
            <a:chExt cx="829" cy="309"/>
          </a:xfrm>
        </p:grpSpPr>
        <p:sp>
          <p:nvSpPr>
            <p:cNvPr id="1046" name="Text Box 19"/>
            <p:cNvSpPr txBox="1">
              <a:spLocks noChangeArrowheads="1"/>
            </p:cNvSpPr>
            <p:nvPr/>
          </p:nvSpPr>
          <p:spPr bwMode="auto">
            <a:xfrm>
              <a:off x="4085" y="2170"/>
              <a:ext cx="644" cy="233"/>
            </a:xfrm>
            <a:prstGeom prst="rect">
              <a:avLst/>
            </a:prstGeom>
            <a:noFill/>
            <a:ln w="9525">
              <a:noFill/>
              <a:miter lim="800000"/>
              <a:headEnd/>
              <a:tailEnd/>
            </a:ln>
          </p:spPr>
          <p:txBody>
            <a:bodyPr lIns="0" tIns="0" rIns="0" bIns="0">
              <a:spAutoFit/>
            </a:bodyPr>
            <a:lstStyle/>
            <a:p>
              <a:pPr>
                <a:spcBef>
                  <a:spcPct val="50000"/>
                </a:spcBef>
              </a:pPr>
              <a:r>
                <a:rPr lang="en-US" sz="2400">
                  <a:latin typeface="Arial"/>
                  <a:cs typeface="Arial"/>
                </a:rPr>
                <a:t>Mexico</a:t>
              </a:r>
            </a:p>
          </p:txBody>
        </p:sp>
        <p:sp>
          <p:nvSpPr>
            <p:cNvPr id="1047" name="Line 20"/>
            <p:cNvSpPr>
              <a:spLocks noChangeShapeType="1"/>
            </p:cNvSpPr>
            <p:nvPr/>
          </p:nvSpPr>
          <p:spPr bwMode="auto">
            <a:xfrm>
              <a:off x="3900" y="2094"/>
              <a:ext cx="168" cy="126"/>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7" name="Group 21"/>
          <p:cNvGrpSpPr>
            <a:grpSpLocks/>
          </p:cNvGrpSpPr>
          <p:nvPr/>
        </p:nvGrpSpPr>
        <p:grpSpPr bwMode="auto">
          <a:xfrm>
            <a:off x="3983038" y="2628900"/>
            <a:ext cx="1563687" cy="450850"/>
            <a:chOff x="2453" y="1792"/>
            <a:chExt cx="985" cy="284"/>
          </a:xfrm>
        </p:grpSpPr>
        <p:sp>
          <p:nvSpPr>
            <p:cNvPr id="1044" name="Text Box 22"/>
            <p:cNvSpPr txBox="1">
              <a:spLocks noChangeArrowheads="1"/>
            </p:cNvSpPr>
            <p:nvPr/>
          </p:nvSpPr>
          <p:spPr bwMode="auto">
            <a:xfrm>
              <a:off x="2453" y="1792"/>
              <a:ext cx="866" cy="233"/>
            </a:xfrm>
            <a:prstGeom prst="rect">
              <a:avLst/>
            </a:prstGeom>
            <a:noFill/>
            <a:ln w="9525">
              <a:noFill/>
              <a:miter lim="800000"/>
              <a:headEnd/>
              <a:tailEnd/>
            </a:ln>
          </p:spPr>
          <p:txBody>
            <a:bodyPr lIns="0" tIns="0" rIns="0" bIns="0">
              <a:spAutoFit/>
            </a:bodyPr>
            <a:lstStyle/>
            <a:p>
              <a:pPr>
                <a:spcBef>
                  <a:spcPct val="50000"/>
                </a:spcBef>
              </a:pPr>
              <a:r>
                <a:rPr lang="en-US" sz="2400">
                  <a:latin typeface="Arial"/>
                  <a:cs typeface="Arial"/>
                </a:rPr>
                <a:t>Argentina</a:t>
              </a:r>
            </a:p>
          </p:txBody>
        </p:sp>
        <p:sp>
          <p:nvSpPr>
            <p:cNvPr id="1045" name="Line 23"/>
            <p:cNvSpPr>
              <a:spLocks noChangeShapeType="1"/>
            </p:cNvSpPr>
            <p:nvPr/>
          </p:nvSpPr>
          <p:spPr bwMode="auto">
            <a:xfrm flipH="1" flipV="1">
              <a:off x="3288" y="1980"/>
              <a:ext cx="150" cy="96"/>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8" name="Group 24"/>
          <p:cNvGrpSpPr>
            <a:grpSpLocks/>
          </p:cNvGrpSpPr>
          <p:nvPr/>
        </p:nvGrpSpPr>
        <p:grpSpPr bwMode="auto">
          <a:xfrm>
            <a:off x="5278438" y="2030415"/>
            <a:ext cx="1639887" cy="369888"/>
            <a:chOff x="3269" y="1408"/>
            <a:chExt cx="1033" cy="233"/>
          </a:xfrm>
        </p:grpSpPr>
        <p:sp>
          <p:nvSpPr>
            <p:cNvPr id="1042" name="Text Box 25"/>
            <p:cNvSpPr txBox="1">
              <a:spLocks noChangeArrowheads="1"/>
            </p:cNvSpPr>
            <p:nvPr/>
          </p:nvSpPr>
          <p:spPr bwMode="auto">
            <a:xfrm>
              <a:off x="3269" y="1408"/>
              <a:ext cx="806" cy="233"/>
            </a:xfrm>
            <a:prstGeom prst="rect">
              <a:avLst/>
            </a:prstGeom>
            <a:noFill/>
            <a:ln w="9525">
              <a:noFill/>
              <a:miter lim="800000"/>
              <a:headEnd/>
              <a:tailEnd/>
            </a:ln>
          </p:spPr>
          <p:txBody>
            <a:bodyPr lIns="0" tIns="0" rIns="0" bIns="0">
              <a:spAutoFit/>
            </a:bodyPr>
            <a:lstStyle/>
            <a:p>
              <a:pPr>
                <a:spcBef>
                  <a:spcPct val="50000"/>
                </a:spcBef>
              </a:pPr>
              <a:r>
                <a:rPr lang="en-US" sz="2400">
                  <a:latin typeface="Arial"/>
                  <a:cs typeface="Arial"/>
                </a:rPr>
                <a:t>Romania</a:t>
              </a:r>
            </a:p>
          </p:txBody>
        </p:sp>
        <p:sp>
          <p:nvSpPr>
            <p:cNvPr id="1043" name="Line 26"/>
            <p:cNvSpPr>
              <a:spLocks noChangeShapeType="1"/>
            </p:cNvSpPr>
            <p:nvPr/>
          </p:nvSpPr>
          <p:spPr bwMode="auto">
            <a:xfrm flipV="1">
              <a:off x="4062" y="1482"/>
              <a:ext cx="240" cy="36"/>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9" name="Group 27"/>
          <p:cNvGrpSpPr>
            <a:grpSpLocks/>
          </p:cNvGrpSpPr>
          <p:nvPr/>
        </p:nvGrpSpPr>
        <p:grpSpPr bwMode="auto">
          <a:xfrm>
            <a:off x="5932488" y="3819528"/>
            <a:ext cx="955675" cy="595313"/>
            <a:chOff x="3695" y="2556"/>
            <a:chExt cx="602" cy="375"/>
          </a:xfrm>
        </p:grpSpPr>
        <p:sp>
          <p:nvSpPr>
            <p:cNvPr id="1040" name="Text Box 28"/>
            <p:cNvSpPr txBox="1">
              <a:spLocks noChangeArrowheads="1"/>
            </p:cNvSpPr>
            <p:nvPr/>
          </p:nvSpPr>
          <p:spPr bwMode="auto">
            <a:xfrm>
              <a:off x="3695" y="2698"/>
              <a:ext cx="602" cy="233"/>
            </a:xfrm>
            <a:prstGeom prst="rect">
              <a:avLst/>
            </a:prstGeom>
            <a:noFill/>
            <a:ln w="9525">
              <a:noFill/>
              <a:miter lim="800000"/>
              <a:headEnd/>
              <a:tailEnd/>
            </a:ln>
          </p:spPr>
          <p:txBody>
            <a:bodyPr lIns="0" tIns="0" rIns="0" bIns="0">
              <a:spAutoFit/>
            </a:bodyPr>
            <a:lstStyle/>
            <a:p>
              <a:pPr>
                <a:spcBef>
                  <a:spcPct val="50000"/>
                </a:spcBef>
              </a:pPr>
              <a:r>
                <a:rPr lang="en-US" sz="2400">
                  <a:latin typeface="Arial"/>
                  <a:cs typeface="Arial"/>
                </a:rPr>
                <a:t>Kenya</a:t>
              </a:r>
            </a:p>
          </p:txBody>
        </p:sp>
        <p:sp>
          <p:nvSpPr>
            <p:cNvPr id="1041" name="Line 29"/>
            <p:cNvSpPr>
              <a:spLocks noChangeShapeType="1"/>
            </p:cNvSpPr>
            <p:nvPr/>
          </p:nvSpPr>
          <p:spPr bwMode="auto">
            <a:xfrm flipH="1" flipV="1">
              <a:off x="3816" y="2556"/>
              <a:ext cx="126" cy="204"/>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039" name="FlagCount" hidden="1">
            <a:hlinkClick r:id="rId7"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11" name="Footer Placeholder 10"/>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2" name="Slide Number Placeholder 11"/>
          <p:cNvSpPr>
            <a:spLocks noGrp="1"/>
          </p:cNvSpPr>
          <p:nvPr>
            <p:ph type="sldNum" sz="quarter" idx="13"/>
          </p:nvPr>
        </p:nvSpPr>
        <p:spPr/>
        <p:txBody>
          <a:bodyPr/>
          <a:lstStyle/>
          <a:p>
            <a:pPr>
              <a:defRPr/>
            </a:pPr>
            <a:fld id="{2F37425F-5E17-4209-B948-B5CE2119E408}" type="slidenum">
              <a:rPr lang="en-US" smtClean="0"/>
              <a:pPr>
                <a:defRPr/>
              </a:pPr>
              <a:t>46</a:t>
            </a:fld>
            <a:endParaRPr lang="en-US" dirty="0"/>
          </a:p>
        </p:txBody>
      </p:sp>
    </p:spTree>
    <p:extLst>
      <p:ext uri="{BB962C8B-B14F-4D97-AF65-F5344CB8AC3E}">
        <p14:creationId xmlns:p14="http://schemas.microsoft.com/office/powerpoint/2010/main" val="16340046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400"/>
                                        <p:tgtEl>
                                          <p:spTgt spid="4"/>
                                        </p:tgtEl>
                                      </p:cBhvr>
                                    </p:animEffect>
                                  </p:childTnLst>
                                  <p:subTnLst>
                                    <p:animClr clrSpc="rgb" dir="cw">
                                      <p:cBhvr override="childStyle">
                                        <p:cTn dur="1" fill="hold" display="0" masterRel="nextClick" afterEffect="1"/>
                                        <p:tgtEl>
                                          <p:spTgt spid="4"/>
                                        </p:tgtEl>
                                        <p:attrNameLst>
                                          <p:attrName>ppt_c</p:attrName>
                                        </p:attrNameLst>
                                      </p:cBhvr>
                                      <p:to>
                                        <a:srgbClr val="969696"/>
                                      </p:to>
                                    </p:animClr>
                                  </p:subTnLst>
                                </p:cTn>
                              </p:par>
                            </p:childTnLst>
                          </p:cTn>
                        </p:par>
                        <p:par>
                          <p:cTn id="8" fill="hold">
                            <p:stCondLst>
                              <p:cond delay="400"/>
                            </p:stCondLst>
                            <p:childTnLst>
                              <p:par>
                                <p:cTn id="9" presetID="18" presetClass="entr" presetSubtype="9"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Left)">
                                      <p:cBhvr>
                                        <p:cTn id="11" dur="400"/>
                                        <p:tgtEl>
                                          <p:spTgt spid="5"/>
                                        </p:tgtEl>
                                      </p:cBhvr>
                                    </p:animEffect>
                                  </p:childTnLst>
                                  <p:subTnLst>
                                    <p:animClr clrSpc="rgb" dir="cw">
                                      <p:cBhvr override="childStyle">
                                        <p:cTn dur="1" fill="hold" display="0" masterRel="nextClick" afterEffect="1"/>
                                        <p:tgtEl>
                                          <p:spTgt spid="5"/>
                                        </p:tgtEl>
                                        <p:attrNameLst>
                                          <p:attrName>ppt_c</p:attrName>
                                        </p:attrNameLst>
                                      </p:cBhvr>
                                      <p:to>
                                        <a:srgbClr val="969696"/>
                                      </p:to>
                                    </p:animClr>
                                  </p:subTnLst>
                                </p:cTn>
                              </p:par>
                            </p:childTnLst>
                          </p:cTn>
                        </p:par>
                        <p:par>
                          <p:cTn id="12" fill="hold">
                            <p:stCondLst>
                              <p:cond delay="800"/>
                            </p:stCondLst>
                            <p:childTnLst>
                              <p:par>
                                <p:cTn id="13" presetID="18" presetClass="entr" presetSubtype="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4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969696"/>
                                      </p:to>
                                    </p:animClr>
                                  </p:subTnLst>
                                </p:cTn>
                              </p:par>
                            </p:childTnLst>
                          </p:cTn>
                        </p:par>
                        <p:par>
                          <p:cTn id="16" fill="hold">
                            <p:stCondLst>
                              <p:cond delay="1200"/>
                            </p:stCondLst>
                            <p:childTnLst>
                              <p:par>
                                <p:cTn id="17" presetID="18" presetClass="entr" presetSubtype="9"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upLeft)">
                                      <p:cBhvr>
                                        <p:cTn id="19" dur="4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969696"/>
                                      </p:to>
                                    </p:animClr>
                                  </p:subTnLst>
                                </p:cTn>
                              </p:par>
                            </p:childTnLst>
                          </p:cTn>
                        </p:par>
                        <p:par>
                          <p:cTn id="20" fill="hold">
                            <p:stCondLst>
                              <p:cond delay="1600"/>
                            </p:stCondLst>
                            <p:childTnLst>
                              <p:par>
                                <p:cTn id="21" presetID="18" presetClass="entr" presetSubtype="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Right)">
                                      <p:cBhvr>
                                        <p:cTn id="23" dur="400"/>
                                        <p:tgtEl>
                                          <p:spTgt spid="6"/>
                                        </p:tgtEl>
                                      </p:cBhvr>
                                    </p:animEffect>
                                  </p:childTnLst>
                                  <p:subTnLst>
                                    <p:animClr clrSpc="rgb" dir="cw">
                                      <p:cBhvr override="childStyle">
                                        <p:cTn dur="1" fill="hold" display="0" masterRel="nextClick" afterEffect="1"/>
                                        <p:tgtEl>
                                          <p:spTgt spid="6"/>
                                        </p:tgtEl>
                                        <p:attrNameLst>
                                          <p:attrName>ppt_c</p:attrName>
                                        </p:attrNameLst>
                                      </p:cBhvr>
                                      <p:to>
                                        <a:srgbClr val="969696"/>
                                      </p:to>
                                    </p:animClr>
                                  </p:subTnLst>
                                </p:cTn>
                              </p:par>
                            </p:childTnLst>
                          </p:cTn>
                        </p:par>
                        <p:par>
                          <p:cTn id="24" fill="hold">
                            <p:stCondLst>
                              <p:cond delay="2000"/>
                            </p:stCondLst>
                            <p:childTnLst>
                              <p:par>
                                <p:cTn id="25" presetID="18" presetClass="entr" presetSubtype="1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4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childTnLst>
                          </p:cTn>
                        </p:par>
                        <p:par>
                          <p:cTn id="28" fill="hold">
                            <p:stCondLst>
                              <p:cond delay="2400"/>
                            </p:stCondLst>
                            <p:childTnLst>
                              <p:par>
                                <p:cTn id="29" presetID="18" presetClass="entr" presetSubtype="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strips(downRight)">
                                      <p:cBhvr>
                                        <p:cTn id="31" dur="4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969696"/>
                                      </p:to>
                                    </p:animClr>
                                  </p:subTnLst>
                                </p:cTn>
                              </p:par>
                            </p:childTnLst>
                          </p:cTn>
                        </p:par>
                        <p:par>
                          <p:cTn id="32" fill="hold">
                            <p:stCondLst>
                              <p:cond delay="2800"/>
                            </p:stCondLst>
                            <p:childTnLst>
                              <p:par>
                                <p:cTn id="33" presetID="18" presetClass="entr" presetSubtype="3"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strips(upRight)">
                                      <p:cBhvr>
                                        <p:cTn id="3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0939"/>
            <a:ext cx="89154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	</a:t>
            </a:r>
            <a:r>
              <a:rPr lang="en-US" dirty="0" smtClean="0">
                <a:solidFill>
                  <a:srgbClr val="AE1221"/>
                </a:solidFill>
              </a:rPr>
              <a:t>Chapter </a:t>
            </a:r>
            <a:r>
              <a:rPr lang="en-US" dirty="0">
                <a:solidFill>
                  <a:srgbClr val="AE1221"/>
                </a:solidFill>
              </a:rPr>
              <a:t>review questions</a:t>
            </a:r>
            <a:endParaRPr lang="en-US" dirty="0"/>
          </a:p>
        </p:txBody>
      </p:sp>
      <p:sp>
        <p:nvSpPr>
          <p:cNvPr id="3" name="Content Placeholder 2"/>
          <p:cNvSpPr>
            <a:spLocks noGrp="1"/>
          </p:cNvSpPr>
          <p:nvPr>
            <p:ph idx="1"/>
          </p:nvPr>
        </p:nvSpPr>
        <p:spPr/>
        <p:txBody>
          <a:bodyPr>
            <a:noAutofit/>
          </a:bodyPr>
          <a:lstStyle/>
          <a:p>
            <a:pPr marL="0" indent="0">
              <a:buNone/>
            </a:pPr>
            <a:r>
              <a:rPr lang="en-US" sz="3000" dirty="0" smtClean="0">
                <a:solidFill>
                  <a:srgbClr val="C00000"/>
                </a:solidFill>
              </a:rPr>
              <a:t>1. </a:t>
            </a:r>
            <a:r>
              <a:rPr lang="en-US" sz="3000" dirty="0" smtClean="0">
                <a:solidFill>
                  <a:schemeClr val="accent6">
                    <a:lumMod val="50000"/>
                  </a:schemeClr>
                </a:solidFill>
              </a:rPr>
              <a:t>Which </a:t>
            </a:r>
            <a:r>
              <a:rPr lang="en-US" sz="3000" dirty="0">
                <a:solidFill>
                  <a:schemeClr val="accent6">
                    <a:lumMod val="50000"/>
                  </a:schemeClr>
                </a:solidFill>
              </a:rPr>
              <a:t>of the following statements about a country with a trade deficit is </a:t>
            </a:r>
            <a:r>
              <a:rPr lang="en-US" sz="3000" u="sng" dirty="0">
                <a:solidFill>
                  <a:schemeClr val="accent6">
                    <a:lumMod val="50000"/>
                  </a:schemeClr>
                </a:solidFill>
              </a:rPr>
              <a:t>not true</a:t>
            </a:r>
            <a:r>
              <a:rPr lang="en-US" sz="3000" dirty="0">
                <a:solidFill>
                  <a:schemeClr val="accent6">
                    <a:lumMod val="50000"/>
                  </a:schemeClr>
                </a:solidFill>
              </a:rPr>
              <a:t>?</a:t>
            </a:r>
          </a:p>
          <a:p>
            <a:pPr marL="400050" lvl="1" indent="0">
              <a:buNone/>
            </a:pPr>
            <a:r>
              <a:rPr lang="en-US" sz="3000" dirty="0">
                <a:solidFill>
                  <a:srgbClr val="C00000"/>
                </a:solidFill>
              </a:rPr>
              <a:t>A.</a:t>
            </a:r>
            <a:r>
              <a:rPr lang="en-US" sz="3000" dirty="0">
                <a:solidFill>
                  <a:schemeClr val="tx1"/>
                </a:solidFill>
              </a:rPr>
              <a:t>	Exports &lt; imports</a:t>
            </a:r>
          </a:p>
          <a:p>
            <a:pPr marL="400050" lvl="1" indent="0">
              <a:buNone/>
            </a:pPr>
            <a:r>
              <a:rPr lang="en-US" sz="3000" dirty="0">
                <a:solidFill>
                  <a:srgbClr val="C00000"/>
                </a:solidFill>
              </a:rPr>
              <a:t>B.</a:t>
            </a:r>
            <a:r>
              <a:rPr lang="en-US" sz="3000" dirty="0">
                <a:solidFill>
                  <a:schemeClr val="tx1"/>
                </a:solidFill>
              </a:rPr>
              <a:t>	Net capital outflow &lt; 0</a:t>
            </a:r>
          </a:p>
          <a:p>
            <a:pPr marL="400050" lvl="1" indent="0">
              <a:buNone/>
            </a:pPr>
            <a:r>
              <a:rPr lang="en-US" sz="3000" dirty="0">
                <a:solidFill>
                  <a:srgbClr val="C00000"/>
                </a:solidFill>
              </a:rPr>
              <a:t>C.</a:t>
            </a:r>
            <a:r>
              <a:rPr lang="en-US" sz="3000" dirty="0">
                <a:solidFill>
                  <a:schemeClr val="tx1"/>
                </a:solidFill>
              </a:rPr>
              <a:t>	Investment &lt; saving</a:t>
            </a:r>
          </a:p>
          <a:p>
            <a:pPr marL="400050" lvl="1" indent="0">
              <a:buNone/>
            </a:pPr>
            <a:r>
              <a:rPr lang="en-US" sz="3000" dirty="0">
                <a:solidFill>
                  <a:srgbClr val="C00000"/>
                </a:solidFill>
              </a:rPr>
              <a:t>D.</a:t>
            </a:r>
            <a:r>
              <a:rPr lang="en-US" sz="3000" dirty="0">
                <a:solidFill>
                  <a:schemeClr val="tx1"/>
                </a:solidFill>
              </a:rPr>
              <a:t>	Y  &lt;  C + I + G  </a:t>
            </a:r>
          </a:p>
          <a:p>
            <a:pPr marL="0" indent="0">
              <a:buNone/>
            </a:pPr>
            <a:r>
              <a:rPr lang="en-US" sz="3000" dirty="0" smtClean="0">
                <a:solidFill>
                  <a:srgbClr val="C00000"/>
                </a:solidFill>
              </a:rPr>
              <a:t>2. </a:t>
            </a:r>
            <a:r>
              <a:rPr lang="en-US" sz="3000" dirty="0" smtClean="0">
                <a:solidFill>
                  <a:schemeClr val="accent6">
                    <a:lumMod val="50000"/>
                  </a:schemeClr>
                </a:solidFill>
              </a:rPr>
              <a:t>A </a:t>
            </a:r>
            <a:r>
              <a:rPr lang="en-US" sz="3000" dirty="0">
                <a:solidFill>
                  <a:schemeClr val="accent6">
                    <a:lumMod val="50000"/>
                  </a:schemeClr>
                </a:solidFill>
              </a:rPr>
              <a:t>Ford Escape SUV sells for $24,000 in the U.S. and 720,000 rubles in Russia. </a:t>
            </a:r>
            <a:r>
              <a:rPr lang="en-US" sz="3000" dirty="0" smtClean="0">
                <a:solidFill>
                  <a:schemeClr val="accent6">
                    <a:lumMod val="50000"/>
                  </a:schemeClr>
                </a:solidFill>
              </a:rPr>
              <a:t>If </a:t>
            </a:r>
            <a:r>
              <a:rPr lang="en-US" sz="3000" dirty="0">
                <a:solidFill>
                  <a:schemeClr val="accent6">
                    <a:lumMod val="50000"/>
                  </a:schemeClr>
                </a:solidFill>
              </a:rPr>
              <a:t>purchasing-power parity holds, what is the nominal exchange rate (rubles per dollar)?</a:t>
            </a:r>
            <a:endParaRPr lang="en-US" sz="3000"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54727594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a:t>
            </a:r>
            <a:r>
              <a:rPr lang="en-US" dirty="0" smtClean="0">
                <a:solidFill>
                  <a:schemeClr val="accent6">
                    <a:lumMod val="50000"/>
                  </a:schemeClr>
                </a:solidFill>
              </a:rPr>
              <a:t>3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noAutofit/>
          </a:bodyPr>
          <a:lstStyle/>
          <a:p>
            <a:pPr marL="0" indent="0">
              <a:buNone/>
            </a:pPr>
            <a:r>
              <a:rPr lang="en-US" sz="3000" dirty="0">
                <a:solidFill>
                  <a:srgbClr val="C00000"/>
                </a:solidFill>
              </a:rPr>
              <a:t>1. </a:t>
            </a:r>
            <a:r>
              <a:rPr lang="en-US" sz="3000" dirty="0">
                <a:solidFill>
                  <a:schemeClr val="accent6">
                    <a:lumMod val="50000"/>
                  </a:schemeClr>
                </a:solidFill>
              </a:rPr>
              <a:t>Which of the following statements about a country with a trade deficit is </a:t>
            </a:r>
            <a:r>
              <a:rPr lang="en-US" sz="3000" u="sng" dirty="0">
                <a:solidFill>
                  <a:schemeClr val="accent6">
                    <a:lumMod val="50000"/>
                  </a:schemeClr>
                </a:solidFill>
              </a:rPr>
              <a:t>not true</a:t>
            </a:r>
            <a:r>
              <a:rPr lang="en-US" sz="3000" dirty="0">
                <a:solidFill>
                  <a:schemeClr val="accent6">
                    <a:lumMod val="50000"/>
                  </a:schemeClr>
                </a:solidFill>
              </a:rPr>
              <a:t>?</a:t>
            </a:r>
          </a:p>
          <a:p>
            <a:pPr marL="400050" lvl="1" indent="0">
              <a:buNone/>
            </a:pPr>
            <a:r>
              <a:rPr lang="en-US" sz="3000" dirty="0">
                <a:solidFill>
                  <a:srgbClr val="C00000"/>
                </a:solidFill>
              </a:rPr>
              <a:t>A.</a:t>
            </a:r>
            <a:r>
              <a:rPr lang="en-US" sz="3000" dirty="0">
                <a:solidFill>
                  <a:schemeClr val="tx1"/>
                </a:solidFill>
              </a:rPr>
              <a:t>	Exports &lt; imports</a:t>
            </a:r>
          </a:p>
          <a:p>
            <a:pPr marL="400050" lvl="1" indent="0">
              <a:buNone/>
            </a:pPr>
            <a:r>
              <a:rPr lang="en-US" sz="3000" dirty="0">
                <a:solidFill>
                  <a:srgbClr val="C00000"/>
                </a:solidFill>
              </a:rPr>
              <a:t>B.</a:t>
            </a:r>
            <a:r>
              <a:rPr lang="en-US" sz="3000" dirty="0">
                <a:solidFill>
                  <a:schemeClr val="tx1"/>
                </a:solidFill>
              </a:rPr>
              <a:t>	Net capital outflow &lt; 0</a:t>
            </a:r>
          </a:p>
          <a:p>
            <a:pPr marL="400050" lvl="1" indent="0">
              <a:buNone/>
            </a:pPr>
            <a:r>
              <a:rPr lang="en-US" sz="3000" dirty="0">
                <a:solidFill>
                  <a:srgbClr val="C00000"/>
                </a:solidFill>
              </a:rPr>
              <a:t>C.</a:t>
            </a:r>
            <a:r>
              <a:rPr lang="en-US" sz="3000" dirty="0">
                <a:solidFill>
                  <a:schemeClr val="tx1"/>
                </a:solidFill>
              </a:rPr>
              <a:t>	Investment &lt; saving</a:t>
            </a:r>
          </a:p>
          <a:p>
            <a:pPr marL="400050" lvl="1" indent="0">
              <a:buNone/>
            </a:pPr>
            <a:r>
              <a:rPr lang="en-US" sz="3000" dirty="0" smtClean="0">
                <a:solidFill>
                  <a:srgbClr val="C00000"/>
                </a:solidFill>
              </a:rPr>
              <a:t>D. </a:t>
            </a:r>
            <a:r>
              <a:rPr lang="en-US" sz="3000" dirty="0" smtClean="0">
                <a:solidFill>
                  <a:schemeClr val="tx1"/>
                </a:solidFill>
              </a:rPr>
              <a:t>Y  </a:t>
            </a:r>
            <a:r>
              <a:rPr lang="en-US" sz="3000" dirty="0">
                <a:solidFill>
                  <a:schemeClr val="tx1"/>
                </a:solidFill>
              </a:rPr>
              <a:t>&lt;  C + I + G  </a:t>
            </a:r>
            <a:endParaRPr lang="en-US" sz="3000" dirty="0" smtClean="0">
              <a:solidFill>
                <a:schemeClr val="tx1"/>
              </a:solidFill>
            </a:endParaRPr>
          </a:p>
          <a:p>
            <a:pPr marL="400050" lvl="1" indent="0">
              <a:buNone/>
            </a:pPr>
            <a:endParaRPr lang="en-US" sz="300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81000" y="4191000"/>
            <a:ext cx="8458200" cy="1981200"/>
          </a:xfrm>
        </p:spPr>
        <p:txBody>
          <a:bodyPr/>
          <a:lstStyle/>
          <a:p>
            <a:pPr marL="400050" lvl="1" indent="0">
              <a:buNone/>
            </a:pPr>
            <a:r>
              <a:rPr lang="en-US" sz="3000" dirty="0">
                <a:solidFill>
                  <a:schemeClr val="accent6">
                    <a:lumMod val="50000"/>
                  </a:schemeClr>
                </a:solidFill>
              </a:rPr>
              <a:t>A trade deficit means NX &lt; 0.  </a:t>
            </a:r>
          </a:p>
          <a:p>
            <a:pPr marL="400050" lvl="1" indent="0">
              <a:buNone/>
            </a:pPr>
            <a:r>
              <a:rPr lang="en-US" sz="3000" dirty="0">
                <a:solidFill>
                  <a:schemeClr val="accent6">
                    <a:lumMod val="50000"/>
                  </a:schemeClr>
                </a:solidFill>
              </a:rPr>
              <a:t>Since NX = S – I, a trade deficit implies I &gt; S. </a:t>
            </a:r>
          </a:p>
        </p:txBody>
      </p:sp>
      <p:sp>
        <p:nvSpPr>
          <p:cNvPr id="6" name="Rectangle 5"/>
          <p:cNvSpPr/>
          <p:nvPr/>
        </p:nvSpPr>
        <p:spPr>
          <a:xfrm>
            <a:off x="609600" y="3048000"/>
            <a:ext cx="4343399" cy="500279"/>
          </a:xfrm>
          <a:prstGeom prst="rect">
            <a:avLst/>
          </a:prstGeom>
          <a:noFill/>
          <a:ln w="57150">
            <a:solidFill>
              <a:srgbClr val="0000FF"/>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614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a:t>
            </a:r>
            <a:r>
              <a:rPr lang="en-US" dirty="0" smtClean="0">
                <a:solidFill>
                  <a:schemeClr val="accent6">
                    <a:lumMod val="50000"/>
                  </a:schemeClr>
                </a:solidFill>
              </a:rPr>
              <a:t>3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noAutofit/>
          </a:bodyPr>
          <a:lstStyle/>
          <a:p>
            <a:pPr marL="0" indent="0">
              <a:buNone/>
            </a:pPr>
            <a:r>
              <a:rPr lang="en-US" sz="3000" dirty="0">
                <a:solidFill>
                  <a:srgbClr val="C00000"/>
                </a:solidFill>
              </a:rPr>
              <a:t>2. </a:t>
            </a:r>
            <a:r>
              <a:rPr lang="en-US" sz="3000" dirty="0">
                <a:solidFill>
                  <a:schemeClr val="accent6">
                    <a:lumMod val="50000"/>
                  </a:schemeClr>
                </a:solidFill>
              </a:rPr>
              <a:t>A Ford Escape SUV sells for $24,000 in the U.S. and 720,000 rubles in Russia. If purchasing-power parity holds, what is the nominal exchange rate (rubles per dollar)?</a:t>
            </a:r>
            <a:endParaRPr lang="en-US" sz="3000"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p:txBody>
          <a:bodyPr/>
          <a:lstStyle/>
          <a:p>
            <a:r>
              <a:rPr lang="en-US" dirty="0"/>
              <a:t>P* = 720,000 rubles</a:t>
            </a:r>
          </a:p>
          <a:p>
            <a:r>
              <a:rPr lang="en-US" dirty="0" smtClean="0"/>
              <a:t>P </a:t>
            </a:r>
            <a:r>
              <a:rPr lang="en-US" dirty="0"/>
              <a:t>= $24,000</a:t>
            </a:r>
          </a:p>
          <a:p>
            <a:r>
              <a:rPr lang="en-US" dirty="0" smtClean="0"/>
              <a:t>e </a:t>
            </a:r>
            <a:r>
              <a:rPr lang="en-US" dirty="0"/>
              <a:t>= P*/P = 720000/24000 = </a:t>
            </a:r>
            <a:r>
              <a:rPr lang="en-US" dirty="0">
                <a:solidFill>
                  <a:schemeClr val="accent6">
                    <a:lumMod val="50000"/>
                  </a:schemeClr>
                </a:solidFill>
              </a:rPr>
              <a:t>30 rubles per dollar</a:t>
            </a:r>
          </a:p>
          <a:p>
            <a:endParaRPr lang="en-US" dirty="0"/>
          </a:p>
        </p:txBody>
      </p:sp>
    </p:spTree>
    <p:extLst>
      <p:ext uri="{BB962C8B-B14F-4D97-AF65-F5344CB8AC3E}">
        <p14:creationId xmlns:p14="http://schemas.microsoft.com/office/powerpoint/2010/main" val="2541986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wrap="square" anchor="t"/>
          <a:lstStyle/>
          <a:p>
            <a:r>
              <a:rPr lang="en-US" altLang="en-US" smtClean="0"/>
              <a:t>The Flow of Goods</a:t>
            </a:r>
          </a:p>
        </p:txBody>
      </p:sp>
      <p:sp>
        <p:nvSpPr>
          <p:cNvPr id="12291" name="Content Placeholder 2"/>
          <p:cNvSpPr>
            <a:spLocks noGrp="1"/>
          </p:cNvSpPr>
          <p:nvPr>
            <p:ph idx="1"/>
          </p:nvPr>
        </p:nvSpPr>
        <p:spPr/>
        <p:txBody>
          <a:bodyPr/>
          <a:lstStyle/>
          <a:p>
            <a:r>
              <a:rPr lang="en-US" altLang="en-US" dirty="0" smtClean="0"/>
              <a:t>Exports</a:t>
            </a:r>
          </a:p>
          <a:p>
            <a:pPr lvl="1"/>
            <a:r>
              <a:rPr lang="en-US" altLang="en-US" dirty="0" smtClean="0"/>
              <a:t>Goods and services that are produced domestically and sold abroad</a:t>
            </a:r>
          </a:p>
          <a:p>
            <a:r>
              <a:rPr lang="en-US" altLang="en-US" dirty="0" smtClean="0"/>
              <a:t>Imports</a:t>
            </a:r>
          </a:p>
          <a:p>
            <a:pPr lvl="1"/>
            <a:r>
              <a:rPr lang="en-US" altLang="en-US" dirty="0" smtClean="0"/>
              <a:t>Goods and services that are produced abroad and sold domestically</a:t>
            </a:r>
          </a:p>
          <a:p>
            <a:r>
              <a:rPr lang="en-US" altLang="en-US" dirty="0" smtClean="0"/>
              <a:t>Net exports (Trade balance)</a:t>
            </a:r>
          </a:p>
          <a:p>
            <a:pPr marL="457200" lvl="1" indent="0">
              <a:buNone/>
            </a:pPr>
            <a:r>
              <a:rPr lang="en-US" altLang="en-US" dirty="0" smtClean="0"/>
              <a:t>= Value of exports – value of imports</a:t>
            </a:r>
          </a:p>
        </p:txBody>
      </p:sp>
      <p:sp>
        <p:nvSpPr>
          <p:cNvPr id="1229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711350C4-4AD2-4C25-95E3-F9CA0D20EEAA}" type="slidenum">
              <a:rPr lang="en-US" altLang="en-US" sz="1200" smtClean="0">
                <a:solidFill>
                  <a:srgbClr val="000000"/>
                </a:solidFill>
              </a:rPr>
              <a:pPr algn="ctr" eaLnBrk="1" hangingPunct="1"/>
              <a:t>5</a:t>
            </a:fld>
            <a:endParaRPr lang="en-US" altLang="en-US" sz="1200" smtClean="0">
              <a:solidFill>
                <a:srgbClr val="000000"/>
              </a:solidFill>
            </a:endParaRPr>
          </a:p>
        </p:txBody>
      </p:sp>
      <p:sp>
        <p:nvSpPr>
          <p:cNvPr id="122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2864931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2800" dirty="0" smtClean="0"/>
              <a:t>Net </a:t>
            </a:r>
            <a:r>
              <a:rPr lang="en-US" sz="2800" dirty="0"/>
              <a:t>exports are the value of domestic goods </a:t>
            </a:r>
            <a:r>
              <a:rPr lang="en-US" sz="2800" dirty="0" smtClean="0"/>
              <a:t>and services </a:t>
            </a:r>
            <a:r>
              <a:rPr lang="en-US" sz="2800" dirty="0"/>
              <a:t>sold abroad (exports) minus the value </a:t>
            </a:r>
            <a:r>
              <a:rPr lang="en-US" sz="2800" dirty="0" smtClean="0"/>
              <a:t>of foreign </a:t>
            </a:r>
            <a:r>
              <a:rPr lang="en-US" sz="2800" dirty="0"/>
              <a:t>goods and services sold domestically (imports).</a:t>
            </a:r>
          </a:p>
          <a:p>
            <a:pPr>
              <a:buSzPct val="120000"/>
              <a:buFont typeface="Arial" pitchFamily="34" charset="0"/>
              <a:buChar char="•"/>
            </a:pPr>
            <a:r>
              <a:rPr lang="en-US" sz="2800" dirty="0"/>
              <a:t>Net capital outflow is the acquisition of foreign </a:t>
            </a:r>
            <a:r>
              <a:rPr lang="en-US" sz="2800" dirty="0" smtClean="0"/>
              <a:t>assets by </a:t>
            </a:r>
            <a:r>
              <a:rPr lang="en-US" sz="2800" dirty="0"/>
              <a:t>domestic residents (capital outflow) minus </a:t>
            </a:r>
            <a:r>
              <a:rPr lang="en-US" sz="2800" dirty="0" smtClean="0"/>
              <a:t>the acquisition </a:t>
            </a:r>
            <a:r>
              <a:rPr lang="en-US" sz="2800" dirty="0"/>
              <a:t>of domestic assets by foreigners (</a:t>
            </a:r>
            <a:r>
              <a:rPr lang="en-US" sz="2800" dirty="0" smtClean="0"/>
              <a:t>capital inflow</a:t>
            </a:r>
            <a:r>
              <a:rPr lang="en-US" sz="2800" dirty="0"/>
              <a:t>). </a:t>
            </a:r>
            <a:endParaRPr lang="en-US" sz="2800" dirty="0" smtClean="0"/>
          </a:p>
          <a:p>
            <a:pPr>
              <a:buSzPct val="120000"/>
              <a:buFont typeface="Arial" pitchFamily="34" charset="0"/>
              <a:buChar char="•"/>
            </a:pPr>
            <a:r>
              <a:rPr lang="en-US" sz="2800" dirty="0" smtClean="0"/>
              <a:t>An </a:t>
            </a:r>
            <a:r>
              <a:rPr lang="en-US" sz="2800" dirty="0"/>
              <a:t>economy’s net capital outflow </a:t>
            </a:r>
            <a:r>
              <a:rPr lang="en-US" sz="2800" dirty="0" smtClean="0"/>
              <a:t>= </a:t>
            </a:r>
            <a:r>
              <a:rPr lang="en-US" sz="2800" dirty="0"/>
              <a:t>its net exports </a:t>
            </a:r>
            <a:endParaRPr lang="en-US" sz="2800" dirty="0" smtClean="0"/>
          </a:p>
          <a:p>
            <a:pPr lvl="1">
              <a:buSzPct val="120000"/>
              <a:buFont typeface="Arial" pitchFamily="34" charset="0"/>
              <a:buChar char="•"/>
            </a:pPr>
            <a:r>
              <a:rPr lang="en-US" sz="2800" dirty="0" smtClean="0"/>
              <a:t>Because </a:t>
            </a:r>
            <a:r>
              <a:rPr lang="en-US" sz="2800" dirty="0"/>
              <a:t>every international </a:t>
            </a:r>
            <a:r>
              <a:rPr lang="en-US" sz="2800" dirty="0" smtClean="0"/>
              <a:t>transaction involves </a:t>
            </a:r>
            <a:r>
              <a:rPr lang="en-US" sz="2800" dirty="0"/>
              <a:t>an exchange of an asset for a good or </a:t>
            </a:r>
            <a:r>
              <a:rPr lang="en-US" sz="2800" dirty="0" smtClean="0"/>
              <a:t>service.</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9989896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2800" dirty="0" smtClean="0"/>
              <a:t>An </a:t>
            </a:r>
            <a:r>
              <a:rPr lang="en-US" sz="2800" dirty="0"/>
              <a:t>economy’s saving can be used either to </a:t>
            </a:r>
            <a:r>
              <a:rPr lang="en-US" sz="2800" dirty="0" smtClean="0"/>
              <a:t>finance investment </a:t>
            </a:r>
            <a:r>
              <a:rPr lang="en-US" sz="2800" dirty="0"/>
              <a:t>at home or to buy assets abroad. </a:t>
            </a:r>
            <a:endParaRPr lang="en-US" sz="2800" dirty="0" smtClean="0"/>
          </a:p>
          <a:p>
            <a:pPr lvl="1">
              <a:buSzPct val="120000"/>
              <a:buFont typeface="Arial" pitchFamily="34" charset="0"/>
              <a:buChar char="•"/>
            </a:pPr>
            <a:r>
              <a:rPr lang="en-US" sz="2800" dirty="0" smtClean="0"/>
              <a:t>National </a:t>
            </a:r>
            <a:r>
              <a:rPr lang="en-US" sz="2800" dirty="0"/>
              <a:t>saving equals domestic investment plus </a:t>
            </a:r>
            <a:r>
              <a:rPr lang="en-US" sz="2800" dirty="0" smtClean="0"/>
              <a:t>net capital </a:t>
            </a:r>
            <a:r>
              <a:rPr lang="en-US" sz="2800" dirty="0"/>
              <a:t>outflow.</a:t>
            </a:r>
          </a:p>
          <a:p>
            <a:pPr>
              <a:buSzPct val="120000"/>
              <a:buFont typeface="Arial" pitchFamily="34" charset="0"/>
              <a:buChar char="•"/>
            </a:pPr>
            <a:r>
              <a:rPr lang="en-US" sz="2800" dirty="0" smtClean="0"/>
              <a:t>The </a:t>
            </a:r>
            <a:r>
              <a:rPr lang="en-US" sz="2800" dirty="0"/>
              <a:t>nominal exchange rate is the relative price of </a:t>
            </a:r>
            <a:r>
              <a:rPr lang="en-US" sz="2800" dirty="0" smtClean="0"/>
              <a:t>the currency </a:t>
            </a:r>
            <a:r>
              <a:rPr lang="en-US" sz="2800" dirty="0"/>
              <a:t>of two countries, and the real exchange </a:t>
            </a:r>
            <a:r>
              <a:rPr lang="en-US" sz="2800" dirty="0" smtClean="0"/>
              <a:t>rate is </a:t>
            </a:r>
            <a:r>
              <a:rPr lang="en-US" sz="2800" dirty="0"/>
              <a:t>the relative price of the goods and services of </a:t>
            </a:r>
            <a:r>
              <a:rPr lang="en-US" sz="2800" dirty="0" smtClean="0"/>
              <a:t>two countries</a:t>
            </a:r>
            <a:r>
              <a:rPr lang="en-US" sz="2800" dirty="0"/>
              <a:t>. </a:t>
            </a:r>
            <a:endParaRPr lang="en-US" sz="2800" dirty="0" smtClean="0"/>
          </a:p>
          <a:p>
            <a:pPr>
              <a:buSzPct val="120000"/>
              <a:buFont typeface="Arial" pitchFamily="34" charset="0"/>
              <a:buChar char="•"/>
            </a:pPr>
            <a:r>
              <a:rPr lang="en-US" sz="2800" dirty="0" smtClean="0"/>
              <a:t>When </a:t>
            </a:r>
            <a:r>
              <a:rPr lang="en-US" sz="2800" dirty="0"/>
              <a:t>the nominal exchange rate changes </a:t>
            </a:r>
            <a:r>
              <a:rPr lang="en-US" sz="2800" dirty="0" smtClean="0"/>
              <a:t>so that </a:t>
            </a:r>
            <a:r>
              <a:rPr lang="en-US" sz="2800" dirty="0"/>
              <a:t>each dollar buys more foreign currency, the </a:t>
            </a:r>
            <a:r>
              <a:rPr lang="en-US" sz="2800" dirty="0" smtClean="0"/>
              <a:t>dollar is </a:t>
            </a:r>
            <a:r>
              <a:rPr lang="en-US" sz="2800" dirty="0"/>
              <a:t>said to appreciate or strengthen.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02750558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2800" dirty="0" smtClean="0"/>
              <a:t>When </a:t>
            </a:r>
            <a:r>
              <a:rPr lang="en-US" sz="2800" dirty="0"/>
              <a:t>the </a:t>
            </a:r>
            <a:r>
              <a:rPr lang="en-US" sz="2800" dirty="0" smtClean="0"/>
              <a:t>nominal exchange </a:t>
            </a:r>
            <a:r>
              <a:rPr lang="en-US" sz="2800" dirty="0"/>
              <a:t>rate changes so that each dollar buys </a:t>
            </a:r>
            <a:r>
              <a:rPr lang="en-US" sz="2800" dirty="0" smtClean="0"/>
              <a:t>less foreign </a:t>
            </a:r>
            <a:r>
              <a:rPr lang="en-US" sz="2800" dirty="0"/>
              <a:t>currency, the dollar is said to depreciate </a:t>
            </a:r>
            <a:r>
              <a:rPr lang="en-US" sz="2800" dirty="0" smtClean="0"/>
              <a:t>or weaken</a:t>
            </a:r>
            <a:r>
              <a:rPr lang="en-US" sz="2800" dirty="0"/>
              <a:t>.</a:t>
            </a:r>
          </a:p>
          <a:p>
            <a:pPr>
              <a:buSzPct val="120000"/>
              <a:buFont typeface="Arial" pitchFamily="34" charset="0"/>
              <a:buChar char="•"/>
            </a:pPr>
            <a:r>
              <a:rPr lang="en-US" sz="2800" dirty="0" smtClean="0"/>
              <a:t>According </a:t>
            </a:r>
            <a:r>
              <a:rPr lang="en-US" sz="2800" dirty="0"/>
              <a:t>to the theory of </a:t>
            </a:r>
            <a:r>
              <a:rPr lang="en-US" sz="2800" dirty="0" smtClean="0"/>
              <a:t>PPP, a dollar </a:t>
            </a:r>
            <a:r>
              <a:rPr lang="en-US" sz="2800" dirty="0"/>
              <a:t>(or a unit of any other currency) should be </a:t>
            </a:r>
            <a:r>
              <a:rPr lang="en-US" sz="2800" dirty="0" smtClean="0"/>
              <a:t>able to </a:t>
            </a:r>
            <a:r>
              <a:rPr lang="en-US" sz="2800" dirty="0"/>
              <a:t>buy the same quantity of goods in all countries.</a:t>
            </a:r>
          </a:p>
          <a:p>
            <a:pPr marL="457200" lvl="1" indent="0">
              <a:buSzPct val="120000"/>
              <a:buNone/>
            </a:pPr>
            <a:r>
              <a:rPr lang="en-US" sz="2700" dirty="0" smtClean="0"/>
              <a:t>- Implies </a:t>
            </a:r>
            <a:r>
              <a:rPr lang="en-US" sz="2700" dirty="0"/>
              <a:t>that the nominal exchange </a:t>
            </a:r>
            <a:r>
              <a:rPr lang="en-US" sz="2700" dirty="0" smtClean="0"/>
              <a:t>rate between </a:t>
            </a:r>
            <a:r>
              <a:rPr lang="en-US" sz="2700" dirty="0"/>
              <a:t>the currencies of two countries should </a:t>
            </a:r>
            <a:r>
              <a:rPr lang="en-US" sz="2700" dirty="0" smtClean="0"/>
              <a:t>reflect the </a:t>
            </a:r>
            <a:r>
              <a:rPr lang="en-US" sz="2700" dirty="0"/>
              <a:t>price levels in those countries. </a:t>
            </a:r>
            <a:endParaRPr lang="en-US" sz="2700" dirty="0" smtClean="0"/>
          </a:p>
          <a:p>
            <a:pPr marL="457200" lvl="1" indent="0">
              <a:buSzPct val="120000"/>
              <a:buNone/>
            </a:pPr>
            <a:r>
              <a:rPr lang="en-US" sz="2700" dirty="0" smtClean="0"/>
              <a:t>- Countries with </a:t>
            </a:r>
            <a:r>
              <a:rPr lang="en-US" sz="2700" dirty="0"/>
              <a:t>relatively high inflation should have </a:t>
            </a:r>
            <a:r>
              <a:rPr lang="en-US" sz="2700" dirty="0" smtClean="0"/>
              <a:t>depreciating currencies</a:t>
            </a:r>
            <a:r>
              <a:rPr lang="en-US" sz="2700" dirty="0"/>
              <a:t>, and countries with relatively low </a:t>
            </a:r>
            <a:r>
              <a:rPr lang="en-US" sz="2700" dirty="0" smtClean="0"/>
              <a:t>inflation should </a:t>
            </a:r>
            <a:r>
              <a:rPr lang="en-US" sz="2700" dirty="0"/>
              <a:t>have appreciating currencies.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81936231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	</a:t>
            </a:r>
            <a:r>
              <a:rPr lang="en-US" dirty="0">
                <a:solidFill>
                  <a:schemeClr val="accent6">
                    <a:lumMod val="50000"/>
                  </a:schemeClr>
                </a:solidFill>
              </a:rPr>
              <a:t>	</a:t>
            </a:r>
            <a:r>
              <a:rPr lang="en-US" dirty="0">
                <a:solidFill>
                  <a:srgbClr val="AE1221"/>
                </a:solidFill>
              </a:rPr>
              <a:t>Variables that affect NX</a:t>
            </a:r>
            <a:endParaRPr lang="en-US" dirty="0"/>
          </a:p>
        </p:txBody>
      </p:sp>
      <p:sp>
        <p:nvSpPr>
          <p:cNvPr id="3" name="Content Placeholder 2"/>
          <p:cNvSpPr>
            <a:spLocks noGrp="1"/>
          </p:cNvSpPr>
          <p:nvPr>
            <p:ph idx="1"/>
          </p:nvPr>
        </p:nvSpPr>
        <p:spPr/>
        <p:txBody>
          <a:bodyPr>
            <a:noAutofit/>
          </a:bodyPr>
          <a:lstStyle/>
          <a:p>
            <a:pPr marL="0" indent="0">
              <a:buNone/>
            </a:pPr>
            <a:r>
              <a:rPr lang="en-US" sz="3000" dirty="0">
                <a:solidFill>
                  <a:schemeClr val="accent6">
                    <a:lumMod val="50000"/>
                  </a:schemeClr>
                </a:solidFill>
              </a:rPr>
              <a:t>What do you think would happen to </a:t>
            </a:r>
            <a:r>
              <a:rPr lang="en-US" sz="3000" dirty="0" smtClean="0">
                <a:solidFill>
                  <a:schemeClr val="accent6">
                    <a:lumMod val="50000"/>
                  </a:schemeClr>
                </a:solidFill>
              </a:rPr>
              <a:t>U.S</a:t>
            </a:r>
            <a:r>
              <a:rPr lang="en-US" sz="3000" dirty="0">
                <a:solidFill>
                  <a:schemeClr val="accent6">
                    <a:lumMod val="50000"/>
                  </a:schemeClr>
                </a:solidFill>
              </a:rPr>
              <a:t>. net exports if:</a:t>
            </a:r>
          </a:p>
          <a:p>
            <a:pPr marL="514350" indent="-514350">
              <a:buClr>
                <a:srgbClr val="C00000"/>
              </a:buClr>
              <a:buFont typeface="+mj-lt"/>
              <a:buAutoNum type="alphaUcPeriod"/>
            </a:pPr>
            <a:r>
              <a:rPr lang="en-US" sz="3000" dirty="0" smtClean="0">
                <a:solidFill>
                  <a:schemeClr val="tx1"/>
                </a:solidFill>
              </a:rPr>
              <a:t>Canada </a:t>
            </a:r>
            <a:r>
              <a:rPr lang="en-US" sz="3000" dirty="0">
                <a:solidFill>
                  <a:schemeClr val="tx1"/>
                </a:solidFill>
              </a:rPr>
              <a:t>experiences a recession </a:t>
            </a:r>
            <a:r>
              <a:rPr lang="en-US" sz="3000" dirty="0" smtClean="0">
                <a:solidFill>
                  <a:schemeClr val="tx1"/>
                </a:solidFill>
              </a:rPr>
              <a:t>(</a:t>
            </a:r>
            <a:r>
              <a:rPr lang="en-US" sz="3000" dirty="0">
                <a:solidFill>
                  <a:schemeClr val="tx1"/>
                </a:solidFill>
              </a:rPr>
              <a:t>falling incomes, rising unemployment)</a:t>
            </a:r>
          </a:p>
          <a:p>
            <a:pPr marL="514350" indent="-514350">
              <a:buClr>
                <a:srgbClr val="C00000"/>
              </a:buClr>
              <a:buFont typeface="+mj-lt"/>
              <a:buAutoNum type="alphaUcPeriod"/>
            </a:pPr>
            <a:r>
              <a:rPr lang="en-US" sz="3000" dirty="0" smtClean="0">
                <a:solidFill>
                  <a:schemeClr val="tx1"/>
                </a:solidFill>
              </a:rPr>
              <a:t>U.S</a:t>
            </a:r>
            <a:r>
              <a:rPr lang="en-US" sz="3000" dirty="0">
                <a:solidFill>
                  <a:schemeClr val="tx1"/>
                </a:solidFill>
              </a:rPr>
              <a:t>. consumers decide to be patriotic and </a:t>
            </a:r>
            <a:br>
              <a:rPr lang="en-US" sz="3000" dirty="0">
                <a:solidFill>
                  <a:schemeClr val="tx1"/>
                </a:solidFill>
              </a:rPr>
            </a:br>
            <a:r>
              <a:rPr lang="en-US" sz="3000" dirty="0">
                <a:solidFill>
                  <a:schemeClr val="tx1"/>
                </a:solidFill>
              </a:rPr>
              <a:t>buy more products “Made in the U.S.A.” </a:t>
            </a:r>
          </a:p>
          <a:p>
            <a:pPr marL="514350" indent="-514350">
              <a:buClr>
                <a:srgbClr val="C00000"/>
              </a:buClr>
              <a:buFont typeface="+mj-lt"/>
              <a:buAutoNum type="alphaUcPeriod"/>
            </a:pPr>
            <a:r>
              <a:rPr lang="en-US" sz="3000" dirty="0" smtClean="0">
                <a:solidFill>
                  <a:schemeClr val="tx1"/>
                </a:solidFill>
              </a:rPr>
              <a:t>Prices </a:t>
            </a:r>
            <a:r>
              <a:rPr lang="en-US" sz="3000" dirty="0">
                <a:solidFill>
                  <a:schemeClr val="tx1"/>
                </a:solidFill>
              </a:rPr>
              <a:t>of goods produced in Mexico rise faster than prices of goods produced in the U.S.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0986907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a:t>
            </a:r>
            <a:r>
              <a:rPr lang="en-US" dirty="0" smtClean="0">
                <a:solidFill>
                  <a:schemeClr val="accent6">
                    <a:lumMod val="50000"/>
                  </a:schemeClr>
                </a:solidFill>
              </a:rPr>
              <a:t>1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noAutofit/>
          </a:bodyPr>
          <a:lstStyle/>
          <a:p>
            <a:pPr marL="514350" indent="-514350">
              <a:buClr>
                <a:srgbClr val="C00000"/>
              </a:buClr>
              <a:buFont typeface="+mj-lt"/>
              <a:buAutoNum type="alphaUcPeriod"/>
            </a:pPr>
            <a:r>
              <a:rPr lang="en-US" sz="3000" dirty="0" smtClean="0">
                <a:solidFill>
                  <a:schemeClr val="tx1"/>
                </a:solidFill>
              </a:rPr>
              <a:t>Canada </a:t>
            </a:r>
            <a:r>
              <a:rPr lang="en-US" sz="3000" dirty="0">
                <a:solidFill>
                  <a:schemeClr val="tx1"/>
                </a:solidFill>
              </a:rPr>
              <a:t>experiences a recession (falling incomes, rising </a:t>
            </a:r>
            <a:r>
              <a:rPr lang="en-US" sz="3000" dirty="0" smtClean="0">
                <a:solidFill>
                  <a:schemeClr val="tx1"/>
                </a:solidFill>
              </a:rPr>
              <a:t>unemployment)</a:t>
            </a:r>
          </a:p>
          <a:p>
            <a:pPr marL="0" indent="0">
              <a:buClr>
                <a:srgbClr val="C00000"/>
              </a:buClr>
              <a:buNone/>
            </a:pPr>
            <a:r>
              <a:rPr lang="en-US" sz="3000" dirty="0">
                <a:solidFill>
                  <a:schemeClr val="tx1"/>
                </a:solidFill>
              </a:rPr>
              <a:t>	</a:t>
            </a:r>
            <a:r>
              <a:rPr lang="en-US" sz="2800" dirty="0" smtClean="0">
                <a:solidFill>
                  <a:srgbClr val="C00000"/>
                </a:solidFill>
              </a:rPr>
              <a:t>U.S</a:t>
            </a:r>
            <a:r>
              <a:rPr lang="en-US" sz="2800" dirty="0">
                <a:solidFill>
                  <a:srgbClr val="C00000"/>
                </a:solidFill>
              </a:rPr>
              <a:t>. net exports would fall </a:t>
            </a:r>
            <a:br>
              <a:rPr lang="en-US" sz="2800" dirty="0">
                <a:solidFill>
                  <a:srgbClr val="C00000"/>
                </a:solidFill>
              </a:rPr>
            </a:br>
            <a:r>
              <a:rPr lang="en-US" sz="2800" dirty="0" smtClean="0">
                <a:solidFill>
                  <a:schemeClr val="accent6">
                    <a:lumMod val="50000"/>
                  </a:schemeClr>
                </a:solidFill>
              </a:rPr>
              <a:t>	due </a:t>
            </a:r>
            <a:r>
              <a:rPr lang="en-US" sz="2800" dirty="0">
                <a:solidFill>
                  <a:schemeClr val="accent6">
                    <a:lumMod val="50000"/>
                  </a:schemeClr>
                </a:solidFill>
              </a:rPr>
              <a:t>to a fall in Canadian consumers’ </a:t>
            </a:r>
            <a:r>
              <a:rPr lang="en-US" sz="2800" dirty="0" smtClean="0">
                <a:solidFill>
                  <a:schemeClr val="accent6">
                    <a:lumMod val="50000"/>
                  </a:schemeClr>
                </a:solidFill>
              </a:rPr>
              <a:t>	purchases </a:t>
            </a:r>
            <a:r>
              <a:rPr lang="en-US" sz="2800" dirty="0">
                <a:solidFill>
                  <a:schemeClr val="accent6">
                    <a:lumMod val="50000"/>
                  </a:schemeClr>
                </a:solidFill>
              </a:rPr>
              <a:t>of U.S. exports</a:t>
            </a:r>
          </a:p>
          <a:p>
            <a:pPr marL="914400" lvl="1" indent="-514350">
              <a:buClr>
                <a:srgbClr val="C00000"/>
              </a:buClr>
              <a:buFont typeface="+mj-lt"/>
              <a:buAutoNum type="alphaUcPeriod"/>
            </a:pPr>
            <a:endParaRPr lang="en-US" sz="2600" dirty="0">
              <a:solidFill>
                <a:schemeClr val="tx1"/>
              </a:solidFill>
            </a:endParaRPr>
          </a:p>
          <a:p>
            <a:pPr marL="514350" indent="-514350">
              <a:buClr>
                <a:srgbClr val="C00000"/>
              </a:buClr>
              <a:buFont typeface="+mj-lt"/>
              <a:buAutoNum type="alphaUcPeriod"/>
            </a:pPr>
            <a:r>
              <a:rPr lang="en-US" sz="3000" dirty="0">
                <a:solidFill>
                  <a:schemeClr val="tx1"/>
                </a:solidFill>
              </a:rPr>
              <a:t>U.S. consumers decide to be patriotic and </a:t>
            </a:r>
            <a:br>
              <a:rPr lang="en-US" sz="3000" dirty="0">
                <a:solidFill>
                  <a:schemeClr val="tx1"/>
                </a:solidFill>
              </a:rPr>
            </a:br>
            <a:r>
              <a:rPr lang="en-US" sz="3000" dirty="0">
                <a:solidFill>
                  <a:schemeClr val="tx1"/>
                </a:solidFill>
              </a:rPr>
              <a:t>buy more products “Made in the U.S.A.” </a:t>
            </a:r>
          </a:p>
          <a:p>
            <a:pPr marL="0" indent="0">
              <a:buClr>
                <a:srgbClr val="C00000"/>
              </a:buClr>
              <a:buNone/>
            </a:pPr>
            <a:r>
              <a:rPr lang="en-US" sz="3000" dirty="0" smtClean="0">
                <a:solidFill>
                  <a:schemeClr val="tx1"/>
                </a:solidFill>
              </a:rPr>
              <a:t>	</a:t>
            </a:r>
            <a:r>
              <a:rPr lang="en-US" sz="2800" dirty="0" smtClean="0">
                <a:solidFill>
                  <a:srgbClr val="C00000"/>
                </a:solidFill>
              </a:rPr>
              <a:t>U.S</a:t>
            </a:r>
            <a:r>
              <a:rPr lang="en-US" sz="2800" dirty="0">
                <a:solidFill>
                  <a:srgbClr val="C00000"/>
                </a:solidFill>
              </a:rPr>
              <a:t>. net exports would rise </a:t>
            </a:r>
            <a:endParaRPr lang="en-US" sz="2800" dirty="0" smtClean="0">
              <a:solidFill>
                <a:srgbClr val="C00000"/>
              </a:solidFill>
            </a:endParaRPr>
          </a:p>
          <a:p>
            <a:pPr marL="0" indent="0">
              <a:buClr>
                <a:srgbClr val="C00000"/>
              </a:buClr>
              <a:buNone/>
            </a:pPr>
            <a:r>
              <a:rPr lang="en-US" sz="2800" dirty="0">
                <a:solidFill>
                  <a:schemeClr val="accent6">
                    <a:lumMod val="50000"/>
                  </a:schemeClr>
                </a:solidFill>
              </a:rPr>
              <a:t>	</a:t>
            </a:r>
            <a:r>
              <a:rPr lang="en-US" sz="2800" dirty="0" smtClean="0">
                <a:solidFill>
                  <a:schemeClr val="accent6">
                    <a:lumMod val="50000"/>
                  </a:schemeClr>
                </a:solidFill>
              </a:rPr>
              <a:t>due </a:t>
            </a:r>
            <a:r>
              <a:rPr lang="en-US" sz="2800" dirty="0">
                <a:solidFill>
                  <a:schemeClr val="accent6">
                    <a:lumMod val="50000"/>
                  </a:schemeClr>
                </a:solidFill>
              </a:rPr>
              <a:t>to a fall in imports</a:t>
            </a:r>
          </a:p>
          <a:p>
            <a:pPr marL="0" indent="0">
              <a:buClr>
                <a:srgbClr val="C00000"/>
              </a:buClr>
              <a:buNone/>
            </a:pPr>
            <a:endParaRPr lang="en-US" sz="3000"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9544885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a:t>
            </a:r>
            <a:r>
              <a:rPr lang="en-US" dirty="0" smtClean="0">
                <a:solidFill>
                  <a:schemeClr val="accent6">
                    <a:lumMod val="50000"/>
                  </a:schemeClr>
                </a:solidFill>
              </a:rPr>
              <a:t>1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noAutofit/>
          </a:bodyPr>
          <a:lstStyle/>
          <a:p>
            <a:pPr marL="514350" indent="-514350">
              <a:buClr>
                <a:srgbClr val="C00000"/>
              </a:buClr>
              <a:buFont typeface="+mj-lt"/>
              <a:buAutoNum type="alphaUcPeriod" startAt="3"/>
            </a:pPr>
            <a:r>
              <a:rPr lang="en-US" sz="3000" dirty="0" smtClean="0">
                <a:solidFill>
                  <a:schemeClr val="tx1"/>
                </a:solidFill>
              </a:rPr>
              <a:t>Prices </a:t>
            </a:r>
            <a:r>
              <a:rPr lang="en-US" sz="3000" dirty="0">
                <a:solidFill>
                  <a:schemeClr val="tx1"/>
                </a:solidFill>
              </a:rPr>
              <a:t>of goods produced in Mexico rise faster than prices of goods produced in the U.S</a:t>
            </a:r>
            <a:r>
              <a:rPr lang="en-US" sz="3000" dirty="0" smtClean="0">
                <a:solidFill>
                  <a:schemeClr val="tx1"/>
                </a:solidFill>
              </a:rPr>
              <a:t>.</a:t>
            </a:r>
          </a:p>
          <a:p>
            <a:pPr marL="400050" lvl="1" indent="0">
              <a:buClr>
                <a:srgbClr val="C00000"/>
              </a:buClr>
              <a:buNone/>
            </a:pPr>
            <a:endParaRPr lang="en-US" dirty="0" smtClean="0">
              <a:solidFill>
                <a:schemeClr val="tx1"/>
              </a:solidFill>
            </a:endParaRPr>
          </a:p>
          <a:p>
            <a:pPr marL="400050" lvl="1" indent="0">
              <a:buClr>
                <a:srgbClr val="C00000"/>
              </a:buClr>
              <a:buNone/>
            </a:pPr>
            <a:r>
              <a:rPr lang="en-US" dirty="0" smtClean="0">
                <a:solidFill>
                  <a:schemeClr val="tx1"/>
                </a:solidFill>
              </a:rPr>
              <a:t>This </a:t>
            </a:r>
            <a:r>
              <a:rPr lang="en-US" dirty="0">
                <a:solidFill>
                  <a:schemeClr val="tx1"/>
                </a:solidFill>
              </a:rPr>
              <a:t>makes U.S. goods more attractive relative to Mexico’s goods.</a:t>
            </a:r>
          </a:p>
          <a:p>
            <a:pPr marL="400050" lvl="1" indent="0">
              <a:buClr>
                <a:srgbClr val="C00000"/>
              </a:buClr>
              <a:buNone/>
            </a:pPr>
            <a:r>
              <a:rPr lang="en-US" dirty="0" smtClean="0">
                <a:solidFill>
                  <a:schemeClr val="tx1"/>
                </a:solidFill>
              </a:rPr>
              <a:t>Exports </a:t>
            </a:r>
            <a:r>
              <a:rPr lang="en-US" dirty="0">
                <a:solidFill>
                  <a:schemeClr val="tx1"/>
                </a:solidFill>
              </a:rPr>
              <a:t>to Mexico increase, </a:t>
            </a:r>
            <a:br>
              <a:rPr lang="en-US" dirty="0">
                <a:solidFill>
                  <a:schemeClr val="tx1"/>
                </a:solidFill>
              </a:rPr>
            </a:br>
            <a:r>
              <a:rPr lang="en-US" dirty="0">
                <a:solidFill>
                  <a:schemeClr val="tx1"/>
                </a:solidFill>
              </a:rPr>
              <a:t>imports from Mexico decrease, </a:t>
            </a:r>
            <a:br>
              <a:rPr lang="en-US" dirty="0">
                <a:solidFill>
                  <a:schemeClr val="tx1"/>
                </a:solidFill>
              </a:rPr>
            </a:br>
            <a:r>
              <a:rPr lang="en-US" dirty="0">
                <a:solidFill>
                  <a:schemeClr val="tx1"/>
                </a:solidFill>
              </a:rPr>
              <a:t>so </a:t>
            </a:r>
            <a:r>
              <a:rPr lang="en-US" dirty="0">
                <a:solidFill>
                  <a:srgbClr val="C00000"/>
                </a:solidFill>
              </a:rPr>
              <a:t>U.S. net exports increase. </a:t>
            </a:r>
          </a:p>
          <a:p>
            <a:pPr marL="400050" lvl="1" indent="0">
              <a:buClr>
                <a:srgbClr val="C00000"/>
              </a:buClr>
              <a:buNone/>
            </a:pPr>
            <a:endParaRPr lang="en-US" sz="2600"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3030557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wrap="square" anchor="t"/>
          <a:lstStyle/>
          <a:p>
            <a:r>
              <a:rPr lang="en-US" altLang="en-US" dirty="0"/>
              <a:t>Variables that Influence </a:t>
            </a:r>
            <a:r>
              <a:rPr lang="en-US" altLang="en-US" dirty="0" smtClean="0"/>
              <a:t>NX</a:t>
            </a:r>
          </a:p>
        </p:txBody>
      </p:sp>
      <p:sp>
        <p:nvSpPr>
          <p:cNvPr id="16387" name="Content Placeholder 2"/>
          <p:cNvSpPr>
            <a:spLocks noGrp="1"/>
          </p:cNvSpPr>
          <p:nvPr>
            <p:ph idx="1"/>
          </p:nvPr>
        </p:nvSpPr>
        <p:spPr/>
        <p:txBody>
          <a:bodyPr/>
          <a:lstStyle/>
          <a:p>
            <a:r>
              <a:rPr lang="en-US" altLang="en-US" dirty="0" smtClean="0"/>
              <a:t>Factors that might influence a country’s exports, imports, and net exports:</a:t>
            </a:r>
          </a:p>
          <a:p>
            <a:pPr lvl="1"/>
            <a:r>
              <a:rPr lang="en-US" altLang="en-US" sz="3000" dirty="0"/>
              <a:t>Consumers’ preferences for foreign and domestic goods</a:t>
            </a:r>
          </a:p>
          <a:p>
            <a:pPr lvl="1"/>
            <a:r>
              <a:rPr lang="en-US" altLang="en-US" sz="3000" dirty="0" smtClean="0"/>
              <a:t>Prices </a:t>
            </a:r>
            <a:r>
              <a:rPr lang="en-US" altLang="en-US" sz="3000" dirty="0"/>
              <a:t>of goods at home and abroad</a:t>
            </a:r>
          </a:p>
          <a:p>
            <a:pPr lvl="1"/>
            <a:r>
              <a:rPr lang="en-US" altLang="en-US" sz="3000" dirty="0"/>
              <a:t>Exchange rates at which </a:t>
            </a:r>
            <a:r>
              <a:rPr lang="en-US" altLang="en-US" sz="3000" dirty="0" smtClean="0"/>
              <a:t>foreign </a:t>
            </a:r>
            <a:r>
              <a:rPr lang="en-US" altLang="en-US" sz="3000" dirty="0"/>
              <a:t>currency trades for domestic </a:t>
            </a:r>
            <a:r>
              <a:rPr lang="en-US" altLang="en-US" sz="3000" dirty="0" smtClean="0"/>
              <a:t>currency</a:t>
            </a:r>
          </a:p>
          <a:p>
            <a:pPr lvl="1"/>
            <a:r>
              <a:rPr lang="en-US" altLang="en-US" sz="3000" dirty="0" smtClean="0"/>
              <a:t>Incomes of consumers at home and abroad</a:t>
            </a:r>
          </a:p>
          <a:p>
            <a:pPr lvl="1"/>
            <a:r>
              <a:rPr lang="en-US" altLang="en-US" sz="3000" dirty="0" smtClean="0"/>
              <a:t>Transportation costs</a:t>
            </a:r>
          </a:p>
          <a:p>
            <a:pPr lvl="1"/>
            <a:r>
              <a:rPr lang="en-US" altLang="en-US" sz="3000" dirty="0" smtClean="0"/>
              <a:t>Government policies</a:t>
            </a:r>
          </a:p>
        </p:txBody>
      </p:sp>
      <p:sp>
        <p:nvSpPr>
          <p:cNvPr id="1638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866E6DFF-28A3-458E-B512-E1CA703D85F2}" type="slidenum">
              <a:rPr lang="en-US" altLang="en-US" sz="1200" smtClean="0">
                <a:solidFill>
                  <a:srgbClr val="000000"/>
                </a:solidFill>
              </a:rPr>
              <a:pPr algn="ctr" eaLnBrk="1" hangingPunct="1"/>
              <a:t>9</a:t>
            </a:fld>
            <a:endParaRPr lang="en-US" altLang="en-US" sz="1200" smtClean="0">
              <a:solidFill>
                <a:srgbClr val="000000"/>
              </a:solidFill>
            </a:endParaRPr>
          </a:p>
        </p:txBody>
      </p:sp>
      <p:sp>
        <p:nvSpPr>
          <p:cNvPr id="163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542322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30009</TotalTime>
  <Words>7916</Words>
  <Application>Microsoft Office PowerPoint</Application>
  <PresentationFormat>On-screen Show (4:3)</PresentationFormat>
  <Paragraphs>622</Paragraphs>
  <Slides>52</Slides>
  <Notes>52</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1</vt:i4>
      </vt:variant>
      <vt:variant>
        <vt:lpstr>Slide Titles</vt:lpstr>
      </vt:variant>
      <vt:variant>
        <vt:i4>52</vt:i4>
      </vt:variant>
    </vt:vector>
  </HeadingPairs>
  <TitlesOfParts>
    <vt:vector size="71" baseType="lpstr">
      <vt:lpstr>Arial</vt:lpstr>
      <vt:lpstr>Arial Narrow</vt:lpstr>
      <vt:lpstr>Calibri</vt:lpstr>
      <vt:lpstr>Cambria</vt:lpstr>
      <vt:lpstr>Cambria Math</vt:lpstr>
      <vt:lpstr>Sabon-Bold</vt:lpstr>
      <vt:lpstr>Tahoma</vt:lpstr>
      <vt:lpstr>Times New Roman</vt:lpstr>
      <vt:lpstr>Wingdings</vt:lpstr>
      <vt:lpstr>Chapter title</vt:lpstr>
      <vt:lpstr>Intro / Summary</vt:lpstr>
      <vt:lpstr>Chapter content</vt:lpstr>
      <vt:lpstr>Figure</vt:lpstr>
      <vt:lpstr>Table</vt:lpstr>
      <vt:lpstr>ActiveLearning</vt:lpstr>
      <vt:lpstr>Case study</vt:lpstr>
      <vt:lpstr>Ask Experts</vt:lpstr>
      <vt:lpstr>Appendix</vt:lpstr>
      <vt:lpstr>Worksheet</vt:lpstr>
      <vt:lpstr>PowerPoint Presentation</vt:lpstr>
      <vt:lpstr>Look for the answers to these questions:</vt:lpstr>
      <vt:lpstr>Introduction </vt:lpstr>
      <vt:lpstr>Basic Concepts</vt:lpstr>
      <vt:lpstr>The Flow of Goods</vt:lpstr>
      <vt:lpstr>Active Learning 1  Variables that affect NX</vt:lpstr>
      <vt:lpstr>Active Learning 1   Answers</vt:lpstr>
      <vt:lpstr>Active Learning 1   Answers</vt:lpstr>
      <vt:lpstr>Variables that Influence NX</vt:lpstr>
      <vt:lpstr>Trade Surpluses &amp; Deficits</vt:lpstr>
      <vt:lpstr>ASK THE EXPERTS</vt:lpstr>
      <vt:lpstr>ASK THE EXPERTS</vt:lpstr>
      <vt:lpstr>The U.S. Economy’s Increasing Openness</vt:lpstr>
      <vt:lpstr>The Flow of Financial Resources</vt:lpstr>
      <vt:lpstr>The Flow of Capital</vt:lpstr>
      <vt:lpstr>Variables that Influence NCO</vt:lpstr>
      <vt:lpstr>The Equality of NX and NCO</vt:lpstr>
      <vt:lpstr>The Equality of NX and NCO</vt:lpstr>
      <vt:lpstr>The Equality of NX and NCO</vt:lpstr>
      <vt:lpstr>Saving and Investment</vt:lpstr>
      <vt:lpstr>International Flows</vt:lpstr>
      <vt:lpstr>Is the U.S. trade deficit a national problem?</vt:lpstr>
      <vt:lpstr>Is the U.S. trade deficit a national problem?</vt:lpstr>
      <vt:lpstr>Is the U.S. trade deficit a national problem?</vt:lpstr>
      <vt:lpstr>Is the U.S. trade deficit a national problem?</vt:lpstr>
      <vt:lpstr>U.S. Saving, Investment, and NCO, 1950–2016</vt:lpstr>
      <vt:lpstr>Is the U.S. trade deficit a national problem?</vt:lpstr>
      <vt:lpstr>The U.S. Trade Deficit</vt:lpstr>
      <vt:lpstr>The Nominal Exchange Rate</vt:lpstr>
      <vt:lpstr>Prices for International Transactions</vt:lpstr>
      <vt:lpstr>Prices for International Transactions</vt:lpstr>
      <vt:lpstr>The Real Exchange Rate</vt:lpstr>
      <vt:lpstr>Example With One Good</vt:lpstr>
      <vt:lpstr>Interpreting the Real Exchange Rate</vt:lpstr>
      <vt:lpstr>Active Learning 2  Compute a real exchange rate</vt:lpstr>
      <vt:lpstr>Active Learning 2   Answers</vt:lpstr>
      <vt:lpstr>The Real Exchange Rate  With Many Goods</vt:lpstr>
      <vt:lpstr>The Law of One Price</vt:lpstr>
      <vt:lpstr>Example: The Law of One Price</vt:lpstr>
      <vt:lpstr>Purchasing-Power Parity, PPP</vt:lpstr>
      <vt:lpstr>Example: Purchasing-Power Parity (PPP)</vt:lpstr>
      <vt:lpstr>Implications of PPP</vt:lpstr>
      <vt:lpstr>Implications of PPP</vt:lpstr>
      <vt:lpstr>Limitations of PPP</vt:lpstr>
      <vt:lpstr>Limitations of PPP</vt:lpstr>
      <vt:lpstr>Inflation &amp; Depreciation in a Cross-Section of 31 Countries</vt:lpstr>
      <vt:lpstr>Active Learning 3 Chapter review questions</vt:lpstr>
      <vt:lpstr>Active Learning 3    Answers</vt:lpstr>
      <vt:lpstr>Active Learning 3    Answers</vt:lpstr>
      <vt:lpstr>Summary </vt:lpstr>
      <vt:lpstr>Summary </vt:lpstr>
      <vt:lpstr>Summary </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Lawrence Parkes</cp:lastModifiedBy>
  <cp:revision>1470</cp:revision>
  <dcterms:created xsi:type="dcterms:W3CDTF">2016-03-16T19:41:09Z</dcterms:created>
  <dcterms:modified xsi:type="dcterms:W3CDTF">2017-03-23T19:51:46Z</dcterms:modified>
</cp:coreProperties>
</file>