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5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62" r:id="rId4"/>
    <p:sldId id="261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101F57A-0F3F-463F-A24F-C935D09681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3715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8ADCB73-6EA3-4BC9-9269-D9EFB8AE71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6947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C570206-F16C-4FA3-8182-0E2CCE75E5D4}" type="slidenum">
              <a:rPr lang="en-US" altLang="en-US" smtClean="0">
                <a:latin typeface="Arial" panose="020B0604020202020204" pitchFamily="34" charset="0"/>
              </a:rPr>
              <a:pPr/>
              <a:t>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3684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A2EAEF4-5B94-4762-BE8F-91374BCDAA8E}" type="slidenum">
              <a:rPr lang="en-US" altLang="en-US" smtClean="0">
                <a:latin typeface="Arial" panose="020B0604020202020204" pitchFamily="34" charset="0"/>
              </a:rPr>
              <a:pPr/>
              <a:t>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290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58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759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Financial Markets &amp; Institutions, Sub-Prime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D77BD-B802-4EED-AD57-1EB38FFDB5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397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Financial Markets &amp; Institutions, Sub-Prime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08CE8-1550-43A7-AFFF-51FB2F364B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021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Financial Markets &amp; Institutions, Sub-Prime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7B7D0-1223-4FD6-89F9-3B19DEA691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072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Financial Markets &amp; Institutions, Sub-Prime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BDD12-80AE-4ABA-88DB-8CB80A9335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24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Financial Markets &amp; Institutions, Sub-Prime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688B2-FBC0-4758-9426-7D63D7EE5B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510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Financial Markets &amp; Institutions, Sub-Prime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4CA8B-D869-4721-9287-0BAA6AC4CA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070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Financial Markets &amp; Institutions, Sub-Prime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E1E09-87EB-4142-ABB4-E360EE2584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14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Financial Markets &amp; Institutions, Sub-Prime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25ABA-0C2D-48E9-910A-EA41B5D480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9949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Financial Markets &amp; Institutions, Sub-Prime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C202B-CD0D-40DF-A3A5-E03B7C3FD2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28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Financial Markets &amp; Institutions, Sub-Prime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C8DDF-1283-4454-8839-7BA69331ED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951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Financial Markets &amp; Institutions, Sub-Prime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80AA-942D-47C9-BA09-84A2C02553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36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Financial Markets &amp; Institutions, Sub-Prime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0A99C-74DA-4D06-8BE0-B5C5B74242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16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500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6656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 altLang="en-US"/>
              <a:t>Financial Markets &amp; Institutions, Sub-Prime</a:t>
            </a:r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540556A-CB57-477F-BEF7-7659E4C0A2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rgbClr val="FFFF00"/>
                </a:solidFill>
              </a:rPr>
              <a:t>Money and Banking</a:t>
            </a:r>
            <a:r>
              <a:rPr lang="en-US" sz="4800" dirty="0">
                <a:solidFill>
                  <a:srgbClr val="FFFF00"/>
                </a:solidFill>
              </a:rPr>
              <a:t/>
            </a:r>
            <a:br>
              <a:rPr lang="en-US" sz="4800" dirty="0">
                <a:solidFill>
                  <a:srgbClr val="FFFF00"/>
                </a:solidFill>
              </a:rPr>
            </a:br>
            <a:r>
              <a:rPr lang="en-US" sz="1800" dirty="0">
                <a:solidFill>
                  <a:srgbClr val="FFFF00"/>
                </a:solidFill>
              </a:rPr>
              <a:t/>
            </a:r>
            <a:br>
              <a:rPr lang="en-US" sz="1800" dirty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SS I 2017</a:t>
            </a:r>
            <a:endParaRPr lang="en-US" altLang="en-US" sz="2400" dirty="0" smtClean="0">
              <a:latin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Dr. Andrew L. H. Parkes</a:t>
            </a:r>
          </a:p>
          <a:p>
            <a:pPr eaLnBrk="1" hangingPunct="1">
              <a:defRPr/>
            </a:pPr>
            <a:endParaRPr lang="en-US" altLang="en-US" sz="1000" dirty="0" smtClean="0"/>
          </a:p>
          <a:p>
            <a:pPr eaLnBrk="1" hangingPunct="1">
              <a:defRPr/>
            </a:pPr>
            <a:r>
              <a:rPr lang="en-GB" altLang="en-US" sz="1800" i="1" dirty="0" smtClean="0">
                <a:solidFill>
                  <a:schemeClr val="hlink"/>
                </a:solidFill>
              </a:rPr>
              <a:t>“A Macroeconomic Understanding for use in Business”</a:t>
            </a:r>
          </a:p>
          <a:p>
            <a:pPr eaLnBrk="1" hangingPunct="1">
              <a:defRPr/>
            </a:pPr>
            <a:r>
              <a:rPr lang="en-US" altLang="en-US" sz="1800" dirty="0" smtClean="0">
                <a:solidFill>
                  <a:schemeClr val="hlink"/>
                </a:solidFill>
              </a:rPr>
              <a:t>“Sub Prime”</a:t>
            </a:r>
          </a:p>
        </p:txBody>
      </p:sp>
      <p:pic>
        <p:nvPicPr>
          <p:cNvPr id="5124" name="Picture 4" descr="logo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0"/>
            <a:ext cx="14763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7772400" y="61722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2000" b="1">
                <a:effectLst>
                  <a:outerShdw blurRad="38100" dist="38100" dir="2700000" algn="tl">
                    <a:srgbClr val="000000"/>
                  </a:outerShdw>
                </a:effectLst>
                <a:ea typeface="SimSun" panose="02010600030101010101" pitchFamily="2" charset="-122"/>
              </a:rPr>
              <a:t>卜安吉</a:t>
            </a:r>
            <a:r>
              <a:rPr lang="zh-CN" altLang="en-US" sz="2000">
                <a:ea typeface="SimSun" panose="02010600030101010101" pitchFamily="2" charset="-122"/>
              </a:rPr>
              <a:t> </a:t>
            </a:r>
            <a:endParaRPr lang="en-GB" alt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Financial Markets &amp; Institutions, Sub-Prime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46A9F-1CBE-4408-8663-21F68435ADC5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6148" name="Picture 14" descr="0921-nat-webECON-jp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810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Text Box 16"/>
          <p:cNvSpPr txBox="1">
            <a:spLocks noChangeArrowheads="1"/>
          </p:cNvSpPr>
          <p:nvPr/>
        </p:nvSpPr>
        <p:spPr bwMode="auto">
          <a:xfrm>
            <a:off x="4800600" y="1828800"/>
            <a:ext cx="3429000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800"/>
              <a:t> Some Stock Value Changes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800">
                <a:solidFill>
                  <a:srgbClr val="FFFF00"/>
                </a:solidFill>
              </a:rPr>
              <a:t> From Market Peak on </a:t>
            </a:r>
          </a:p>
          <a:p>
            <a:pPr lvl="1">
              <a:spcBef>
                <a:spcPct val="50000"/>
              </a:spcBef>
              <a:buClrTx/>
              <a:buFontTx/>
              <a:buChar char="•"/>
            </a:pPr>
            <a:r>
              <a:rPr lang="en-US" altLang="en-US" sz="1800">
                <a:solidFill>
                  <a:srgbClr val="FFFF00"/>
                </a:solidFill>
              </a:rPr>
              <a:t> Oct. 9 2007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800">
                <a:solidFill>
                  <a:srgbClr val="FFFF00"/>
                </a:solidFill>
              </a:rPr>
              <a:t> Eve AIG is down 95% as of</a:t>
            </a:r>
          </a:p>
          <a:p>
            <a:pPr lvl="1">
              <a:spcBef>
                <a:spcPct val="50000"/>
              </a:spcBef>
              <a:buClrTx/>
              <a:buFontTx/>
              <a:buChar char="•"/>
            </a:pPr>
            <a:r>
              <a:rPr lang="en-US" altLang="en-US" sz="1800">
                <a:solidFill>
                  <a:srgbClr val="FFFF00"/>
                </a:solidFill>
              </a:rPr>
              <a:t>Friday, Sept. 19, 2008</a:t>
            </a:r>
          </a:p>
        </p:txBody>
      </p:sp>
      <p:sp>
        <p:nvSpPr>
          <p:cNvPr id="97297" name="Rectangle 17"/>
          <p:cNvSpPr>
            <a:spLocks noGrp="1" noChangeArrowheads="1"/>
          </p:cNvSpPr>
          <p:nvPr>
            <p:ph type="title"/>
          </p:nvPr>
        </p:nvSpPr>
        <p:spPr>
          <a:xfrm>
            <a:off x="3886200" y="274638"/>
            <a:ext cx="480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smtClean="0">
                <a:solidFill>
                  <a:schemeClr val="hlink"/>
                </a:solidFill>
              </a:rPr>
              <a:t>“Sub-Prime” </a:t>
            </a:r>
            <a:br>
              <a:rPr lang="en-US" altLang="en-US" sz="4000" smtClean="0">
                <a:solidFill>
                  <a:schemeClr val="hlink"/>
                </a:solidFill>
              </a:rPr>
            </a:br>
            <a:r>
              <a:rPr lang="en-US" altLang="en-US" sz="4000" smtClean="0">
                <a:solidFill>
                  <a:schemeClr val="hlink"/>
                </a:solidFill>
              </a:rPr>
              <a:t>Fallout</a:t>
            </a:r>
          </a:p>
        </p:txBody>
      </p:sp>
      <p:pic>
        <p:nvPicPr>
          <p:cNvPr id="6151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114800"/>
            <a:ext cx="32766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Financial Markets &amp; Institutions, Sub-Prime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3532E-C615-4B1C-81A3-48C7CBC44914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318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smtClean="0"/>
              <a:t>Merrill-Lynch and Lehman Bros</a:t>
            </a:r>
          </a:p>
        </p:txBody>
      </p:sp>
      <p:pic>
        <p:nvPicPr>
          <p:cNvPr id="819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762000"/>
            <a:ext cx="9144000" cy="5334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Financial Markets &amp; Institutions, Sub-Prime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8F6F4-3578-402C-B495-EBE54D266B85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953000"/>
            <a:ext cx="79248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smtClean="0">
                <a:solidFill>
                  <a:schemeClr val="hlink"/>
                </a:solidFill>
                <a:latin typeface="Times New Roman" panose="02020603050405020304" pitchFamily="18" charset="0"/>
              </a:rPr>
              <a:t>A total of $180 Billion had been offered globally before Saturday when Ben and Henry ordered up another $700 billion for the U.S. alone.</a:t>
            </a:r>
          </a:p>
        </p:txBody>
      </p:sp>
      <p:pic>
        <p:nvPicPr>
          <p:cNvPr id="10245" name="Picture 4" descr="logo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14763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13" name="Rectangle 13"/>
          <p:cNvSpPr>
            <a:spLocks noChangeArrowheads="1"/>
          </p:cNvSpPr>
          <p:nvPr/>
        </p:nvSpPr>
        <p:spPr bwMode="auto">
          <a:xfrm>
            <a:off x="609600" y="-76200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4000" smtClean="0">
                <a:solidFill>
                  <a:schemeClr val="hlink"/>
                </a:solidFill>
              </a:rPr>
              <a:t>The “Sub-Prime” Fallout</a:t>
            </a:r>
          </a:p>
        </p:txBody>
      </p:sp>
      <p:pic>
        <p:nvPicPr>
          <p:cNvPr id="10247" name="Picture 16" descr="19fed-graf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76200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Financial Markets &amp; Institutions, Sub-Prime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C7E4A-0FEF-4465-B125-C1F231AD09AF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029200"/>
            <a:ext cx="79248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smtClean="0">
                <a:solidFill>
                  <a:schemeClr val="hlink"/>
                </a:solidFill>
                <a:latin typeface="Times New Roman" panose="02020603050405020304" pitchFamily="18" charset="0"/>
              </a:rPr>
              <a:t>Here is a picture taken right at the beginning of August, right before the Olympics began.  SEE “PRIME!”</a:t>
            </a:r>
          </a:p>
        </p:txBody>
      </p:sp>
      <p:pic>
        <p:nvPicPr>
          <p:cNvPr id="11269" name="Picture 3" descr="logo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14763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609600" y="-76200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4000" smtClean="0">
                <a:solidFill>
                  <a:schemeClr val="hlink"/>
                </a:solidFill>
              </a:rPr>
              <a:t>The “Sub-Prime” Fallout</a:t>
            </a:r>
          </a:p>
        </p:txBody>
      </p:sp>
      <p:pic>
        <p:nvPicPr>
          <p:cNvPr id="11271" name="Picture 6" descr="0804-biz-LEND-we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66800"/>
            <a:ext cx="7696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Financial Markets &amp; Institutions, Sub-Prime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BF6F3-7197-43C7-95D3-0018F0D01EDD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029200"/>
            <a:ext cx="79248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smtClean="0">
                <a:solidFill>
                  <a:schemeClr val="hlink"/>
                </a:solidFill>
                <a:latin typeface="Times New Roman" panose="02020603050405020304" pitchFamily="18" charset="0"/>
              </a:rPr>
              <a:t>Free Markets and the government?!?</a:t>
            </a:r>
          </a:p>
        </p:txBody>
      </p:sp>
      <p:pic>
        <p:nvPicPr>
          <p:cNvPr id="12293" name="Picture 3" descr="logo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14763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609600" y="-76200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4000" smtClean="0">
                <a:solidFill>
                  <a:schemeClr val="hlink"/>
                </a:solidFill>
              </a:rPr>
              <a:t>The “Sub-Prime” Fallout</a:t>
            </a:r>
          </a:p>
        </p:txBody>
      </p:sp>
      <p:pic>
        <p:nvPicPr>
          <p:cNvPr id="1229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44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Financial Markets &amp; Institutions, Sub-Prime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096D4A-58D1-49AA-929D-E9B7A391A5C8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5257800"/>
            <a:ext cx="6781800" cy="76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b="1" smtClean="0">
                <a:solidFill>
                  <a:schemeClr val="hlink"/>
                </a:solidFill>
                <a:latin typeface="Times New Roman" panose="02020603050405020304" pitchFamily="18" charset="0"/>
              </a:rPr>
              <a:t>Bigger than Social Security?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b="1" smtClean="0">
                <a:solidFill>
                  <a:schemeClr val="hlink"/>
                </a:solidFill>
                <a:latin typeface="Times New Roman" panose="02020603050405020304" pitchFamily="18" charset="0"/>
              </a:rPr>
              <a:t>Almost as big as National Security!!</a:t>
            </a:r>
          </a:p>
        </p:txBody>
      </p:sp>
      <p:pic>
        <p:nvPicPr>
          <p:cNvPr id="13317" name="Picture 3" descr="logo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14763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609600" y="-76200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4000" smtClean="0">
                <a:solidFill>
                  <a:schemeClr val="hlink"/>
                </a:solidFill>
              </a:rPr>
              <a:t>The “Sub-Prime” Fallout</a:t>
            </a:r>
          </a:p>
        </p:txBody>
      </p:sp>
      <p:pic>
        <p:nvPicPr>
          <p:cNvPr id="13319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914400"/>
            <a:ext cx="8382000" cy="4114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1083</TotalTime>
  <Words>197</Words>
  <Application>Microsoft Office PowerPoint</Application>
  <PresentationFormat>On-screen Show (4:3)</PresentationFormat>
  <Paragraphs>36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SimSun</vt:lpstr>
      <vt:lpstr>Arial</vt:lpstr>
      <vt:lpstr>Tahoma</vt:lpstr>
      <vt:lpstr>Times New Roman</vt:lpstr>
      <vt:lpstr>Wingdings</vt:lpstr>
      <vt:lpstr>Slit</vt:lpstr>
      <vt:lpstr>Money and Banking  SS I 2017</vt:lpstr>
      <vt:lpstr>“Sub-Prime”  Fallout</vt:lpstr>
      <vt:lpstr>Merrill-Lynch and Lehman Bros</vt:lpstr>
      <vt:lpstr>PowerPoint Presentation</vt:lpstr>
      <vt:lpstr>PowerPoint Presentation</vt:lpstr>
      <vt:lpstr>PowerPoint Presentation</vt:lpstr>
      <vt:lpstr>PowerPoint Presentation</vt:lpstr>
    </vt:vector>
  </TitlesOfParts>
  <Company>Parkes Enterprises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  FIN 102</dc:title>
  <dc:creator>Andrew L. H. Parkes</dc:creator>
  <cp:lastModifiedBy>Andrew Lawrence Parkes</cp:lastModifiedBy>
  <cp:revision>38</cp:revision>
  <dcterms:created xsi:type="dcterms:W3CDTF">2007-09-02T00:43:53Z</dcterms:created>
  <dcterms:modified xsi:type="dcterms:W3CDTF">2017-06-15T16:35:25Z</dcterms:modified>
</cp:coreProperties>
</file>