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9" r:id="rId3"/>
    <p:sldId id="265" r:id="rId4"/>
    <p:sldId id="266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4" r:id="rId13"/>
    <p:sldId id="270" r:id="rId14"/>
    <p:sldId id="271" r:id="rId15"/>
    <p:sldId id="272" r:id="rId16"/>
    <p:sldId id="273" r:id="rId17"/>
    <p:sldId id="275" r:id="rId18"/>
    <p:sldId id="277" r:id="rId19"/>
    <p:sldId id="276" r:id="rId20"/>
    <p:sldId id="279" r:id="rId21"/>
    <p:sldId id="278" r:id="rId22"/>
    <p:sldId id="280" r:id="rId23"/>
    <p:sldId id="282" r:id="rId24"/>
    <p:sldId id="281" r:id="rId25"/>
    <p:sldId id="283" r:id="rId26"/>
    <p:sldId id="284" r:id="rId27"/>
    <p:sldId id="285" r:id="rId28"/>
    <p:sldId id="293" r:id="rId29"/>
    <p:sldId id="294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35" clrIdx="0"/>
  <p:cmAuthor id="1" name="Skaalrud, Andra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6FAA3-1F7C-3C45-9EC0-E321F6F11DDA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2B0E-86E4-8F4C-A91B-930BD6F3F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2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A53E655-8EFB-E344-9E76-CA9979E86002}" type="datetime1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025EBAF-8620-2B4E-94BF-39C9E3BB6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95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96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40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91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03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36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02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79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53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2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5663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95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08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795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078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40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604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902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145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9396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5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075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9926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8813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5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30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00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8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09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6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10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4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43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0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7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90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2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6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17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40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10-</a:t>
            </a:r>
            <a:fld id="{D57AFA9A-CB9A-DB4B-AF45-A4ADB1EF6A97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10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The Environment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10.1 Environment and Development: The Basic Issues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 sz="2600" dirty="0"/>
              <a:t>Natural resource based livelihoods are at </a:t>
            </a:r>
            <a:r>
              <a:rPr lang="en-US" sz="2600" dirty="0" smtClean="0"/>
              <a:t>risk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Scope of Domestic-Origin Environmental Degradation: An Overview</a:t>
            </a:r>
          </a:p>
          <a:p>
            <a:pPr eaLnBrk="1" hangingPunct="1"/>
            <a:r>
              <a:rPr lang="en-US" sz="2600" dirty="0"/>
              <a:t>Environmental problems have consequences both for health and productivity</a:t>
            </a:r>
          </a:p>
          <a:p>
            <a:pPr lvl="1" eaLnBrk="1" hangingPunct="1"/>
            <a:r>
              <a:rPr lang="en-US" sz="2600" dirty="0"/>
              <a:t>Loss of agricultural productivity </a:t>
            </a:r>
          </a:p>
          <a:p>
            <a:pPr lvl="1" eaLnBrk="1" hangingPunct="1"/>
            <a:r>
              <a:rPr lang="en-US" sz="2600" dirty="0"/>
              <a:t>Prevalence of unsanitary conditions created by lack of clean water and sanitation</a:t>
            </a:r>
          </a:p>
          <a:p>
            <a:pPr lvl="1" eaLnBrk="1" hangingPunct="1"/>
            <a:r>
              <a:rPr lang="en-US" sz="2600" dirty="0"/>
              <a:t>Dependence on biomass fuels and pollution</a:t>
            </a:r>
          </a:p>
          <a:p>
            <a:pPr lvl="1" eaLnBrk="1" hangingPunct="1"/>
            <a:r>
              <a:rPr lang="en-US" sz="2600" dirty="0"/>
              <a:t>Airborne pollutants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800" dirty="0" smtClean="0"/>
              <a:t>Rural </a:t>
            </a:r>
            <a:r>
              <a:rPr lang="en-US" sz="2800" dirty="0"/>
              <a:t>Development and the Environment: A Tale of Two Villages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Representative African village</a:t>
            </a:r>
          </a:p>
          <a:p>
            <a:pPr eaLnBrk="1" hangingPunct="1"/>
            <a:r>
              <a:rPr lang="en-US" dirty="0" smtClean="0"/>
              <a:t>Representative </a:t>
            </a:r>
            <a:r>
              <a:rPr lang="en-US" dirty="0"/>
              <a:t>South American </a:t>
            </a:r>
            <a:r>
              <a:rPr lang="en-US" dirty="0" smtClean="0"/>
              <a:t>village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10.1  </a:t>
            </a:r>
            <a:r>
              <a:rPr lang="en-US" sz="2400" b="0" dirty="0"/>
              <a:t>Hypothetical Income-Pollution </a:t>
            </a:r>
            <a:r>
              <a:rPr lang="en-US" sz="2400" b="0" dirty="0" smtClean="0"/>
              <a:t>Relationship:</a:t>
            </a:r>
            <a:r>
              <a:rPr lang="en-US" sz="2400" b="0" dirty="0"/>
              <a:t> </a:t>
            </a:r>
            <a:r>
              <a:rPr lang="en-US" sz="2400" b="0" dirty="0" smtClean="0"/>
              <a:t>Environmental </a:t>
            </a:r>
            <a:r>
              <a:rPr lang="en-US" sz="2400" b="0" dirty="0"/>
              <a:t>Kuznets Curves</a:t>
            </a:r>
            <a:endParaRPr lang="en-US" sz="2400" dirty="0"/>
          </a:p>
        </p:txBody>
      </p:sp>
      <p:pic>
        <p:nvPicPr>
          <p:cNvPr id="2" name="Picture 1" descr="fig10_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28800"/>
            <a:ext cx="6273800" cy="368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76200"/>
            <a:ext cx="7620000" cy="1143000"/>
          </a:xfrm>
        </p:spPr>
        <p:txBody>
          <a:bodyPr anchor="ctr"/>
          <a:lstStyle/>
          <a:p>
            <a:pPr eaLnBrk="1" hangingPunct="1"/>
            <a:r>
              <a:rPr lang="en-US" sz="2800" dirty="0" smtClean="0"/>
              <a:t>10.2 </a:t>
            </a:r>
            <a:r>
              <a:rPr lang="en-US" sz="2800" dirty="0"/>
              <a:t>Global Warming and Climate Change: Scope, Migration, and Adaptation</a:t>
            </a:r>
            <a:endParaRPr lang="en-GB" sz="2800" dirty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534400" cy="4800600"/>
          </a:xfrm>
        </p:spPr>
        <p:txBody>
          <a:bodyPr rIns="91440"/>
          <a:lstStyle/>
          <a:p>
            <a:r>
              <a:rPr lang="en-US" sz="1800" dirty="0"/>
              <a:t>The benchmark 2007 Fourth IPCC report painted a dire picture for developing </a:t>
            </a:r>
            <a:r>
              <a:rPr lang="en-US" sz="1800" dirty="0" smtClean="0"/>
              <a:t>economies.</a:t>
            </a:r>
          </a:p>
          <a:p>
            <a:r>
              <a:rPr lang="en-US" sz="1800" dirty="0" smtClean="0"/>
              <a:t>Recent </a:t>
            </a:r>
            <a:r>
              <a:rPr lang="en-US" sz="1800" dirty="0"/>
              <a:t>follow up reports have amplified findings and </a:t>
            </a:r>
            <a:r>
              <a:rPr lang="en-US" sz="1800" dirty="0" smtClean="0"/>
              <a:t>concerns:</a:t>
            </a:r>
          </a:p>
          <a:p>
            <a:pPr lvl="1">
              <a:buFontTx/>
              <a:buChar char="-"/>
            </a:pPr>
            <a:r>
              <a:rPr lang="en-US" sz="1800" dirty="0" smtClean="0"/>
              <a:t>Summary </a:t>
            </a:r>
            <a:r>
              <a:rPr lang="en-US" sz="1800" dirty="0"/>
              <a:t>in World Bank 2009 World Development </a:t>
            </a:r>
            <a:r>
              <a:rPr lang="en-US" sz="1800" dirty="0" smtClean="0"/>
              <a:t>Report</a:t>
            </a:r>
          </a:p>
          <a:p>
            <a:pPr lvl="1">
              <a:buFontTx/>
              <a:buChar char="-"/>
            </a:pPr>
            <a:r>
              <a:rPr lang="en-US" sz="1800" dirty="0" smtClean="0"/>
              <a:t>2010 </a:t>
            </a:r>
            <a:r>
              <a:rPr lang="en-US" sz="1800" dirty="0"/>
              <a:t>U.S. NOAA study found evidence of global warming due </a:t>
            </a:r>
            <a:r>
              <a:rPr lang="en-US" sz="1800" dirty="0" smtClean="0"/>
              <a:t>to greenhouse </a:t>
            </a:r>
            <a:r>
              <a:rPr lang="en-US" sz="1800" dirty="0"/>
              <a:t>gases on all 11 indicators </a:t>
            </a:r>
            <a:r>
              <a:rPr lang="en-US" sz="1800" dirty="0" smtClean="0"/>
              <a:t>examined</a:t>
            </a:r>
          </a:p>
          <a:p>
            <a:pPr lvl="1">
              <a:buFontTx/>
              <a:buChar char="-"/>
            </a:pPr>
            <a:r>
              <a:rPr lang="en-US" sz="1800" dirty="0" smtClean="0"/>
              <a:t>2012 </a:t>
            </a:r>
            <a:r>
              <a:rPr lang="en-US" sz="1800" dirty="0"/>
              <a:t>and 2013 “Turn Down the Heat” Reports show severity </a:t>
            </a:r>
            <a:r>
              <a:rPr lang="en-US" sz="1800" dirty="0" smtClean="0"/>
              <a:t>of consequences </a:t>
            </a:r>
            <a:r>
              <a:rPr lang="en-US" sz="1800" dirty="0"/>
              <a:t>for developing </a:t>
            </a:r>
            <a:r>
              <a:rPr lang="en-US" sz="1800" dirty="0" smtClean="0"/>
              <a:t>countries</a:t>
            </a:r>
          </a:p>
          <a:p>
            <a:pPr lvl="1">
              <a:buFontTx/>
              <a:buChar char="-"/>
            </a:pPr>
            <a:r>
              <a:rPr lang="en-US" sz="1800" dirty="0" smtClean="0"/>
              <a:t>2013</a:t>
            </a:r>
            <a:r>
              <a:rPr lang="en-US" sz="1800" dirty="0"/>
              <a:t>/2014 Fifth IPCC reports </a:t>
            </a:r>
            <a:r>
              <a:rPr lang="en-US" sz="1800" dirty="0" smtClean="0"/>
              <a:t>released: Even </a:t>
            </a:r>
            <a:r>
              <a:rPr lang="en-US" sz="1800" dirty="0"/>
              <a:t>less uncertainty regarding human causes and severe physical and social consequences of greenhouse gas emissions-based global </a:t>
            </a:r>
            <a:r>
              <a:rPr lang="en-US" sz="1800" dirty="0" smtClean="0"/>
              <a:t>warming</a:t>
            </a:r>
          </a:p>
          <a:p>
            <a:r>
              <a:rPr lang="en-US" sz="1800" dirty="0" smtClean="0"/>
              <a:t>Impact of global warming likely hardest on the poorest</a:t>
            </a:r>
          </a:p>
          <a:p>
            <a:pPr eaLnBrk="1" hangingPunct="1"/>
            <a:r>
              <a:rPr lang="en-US" sz="1800" dirty="0" smtClean="0"/>
              <a:t>Agriculture </a:t>
            </a:r>
            <a:r>
              <a:rPr lang="en-US" sz="1800" dirty="0"/>
              <a:t>harmed in tropical and subtropical areas</a:t>
            </a:r>
          </a:p>
          <a:p>
            <a:pPr eaLnBrk="1" hangingPunct="1"/>
            <a:r>
              <a:rPr lang="en-US" sz="1800" dirty="0"/>
              <a:t>Resultant conflicts over natural resources may grow</a:t>
            </a:r>
          </a:p>
          <a:p>
            <a:pPr eaLnBrk="1" hangingPunct="1"/>
            <a:r>
              <a:rPr lang="en-US" sz="1800" dirty="0"/>
              <a:t>Range of adverse health impacts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500" dirty="0"/>
              <a:t>Some impacts of climate change in Developing Countries identified by IPCC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1800" dirty="0"/>
              <a:t>prolonged droughts, expanded desertification </a:t>
            </a:r>
          </a:p>
          <a:p>
            <a:pPr eaLnBrk="1" hangingPunct="1"/>
            <a:r>
              <a:rPr lang="en-US" sz="1800" dirty="0"/>
              <a:t>increased severity of storms with heavy flooding and erosion </a:t>
            </a:r>
          </a:p>
          <a:p>
            <a:pPr eaLnBrk="1" hangingPunct="1"/>
            <a:r>
              <a:rPr lang="en-US" sz="1800" dirty="0"/>
              <a:t>longer and more severe heat waves</a:t>
            </a:r>
          </a:p>
          <a:p>
            <a:pPr eaLnBrk="1" hangingPunct="1"/>
            <a:r>
              <a:rPr lang="en-US" sz="1800" dirty="0"/>
              <a:t>reduced summer river flow and water shortages </a:t>
            </a:r>
          </a:p>
          <a:p>
            <a:pPr eaLnBrk="1" hangingPunct="1"/>
            <a:r>
              <a:rPr lang="en-US" sz="1800" dirty="0"/>
              <a:t>decreased grain yields</a:t>
            </a:r>
          </a:p>
          <a:p>
            <a:pPr eaLnBrk="1" hangingPunct="1"/>
            <a:r>
              <a:rPr lang="en-US" sz="1800" dirty="0"/>
              <a:t>climate-induced spreading ranges of pests and disease </a:t>
            </a:r>
          </a:p>
          <a:p>
            <a:pPr eaLnBrk="1" hangingPunct="1"/>
            <a:r>
              <a:rPr lang="en-US" sz="1800" dirty="0"/>
              <a:t>lost and contaminated groundwater</a:t>
            </a:r>
          </a:p>
          <a:p>
            <a:pPr eaLnBrk="1" hangingPunct="1"/>
            <a:r>
              <a:rPr lang="en-US" sz="1800" dirty="0"/>
              <a:t>deteriorated freshwater lakes, coastal fisheries, mangroves, coral reefs</a:t>
            </a:r>
          </a:p>
          <a:p>
            <a:pPr eaLnBrk="1" hangingPunct="1"/>
            <a:r>
              <a:rPr lang="en-US" sz="1800" dirty="0"/>
              <a:t>coastal flooding </a:t>
            </a:r>
          </a:p>
          <a:p>
            <a:pPr eaLnBrk="1" hangingPunct="1"/>
            <a:r>
              <a:rPr lang="en-US" sz="1800" dirty="0"/>
              <a:t>loss of essential species such as pollinators and soil organisms, </a:t>
            </a:r>
          </a:p>
          <a:p>
            <a:pPr eaLnBrk="1" hangingPunct="1"/>
            <a:r>
              <a:rPr lang="en-US" sz="1800" dirty="0"/>
              <a:t>forest and crop fires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500" dirty="0" smtClean="0"/>
              <a:t>10.2 </a:t>
            </a:r>
            <a:r>
              <a:rPr lang="en-US" sz="2500" dirty="0"/>
              <a:t>Global Warming and Climate Change: Scope, Mitigation, and Adaptation</a:t>
            </a:r>
            <a:endParaRPr lang="en-GB" sz="2500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Problem primarily but not exclusively caused by developed countries </a:t>
            </a:r>
          </a:p>
          <a:p>
            <a:pPr lvl="1" eaLnBrk="1" hangingPunct="1"/>
            <a:r>
              <a:rPr lang="en-US" sz="2000" dirty="0"/>
              <a:t>Rapid industrial growth especially in Asia</a:t>
            </a:r>
          </a:p>
          <a:p>
            <a:pPr lvl="1" eaLnBrk="1" hangingPunct="1"/>
            <a:r>
              <a:rPr lang="en-US" sz="2000" dirty="0"/>
              <a:t>Deforestation in developing countries</a:t>
            </a:r>
          </a:p>
          <a:p>
            <a:pPr eaLnBrk="1" hangingPunct="1"/>
            <a:r>
              <a:rPr lang="en-US" sz="2400" dirty="0"/>
              <a:t>Strategies for mitigation</a:t>
            </a:r>
          </a:p>
          <a:p>
            <a:pPr lvl="1" eaLnBrk="1" hangingPunct="1"/>
            <a:r>
              <a:rPr lang="en-US" sz="2000" dirty="0"/>
              <a:t>Taxes on carbons</a:t>
            </a:r>
          </a:p>
          <a:p>
            <a:pPr lvl="1" eaLnBrk="1" hangingPunct="1"/>
            <a:r>
              <a:rPr lang="en-US" sz="2000" dirty="0"/>
              <a:t>Caps on greenhouse gases (with </a:t>
            </a:r>
            <a:r>
              <a:rPr lang="ja-JP" altLang="en-US" sz="2000" dirty="0"/>
              <a:t>“</a:t>
            </a:r>
            <a:r>
              <a:rPr lang="en-US" sz="2000" dirty="0"/>
              <a:t>carbon markets</a:t>
            </a:r>
            <a:r>
              <a:rPr lang="ja-JP" altLang="en-US" sz="2000" dirty="0"/>
              <a:t>”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dirty="0"/>
              <a:t>Subsidies to encourage technological progress</a:t>
            </a:r>
          </a:p>
          <a:p>
            <a:pPr eaLnBrk="1" hangingPunct="1"/>
            <a:r>
              <a:rPr lang="en-US" sz="2400" dirty="0"/>
              <a:t>Types of adaptation </a:t>
            </a:r>
          </a:p>
          <a:p>
            <a:pPr lvl="1" eaLnBrk="1" hangingPunct="1"/>
            <a:r>
              <a:rPr lang="en-US" sz="2000" dirty="0"/>
              <a:t>Planned (or </a:t>
            </a:r>
            <a:r>
              <a:rPr lang="ja-JP" altLang="en-US" sz="2000" dirty="0"/>
              <a:t>“</a:t>
            </a:r>
            <a:r>
              <a:rPr lang="en-US" sz="2000" dirty="0"/>
              <a:t>policy</a:t>
            </a:r>
            <a:r>
              <a:rPr lang="ja-JP" altLang="en-US" sz="2000" dirty="0"/>
              <a:t>”</a:t>
            </a:r>
            <a:r>
              <a:rPr lang="en-US" sz="2000" dirty="0"/>
              <a:t>) adaptation</a:t>
            </a:r>
          </a:p>
          <a:p>
            <a:pPr lvl="1" eaLnBrk="1" hangingPunct="1"/>
            <a:r>
              <a:rPr lang="en-US" sz="2000" dirty="0"/>
              <a:t>Autonomous adaptation (some types are reviewed in Box 10.1) </a:t>
            </a:r>
          </a:p>
          <a:p>
            <a:pPr lvl="1" eaLnBrk="1" hangingPunct="1"/>
            <a:endParaRPr lang="en-GB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10.3 </a:t>
            </a:r>
            <a:r>
              <a:rPr lang="en-US" dirty="0"/>
              <a:t>Economic Models of Environment Issues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Privately owned resources</a:t>
            </a:r>
          </a:p>
          <a:p>
            <a:pPr eaLnBrk="1" hangingPunct="1"/>
            <a:r>
              <a:rPr lang="en-US" sz="2400" dirty="0"/>
              <a:t>Inefficiencies result from imperfections in property rights</a:t>
            </a:r>
          </a:p>
          <a:p>
            <a:pPr eaLnBrk="1" hangingPunct="1"/>
            <a:r>
              <a:rPr lang="en-US" sz="2400" dirty="0"/>
              <a:t>Perfect property rights are characterized by</a:t>
            </a:r>
          </a:p>
          <a:p>
            <a:pPr lvl="1" eaLnBrk="1" hangingPunct="1"/>
            <a:r>
              <a:rPr lang="en-US" sz="2000" dirty="0"/>
              <a:t>Universality</a:t>
            </a:r>
          </a:p>
          <a:p>
            <a:pPr lvl="1" eaLnBrk="1" hangingPunct="1"/>
            <a:r>
              <a:rPr lang="en-US" sz="2000" dirty="0"/>
              <a:t>Exclusivity or Excludability</a:t>
            </a:r>
          </a:p>
          <a:p>
            <a:pPr lvl="1" eaLnBrk="1" hangingPunct="1"/>
            <a:r>
              <a:rPr lang="en-US" sz="2000" dirty="0"/>
              <a:t>Transferability</a:t>
            </a:r>
          </a:p>
          <a:p>
            <a:pPr lvl="1" eaLnBrk="1" hangingPunct="1"/>
            <a:r>
              <a:rPr lang="en-US" sz="2000" dirty="0"/>
              <a:t>Enforceability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Allocational efficiency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Equate PV of marginal net benefits of last unit consumed in each period</a:t>
            </a:r>
          </a:p>
          <a:p>
            <a:pPr eaLnBrk="1" hangingPunct="1"/>
            <a:r>
              <a:rPr lang="en-US" dirty="0"/>
              <a:t>That is, for allocational efficiency, consumer must be indifferent between consuming last unit in this period or in another period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10.3 </a:t>
            </a:r>
            <a:r>
              <a:rPr lang="en-US" dirty="0"/>
              <a:t>Economic Models of Environment Issues (cont</a:t>
            </a:r>
            <a:r>
              <a:rPr lang="ja-JP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Common property resources</a:t>
            </a:r>
          </a:p>
          <a:p>
            <a:pPr lvl="1" eaLnBrk="1" hangingPunct="1"/>
            <a:r>
              <a:rPr lang="en-US" dirty="0"/>
              <a:t>Inefficiencies may arise because resource is not privately owned</a:t>
            </a:r>
          </a:p>
          <a:p>
            <a:pPr lvl="1" eaLnBrk="1" hangingPunct="1"/>
            <a:r>
              <a:rPr lang="en-US" dirty="0"/>
              <a:t>Traditional models do not concern themselves with equity and income distribution </a:t>
            </a:r>
          </a:p>
          <a:p>
            <a:pPr lvl="1" eaLnBrk="1" hangingPunct="1"/>
            <a:r>
              <a:rPr lang="en-US" dirty="0"/>
              <a:t>Family farmers can benefit from extended tenancy or ownership</a:t>
            </a:r>
          </a:p>
          <a:p>
            <a:pPr lvl="1" eaLnBrk="1" hangingPunct="1"/>
            <a:r>
              <a:rPr lang="en-US" dirty="0"/>
              <a:t>Who should buy publicly owned land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Figure 10.2  </a:t>
            </a:r>
            <a:r>
              <a:rPr lang="en-US" b="0" dirty="0"/>
              <a:t>Static Efficiency in Resource Allocation</a:t>
            </a:r>
            <a:endParaRPr lang="en-GB" dirty="0"/>
          </a:p>
        </p:txBody>
      </p:sp>
      <p:pic>
        <p:nvPicPr>
          <p:cNvPr id="2" name="Picture 1" descr="fig10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5180293" cy="48715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10.1 Environment and Development: The Basic Issues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Environmental issues affect, and are affected by, economic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Classic market failures lead to too much environmental degradation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Poverty and lack of education may also lead to non-sustainable use of environmental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Global warming and attendant climate change is a growing concern in developing countries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Understanding the </a:t>
            </a:r>
            <a:r>
              <a:rPr lang="en-US" dirty="0" smtClean="0"/>
              <a:t>Tragedy </a:t>
            </a:r>
            <a:r>
              <a:rPr lang="en-US" dirty="0"/>
              <a:t>of the Commons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Users fail to take account of an externality: that as each uses more of the common resource the average return is lowered for other users</a:t>
            </a:r>
          </a:p>
          <a:p>
            <a:pPr eaLnBrk="1" hangingPunct="1"/>
            <a:r>
              <a:rPr lang="en-US" dirty="0"/>
              <a:t>Traditional societies have sometimes responded effectively with social enforcement mechanisms</a:t>
            </a:r>
          </a:p>
          <a:p>
            <a:pPr eaLnBrk="1" hangingPunct="1"/>
            <a:r>
              <a:rPr lang="en-US" dirty="0"/>
              <a:t>Reviewed in Box 10.2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Figure 10.3  </a:t>
            </a:r>
            <a:r>
              <a:rPr lang="en-US" b="0" dirty="0"/>
              <a:t>Optimal Resource Allocation over Time</a:t>
            </a:r>
            <a:endParaRPr lang="en-GB" dirty="0"/>
          </a:p>
        </p:txBody>
      </p:sp>
      <p:pic>
        <p:nvPicPr>
          <p:cNvPr id="2" name="Picture 1" descr="fig10_0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4751808" cy="462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1295400" y="152400"/>
            <a:ext cx="7543800" cy="890588"/>
          </a:xfrm>
        </p:spPr>
        <p:txBody>
          <a:bodyPr anchor="ctr"/>
          <a:lstStyle/>
          <a:p>
            <a:pPr eaLnBrk="1" hangingPunct="1"/>
            <a:r>
              <a:rPr lang="en-US" sz="2400" dirty="0"/>
              <a:t>Elinor </a:t>
            </a:r>
            <a:r>
              <a:rPr lang="en-US" sz="2400" dirty="0" err="1"/>
              <a:t>Ostrom</a:t>
            </a:r>
            <a:r>
              <a:rPr lang="ja-JP" altLang="en-US" sz="2400" dirty="0"/>
              <a:t>’</a:t>
            </a:r>
            <a:r>
              <a:rPr lang="en-US" sz="2400" dirty="0"/>
              <a:t>s Common Property Design Principles Derived</a:t>
            </a:r>
            <a:r>
              <a:rPr lang="en-US" sz="2400" i="1" dirty="0"/>
              <a:t> </a:t>
            </a:r>
            <a:r>
              <a:rPr lang="en-US" sz="2400" dirty="0"/>
              <a:t>from Empirical Studies</a:t>
            </a:r>
            <a:endParaRPr lang="en-US" sz="3600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Clearly Defined Boundaries of the resource system</a:t>
            </a:r>
          </a:p>
          <a:p>
            <a:pPr eaLnBrk="1" hangingPunct="1"/>
            <a:r>
              <a:rPr lang="en-US" sz="2400" dirty="0"/>
              <a:t>Proportional equivalence between benefits and costs for users</a:t>
            </a:r>
          </a:p>
          <a:p>
            <a:pPr eaLnBrk="1" hangingPunct="1"/>
            <a:r>
              <a:rPr lang="en-US" sz="2400" dirty="0"/>
              <a:t>Collective-choice arrangements including those affected</a:t>
            </a:r>
          </a:p>
          <a:p>
            <a:pPr eaLnBrk="1" hangingPunct="1"/>
            <a:r>
              <a:rPr lang="en-US" sz="2400" dirty="0"/>
              <a:t>Monitoring, with those who audit accountable to users</a:t>
            </a:r>
          </a:p>
          <a:p>
            <a:pPr eaLnBrk="1" hangingPunct="1"/>
            <a:r>
              <a:rPr lang="en-US" sz="2400" dirty="0"/>
              <a:t>Graduated Sanctions</a:t>
            </a:r>
          </a:p>
          <a:p>
            <a:pPr eaLnBrk="1" hangingPunct="1"/>
            <a:r>
              <a:rPr lang="en-US" sz="2400" dirty="0"/>
              <a:t>Conflict-resolution mechanisms</a:t>
            </a:r>
          </a:p>
          <a:p>
            <a:pPr eaLnBrk="1" hangingPunct="1"/>
            <a:r>
              <a:rPr lang="en-US" sz="2400" dirty="0"/>
              <a:t>Recognition of rights to organize</a:t>
            </a:r>
          </a:p>
          <a:p>
            <a:pPr eaLnBrk="1" hangingPunct="1"/>
            <a:r>
              <a:rPr lang="en-US" sz="2400" dirty="0"/>
              <a:t>Nested enterprises when resources are parts of larger systems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Figure 10.4 </a:t>
            </a:r>
            <a:r>
              <a:rPr lang="en-US" sz="2800" b="0" dirty="0" smtClean="0"/>
              <a:t>Common </a:t>
            </a:r>
            <a:r>
              <a:rPr lang="en-US" sz="2800" b="0" dirty="0"/>
              <a:t>Property Resources and Misallocation</a:t>
            </a:r>
            <a:endParaRPr lang="en-GB" sz="2800" dirty="0"/>
          </a:p>
        </p:txBody>
      </p:sp>
      <p:pic>
        <p:nvPicPr>
          <p:cNvPr id="2" name="Picture 1" descr="fig10_04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371600"/>
            <a:ext cx="4166413" cy="48801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10.3 </a:t>
            </a:r>
            <a:r>
              <a:rPr lang="en-US" dirty="0"/>
              <a:t>Economic Models of Environment Issues (cont</a:t>
            </a:r>
            <a:r>
              <a:rPr lang="ja-JP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Public goods and bads: regional environmental degradation and the free-rider problem</a:t>
            </a:r>
          </a:p>
          <a:p>
            <a:pPr lvl="1" eaLnBrk="1" hangingPunct="1"/>
            <a:r>
              <a:rPr lang="en-US" dirty="0"/>
              <a:t>Internalization of externalities is not easy</a:t>
            </a:r>
          </a:p>
          <a:p>
            <a:pPr lvl="1" eaLnBrk="1" hangingPunct="1"/>
            <a:r>
              <a:rPr lang="en-US" dirty="0"/>
              <a:t>Free rider problems </a:t>
            </a:r>
          </a:p>
          <a:p>
            <a:pPr eaLnBrk="1" hangingPunct="1"/>
            <a:r>
              <a:rPr lang="en-US" dirty="0"/>
              <a:t>Limitations of the public goods framework</a:t>
            </a:r>
          </a:p>
          <a:p>
            <a:pPr lvl="1" eaLnBrk="1" hangingPunct="1"/>
            <a:r>
              <a:rPr lang="en-US" dirty="0"/>
              <a:t>Pricing mechanism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10.4 </a:t>
            </a:r>
            <a:r>
              <a:rPr lang="en-US" dirty="0"/>
              <a:t>Urban Development and the Environment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Environmental Problems of Urban Slums</a:t>
            </a:r>
          </a:p>
          <a:p>
            <a:pPr lvl="1" eaLnBrk="1" hangingPunct="1"/>
            <a:r>
              <a:rPr lang="en-US" dirty="0"/>
              <a:t>Health threatening pollutants</a:t>
            </a:r>
          </a:p>
          <a:p>
            <a:pPr lvl="1" eaLnBrk="1" hangingPunct="1"/>
            <a:r>
              <a:rPr lang="en-US" dirty="0"/>
              <a:t>Unsanitary environmental conditions </a:t>
            </a:r>
          </a:p>
          <a:p>
            <a:pPr lvl="1" eaLnBrk="1" hangingPunct="1"/>
            <a:r>
              <a:rPr lang="en-US" dirty="0"/>
              <a:t>Serious impact on poor</a:t>
            </a:r>
          </a:p>
          <a:p>
            <a:pPr eaLnBrk="1" hangingPunct="1"/>
            <a:r>
              <a:rPr lang="en-US" dirty="0"/>
              <a:t>Industrialization and urban air pollution</a:t>
            </a:r>
          </a:p>
          <a:p>
            <a:pPr lvl="1" eaLnBrk="1" hangingPunct="1"/>
            <a:r>
              <a:rPr lang="en-US" dirty="0"/>
              <a:t>Environmental Kuznets </a:t>
            </a:r>
            <a:r>
              <a:rPr lang="en-US" dirty="0" smtClean="0"/>
              <a:t>curve (see Figure 10.1)</a:t>
            </a:r>
            <a:endParaRPr lang="en-US" dirty="0"/>
          </a:p>
          <a:p>
            <a:pPr lvl="1" eaLnBrk="1" hangingPunct="1"/>
            <a:r>
              <a:rPr lang="en-US" dirty="0"/>
              <a:t>Pollution tax</a:t>
            </a:r>
          </a:p>
          <a:p>
            <a:pPr lvl="1" eaLnBrk="1" hangingPunct="1"/>
            <a:r>
              <a:rPr lang="en-US" dirty="0"/>
              <a:t>Absorptive capacity of the environment</a:t>
            </a:r>
          </a:p>
          <a:p>
            <a:pPr lvl="1" eaLnBrk="1" hangingPunct="1"/>
            <a:r>
              <a:rPr lang="en-US" dirty="0"/>
              <a:t>Severity of industrial pollution- impact on health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10.5  </a:t>
            </a:r>
            <a:r>
              <a:rPr lang="en-US" sz="2400" b="0" dirty="0"/>
              <a:t>Public Goods, Private Goods, and the Free-Rider Problem</a:t>
            </a:r>
            <a:endParaRPr lang="en-US" sz="2400" dirty="0"/>
          </a:p>
        </p:txBody>
      </p:sp>
      <p:pic>
        <p:nvPicPr>
          <p:cNvPr id="2" name="Picture 1" descr="fig10_0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8153400" cy="42771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10.6  </a:t>
            </a:r>
            <a:r>
              <a:rPr lang="en-US" sz="2400" b="0" dirty="0"/>
              <a:t>Pollution Externalities: Private versus Social </a:t>
            </a:r>
            <a:r>
              <a:rPr lang="en-US" sz="2400" b="0" dirty="0" smtClean="0"/>
              <a:t>Costs and </a:t>
            </a:r>
            <a:r>
              <a:rPr lang="en-US" sz="2400" b="0" dirty="0"/>
              <a:t>the Role of Taxation</a:t>
            </a:r>
            <a:endParaRPr lang="en-GB" sz="2400" dirty="0"/>
          </a:p>
        </p:txBody>
      </p:sp>
      <p:pic>
        <p:nvPicPr>
          <p:cNvPr id="2" name="Picture 1" descr="fig10_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47800"/>
            <a:ext cx="5055577" cy="46774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10.7 </a:t>
            </a:r>
            <a:r>
              <a:rPr lang="en-US" b="0" dirty="0"/>
              <a:t>Increasing Pollution Externalities with Economic Growth</a:t>
            </a:r>
            <a:endParaRPr lang="en-US" dirty="0"/>
          </a:p>
        </p:txBody>
      </p:sp>
      <p:pic>
        <p:nvPicPr>
          <p:cNvPr id="4" name="Picture 3" descr="fig10_0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47800"/>
            <a:ext cx="5004667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81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r>
              <a:rPr lang="en-US" sz="2000" dirty="0"/>
              <a:t>Figure 10.8 </a:t>
            </a:r>
            <a:r>
              <a:rPr lang="en-US" sz="2000" b="0" dirty="0"/>
              <a:t>The Earth at Night, Reflecting Inequality of Energy </a:t>
            </a:r>
            <a:r>
              <a:rPr lang="en-US" sz="2000" b="0" dirty="0" smtClean="0"/>
              <a:t>Use</a:t>
            </a:r>
            <a:r>
              <a:rPr lang="en-US" sz="2000" b="0" dirty="0"/>
              <a:t> </a:t>
            </a:r>
            <a:r>
              <a:rPr lang="en-US" sz="2000" b="0" dirty="0" smtClean="0"/>
              <a:t>across </a:t>
            </a:r>
            <a:r>
              <a:rPr lang="en-US" sz="2000" b="0" dirty="0"/>
              <a:t>High-, Middle-, and Low-Income Countries; </a:t>
            </a:r>
            <a:r>
              <a:rPr lang="en-US" sz="2000" b="0" dirty="0" smtClean="0"/>
              <a:t>and Concentration </a:t>
            </a:r>
            <a:r>
              <a:rPr lang="en-US" sz="2000" b="0" dirty="0"/>
              <a:t>of Economic Activity along Seacoasts</a:t>
            </a:r>
            <a:endParaRPr lang="en-US" sz="2000" dirty="0"/>
          </a:p>
        </p:txBody>
      </p:sp>
      <p:pic>
        <p:nvPicPr>
          <p:cNvPr id="3" name="Picture 2" descr="fig10_0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7819510" cy="443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4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10.1 Environment and Development: The Basic Issues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Sustainable development and environmental accounting</a:t>
            </a:r>
          </a:p>
          <a:p>
            <a:pPr eaLnBrk="1" hangingPunct="1"/>
            <a:r>
              <a:rPr lang="en-US" dirty="0"/>
              <a:t>Population, resources, and the environment</a:t>
            </a:r>
          </a:p>
          <a:p>
            <a:pPr eaLnBrk="1" hangingPunct="1"/>
            <a:r>
              <a:rPr lang="en-US" dirty="0"/>
              <a:t>Poverty and the environment</a:t>
            </a:r>
          </a:p>
          <a:p>
            <a:pPr eaLnBrk="1" hangingPunct="1"/>
            <a:r>
              <a:rPr lang="en-US" dirty="0"/>
              <a:t>Growth versus the </a:t>
            </a:r>
            <a:r>
              <a:rPr lang="en-US" dirty="0" smtClean="0"/>
              <a:t>environment?</a:t>
            </a:r>
            <a:endParaRPr lang="en-US" dirty="0"/>
          </a:p>
          <a:p>
            <a:pPr eaLnBrk="1" hangingPunct="1"/>
            <a:r>
              <a:rPr lang="en-US" dirty="0"/>
              <a:t>Rural development and the environment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10.4 </a:t>
            </a:r>
            <a:r>
              <a:rPr lang="en-US" dirty="0"/>
              <a:t>Urban Development and the Environment (cont</a:t>
            </a:r>
            <a:r>
              <a:rPr lang="ja-JP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Problems of congestion, Clean water, and Sanitation</a:t>
            </a:r>
          </a:p>
          <a:p>
            <a:pPr lvl="1" eaLnBrk="1" hangingPunct="1"/>
            <a:r>
              <a:rPr lang="en-US" dirty="0"/>
              <a:t>High health and economic costs </a:t>
            </a:r>
            <a:r>
              <a:rPr lang="en-US" dirty="0" smtClean="0"/>
              <a:t>associated with environmental degradation</a:t>
            </a:r>
            <a:endParaRPr lang="en-US" dirty="0"/>
          </a:p>
          <a:p>
            <a:pPr lvl="1" eaLnBrk="1" hangingPunct="1"/>
            <a:r>
              <a:rPr lang="en-US" dirty="0"/>
              <a:t>Drag on development</a:t>
            </a:r>
          </a:p>
          <a:p>
            <a:pPr lvl="1" eaLnBrk="1" hangingPunct="1"/>
            <a:r>
              <a:rPr lang="en-US" dirty="0"/>
              <a:t>Impact on poor</a:t>
            </a:r>
          </a:p>
          <a:p>
            <a:pPr lvl="1" eaLnBrk="1" hangingPunct="1"/>
            <a:r>
              <a:rPr lang="en-US" dirty="0"/>
              <a:t>Private wells have led to land subsidence and flooding</a:t>
            </a:r>
          </a:p>
          <a:p>
            <a:pPr lvl="1" eaLnBrk="1" hangingPunct="1"/>
            <a:r>
              <a:rPr lang="en-US" dirty="0"/>
              <a:t>Impact on export earnings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 smtClean="0"/>
              <a:t>10.5 </a:t>
            </a:r>
            <a:r>
              <a:rPr lang="en-US" sz="2800" dirty="0"/>
              <a:t>The Local and Global Costs of Rain Forest Destruction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300" dirty="0"/>
              <a:t>Rainforest loss contributes to global warming </a:t>
            </a:r>
          </a:p>
          <a:p>
            <a:pPr eaLnBrk="1" hangingPunct="1"/>
            <a:r>
              <a:rPr lang="en-US" sz="2300" dirty="0"/>
              <a:t>Loss of biodiversity</a:t>
            </a:r>
          </a:p>
          <a:p>
            <a:pPr eaLnBrk="1" hangingPunct="1"/>
            <a:r>
              <a:rPr lang="en-US" sz="2300" dirty="0"/>
              <a:t>Loss of livelihoods for people living in poverty who depend upon them</a:t>
            </a:r>
          </a:p>
          <a:p>
            <a:pPr eaLnBrk="1" hangingPunct="1"/>
            <a:r>
              <a:rPr lang="en-US" sz="2300" dirty="0"/>
              <a:t>Much waste in the process of forest clearing</a:t>
            </a:r>
          </a:p>
          <a:p>
            <a:pPr eaLnBrk="1" hangingPunct="1"/>
            <a:r>
              <a:rPr lang="en-US" sz="2300" dirty="0"/>
              <a:t>Thus, rainforest preservation (and restoration) is a global public good - a restorative mechanism for the environment</a:t>
            </a:r>
          </a:p>
          <a:p>
            <a:pPr eaLnBrk="1" hangingPunct="1"/>
            <a:r>
              <a:rPr lang="en-US" sz="2300" dirty="0"/>
              <a:t>Sustainable management of rain forests is a priority </a:t>
            </a:r>
          </a:p>
          <a:p>
            <a:pPr eaLnBrk="1" hangingPunct="1"/>
            <a:r>
              <a:rPr lang="en-US" sz="2300" dirty="0"/>
              <a:t>Provide funds, debt relief to help enhance biodiversity</a:t>
            </a:r>
          </a:p>
          <a:p>
            <a:pPr eaLnBrk="1" hangingPunct="1"/>
            <a:r>
              <a:rPr lang="en-US" sz="2300" dirty="0"/>
              <a:t>In addition, support for forest preservation as climate change mitigation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 smtClean="0"/>
              <a:t>10.6 </a:t>
            </a:r>
            <a:r>
              <a:rPr lang="en-US" sz="2800" dirty="0"/>
              <a:t>Policy Options in Developing and Developed Countries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What Developing Countries can do</a:t>
            </a:r>
          </a:p>
          <a:p>
            <a:pPr lvl="1" eaLnBrk="1" hangingPunct="1"/>
            <a:r>
              <a:rPr lang="en-US" sz="2200" dirty="0"/>
              <a:t>Proper resource pricing</a:t>
            </a:r>
          </a:p>
          <a:p>
            <a:pPr lvl="1" eaLnBrk="1" hangingPunct="1"/>
            <a:r>
              <a:rPr lang="en-US" sz="2200" dirty="0"/>
              <a:t>Community involvement</a:t>
            </a:r>
          </a:p>
          <a:p>
            <a:pPr lvl="1" eaLnBrk="1" hangingPunct="1"/>
            <a:r>
              <a:rPr lang="en-US" sz="2200" dirty="0"/>
              <a:t>Clearer property rights and resource ownership</a:t>
            </a:r>
          </a:p>
          <a:p>
            <a:pPr lvl="1" eaLnBrk="1" hangingPunct="1"/>
            <a:r>
              <a:rPr lang="en-US" sz="2200" dirty="0"/>
              <a:t>Improved economic alternatives for the poor</a:t>
            </a:r>
          </a:p>
          <a:p>
            <a:pPr lvl="1" eaLnBrk="1" hangingPunct="1"/>
            <a:r>
              <a:rPr lang="en-US" sz="2200" dirty="0"/>
              <a:t>Improved economic status of women</a:t>
            </a:r>
          </a:p>
          <a:p>
            <a:pPr lvl="1" eaLnBrk="1" hangingPunct="1"/>
            <a:r>
              <a:rPr lang="en-US" sz="2200" dirty="0"/>
              <a:t>Investments that yield returns regardless of the shape of climate change, such as a better road network</a:t>
            </a:r>
          </a:p>
          <a:p>
            <a:pPr lvl="1" eaLnBrk="1" hangingPunct="1"/>
            <a:r>
              <a:rPr lang="en-US" sz="2200" dirty="0"/>
              <a:t>Industrial emissions abatement policies</a:t>
            </a:r>
          </a:p>
          <a:p>
            <a:pPr lvl="1" eaLnBrk="1" hangingPunct="1"/>
            <a:r>
              <a:rPr lang="en-US" sz="2200" dirty="0"/>
              <a:t>Proactive stance toward adapting to climate change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 smtClean="0"/>
              <a:t>10.6 </a:t>
            </a:r>
            <a:r>
              <a:rPr lang="en-US" sz="2800" dirty="0"/>
              <a:t>Policy Options in Developing and Developed Countries (cont</a:t>
            </a:r>
            <a:r>
              <a:rPr lang="ja-JP" altLang="en-US" sz="2800" dirty="0"/>
              <a:t>’</a:t>
            </a:r>
            <a:r>
              <a:rPr lang="en-US" sz="2800" dirty="0"/>
              <a:t>d)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534400" cy="3962400"/>
          </a:xfrm>
        </p:spPr>
        <p:txBody>
          <a:bodyPr rIns="91440"/>
          <a:lstStyle/>
          <a:p>
            <a:pPr eaLnBrk="1" hangingPunct="1"/>
            <a:r>
              <a:rPr lang="en-US" sz="3200" dirty="0"/>
              <a:t>How developed countries can help developing countries</a:t>
            </a:r>
          </a:p>
          <a:p>
            <a:pPr lvl="1" eaLnBrk="1" hangingPunct="1"/>
            <a:r>
              <a:rPr lang="en-US" dirty="0"/>
              <a:t>Lower developing country costs for environmental preservation</a:t>
            </a:r>
          </a:p>
          <a:p>
            <a:pPr lvl="1" eaLnBrk="1" hangingPunct="1"/>
            <a:r>
              <a:rPr lang="en-US" dirty="0"/>
              <a:t>Trade policies: reduce barriers, subsidies</a:t>
            </a:r>
          </a:p>
          <a:p>
            <a:pPr lvl="1" eaLnBrk="1" hangingPunct="1"/>
            <a:r>
              <a:rPr lang="en-US" dirty="0"/>
              <a:t>Debt relief and debt for nature swaps</a:t>
            </a:r>
          </a:p>
          <a:p>
            <a:pPr lvl="1" eaLnBrk="1" hangingPunct="1"/>
            <a:r>
              <a:rPr lang="en-US" dirty="0"/>
              <a:t>Development assistance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 smtClean="0"/>
              <a:t>10.6 </a:t>
            </a:r>
            <a:r>
              <a:rPr lang="en-US" sz="2800" dirty="0"/>
              <a:t>Policy Options in Developing and Developed Countries (cont</a:t>
            </a:r>
            <a:r>
              <a:rPr lang="ja-JP" altLang="en-US" sz="2800" dirty="0"/>
              <a:t>’</a:t>
            </a:r>
            <a:r>
              <a:rPr lang="en-US" sz="2800" dirty="0"/>
              <a:t>d)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3200" dirty="0"/>
              <a:t>What developed countries can do for the global environment </a:t>
            </a:r>
          </a:p>
          <a:p>
            <a:pPr lvl="1" eaLnBrk="1" hangingPunct="1"/>
            <a:r>
              <a:rPr lang="en-US" dirty="0"/>
              <a:t>Emissions controls, including greenhouse gases</a:t>
            </a:r>
          </a:p>
          <a:p>
            <a:pPr lvl="1" eaLnBrk="1" hangingPunct="1"/>
            <a:r>
              <a:rPr lang="en-US" dirty="0"/>
              <a:t>Research and Development on green technology and pollution control</a:t>
            </a:r>
          </a:p>
          <a:p>
            <a:pPr lvl="1" eaLnBrk="1" hangingPunct="1"/>
            <a:r>
              <a:rPr lang="en-US" dirty="0"/>
              <a:t>Transfer of technology to developing countries</a:t>
            </a:r>
          </a:p>
          <a:p>
            <a:pPr lvl="1" eaLnBrk="1" hangingPunct="1"/>
            <a:r>
              <a:rPr lang="en-US" dirty="0"/>
              <a:t>Restrictions on unsustainable production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5018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Absorptive capacity</a:t>
            </a:r>
          </a:p>
          <a:p>
            <a:pPr eaLnBrk="1" hangingPunct="1"/>
            <a:r>
              <a:rPr lang="en-US" sz="2000" dirty="0"/>
              <a:t>Biodiversity</a:t>
            </a:r>
          </a:p>
          <a:p>
            <a:pPr eaLnBrk="1" hangingPunct="1"/>
            <a:r>
              <a:rPr lang="en-US" sz="2000" dirty="0"/>
              <a:t>Biomass fuels</a:t>
            </a:r>
          </a:p>
          <a:p>
            <a:pPr eaLnBrk="1" hangingPunct="1"/>
            <a:r>
              <a:rPr lang="en-US" sz="2000" dirty="0"/>
              <a:t>Clean technologies</a:t>
            </a:r>
          </a:p>
          <a:p>
            <a:pPr eaLnBrk="1" hangingPunct="1"/>
            <a:r>
              <a:rPr lang="en-US" sz="2000" dirty="0"/>
              <a:t>Climate change</a:t>
            </a:r>
          </a:p>
          <a:p>
            <a:pPr eaLnBrk="1" hangingPunct="1"/>
            <a:r>
              <a:rPr lang="en-US" sz="2000" dirty="0"/>
              <a:t>Common property resource</a:t>
            </a:r>
          </a:p>
          <a:p>
            <a:pPr eaLnBrk="1" hangingPunct="1"/>
            <a:r>
              <a:rPr lang="en-US" sz="2000" dirty="0"/>
              <a:t>Consumer surplus</a:t>
            </a:r>
          </a:p>
          <a:p>
            <a:pPr eaLnBrk="1" hangingPunct="1"/>
            <a:r>
              <a:rPr lang="en-US" sz="2000" dirty="0"/>
              <a:t>Debt-for-nature swap</a:t>
            </a:r>
          </a:p>
          <a:p>
            <a:pPr eaLnBrk="1" hangingPunct="1"/>
            <a:r>
              <a:rPr lang="en-US" sz="2000" dirty="0"/>
              <a:t>Deforestation</a:t>
            </a:r>
          </a:p>
        </p:txBody>
      </p:sp>
      <p:sp>
        <p:nvSpPr>
          <p:cNvPr id="50182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Desertification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Environmental accounting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Environmental capital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Environmental Kuznets curve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Externality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Free-rider problem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Global public good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Global warming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Greenhouse gases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5120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Internalization</a:t>
            </a:r>
          </a:p>
          <a:p>
            <a:pPr eaLnBrk="1" hangingPunct="1"/>
            <a:r>
              <a:rPr lang="en-US" sz="2000" dirty="0"/>
              <a:t>Marginal cost</a:t>
            </a:r>
          </a:p>
          <a:p>
            <a:pPr eaLnBrk="1" hangingPunct="1"/>
            <a:r>
              <a:rPr lang="en-US" sz="2000" dirty="0"/>
              <a:t>Marginal net benefit</a:t>
            </a:r>
          </a:p>
          <a:p>
            <a:pPr eaLnBrk="1" hangingPunct="1"/>
            <a:r>
              <a:rPr lang="en-US" sz="2000" dirty="0"/>
              <a:t>Pollution tax</a:t>
            </a:r>
          </a:p>
          <a:p>
            <a:pPr eaLnBrk="1" hangingPunct="1"/>
            <a:r>
              <a:rPr lang="en-US" sz="2000" dirty="0"/>
              <a:t>Present value</a:t>
            </a:r>
          </a:p>
          <a:p>
            <a:pPr eaLnBrk="1" hangingPunct="1"/>
            <a:r>
              <a:rPr lang="en-US" sz="2000" dirty="0"/>
              <a:t>Private costs</a:t>
            </a:r>
          </a:p>
          <a:p>
            <a:pPr eaLnBrk="1" hangingPunct="1"/>
            <a:r>
              <a:rPr lang="en-US" sz="2000" dirty="0"/>
              <a:t>Producer surplus</a:t>
            </a:r>
          </a:p>
          <a:p>
            <a:pPr eaLnBrk="1" hangingPunct="1"/>
            <a:r>
              <a:rPr lang="en-US" sz="2000" dirty="0"/>
              <a:t>Property rights</a:t>
            </a:r>
          </a:p>
        </p:txBody>
      </p:sp>
      <p:sp>
        <p:nvSpPr>
          <p:cNvPr id="5120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Public bad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Public good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Scarcity rent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Social cost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Soil erosion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Sustainable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Sustainable  net national income (NNI*)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Total net benefit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10.1 Environment and Development: The Basic Issues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Urban development and the environment</a:t>
            </a:r>
          </a:p>
          <a:p>
            <a:pPr eaLnBrk="1" hangingPunct="1"/>
            <a:r>
              <a:rPr lang="en-US" dirty="0"/>
              <a:t>The global environment and economy</a:t>
            </a:r>
          </a:p>
          <a:p>
            <a:pPr eaLnBrk="1" hangingPunct="1"/>
            <a:r>
              <a:rPr lang="en-US" dirty="0"/>
              <a:t>Nature and pace of Greenhouse Gas-Induced Climate change</a:t>
            </a:r>
          </a:p>
          <a:p>
            <a:pPr eaLnBrk="1" hangingPunct="1"/>
            <a:r>
              <a:rPr lang="en-US" dirty="0"/>
              <a:t>Natural Resource-Based Livelihoods as a pathway out of poverty:  Promise and Limitations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10.1 Environment and Development: The Basic Issues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Sustainable development and environmental accounting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10.1 Environment and Development: The Basic Issues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300" dirty="0"/>
              <a:t>Sustainable development has been defined as </a:t>
            </a:r>
            <a:r>
              <a:rPr lang="ja-JP" altLang="en-US" sz="2300" dirty="0"/>
              <a:t>“</a:t>
            </a:r>
            <a:r>
              <a:rPr lang="en-US" sz="2300" dirty="0"/>
              <a:t>meeting the needs of present generation without compromising the wellbeing of future generations</a:t>
            </a:r>
            <a:r>
              <a:rPr lang="ja-JP" altLang="en-US" sz="2300" dirty="0"/>
              <a:t>”</a:t>
            </a:r>
            <a:endParaRPr lang="en-US" sz="2300" dirty="0"/>
          </a:p>
          <a:p>
            <a:pPr eaLnBrk="1" hangingPunct="1"/>
            <a:r>
              <a:rPr lang="en-US" sz="2300" dirty="0"/>
              <a:t>So, running down the capital stock is not consistent with the idea of sustainability</a:t>
            </a:r>
          </a:p>
          <a:p>
            <a:pPr eaLnBrk="1" hangingPunct="1"/>
            <a:r>
              <a:rPr lang="en-US" sz="2300" dirty="0"/>
              <a:t>Environmental and other forms of capital are substitutes only to a degree; eventually they likely act as complements</a:t>
            </a:r>
          </a:p>
          <a:p>
            <a:pPr eaLnBrk="1" hangingPunct="1"/>
            <a:r>
              <a:rPr lang="en-US" sz="2300" dirty="0"/>
              <a:t>In developing countries, environmental capital is generally a larger fraction of total capital </a:t>
            </a:r>
          </a:p>
          <a:p>
            <a:pPr eaLnBrk="1" hangingPunct="1"/>
            <a:r>
              <a:rPr lang="en-US" sz="2300" dirty="0"/>
              <a:t>To know whether environmental capital is increasing or decreasing, we need environmental accounting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10.1 Environment and Development: The Basic Issues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163470"/>
              </p:ext>
            </p:extLst>
          </p:nvPr>
        </p:nvGraphicFramePr>
        <p:xfrm>
          <a:off x="1041400" y="2062163"/>
          <a:ext cx="34607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4" imgW="1384300" imgH="241300" progId="Equation.3">
                  <p:embed/>
                </p:oleObj>
              </mc:Choice>
              <mc:Fallback>
                <p:oleObj name="Equation" r:id="rId4" imgW="1384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062163"/>
                        <a:ext cx="34607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518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Sustainable net national product is:</a:t>
            </a: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974725" y="2938463"/>
            <a:ext cx="7261022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</a:t>
            </a:r>
          </a:p>
          <a:p>
            <a:r>
              <a:rPr lang="en-US" sz="2800" dirty="0">
                <a:latin typeface="Times New Roman" charset="0"/>
              </a:rPr>
              <a:t>	NNI</a:t>
            </a:r>
            <a:r>
              <a:rPr lang="en-US" sz="2800" i="1" dirty="0">
                <a:latin typeface="Times New Roman" charset="0"/>
              </a:rPr>
              <a:t>*</a:t>
            </a:r>
            <a:r>
              <a:rPr lang="en-US" sz="2800" dirty="0">
                <a:latin typeface="Times New Roman" charset="0"/>
              </a:rPr>
              <a:t> 	is sustainable national income </a:t>
            </a:r>
          </a:p>
          <a:p>
            <a:r>
              <a:rPr lang="en-US" sz="2800" dirty="0">
                <a:latin typeface="Times New Roman" charset="0"/>
              </a:rPr>
              <a:t>          </a:t>
            </a:r>
            <a:r>
              <a:rPr lang="en-US" sz="2800" dirty="0" smtClean="0">
                <a:latin typeface="Times New Roman" charset="0"/>
              </a:rPr>
              <a:t>GNI  </a:t>
            </a:r>
            <a:r>
              <a:rPr lang="en-US" sz="2800" dirty="0">
                <a:latin typeface="Times New Roman" charset="0"/>
              </a:rPr>
              <a:t>is Gross national income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D</a:t>
            </a:r>
            <a:r>
              <a:rPr lang="en-US" sz="2800" i="1" baseline="-25000" dirty="0">
                <a:latin typeface="Times New Roman" charset="0"/>
              </a:rPr>
              <a:t>m</a:t>
            </a:r>
            <a:r>
              <a:rPr lang="en-US" sz="2800" dirty="0">
                <a:latin typeface="Times New Roman" charset="0"/>
              </a:rPr>
              <a:t> 	is the depreciation of manufactured </a:t>
            </a:r>
          </a:p>
          <a:p>
            <a:r>
              <a:rPr lang="en-US" sz="2800" dirty="0">
                <a:latin typeface="Times New Roman" charset="0"/>
              </a:rPr>
              <a:t>		capital assets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D</a:t>
            </a:r>
            <a:r>
              <a:rPr lang="en-US" sz="2800" i="1" baseline="-25000" dirty="0">
                <a:latin typeface="Times New Roman" charset="0"/>
              </a:rPr>
              <a:t>n</a:t>
            </a:r>
            <a:r>
              <a:rPr lang="en-US" sz="2800" dirty="0">
                <a:latin typeface="Times New Roman" charset="0"/>
              </a:rPr>
              <a:t>	is the depreciation of environmental</a:t>
            </a:r>
          </a:p>
          <a:p>
            <a:r>
              <a:rPr lang="en-US" sz="2800" dirty="0">
                <a:latin typeface="Times New Roman" charset="0"/>
              </a:rPr>
              <a:t>		capital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10.1 Environment and Development: The Basic Issues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06552"/>
              </p:ext>
            </p:extLst>
          </p:nvPr>
        </p:nvGraphicFramePr>
        <p:xfrm>
          <a:off x="733425" y="2162175"/>
          <a:ext cx="47307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4" imgW="1892300" imgH="241300" progId="Equation.3">
                  <p:embed/>
                </p:oleObj>
              </mc:Choice>
              <mc:Fallback>
                <p:oleObj name="Equation" r:id="rId4" imgW="1892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162175"/>
                        <a:ext cx="47307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717550" y="1524000"/>
            <a:ext cx="676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Times New Roman" charset="0"/>
              </a:rPr>
              <a:t>More expansively, sustainable net national product is:</a:t>
            </a: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717550" y="2971800"/>
            <a:ext cx="6629400" cy="2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dirty="0">
                <a:latin typeface="Times New Roman" charset="0"/>
              </a:rPr>
              <a:t>Where</a:t>
            </a:r>
          </a:p>
          <a:p>
            <a:r>
              <a:rPr lang="en-US" sz="2200" dirty="0">
                <a:latin typeface="Times New Roman" charset="0"/>
              </a:rPr>
              <a:t>	NNI</a:t>
            </a:r>
            <a:r>
              <a:rPr lang="en-US" sz="2200" i="1" dirty="0">
                <a:latin typeface="Times New Roman" charset="0"/>
              </a:rPr>
              <a:t>** </a:t>
            </a:r>
            <a:r>
              <a:rPr lang="en-US" sz="2200" dirty="0">
                <a:latin typeface="Times New Roman" charset="0"/>
              </a:rPr>
              <a:t>is the revised NNI calculation</a:t>
            </a:r>
          </a:p>
          <a:p>
            <a:r>
              <a:rPr lang="en-US" sz="2200" dirty="0">
                <a:latin typeface="Times New Roman" charset="0"/>
              </a:rPr>
              <a:t>	GNI, </a:t>
            </a:r>
            <a:r>
              <a:rPr lang="en-US" sz="2200" i="1" dirty="0">
                <a:latin typeface="Times New Roman" charset="0"/>
              </a:rPr>
              <a:t>D</a:t>
            </a:r>
            <a:r>
              <a:rPr lang="en-US" sz="2200" i="1" baseline="-25000" dirty="0">
                <a:latin typeface="Times New Roman" charset="0"/>
              </a:rPr>
              <a:t>m</a:t>
            </a:r>
            <a:r>
              <a:rPr lang="en-US" sz="2200" dirty="0">
                <a:latin typeface="Times New Roman" charset="0"/>
              </a:rPr>
              <a:t>, and </a:t>
            </a:r>
            <a:r>
              <a:rPr lang="en-US" sz="2200" i="1" dirty="0">
                <a:latin typeface="Times New Roman" charset="0"/>
              </a:rPr>
              <a:t>D</a:t>
            </a:r>
            <a:r>
              <a:rPr lang="en-US" sz="2200" i="1" baseline="-25000" dirty="0">
                <a:latin typeface="Times New Roman" charset="0"/>
              </a:rPr>
              <a:t>n</a:t>
            </a:r>
            <a:r>
              <a:rPr lang="en-US" sz="2200" dirty="0">
                <a:latin typeface="Times New Roman" charset="0"/>
              </a:rPr>
              <a:t> are defined as before </a:t>
            </a:r>
          </a:p>
          <a:p>
            <a:r>
              <a:rPr lang="en-US" sz="2200" dirty="0">
                <a:latin typeface="Times New Roman" charset="0"/>
              </a:rPr>
              <a:t>	</a:t>
            </a:r>
            <a:r>
              <a:rPr lang="en-US" sz="2200" i="1" dirty="0">
                <a:latin typeface="Times New Roman" charset="0"/>
              </a:rPr>
              <a:t>R</a:t>
            </a:r>
            <a:r>
              <a:rPr lang="en-US" sz="2200" dirty="0">
                <a:latin typeface="Times New Roman" charset="0"/>
              </a:rPr>
              <a:t>	is expenditure needed to restore </a:t>
            </a:r>
          </a:p>
          <a:p>
            <a:r>
              <a:rPr lang="en-US" sz="2200" dirty="0">
                <a:latin typeface="Times New Roman" charset="0"/>
              </a:rPr>
              <a:t>		environmental capital</a:t>
            </a:r>
          </a:p>
          <a:p>
            <a:r>
              <a:rPr lang="en-US" sz="2200" dirty="0">
                <a:latin typeface="Times New Roman" charset="0"/>
              </a:rPr>
              <a:t>	</a:t>
            </a:r>
            <a:r>
              <a:rPr lang="en-US" sz="2200" i="1" dirty="0">
                <a:latin typeface="Times New Roman" charset="0"/>
              </a:rPr>
              <a:t>A</a:t>
            </a:r>
            <a:r>
              <a:rPr lang="en-US" sz="2200" dirty="0">
                <a:latin typeface="Times New Roman" charset="0"/>
              </a:rPr>
              <a:t>	is expenditure required to avert </a:t>
            </a:r>
          </a:p>
          <a:p>
            <a:r>
              <a:rPr lang="en-US" sz="2200" dirty="0">
                <a:latin typeface="Times New Roman" charset="0"/>
              </a:rPr>
              <a:t>		destruction of environmental capital</a:t>
            </a:r>
          </a:p>
          <a:p>
            <a:r>
              <a:rPr lang="en-US" sz="2200" dirty="0">
                <a:latin typeface="Times New Roman" charset="0"/>
              </a:rPr>
              <a:t>    (Note: R and A are components of </a:t>
            </a:r>
            <a:r>
              <a:rPr lang="en-US" sz="2200" i="1" dirty="0">
                <a:latin typeface="Times New Roman" charset="0"/>
              </a:rPr>
              <a:t>GNI </a:t>
            </a:r>
            <a:r>
              <a:rPr lang="en-US" sz="2200" dirty="0">
                <a:latin typeface="Times New Roman" charset="0"/>
              </a:rPr>
              <a:t>but not </a:t>
            </a:r>
            <a:r>
              <a:rPr lang="en-US" sz="2200" i="1" dirty="0">
                <a:latin typeface="Times New Roman" charset="0"/>
              </a:rPr>
              <a:t>NNI**</a:t>
            </a:r>
            <a:r>
              <a:rPr lang="en-US" sz="2200" dirty="0">
                <a:latin typeface="Times New Roman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600" dirty="0"/>
              <a:t>The poor as both agents and victims of environmental degradation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534400" cy="5181600"/>
          </a:xfrm>
        </p:spPr>
        <p:txBody>
          <a:bodyPr rIns="91440"/>
          <a:lstStyle/>
          <a:p>
            <a:pPr eaLnBrk="1" hangingPunct="1"/>
            <a:r>
              <a:rPr lang="en-US" dirty="0"/>
              <a:t>Victims:</a:t>
            </a:r>
          </a:p>
          <a:p>
            <a:pPr lvl="1" eaLnBrk="1" hangingPunct="1"/>
            <a:r>
              <a:rPr lang="en-US" sz="2200" dirty="0"/>
              <a:t>The poor live in environmentally degraded lands which are less expensive because the rich avoid them</a:t>
            </a:r>
          </a:p>
          <a:p>
            <a:pPr lvl="1" eaLnBrk="1" hangingPunct="1"/>
            <a:r>
              <a:rPr lang="en-US" sz="2200" dirty="0"/>
              <a:t>People living in poverty have less political clout to reduce pollution where they live</a:t>
            </a:r>
          </a:p>
          <a:p>
            <a:pPr lvl="1" eaLnBrk="1" hangingPunct="1"/>
            <a:r>
              <a:rPr lang="en-US" sz="2200" dirty="0"/>
              <a:t>Living in less productive polluted lands gives the poor less opportunity to work their way out of poverty</a:t>
            </a:r>
          </a:p>
          <a:p>
            <a:pPr eaLnBrk="1" hangingPunct="1"/>
            <a:r>
              <a:rPr lang="en-US" dirty="0"/>
              <a:t>Agents:</a:t>
            </a:r>
          </a:p>
          <a:p>
            <a:pPr lvl="1" eaLnBrk="1" hangingPunct="1"/>
            <a:r>
              <a:rPr lang="en-US" sz="2200" dirty="0"/>
              <a:t>The high fertility rate of people living in poverty</a:t>
            </a:r>
          </a:p>
          <a:p>
            <a:pPr lvl="1" eaLnBrk="1" hangingPunct="1"/>
            <a:r>
              <a:rPr lang="en-US" sz="2200" dirty="0"/>
              <a:t>Short time horizon of the poor (by necessity)</a:t>
            </a:r>
          </a:p>
          <a:p>
            <a:pPr lvl="1" eaLnBrk="1" hangingPunct="1"/>
            <a:r>
              <a:rPr lang="en-US" sz="2200" dirty="0"/>
              <a:t>Land tenure </a:t>
            </a:r>
            <a:r>
              <a:rPr lang="en-US" sz="2200" dirty="0" smtClean="0"/>
              <a:t>insecurity</a:t>
            </a:r>
            <a:endParaRPr lang="en-US" sz="2200" dirty="0"/>
          </a:p>
          <a:p>
            <a:pPr lvl="1" eaLnBrk="1" hangingPunct="1"/>
            <a:r>
              <a:rPr lang="en-US" sz="2200" dirty="0"/>
              <a:t>Incentives for rainforest resettlement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139</TotalTime>
  <Words>1491</Words>
  <Application>Microsoft Office PowerPoint</Application>
  <PresentationFormat>On-screen Show (4:3)</PresentationFormat>
  <Paragraphs>227</Paragraphs>
  <Slides>36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ＭＳ Ｐゴシック</vt:lpstr>
      <vt:lpstr>Adobe Jenson Italic</vt:lpstr>
      <vt:lpstr>Arial</vt:lpstr>
      <vt:lpstr>Calibri</vt:lpstr>
      <vt:lpstr>Times New Roman</vt:lpstr>
      <vt:lpstr>Verdana</vt:lpstr>
      <vt:lpstr>ヒラギノ角ゴ Pro W3</vt:lpstr>
      <vt:lpstr>Template_Todaro_Smith2</vt:lpstr>
      <vt:lpstr>Equation</vt:lpstr>
      <vt:lpstr>Chapter 10  The Environment and Development</vt:lpstr>
      <vt:lpstr>10.1 Environment and Development: The Basic Issues</vt:lpstr>
      <vt:lpstr>10.1 Environment and Development: The Basic Issues</vt:lpstr>
      <vt:lpstr>10.1 Environment and Development: The Basic Issues</vt:lpstr>
      <vt:lpstr>10.1 Environment and Development: The Basic Issues</vt:lpstr>
      <vt:lpstr>10.1 Environment and Development: The Basic Issues</vt:lpstr>
      <vt:lpstr>10.1 Environment and Development: The Basic Issues</vt:lpstr>
      <vt:lpstr>10.1 Environment and Development: The Basic Issues</vt:lpstr>
      <vt:lpstr>The poor as both agents and victims of environmental degradation</vt:lpstr>
      <vt:lpstr>10.1 Environment and Development: The Basic Issues</vt:lpstr>
      <vt:lpstr>Rural Development and the Environment: A Tale of Two Villages</vt:lpstr>
      <vt:lpstr>Figure 10.1  Hypothetical Income-Pollution Relationship: Environmental Kuznets Curves</vt:lpstr>
      <vt:lpstr>10.2 Global Warming and Climate Change: Scope, Migration, and Adaptation</vt:lpstr>
      <vt:lpstr>Some impacts of climate change in Developing Countries identified by IPCC</vt:lpstr>
      <vt:lpstr>10.2 Global Warming and Climate Change: Scope, Mitigation, and Adaptation</vt:lpstr>
      <vt:lpstr>10.3 Economic Models of Environment Issues</vt:lpstr>
      <vt:lpstr>Allocational efficiency</vt:lpstr>
      <vt:lpstr>10.3 Economic Models of Environment Issues (cont’d)</vt:lpstr>
      <vt:lpstr>Figure 10.2  Static Efficiency in Resource Allocation</vt:lpstr>
      <vt:lpstr>Understanding the Tragedy of the Commons</vt:lpstr>
      <vt:lpstr>Figure 10.3  Optimal Resource Allocation over Time</vt:lpstr>
      <vt:lpstr>Elinor Ostrom’s Common Property Design Principles Derived from Empirical Studies</vt:lpstr>
      <vt:lpstr>Figure 10.4 Common Property Resources and Misallocation</vt:lpstr>
      <vt:lpstr>10.3 Economic Models of Environment Issues (cont’d)</vt:lpstr>
      <vt:lpstr>10.4 Urban Development and the Environment</vt:lpstr>
      <vt:lpstr>Figure 10.5  Public Goods, Private Goods, and the Free-Rider Problem</vt:lpstr>
      <vt:lpstr>Figure 10.6  Pollution Externalities: Private versus Social Costs and the Role of Taxation</vt:lpstr>
      <vt:lpstr>Figure 10.7 Increasing Pollution Externalities with Economic Growth</vt:lpstr>
      <vt:lpstr>Figure 10.8 The Earth at Night, Reflecting Inequality of Energy Use across High-, Middle-, and Low-Income Countries; and Concentration of Economic Activity along Seacoasts</vt:lpstr>
      <vt:lpstr>10.4 Urban Development and the Environment (cont’d)</vt:lpstr>
      <vt:lpstr>10.5 The Local and Global Costs of Rain Forest Destruction</vt:lpstr>
      <vt:lpstr>10.6 Policy Options in Developing and Developed Countries</vt:lpstr>
      <vt:lpstr>10.6 Policy Options in Developing and Developed Countries (cont’d)</vt:lpstr>
      <vt:lpstr>10.6 Policy Options in Developing and Developed Countries (cont’d)</vt:lpstr>
      <vt:lpstr>Concepts for Review</vt:lpstr>
      <vt:lpstr>Concepts for Review (cont’d)</vt:lpstr>
    </vt:vector>
  </TitlesOfParts>
  <Manager/>
  <Company>Copyright ©2015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subject>Economic Development, 12e</dc:subject>
  <dc:creator>Todaro, Smith</dc:creator>
  <cp:keywords/>
  <dc:description/>
  <cp:lastModifiedBy>Andrew Parkes</cp:lastModifiedBy>
  <cp:revision>22</cp:revision>
  <dcterms:created xsi:type="dcterms:W3CDTF">2013-04-22T16:46:23Z</dcterms:created>
  <dcterms:modified xsi:type="dcterms:W3CDTF">2019-03-23T18:08:27Z</dcterms:modified>
  <cp:category/>
</cp:coreProperties>
</file>