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4" r:id="rId1"/>
  </p:sldMasterIdLst>
  <p:notesMasterIdLst>
    <p:notesMasterId r:id="rId43"/>
  </p:notesMasterIdLst>
  <p:sldIdLst>
    <p:sldId id="304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307" r:id="rId10"/>
    <p:sldId id="308" r:id="rId11"/>
    <p:sldId id="309" r:id="rId12"/>
    <p:sldId id="310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303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2" r:id="rId30"/>
    <p:sldId id="283" r:id="rId31"/>
    <p:sldId id="284" r:id="rId32"/>
    <p:sldId id="311" r:id="rId33"/>
    <p:sldId id="313" r:id="rId34"/>
    <p:sldId id="285" r:id="rId35"/>
    <p:sldId id="286" r:id="rId36"/>
    <p:sldId id="287" r:id="rId37"/>
    <p:sldId id="288" r:id="rId38"/>
    <p:sldId id="289" r:id="rId39"/>
    <p:sldId id="290" r:id="rId40"/>
    <p:sldId id="291" r:id="rId41"/>
    <p:sldId id="292" r:id="rId4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pos="19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1536" y="114"/>
      </p:cViewPr>
      <p:guideLst>
        <p:guide orient="horz" pos="2160"/>
        <p:guide pos="2880"/>
        <p:guide pos="192"/>
      </p:guideLst>
    </p:cSldViewPr>
  </p:slideViewPr>
  <p:outlineViewPr>
    <p:cViewPr>
      <p:scale>
        <a:sx n="33" d="100"/>
        <a:sy n="33" d="100"/>
      </p:scale>
      <p:origin x="0" y="1722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60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60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0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CDB92B6-0C71-4496-95F7-350BBA84442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047229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MS PGothic" pitchFamily="34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E6DAB6BD-A7DE-4985-91B9-841DB96FBF18}" type="slidenum">
              <a:rPr lang="en-US" altLang="en-US" sz="1200"/>
              <a:pPr eaLnBrk="1" hangingPunct="1"/>
              <a:t>2</a:t>
            </a:fld>
            <a:endParaRPr lang="en-US" altLang="en-US" sz="1200"/>
          </a:p>
        </p:txBody>
      </p:sp>
      <p:sp>
        <p:nvSpPr>
          <p:cNvPr id="4608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853601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A7F630A4-A717-497C-811A-FDE9036CC491}" type="slidenum">
              <a:rPr lang="en-US" altLang="en-US" sz="1200"/>
              <a:pPr eaLnBrk="1" hangingPunct="1"/>
              <a:t>15</a:t>
            </a:fld>
            <a:endParaRPr lang="en-US" altLang="en-US" sz="1200"/>
          </a:p>
        </p:txBody>
      </p:sp>
      <p:sp>
        <p:nvSpPr>
          <p:cNvPr id="5529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592300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4E614C67-7AA4-45CA-A713-E84730429E8C}" type="slidenum">
              <a:rPr lang="en-US" altLang="en-US" sz="1200"/>
              <a:pPr eaLnBrk="1" hangingPunct="1"/>
              <a:t>16</a:t>
            </a:fld>
            <a:endParaRPr lang="en-US" altLang="en-US" sz="1200"/>
          </a:p>
        </p:txBody>
      </p:sp>
      <p:sp>
        <p:nvSpPr>
          <p:cNvPr id="5632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184384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F67CF384-7C7D-4584-8D1B-FC3AE0BE262D}" type="slidenum">
              <a:rPr lang="en-US" altLang="en-US" sz="1200"/>
              <a:pPr eaLnBrk="1" hangingPunct="1"/>
              <a:t>17</a:t>
            </a:fld>
            <a:endParaRPr lang="en-US" altLang="en-US" sz="1200"/>
          </a:p>
        </p:txBody>
      </p:sp>
      <p:sp>
        <p:nvSpPr>
          <p:cNvPr id="5734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681723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0DD444E7-0F1A-49A5-B280-02514B29F5A1}" type="slidenum">
              <a:rPr lang="en-US" altLang="en-US" sz="1200"/>
              <a:pPr eaLnBrk="1" hangingPunct="1"/>
              <a:t>18</a:t>
            </a:fld>
            <a:endParaRPr lang="en-US" altLang="en-US" sz="1200"/>
          </a:p>
        </p:txBody>
      </p:sp>
      <p:sp>
        <p:nvSpPr>
          <p:cNvPr id="5837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293317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B07B93BF-E84E-400E-8075-8235A501A195}" type="slidenum">
              <a:rPr lang="en-US" altLang="en-US" sz="1200"/>
              <a:pPr eaLnBrk="1" hangingPunct="1"/>
              <a:t>19</a:t>
            </a:fld>
            <a:endParaRPr lang="en-US" altLang="en-US" sz="1200"/>
          </a:p>
        </p:txBody>
      </p:sp>
      <p:sp>
        <p:nvSpPr>
          <p:cNvPr id="5939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754234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2B1CF331-3CF0-4DB2-AB3A-7CF16A5E98FD}" type="slidenum">
              <a:rPr lang="en-US" altLang="en-US" sz="1200"/>
              <a:pPr eaLnBrk="1" hangingPunct="1"/>
              <a:t>20</a:t>
            </a:fld>
            <a:endParaRPr lang="en-US" altLang="en-US" sz="1200"/>
          </a:p>
        </p:txBody>
      </p:sp>
      <p:sp>
        <p:nvSpPr>
          <p:cNvPr id="6041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829955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31473C15-883B-496F-A38E-BBFC9D0DF000}" type="slidenum">
              <a:rPr lang="en-US" altLang="en-US" sz="1200"/>
              <a:pPr eaLnBrk="1" hangingPunct="1"/>
              <a:t>22</a:t>
            </a:fld>
            <a:endParaRPr lang="en-US" altLang="en-US" sz="1200"/>
          </a:p>
        </p:txBody>
      </p:sp>
      <p:sp>
        <p:nvSpPr>
          <p:cNvPr id="6144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805796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84C3BFBC-4DA4-43C0-881C-394DCB177A8D}" type="slidenum">
              <a:rPr lang="en-US" altLang="en-US" sz="1200"/>
              <a:pPr eaLnBrk="1" hangingPunct="1"/>
              <a:t>23</a:t>
            </a:fld>
            <a:endParaRPr lang="en-US" altLang="en-US" sz="1200"/>
          </a:p>
        </p:txBody>
      </p:sp>
      <p:sp>
        <p:nvSpPr>
          <p:cNvPr id="6246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878567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0E944B31-EB4B-4C66-9AC2-6D5E51A5892E}" type="slidenum">
              <a:rPr lang="en-US" altLang="en-US" sz="1200"/>
              <a:pPr eaLnBrk="1" hangingPunct="1"/>
              <a:t>24</a:t>
            </a:fld>
            <a:endParaRPr lang="en-US" altLang="en-US" sz="1200"/>
          </a:p>
        </p:txBody>
      </p:sp>
      <p:sp>
        <p:nvSpPr>
          <p:cNvPr id="6349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146795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6C171E18-DD7A-44C2-A74E-0793A26596F5}" type="slidenum">
              <a:rPr lang="en-US" altLang="en-US" sz="1200"/>
              <a:pPr eaLnBrk="1" hangingPunct="1"/>
              <a:t>25</a:t>
            </a:fld>
            <a:endParaRPr lang="en-US" altLang="en-US" sz="1200"/>
          </a:p>
        </p:txBody>
      </p:sp>
      <p:sp>
        <p:nvSpPr>
          <p:cNvPr id="6451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79507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CDFE1359-7479-4C6A-B1C8-C0B87EFD8A8D}" type="slidenum">
              <a:rPr lang="en-US" altLang="en-US" sz="1200"/>
              <a:pPr eaLnBrk="1" hangingPunct="1"/>
              <a:t>3</a:t>
            </a:fld>
            <a:endParaRPr lang="en-US" altLang="en-US" sz="1200"/>
          </a:p>
        </p:txBody>
      </p:sp>
      <p:sp>
        <p:nvSpPr>
          <p:cNvPr id="4710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505518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94864AEA-6F50-4F55-A83F-8F63D3EF8CA6}" type="slidenum">
              <a:rPr lang="en-US" altLang="en-US" sz="1200"/>
              <a:pPr eaLnBrk="1" hangingPunct="1"/>
              <a:t>26</a:t>
            </a:fld>
            <a:endParaRPr lang="en-US" altLang="en-US" sz="1200"/>
          </a:p>
        </p:txBody>
      </p:sp>
      <p:sp>
        <p:nvSpPr>
          <p:cNvPr id="6553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127544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80F3CB40-D5E2-4444-83AF-83AC217324B1}" type="slidenum">
              <a:rPr lang="en-US" altLang="en-US" sz="1200"/>
              <a:pPr eaLnBrk="1" hangingPunct="1"/>
              <a:t>27</a:t>
            </a:fld>
            <a:endParaRPr lang="en-US" altLang="en-US" sz="1200"/>
          </a:p>
        </p:txBody>
      </p:sp>
      <p:sp>
        <p:nvSpPr>
          <p:cNvPr id="6656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944213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1FFBC03B-6DB1-4C69-82A0-5A7BB55E2338}" type="slidenum">
              <a:rPr lang="en-US" altLang="en-US" sz="1200"/>
              <a:pPr eaLnBrk="1" hangingPunct="1"/>
              <a:t>28</a:t>
            </a:fld>
            <a:endParaRPr lang="en-US" altLang="en-US" sz="1200"/>
          </a:p>
        </p:txBody>
      </p:sp>
      <p:sp>
        <p:nvSpPr>
          <p:cNvPr id="6758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785535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AEB9D611-5FD6-420D-8963-4B5C45F6C0AF}" type="slidenum">
              <a:rPr lang="en-US" altLang="en-US" sz="1200"/>
              <a:pPr eaLnBrk="1" hangingPunct="1"/>
              <a:t>29</a:t>
            </a:fld>
            <a:endParaRPr lang="en-US" altLang="en-US" sz="1200"/>
          </a:p>
        </p:txBody>
      </p:sp>
      <p:sp>
        <p:nvSpPr>
          <p:cNvPr id="6861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141382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3C2442A4-840D-41A3-8F70-D035CD8C940E}" type="slidenum">
              <a:rPr lang="en-US" altLang="en-US" sz="1200"/>
              <a:pPr eaLnBrk="1" hangingPunct="1"/>
              <a:t>30</a:t>
            </a:fld>
            <a:endParaRPr lang="en-US" altLang="en-US" sz="1200"/>
          </a:p>
        </p:txBody>
      </p:sp>
      <p:sp>
        <p:nvSpPr>
          <p:cNvPr id="6963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651194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7843BC0B-8A8B-49DC-91C5-7B032350863F}" type="slidenum">
              <a:rPr lang="en-US" altLang="en-US" sz="1200"/>
              <a:pPr eaLnBrk="1" hangingPunct="1"/>
              <a:t>31</a:t>
            </a:fld>
            <a:endParaRPr lang="en-US" altLang="en-US" sz="1200"/>
          </a:p>
        </p:txBody>
      </p:sp>
      <p:sp>
        <p:nvSpPr>
          <p:cNvPr id="7065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454034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632B0201-B013-459D-8673-F0AE40E6F93D}" type="slidenum">
              <a:rPr lang="en-US" altLang="en-US" sz="1200"/>
              <a:pPr eaLnBrk="1" hangingPunct="1"/>
              <a:t>34</a:t>
            </a:fld>
            <a:endParaRPr lang="en-US" altLang="en-US" sz="1200"/>
          </a:p>
        </p:txBody>
      </p:sp>
      <p:sp>
        <p:nvSpPr>
          <p:cNvPr id="7168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984943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CC4B8E5E-DE83-44EC-A10A-F95EEF7CF678}" type="slidenum">
              <a:rPr lang="en-US" altLang="en-US" sz="1200"/>
              <a:pPr eaLnBrk="1" hangingPunct="1"/>
              <a:t>35</a:t>
            </a:fld>
            <a:endParaRPr lang="en-US" altLang="en-US" sz="1200"/>
          </a:p>
        </p:txBody>
      </p:sp>
      <p:sp>
        <p:nvSpPr>
          <p:cNvPr id="7270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8430503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B1289320-F13E-4EA6-A027-DE1A4F15608A}" type="slidenum">
              <a:rPr lang="en-US" altLang="en-US" sz="1200"/>
              <a:pPr eaLnBrk="1" hangingPunct="1"/>
              <a:t>36</a:t>
            </a:fld>
            <a:endParaRPr lang="en-US" altLang="en-US" sz="1200"/>
          </a:p>
        </p:txBody>
      </p:sp>
      <p:sp>
        <p:nvSpPr>
          <p:cNvPr id="7373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8848223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2519C266-B3B4-42EE-A82F-1FCBF8925845}" type="slidenum">
              <a:rPr lang="en-US" altLang="en-US" sz="1200"/>
              <a:pPr eaLnBrk="1" hangingPunct="1"/>
              <a:t>37</a:t>
            </a:fld>
            <a:endParaRPr lang="en-US" altLang="en-US" sz="1200"/>
          </a:p>
        </p:txBody>
      </p:sp>
      <p:sp>
        <p:nvSpPr>
          <p:cNvPr id="7475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08943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44AA7454-B857-4683-BA72-A41CDCFB9419}" type="slidenum">
              <a:rPr lang="en-US" altLang="en-US" sz="1200"/>
              <a:pPr eaLnBrk="1" hangingPunct="1"/>
              <a:t>4</a:t>
            </a:fld>
            <a:endParaRPr lang="en-US" altLang="en-US" sz="1200"/>
          </a:p>
        </p:txBody>
      </p:sp>
      <p:sp>
        <p:nvSpPr>
          <p:cNvPr id="4813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151661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9CF710CF-4FAA-49F5-AB01-4AA4A1078A43}" type="slidenum">
              <a:rPr lang="en-US" altLang="en-US" sz="1200"/>
              <a:pPr eaLnBrk="1" hangingPunct="1"/>
              <a:t>38</a:t>
            </a:fld>
            <a:endParaRPr lang="en-US" altLang="en-US" sz="1200"/>
          </a:p>
        </p:txBody>
      </p:sp>
      <p:sp>
        <p:nvSpPr>
          <p:cNvPr id="7577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1739246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49C469DD-774C-436D-8542-496BF60C7CED}" type="slidenum">
              <a:rPr lang="en-US" altLang="en-US" sz="1200"/>
              <a:pPr eaLnBrk="1" hangingPunct="1"/>
              <a:t>39</a:t>
            </a:fld>
            <a:endParaRPr lang="en-US" altLang="en-US" sz="1200"/>
          </a:p>
        </p:txBody>
      </p:sp>
      <p:sp>
        <p:nvSpPr>
          <p:cNvPr id="7680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3587570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2B7705DB-05A4-4116-944B-9060E99B17D3}" type="slidenum">
              <a:rPr lang="en-US" altLang="en-US" sz="1200"/>
              <a:pPr eaLnBrk="1" hangingPunct="1"/>
              <a:t>40</a:t>
            </a:fld>
            <a:endParaRPr lang="en-US" altLang="en-US" sz="1200"/>
          </a:p>
        </p:txBody>
      </p:sp>
      <p:sp>
        <p:nvSpPr>
          <p:cNvPr id="7782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8461593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E672039A-4E17-4AD8-801C-558B5122F084}" type="slidenum">
              <a:rPr lang="en-US" altLang="en-US" sz="1200"/>
              <a:pPr eaLnBrk="1" hangingPunct="1"/>
              <a:t>41</a:t>
            </a:fld>
            <a:endParaRPr lang="en-US" altLang="en-US" sz="1200"/>
          </a:p>
        </p:txBody>
      </p:sp>
      <p:sp>
        <p:nvSpPr>
          <p:cNvPr id="7885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70289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ADBA8DED-06FC-4F90-B479-F7F3AB427E97}" type="slidenum">
              <a:rPr lang="en-US" altLang="en-US" sz="1200"/>
              <a:pPr eaLnBrk="1" hangingPunct="1"/>
              <a:t>5</a:t>
            </a:fld>
            <a:endParaRPr lang="en-US" altLang="en-US" sz="1200"/>
          </a:p>
        </p:txBody>
      </p:sp>
      <p:sp>
        <p:nvSpPr>
          <p:cNvPr id="4915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08108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D20F1531-96E5-462C-AEB0-09A7D981A73B}" type="slidenum">
              <a:rPr lang="en-US" altLang="en-US" sz="1200"/>
              <a:pPr eaLnBrk="1" hangingPunct="1"/>
              <a:t>6</a:t>
            </a:fld>
            <a:endParaRPr lang="en-US" altLang="en-US" sz="1200"/>
          </a:p>
        </p:txBody>
      </p:sp>
      <p:sp>
        <p:nvSpPr>
          <p:cNvPr id="5017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52171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3F934534-5D5F-4289-8B3C-1015B9F7E2C1}" type="slidenum">
              <a:rPr lang="en-US" altLang="en-US" sz="1200"/>
              <a:pPr eaLnBrk="1" hangingPunct="1"/>
              <a:t>7</a:t>
            </a:fld>
            <a:endParaRPr lang="en-US" altLang="en-US" sz="1200"/>
          </a:p>
        </p:txBody>
      </p:sp>
      <p:sp>
        <p:nvSpPr>
          <p:cNvPr id="5120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02662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D5D81360-A96B-4386-89DB-835A8E256813}" type="slidenum">
              <a:rPr lang="en-US" altLang="en-US" sz="1200"/>
              <a:pPr eaLnBrk="1" hangingPunct="1"/>
              <a:t>8</a:t>
            </a:fld>
            <a:endParaRPr lang="en-US" altLang="en-US" sz="1200"/>
          </a:p>
        </p:txBody>
      </p:sp>
      <p:sp>
        <p:nvSpPr>
          <p:cNvPr id="5222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885075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72495033-24BB-404C-8345-82AA6D989C4A}" type="slidenum">
              <a:rPr lang="en-US" altLang="en-US" sz="1200"/>
              <a:pPr eaLnBrk="1" hangingPunct="1"/>
              <a:t>13</a:t>
            </a:fld>
            <a:endParaRPr lang="en-US" altLang="en-US" sz="1200"/>
          </a:p>
        </p:txBody>
      </p:sp>
      <p:sp>
        <p:nvSpPr>
          <p:cNvPr id="5325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037724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0A6B23F5-334A-4BE6-8CDA-82E5D3058898}" type="slidenum">
              <a:rPr lang="en-US" altLang="en-US" sz="1200"/>
              <a:pPr eaLnBrk="1" hangingPunct="1"/>
              <a:t>14</a:t>
            </a:fld>
            <a:endParaRPr lang="en-US" altLang="en-US" sz="1200"/>
          </a:p>
        </p:txBody>
      </p:sp>
      <p:sp>
        <p:nvSpPr>
          <p:cNvPr id="5427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33175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e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5082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5" descr="D:\svn\Projects\13_Pearson_US\HUST_PPT\Working_Folder\Template\Template_image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538" y="620713"/>
            <a:ext cx="4591050" cy="541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30"/>
          <p:cNvSpPr>
            <a:spLocks noChangeArrowheads="1"/>
          </p:cNvSpPr>
          <p:nvPr userDrawn="1"/>
        </p:nvSpPr>
        <p:spPr bwMode="gray">
          <a:xfrm>
            <a:off x="0" y="6413500"/>
            <a:ext cx="9144000" cy="457200"/>
          </a:xfrm>
          <a:prstGeom prst="rect">
            <a:avLst/>
          </a:prstGeom>
          <a:solidFill>
            <a:srgbClr val="364395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>
              <a:defRPr/>
            </a:pPr>
            <a:endParaRPr lang="en-IN" sz="1800">
              <a:solidFill>
                <a:srgbClr val="000000"/>
              </a:solidFill>
            </a:endParaRPr>
          </a:p>
        </p:txBody>
      </p:sp>
      <p:pic>
        <p:nvPicPr>
          <p:cNvPr id="4" name="Picture 28" descr="Pearson_Bound_White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8238" y="6413500"/>
            <a:ext cx="1655762" cy="436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9" descr="Pearson_Strap_Bound_White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13500"/>
            <a:ext cx="1908175" cy="436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517224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4270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303213"/>
            <a:ext cx="2133600" cy="58689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3213"/>
            <a:ext cx="6248400" cy="58689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2079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2989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30371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1910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6363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9906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8022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294428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092259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506695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11"/>
          <p:cNvSpPr>
            <a:spLocks noChangeArrowheads="1"/>
          </p:cNvSpPr>
          <p:nvPr userDrawn="1"/>
        </p:nvSpPr>
        <p:spPr bwMode="auto">
          <a:xfrm flipH="1">
            <a:off x="0" y="1371600"/>
            <a:ext cx="9144000" cy="76200"/>
          </a:xfrm>
          <a:prstGeom prst="rect">
            <a:avLst/>
          </a:prstGeom>
          <a:solidFill>
            <a:srgbClr val="50825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en-US">
              <a:latin typeface="Tahoma" pitchFamily="34" charset="0"/>
            </a:endParaRPr>
          </a:p>
        </p:txBody>
      </p:sp>
      <p:sp>
        <p:nvSpPr>
          <p:cNvPr id="1029" name="Rectangle 11"/>
          <p:cNvSpPr>
            <a:spLocks noChangeArrowheads="1"/>
          </p:cNvSpPr>
          <p:nvPr userDrawn="1"/>
        </p:nvSpPr>
        <p:spPr bwMode="auto">
          <a:xfrm flipH="1">
            <a:off x="9067800" y="1447800"/>
            <a:ext cx="76200" cy="5105400"/>
          </a:xfrm>
          <a:prstGeom prst="rect">
            <a:avLst/>
          </a:prstGeom>
          <a:solidFill>
            <a:srgbClr val="50825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en-US">
              <a:latin typeface="Tahoma" pitchFamily="34" charset="0"/>
            </a:endParaRPr>
          </a:p>
        </p:txBody>
      </p:sp>
      <p:sp>
        <p:nvSpPr>
          <p:cNvPr id="1030" name="Rectangle 11"/>
          <p:cNvSpPr>
            <a:spLocks noChangeArrowheads="1"/>
          </p:cNvSpPr>
          <p:nvPr userDrawn="1"/>
        </p:nvSpPr>
        <p:spPr bwMode="auto">
          <a:xfrm flipH="1">
            <a:off x="0" y="1371600"/>
            <a:ext cx="76200" cy="5286375"/>
          </a:xfrm>
          <a:prstGeom prst="rect">
            <a:avLst/>
          </a:prstGeom>
          <a:solidFill>
            <a:srgbClr val="50825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>
                <a:latin typeface="Tahoma" pitchFamily="34" charset="0"/>
              </a:rPr>
              <a:t> </a:t>
            </a:r>
          </a:p>
        </p:txBody>
      </p:sp>
      <p:sp>
        <p:nvSpPr>
          <p:cNvPr id="307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303213"/>
            <a:ext cx="7772400" cy="992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307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600200"/>
            <a:ext cx="85344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pic>
        <p:nvPicPr>
          <p:cNvPr id="3079" name="Picture 13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4513" y="0"/>
            <a:ext cx="979487" cy="145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Rectangle 30"/>
          <p:cNvSpPr>
            <a:spLocks noChangeArrowheads="1"/>
          </p:cNvSpPr>
          <p:nvPr userDrawn="1"/>
        </p:nvSpPr>
        <p:spPr bwMode="gray">
          <a:xfrm>
            <a:off x="0" y="6407150"/>
            <a:ext cx="9144000" cy="457200"/>
          </a:xfrm>
          <a:prstGeom prst="rect">
            <a:avLst/>
          </a:prstGeom>
          <a:solidFill>
            <a:srgbClr val="364395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IN" sz="1800" kern="0">
              <a:solidFill>
                <a:srgbClr val="000000"/>
              </a:solidFill>
            </a:endParaRPr>
          </a:p>
        </p:txBody>
      </p:sp>
      <p:sp>
        <p:nvSpPr>
          <p:cNvPr id="3081" name="Rectangle 11"/>
          <p:cNvSpPr>
            <a:spLocks noChangeArrowheads="1"/>
          </p:cNvSpPr>
          <p:nvPr userDrawn="1"/>
        </p:nvSpPr>
        <p:spPr bwMode="auto">
          <a:xfrm>
            <a:off x="228600" y="6553200"/>
            <a:ext cx="457200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80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©2013 Pearson Education, Inc. All rights reserved.</a:t>
            </a:r>
            <a:endParaRPr lang="en-US" altLang="en-US" sz="100" b="1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Rectangle 11"/>
          <p:cNvSpPr>
            <a:spLocks noChangeArrowheads="1"/>
          </p:cNvSpPr>
          <p:nvPr userDrawn="1"/>
        </p:nvSpPr>
        <p:spPr bwMode="auto">
          <a:xfrm>
            <a:off x="8382000" y="6483350"/>
            <a:ext cx="685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400" b="1">
                <a:solidFill>
                  <a:srgbClr val="FFFFFF"/>
                </a:solidFill>
                <a:latin typeface="Tahoma" panose="020B0604030504040204" pitchFamily="34" charset="0"/>
              </a:rPr>
              <a:t>3-</a:t>
            </a:r>
            <a:fld id="{727413F2-76AC-4259-8A0C-D8B98BC53792}" type="slidenum">
              <a:rPr lang="en-US" altLang="en-US" sz="1400" b="1">
                <a:solidFill>
                  <a:srgbClr val="FFFFFF"/>
                </a:solidFill>
                <a:latin typeface="Tahoma" panose="020B0604030504040204" pitchFamily="34" charset="0"/>
              </a:rPr>
              <a:pPr eaLnBrk="1" hangingPunct="1"/>
              <a:t>‹#›</a:t>
            </a:fld>
            <a:endParaRPr lang="en-US" altLang="en-US" sz="1400" b="1">
              <a:solidFill>
                <a:srgbClr val="FFFFFF"/>
              </a:solidFill>
              <a:latin typeface="Tahoma" panose="020B060403050404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31" r:id="rId2"/>
    <p:sldLayoutId id="2147483832" r:id="rId3"/>
    <p:sldLayoutId id="2147483833" r:id="rId4"/>
    <p:sldLayoutId id="2147483834" r:id="rId5"/>
    <p:sldLayoutId id="2147483835" r:id="rId6"/>
    <p:sldLayoutId id="2147483836" r:id="rId7"/>
    <p:sldLayoutId id="2147483837" r:id="rId8"/>
    <p:sldLayoutId id="2147483838" r:id="rId9"/>
    <p:sldLayoutId id="2147483839" r:id="rId10"/>
    <p:sldLayoutId id="2147483840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+mj-lt"/>
          <a:ea typeface="MS PGothic" pitchFamily="34" charset="-128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16" charset="0"/>
          <a:ea typeface="MS PGothic" pitchFamily="34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16" charset="0"/>
          <a:ea typeface="MS PGothic" pitchFamily="34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16" charset="0"/>
          <a:ea typeface="MS PGothic" pitchFamily="34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16" charset="0"/>
          <a:ea typeface="MS PGothic" pitchFamily="34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16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16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16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1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MS PGothic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MS PGothic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MS PGothic" pitchFamily="3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7.wmf"/><Relationship Id="rId4" Type="http://schemas.openxmlformats.org/officeDocument/2006/relationships/oleObject" Target="../embeddings/oleObject1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8.wmf"/><Relationship Id="rId4" Type="http://schemas.openxmlformats.org/officeDocument/2006/relationships/oleObject" Target="../embeddings/oleObject2.bin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pn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0.png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457200" y="609600"/>
            <a:ext cx="7772400" cy="1143000"/>
          </a:xfrm>
          <a:noFill/>
        </p:spPr>
        <p:txBody>
          <a:bodyPr/>
          <a:lstStyle/>
          <a:p>
            <a:pPr eaLnBrk="1" hangingPunct="1"/>
            <a:r>
              <a:rPr lang="en-US" altLang="en-US" sz="2800" smtClean="0">
                <a:solidFill>
                  <a:schemeClr val="bg1"/>
                </a:solidFill>
              </a:rPr>
              <a:t>Chapter 3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457200" y="2209800"/>
            <a:ext cx="3886200" cy="1752600"/>
          </a:xfrm>
          <a:noFill/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US" altLang="en-US" b="1" smtClean="0">
                <a:solidFill>
                  <a:schemeClr val="bg1"/>
                </a:solidFill>
              </a:rPr>
              <a:t>The Classical Model of International Trade</a:t>
            </a:r>
          </a:p>
          <a:p>
            <a:pPr marL="0" indent="0" eaLnBrk="1" hangingPunct="1">
              <a:buFontTx/>
              <a:buNone/>
            </a:pPr>
            <a:endParaRPr lang="en-US" altLang="en-US" b="1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7772400" cy="1371600"/>
          </a:xfrm>
        </p:spPr>
        <p:txBody>
          <a:bodyPr anchor="ctr"/>
          <a:lstStyle/>
          <a:p>
            <a:r>
              <a:rPr lang="en-US" altLang="en-US" sz="3600" smtClean="0"/>
              <a:t>Adam Smith’s Principle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Adam Smith’s principle—countries should specialize in the production of goods in which they have an absolute advantage.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7772400" cy="1371600"/>
          </a:xfrm>
        </p:spPr>
        <p:txBody>
          <a:bodyPr anchor="ctr"/>
          <a:lstStyle/>
          <a:p>
            <a:r>
              <a:rPr lang="en-US" altLang="en-US" sz="3600" smtClean="0"/>
              <a:t>World Gains from Trade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Refer to Table 3.2</a:t>
            </a:r>
          </a:p>
          <a:p>
            <a:r>
              <a:rPr lang="en-US" altLang="en-US" smtClean="0"/>
              <a:t>By following Smith’s principle of absolute advantage, total world output will rise even though there are no new resources.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7772400" cy="1371600"/>
          </a:xfrm>
        </p:spPr>
        <p:txBody>
          <a:bodyPr anchor="ctr"/>
          <a:lstStyle/>
          <a:p>
            <a:r>
              <a:rPr lang="en-US" altLang="en-US" sz="2000" smtClean="0"/>
              <a:t>TABLE 3.2 Per Unit Gains from Specialization When </a:t>
            </a:r>
            <a:br>
              <a:rPr lang="en-US" altLang="en-US" sz="2000" smtClean="0"/>
            </a:br>
            <a:r>
              <a:rPr lang="en-US" altLang="en-US" sz="2000" smtClean="0"/>
              <a:t>Country A Moves to Specialize in Soybeans (S), and </a:t>
            </a:r>
            <a:br>
              <a:rPr lang="en-US" altLang="en-US" sz="2000" smtClean="0"/>
            </a:br>
            <a:r>
              <a:rPr lang="en-US" altLang="en-US" sz="2000" smtClean="0"/>
              <a:t>Country B in Textiles (T)</a:t>
            </a:r>
          </a:p>
        </p:txBody>
      </p:sp>
      <p:pic>
        <p:nvPicPr>
          <p:cNvPr id="16387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514600"/>
            <a:ext cx="8839200" cy="254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04800" y="0"/>
            <a:ext cx="7772400" cy="1371600"/>
          </a:xfrm>
        </p:spPr>
        <p:txBody>
          <a:bodyPr anchor="ctr"/>
          <a:lstStyle/>
          <a:p>
            <a:pPr eaLnBrk="1" hangingPunct="1"/>
            <a:r>
              <a:rPr lang="en-US" altLang="en-US" smtClean="0"/>
              <a:t>What Causes Each Country to Follow Its Absolute Advantage?</a:t>
            </a:r>
            <a:endParaRPr lang="en-US" altLang="en-US" sz="3600" smtClean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87513"/>
            <a:ext cx="7969250" cy="2274887"/>
          </a:xfrm>
        </p:spPr>
        <p:txBody>
          <a:bodyPr rIns="91440"/>
          <a:lstStyle/>
          <a:p>
            <a:pPr eaLnBrk="1" hangingPunct="1">
              <a:spcBef>
                <a:spcPct val="40000"/>
              </a:spcBef>
            </a:pPr>
            <a:r>
              <a:rPr lang="en-US" altLang="en-US" smtClean="0"/>
              <a:t>Market forces combined with free trade</a:t>
            </a:r>
          </a:p>
          <a:p>
            <a:pPr eaLnBrk="1" hangingPunct="1">
              <a:spcBef>
                <a:spcPct val="40000"/>
              </a:spcBef>
            </a:pPr>
            <a:r>
              <a:rPr lang="en-US" altLang="en-US" smtClean="0"/>
              <a:t>Given that the labor cost equals the wage rate (W) times the amount of labor input:  (refer to Table 3.1) </a:t>
            </a:r>
          </a:p>
        </p:txBody>
      </p:sp>
      <p:graphicFrame>
        <p:nvGraphicFramePr>
          <p:cNvPr id="1026" name="Object 4"/>
          <p:cNvGraphicFramePr>
            <a:graphicFrameLocks noChangeAspect="1"/>
          </p:cNvGraphicFramePr>
          <p:nvPr/>
        </p:nvGraphicFramePr>
        <p:xfrm>
          <a:off x="939800" y="3810000"/>
          <a:ext cx="6896100" cy="1971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Equation" r:id="rId4" imgW="2844800" imgH="812800" progId="Equation.DSMT4">
                  <p:embed/>
                </p:oleObj>
              </mc:Choice>
              <mc:Fallback>
                <p:oleObj name="Equation" r:id="rId4" imgW="2844800" imgH="8128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9800" y="3810000"/>
                        <a:ext cx="6896100" cy="1971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04800" y="0"/>
            <a:ext cx="7772400" cy="1371600"/>
          </a:xfrm>
        </p:spPr>
        <p:txBody>
          <a:bodyPr anchor="ctr"/>
          <a:lstStyle/>
          <a:p>
            <a:pPr eaLnBrk="1" hangingPunct="1"/>
            <a:r>
              <a:rPr lang="en-US" altLang="en-US" sz="3600" smtClean="0"/>
              <a:t>Absolute Advantage (cont.)</a:t>
            </a: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 rIns="91440"/>
          <a:lstStyle/>
          <a:p>
            <a:pPr eaLnBrk="1" hangingPunct="1"/>
            <a:r>
              <a:rPr lang="en-US" altLang="en-US" smtClean="0"/>
              <a:t>In country B:</a:t>
            </a:r>
          </a:p>
          <a:p>
            <a:pPr eaLnBrk="1" hangingPunct="1">
              <a:spcBef>
                <a:spcPct val="200000"/>
              </a:spcBef>
            </a:pPr>
            <a:r>
              <a:rPr lang="en-US" altLang="en-US" smtClean="0"/>
              <a:t> </a:t>
            </a:r>
          </a:p>
        </p:txBody>
      </p:sp>
      <p:graphicFrame>
        <p:nvGraphicFramePr>
          <p:cNvPr id="2050" name="Object 4"/>
          <p:cNvGraphicFramePr>
            <a:graphicFrameLocks noChangeAspect="1"/>
          </p:cNvGraphicFramePr>
          <p:nvPr/>
        </p:nvGraphicFramePr>
        <p:xfrm>
          <a:off x="609600" y="2057400"/>
          <a:ext cx="7391400" cy="2327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name="Equation" r:id="rId4" imgW="2984500" imgH="939800" progId="Equation.DSMT4">
                  <p:embed/>
                </p:oleObj>
              </mc:Choice>
              <mc:Fallback>
                <p:oleObj name="Equation" r:id="rId4" imgW="2984500" imgH="9398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2057400"/>
                        <a:ext cx="7391400" cy="2327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04800" y="0"/>
            <a:ext cx="7772400" cy="1371600"/>
          </a:xfrm>
        </p:spPr>
        <p:txBody>
          <a:bodyPr anchor="ctr"/>
          <a:lstStyle/>
          <a:p>
            <a:pPr eaLnBrk="1" hangingPunct="1"/>
            <a:r>
              <a:rPr lang="en-US" altLang="en-US" smtClean="0"/>
              <a:t>Summary of Smith’s Principle</a:t>
            </a:r>
            <a:endParaRPr lang="en-US" altLang="en-US" sz="3600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 rIns="91440"/>
          <a:lstStyle/>
          <a:p>
            <a:pPr eaLnBrk="1" hangingPunct="1">
              <a:lnSpc>
                <a:spcPct val="90000"/>
              </a:lnSpc>
              <a:spcBef>
                <a:spcPct val="40000"/>
              </a:spcBef>
            </a:pPr>
            <a:r>
              <a:rPr lang="en-US" altLang="en-US" smtClean="0"/>
              <a:t>For various reasons such as different technologies and climate, countries will produce different goods.</a:t>
            </a:r>
          </a:p>
          <a:p>
            <a:pPr eaLnBrk="1" hangingPunct="1">
              <a:lnSpc>
                <a:spcPct val="90000"/>
              </a:lnSpc>
              <a:spcBef>
                <a:spcPct val="40000"/>
              </a:spcBef>
            </a:pPr>
            <a:r>
              <a:rPr lang="en-US" altLang="en-US" smtClean="0"/>
              <a:t>World output will increase if countries specialize in their absolute advantage products.</a:t>
            </a:r>
          </a:p>
          <a:p>
            <a:pPr eaLnBrk="1" hangingPunct="1">
              <a:lnSpc>
                <a:spcPct val="90000"/>
              </a:lnSpc>
              <a:spcBef>
                <a:spcPct val="40000"/>
              </a:spcBef>
            </a:pPr>
            <a:r>
              <a:rPr lang="en-US" altLang="en-US" smtClean="0"/>
              <a:t>This situation is the natural outcome of market forces combined with free trade. A good is cheapest in the country that has absolute advantage in its production.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304800" y="0"/>
            <a:ext cx="7772400" cy="1371600"/>
          </a:xfrm>
        </p:spPr>
        <p:txBody>
          <a:bodyPr anchor="ctr"/>
          <a:lstStyle/>
          <a:p>
            <a:pPr eaLnBrk="1" hangingPunct="1"/>
            <a:r>
              <a:rPr lang="en-US" altLang="en-US" sz="2800" smtClean="0"/>
              <a:t>What If One Country Has Absolute Advantage in Both Goods?</a:t>
            </a:r>
            <a:endParaRPr lang="en-US" altLang="en-US" smtClean="0"/>
          </a:p>
        </p:txBody>
      </p:sp>
      <p:sp>
        <p:nvSpPr>
          <p:cNvPr id="18435" name="Rectangle 5"/>
          <p:cNvSpPr>
            <a:spLocks noGrp="1" noChangeArrowheads="1"/>
          </p:cNvSpPr>
          <p:nvPr>
            <p:ph type="body" idx="4294967295"/>
          </p:nvPr>
        </p:nvSpPr>
        <p:spPr>
          <a:xfrm>
            <a:off x="381000" y="1752600"/>
            <a:ext cx="8534400" cy="4454525"/>
          </a:xfrm>
        </p:spPr>
        <p:txBody>
          <a:bodyPr rIns="91440"/>
          <a:lstStyle/>
          <a:p>
            <a:pPr eaLnBrk="1" hangingPunct="1"/>
            <a:r>
              <a:rPr lang="en-US" altLang="en-US" smtClean="0"/>
              <a:t>David Ricardo’s Law of Comparative Advantage—countries should specialize where they have their </a:t>
            </a:r>
            <a:r>
              <a:rPr lang="en-US" altLang="en-US" i="1" smtClean="0"/>
              <a:t>greatest absolute advantage</a:t>
            </a:r>
            <a:r>
              <a:rPr lang="en-US" altLang="en-US" smtClean="0"/>
              <a:t> (if they have absolute advantage in </a:t>
            </a:r>
            <a:r>
              <a:rPr lang="en-US" altLang="en-US" i="1" smtClean="0"/>
              <a:t>both</a:t>
            </a:r>
            <a:r>
              <a:rPr lang="en-US" altLang="en-US" smtClean="0"/>
              <a:t> goods) or in their </a:t>
            </a:r>
            <a:r>
              <a:rPr lang="en-US" altLang="en-US" i="1" smtClean="0"/>
              <a:t>least absolute disadvantage</a:t>
            </a:r>
            <a:r>
              <a:rPr lang="en-US" altLang="en-US" smtClean="0"/>
              <a:t> (if they have absolute advantage in </a:t>
            </a:r>
            <a:r>
              <a:rPr lang="en-US" altLang="en-US" i="1" smtClean="0"/>
              <a:t>neither</a:t>
            </a:r>
            <a:r>
              <a:rPr lang="en-US" altLang="en-US" smtClean="0"/>
              <a:t> good).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5"/>
          <p:cNvSpPr>
            <a:spLocks noGrp="1" noChangeArrowheads="1"/>
          </p:cNvSpPr>
          <p:nvPr>
            <p:ph type="title"/>
          </p:nvPr>
        </p:nvSpPr>
        <p:spPr>
          <a:xfrm>
            <a:off x="304800" y="0"/>
            <a:ext cx="7772400" cy="1371600"/>
          </a:xfrm>
        </p:spPr>
        <p:txBody>
          <a:bodyPr anchor="ctr"/>
          <a:lstStyle/>
          <a:p>
            <a:pPr eaLnBrk="1" hangingPunct="1"/>
            <a:r>
              <a:rPr lang="en-US" altLang="en-US" smtClean="0"/>
              <a:t>TABLE 3.3  </a:t>
            </a:r>
            <a:r>
              <a:rPr lang="en-US" altLang="en-US" b="0" smtClean="0"/>
              <a:t>Comparative Advantage as a Basis for Trade</a:t>
            </a:r>
            <a:r>
              <a:rPr lang="en-US" altLang="en-US" b="0" baseline="30000" smtClean="0"/>
              <a:t>1</a:t>
            </a:r>
            <a:endParaRPr lang="en-US" altLang="en-US" smtClean="0"/>
          </a:p>
        </p:txBody>
      </p:sp>
      <p:pic>
        <p:nvPicPr>
          <p:cNvPr id="1945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125" y="2305050"/>
            <a:ext cx="8658225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04800" y="0"/>
            <a:ext cx="7772400" cy="1371600"/>
          </a:xfrm>
        </p:spPr>
        <p:txBody>
          <a:bodyPr anchor="ctr"/>
          <a:lstStyle/>
          <a:p>
            <a:pPr eaLnBrk="1" hangingPunct="1"/>
            <a:r>
              <a:rPr lang="en-US" altLang="en-US" smtClean="0"/>
              <a:t>Example of Comparative Advantage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81000" y="1687513"/>
            <a:ext cx="8305800" cy="4637087"/>
          </a:xfrm>
        </p:spPr>
        <p:txBody>
          <a:bodyPr rIns="91440"/>
          <a:lstStyle/>
          <a:p>
            <a:pPr eaLnBrk="1" hangingPunct="1">
              <a:spcBef>
                <a:spcPct val="40000"/>
              </a:spcBef>
            </a:pPr>
            <a:r>
              <a:rPr lang="en-US" altLang="en-US" sz="2400" smtClean="0"/>
              <a:t>Refer to Table 3.3</a:t>
            </a:r>
          </a:p>
          <a:p>
            <a:pPr eaLnBrk="1" hangingPunct="1">
              <a:spcBef>
                <a:spcPct val="40000"/>
              </a:spcBef>
            </a:pPr>
            <a:r>
              <a:rPr lang="en-US" altLang="en-US" sz="2400" smtClean="0"/>
              <a:t>Country A has absolute advantage in both goods S and T.</a:t>
            </a:r>
          </a:p>
          <a:p>
            <a:pPr eaLnBrk="1" hangingPunct="1">
              <a:spcBef>
                <a:spcPct val="40000"/>
              </a:spcBef>
            </a:pPr>
            <a:r>
              <a:rPr lang="en-US" altLang="en-US" sz="2400" smtClean="0"/>
              <a:t>A is 4x more efficient than B in production of good S (compare 3 hours with 12 hours).</a:t>
            </a:r>
          </a:p>
          <a:p>
            <a:pPr eaLnBrk="1" hangingPunct="1">
              <a:spcBef>
                <a:spcPct val="40000"/>
              </a:spcBef>
            </a:pPr>
            <a:r>
              <a:rPr lang="en-US" altLang="en-US" sz="2400" smtClean="0"/>
              <a:t>A is only (4/3)x more efficient than B in production of good T.</a:t>
            </a:r>
          </a:p>
          <a:p>
            <a:pPr eaLnBrk="1" hangingPunct="1">
              <a:spcBef>
                <a:spcPct val="40000"/>
              </a:spcBef>
            </a:pPr>
            <a:r>
              <a:rPr lang="en-US" altLang="en-US" sz="2400" smtClean="0"/>
              <a:t>Thus, A has comparative advantage in S.</a:t>
            </a:r>
          </a:p>
          <a:p>
            <a:pPr eaLnBrk="1" hangingPunct="1">
              <a:spcBef>
                <a:spcPct val="40000"/>
              </a:spcBef>
            </a:pPr>
            <a:r>
              <a:rPr lang="en-US" altLang="en-US" sz="2400" smtClean="0"/>
              <a:t>With trade, A will completely specialize in S.</a:t>
            </a:r>
          </a:p>
          <a:p>
            <a:pPr eaLnBrk="1" hangingPunct="1">
              <a:spcBef>
                <a:spcPct val="40000"/>
              </a:spcBef>
            </a:pPr>
            <a:r>
              <a:rPr lang="en-US" altLang="en-US" sz="2400" smtClean="0"/>
              <a:t>Do likewise for country B!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0"/>
            <a:ext cx="7772400" cy="1371600"/>
          </a:xfrm>
        </p:spPr>
        <p:txBody>
          <a:bodyPr anchor="ctr"/>
          <a:lstStyle/>
          <a:p>
            <a:pPr eaLnBrk="1" hangingPunct="1"/>
            <a:r>
              <a:rPr lang="en-US" altLang="en-US" smtClean="0"/>
              <a:t>Gains from Trade based on Comparative Advantage</a:t>
            </a:r>
          </a:p>
        </p:txBody>
      </p:sp>
      <p:sp>
        <p:nvSpPr>
          <p:cNvPr id="21507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8534400" cy="1066800"/>
          </a:xfrm>
        </p:spPr>
        <p:txBody>
          <a:bodyPr/>
          <a:lstStyle/>
          <a:p>
            <a:pPr marL="4763" indent="-4763" eaLnBrk="1" hangingPunct="1">
              <a:buFontTx/>
              <a:buNone/>
            </a:pPr>
            <a:r>
              <a:rPr lang="en-US" altLang="en-US" sz="2000" b="1" smtClean="0"/>
              <a:t>TABLE 3.4</a:t>
            </a:r>
            <a:r>
              <a:rPr lang="en-US" altLang="en-US" sz="2000" smtClean="0"/>
              <a:t> Per Unit Gains from Specialization According to Comparative Advantage as Country </a:t>
            </a:r>
            <a:r>
              <a:rPr lang="en-US" altLang="en-US" sz="2000" i="1" smtClean="0"/>
              <a:t>A </a:t>
            </a:r>
            <a:r>
              <a:rPr lang="en-US" altLang="en-US" sz="2000" smtClean="0"/>
              <a:t>Produces More </a:t>
            </a:r>
            <a:r>
              <a:rPr lang="en-US" altLang="en-US" sz="2000" i="1" smtClean="0"/>
              <a:t>S</a:t>
            </a:r>
            <a:r>
              <a:rPr lang="en-US" altLang="en-US" sz="2000" smtClean="0"/>
              <a:t>, and Country </a:t>
            </a:r>
            <a:r>
              <a:rPr lang="en-US" altLang="en-US" sz="2000" i="1" smtClean="0"/>
              <a:t>B</a:t>
            </a:r>
            <a:r>
              <a:rPr lang="en-US" altLang="en-US" sz="2000" smtClean="0"/>
              <a:t> Produces More </a:t>
            </a:r>
            <a:r>
              <a:rPr lang="en-US" altLang="en-US" sz="2000" i="1" smtClean="0"/>
              <a:t>T</a:t>
            </a:r>
            <a:endParaRPr lang="en-US" altLang="en-US" sz="2000" smtClean="0"/>
          </a:p>
        </p:txBody>
      </p:sp>
      <p:pic>
        <p:nvPicPr>
          <p:cNvPr id="21508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784475"/>
            <a:ext cx="8686800" cy="219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09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4800600"/>
            <a:ext cx="8686800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04800" y="0"/>
            <a:ext cx="7772400" cy="1371600"/>
          </a:xfrm>
        </p:spPr>
        <p:txBody>
          <a:bodyPr anchor="ctr"/>
          <a:lstStyle/>
          <a:p>
            <a:pPr eaLnBrk="1" hangingPunct="1"/>
            <a:r>
              <a:rPr lang="en-US" altLang="en-US" sz="3600" smtClean="0"/>
              <a:t>Topics to be Covered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76400"/>
            <a:ext cx="7816850" cy="4637088"/>
          </a:xfrm>
        </p:spPr>
        <p:txBody>
          <a:bodyPr rIns="91440"/>
          <a:lstStyle/>
          <a:p>
            <a:pPr eaLnBrk="1" hangingPunct="1"/>
            <a:r>
              <a:rPr lang="en-US" altLang="en-US" smtClean="0"/>
              <a:t>Absolute Advantage as a Basis for Trade: Adam Smith’s Model</a:t>
            </a:r>
          </a:p>
          <a:p>
            <a:pPr eaLnBrk="1" hangingPunct="1"/>
            <a:r>
              <a:rPr lang="en-US" altLang="en-US" smtClean="0"/>
              <a:t>Comparative Advantage as a Basis for Trade: David Ricardo’s Model</a:t>
            </a:r>
          </a:p>
          <a:p>
            <a:pPr eaLnBrk="1" hangingPunct="1"/>
            <a:r>
              <a:rPr lang="en-US" altLang="en-US" smtClean="0"/>
              <a:t>The General Equilibrium Solution of the Classical Model</a:t>
            </a:r>
          </a:p>
          <a:p>
            <a:pPr eaLnBrk="1" hangingPunct="1"/>
            <a:r>
              <a:rPr lang="en-US" altLang="en-US" smtClean="0"/>
              <a:t>The Gains from International Trade </a:t>
            </a:r>
          </a:p>
          <a:p>
            <a:pPr eaLnBrk="1" hangingPunct="1"/>
            <a:r>
              <a:rPr lang="en-US" altLang="en-US" smtClean="0"/>
              <a:t>Trade and Wages</a:t>
            </a:r>
          </a:p>
          <a:p>
            <a:pPr eaLnBrk="1" hangingPunct="1"/>
            <a:r>
              <a:rPr lang="en-US" altLang="en-US" smtClean="0"/>
              <a:t>An Evaluation of the Classical Model</a:t>
            </a:r>
          </a:p>
        </p:txBody>
      </p:sp>
    </p:spTree>
  </p:cSld>
  <p:clrMapOvr>
    <a:masterClrMapping/>
  </p:clrMapOvr>
  <p:transition spd="med">
    <p:pull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04800" y="0"/>
            <a:ext cx="7772400" cy="1371600"/>
          </a:xfrm>
        </p:spPr>
        <p:txBody>
          <a:bodyPr anchor="ctr"/>
          <a:lstStyle/>
          <a:p>
            <a:pPr eaLnBrk="1" hangingPunct="1"/>
            <a:r>
              <a:rPr lang="en-US" altLang="en-US" smtClean="0"/>
              <a:t>General Equilibrium Solution of the Classical Model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 rIns="91440"/>
          <a:lstStyle/>
          <a:p>
            <a:pPr eaLnBrk="1" hangingPunct="1"/>
            <a:r>
              <a:rPr lang="en-US" altLang="en-US" sz="2400" smtClean="0"/>
              <a:t>Assume labor endowments for each country:</a:t>
            </a:r>
          </a:p>
          <a:p>
            <a:pPr lvl="1" eaLnBrk="1" hangingPunct="1"/>
            <a:r>
              <a:rPr lang="en-US" altLang="en-US" sz="2000" smtClean="0"/>
              <a:t>A has 12,000 labor hours</a:t>
            </a:r>
          </a:p>
          <a:p>
            <a:pPr lvl="1" eaLnBrk="1" hangingPunct="1"/>
            <a:r>
              <a:rPr lang="en-US" altLang="en-US" sz="2000" smtClean="0"/>
              <a:t>B has 9,600 labor hours</a:t>
            </a:r>
          </a:p>
          <a:p>
            <a:pPr eaLnBrk="1" hangingPunct="1">
              <a:spcBef>
                <a:spcPct val="40000"/>
              </a:spcBef>
            </a:pPr>
            <a:r>
              <a:rPr lang="en-US" altLang="en-US" sz="2400" smtClean="0"/>
              <a:t>Straight-line Production Possibilities Frontier (PPF)</a:t>
            </a:r>
          </a:p>
          <a:p>
            <a:pPr lvl="1" eaLnBrk="1" hangingPunct="1"/>
            <a:r>
              <a:rPr lang="en-US" altLang="en-US" sz="2000" smtClean="0"/>
              <a:t>Slope of PPF = pre-trade relative price </a:t>
            </a:r>
            <a:r>
              <a:rPr lang="en-US" altLang="en-US" sz="2000" i="1" smtClean="0">
                <a:latin typeface="Times New Roman" panose="02020603050405020304" pitchFamily="18" charset="0"/>
              </a:rPr>
              <a:t>(P</a:t>
            </a:r>
            <a:r>
              <a:rPr lang="en-US" altLang="en-US" sz="2000" i="1" baseline="-25000" smtClean="0">
                <a:latin typeface="Times New Roman" panose="02020603050405020304" pitchFamily="18" charset="0"/>
              </a:rPr>
              <a:t>S </a:t>
            </a:r>
            <a:r>
              <a:rPr lang="en-US" altLang="en-US" sz="2000" i="1" smtClean="0">
                <a:latin typeface="Times New Roman" panose="02020603050405020304" pitchFamily="18" charset="0"/>
              </a:rPr>
              <a:t>/P</a:t>
            </a:r>
            <a:r>
              <a:rPr lang="en-US" altLang="en-US" sz="2000" i="1" baseline="-25000" smtClean="0">
                <a:latin typeface="Times New Roman" panose="02020603050405020304" pitchFamily="18" charset="0"/>
              </a:rPr>
              <a:t>T </a:t>
            </a:r>
            <a:r>
              <a:rPr lang="en-US" altLang="en-US" sz="2000" i="1" smtClean="0">
                <a:latin typeface="Times New Roman" panose="02020603050405020304" pitchFamily="18" charset="0"/>
              </a:rPr>
              <a:t>)</a:t>
            </a:r>
          </a:p>
          <a:p>
            <a:pPr lvl="1" eaLnBrk="1" hangingPunct="1"/>
            <a:r>
              <a:rPr lang="en-US" altLang="en-US" sz="2000" smtClean="0"/>
              <a:t>Refer to Figure 3.1</a:t>
            </a:r>
          </a:p>
          <a:p>
            <a:pPr eaLnBrk="1" hangingPunct="1">
              <a:spcBef>
                <a:spcPct val="40000"/>
              </a:spcBef>
            </a:pPr>
            <a:r>
              <a:rPr lang="en-US" altLang="en-US" sz="2400" smtClean="0"/>
              <a:t>Autarky or pre-trade equilibrium (consumption and production)</a:t>
            </a:r>
          </a:p>
          <a:p>
            <a:pPr lvl="1" eaLnBrk="1" hangingPunct="1"/>
            <a:r>
              <a:rPr lang="en-US" altLang="en-US" sz="2000" smtClean="0"/>
              <a:t>Tangency point of PPF and Community Indifference Curve (CIC)</a:t>
            </a:r>
          </a:p>
          <a:p>
            <a:pPr lvl="1" eaLnBrk="1" hangingPunct="1"/>
            <a:r>
              <a:rPr lang="en-US" altLang="en-US" sz="2000" smtClean="0"/>
              <a:t>Refer to Figure 3.2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 idx="4294967295"/>
          </p:nvPr>
        </p:nvSpPr>
        <p:spPr>
          <a:xfrm>
            <a:off x="304800" y="0"/>
            <a:ext cx="7772400" cy="1371600"/>
          </a:xfrm>
        </p:spPr>
        <p:txBody>
          <a:bodyPr anchor="ctr"/>
          <a:lstStyle/>
          <a:p>
            <a:pPr eaLnBrk="1" hangingPunct="1"/>
            <a:r>
              <a:rPr lang="en-US" altLang="en-US" sz="2800" smtClean="0"/>
              <a:t>FIGURE 3.1 </a:t>
            </a:r>
            <a:r>
              <a:rPr lang="en-US" altLang="en-US" sz="2800" b="0" smtClean="0"/>
              <a:t>Production Possibility Frontiers for Country </a:t>
            </a:r>
            <a:r>
              <a:rPr lang="en-US" altLang="en-US" sz="2800" b="0" i="1" smtClean="0"/>
              <a:t>A</a:t>
            </a:r>
            <a:r>
              <a:rPr lang="en-US" altLang="en-US" sz="2800" b="0" smtClean="0"/>
              <a:t> and Country </a:t>
            </a:r>
            <a:r>
              <a:rPr lang="en-US" altLang="en-US" sz="2800" b="0" i="1" smtClean="0"/>
              <a:t>B</a:t>
            </a:r>
            <a:endParaRPr lang="en-US" altLang="en-US" smtClean="0"/>
          </a:p>
        </p:txBody>
      </p:sp>
      <p:pic>
        <p:nvPicPr>
          <p:cNvPr id="23555" name="Picture 3" descr="D:\Rapid SVN\Trunk\Projects\Pearson\HUST_PPT\Working_Folder\Images\Chapter_03\FG_03_001.t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2286000"/>
            <a:ext cx="7272338" cy="312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5"/>
          <p:cNvSpPr>
            <a:spLocks noGrp="1" noChangeArrowheads="1"/>
          </p:cNvSpPr>
          <p:nvPr>
            <p:ph type="title"/>
          </p:nvPr>
        </p:nvSpPr>
        <p:spPr>
          <a:xfrm>
            <a:off x="304800" y="0"/>
            <a:ext cx="7772400" cy="1371600"/>
          </a:xfrm>
        </p:spPr>
        <p:txBody>
          <a:bodyPr anchor="ctr"/>
          <a:lstStyle/>
          <a:p>
            <a:pPr eaLnBrk="1" hangingPunct="1"/>
            <a:r>
              <a:rPr lang="en-US" altLang="en-US" sz="2800" smtClean="0"/>
              <a:t>FIGURE 3.2 </a:t>
            </a:r>
            <a:r>
              <a:rPr lang="en-US" altLang="en-US" sz="2800" b="0" smtClean="0"/>
              <a:t>Pretrade Equilibriums for Country </a:t>
            </a:r>
            <a:r>
              <a:rPr lang="en-US" altLang="en-US" sz="2800" b="0" i="1" smtClean="0"/>
              <a:t>A</a:t>
            </a:r>
            <a:r>
              <a:rPr lang="en-US" altLang="en-US" sz="2800" b="0" smtClean="0"/>
              <a:t> and Country </a:t>
            </a:r>
            <a:r>
              <a:rPr lang="en-US" altLang="en-US" sz="2800" b="0" i="1" smtClean="0"/>
              <a:t>B</a:t>
            </a:r>
            <a:endParaRPr lang="en-US" altLang="en-US" sz="2800" smtClean="0"/>
          </a:p>
        </p:txBody>
      </p:sp>
      <p:pic>
        <p:nvPicPr>
          <p:cNvPr id="24579" name="Picture 3" descr="D:\Rapid SVN\Trunk\Projects\Pearson\HUST_PPT\Working_Folder\Images\Chapter_03\FG_03_002.t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2257425"/>
            <a:ext cx="7354888" cy="315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04800" y="0"/>
            <a:ext cx="7772400" cy="1371600"/>
          </a:xfrm>
        </p:spPr>
        <p:txBody>
          <a:bodyPr anchor="ctr"/>
          <a:lstStyle/>
          <a:p>
            <a:pPr eaLnBrk="1" hangingPunct="1"/>
            <a:r>
              <a:rPr lang="en-US" altLang="en-US" sz="3600" smtClean="0"/>
              <a:t>International Terms of Trade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 rIns="91440"/>
          <a:lstStyle/>
          <a:p>
            <a:pPr eaLnBrk="1" hangingPunct="1">
              <a:spcBef>
                <a:spcPct val="40000"/>
              </a:spcBef>
            </a:pPr>
            <a:r>
              <a:rPr lang="en-US" altLang="en-US" b="1" smtClean="0"/>
              <a:t>Terms of Trade (TOT)</a:t>
            </a:r>
            <a:r>
              <a:rPr lang="en-US" altLang="en-US" smtClean="0"/>
              <a:t>—the relative price at which trade occurs between countries.</a:t>
            </a:r>
          </a:p>
          <a:p>
            <a:pPr eaLnBrk="1" hangingPunct="1">
              <a:spcBef>
                <a:spcPct val="40000"/>
              </a:spcBef>
            </a:pPr>
            <a:r>
              <a:rPr lang="en-US" altLang="en-US" smtClean="0"/>
              <a:t>The TOT will lie between the autarky prices of the two countries; in our example, </a:t>
            </a:r>
          </a:p>
          <a:p>
            <a:pPr eaLnBrk="1" hangingPunct="1">
              <a:spcBef>
                <a:spcPct val="40000"/>
              </a:spcBef>
              <a:buFontTx/>
              <a:buNone/>
            </a:pPr>
            <a:r>
              <a:rPr lang="en-US" altLang="en-US" smtClean="0"/>
              <a:t>     ½ (A’s price) &lt; TOT &lt; 3/2 (B’s price)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04800" y="0"/>
            <a:ext cx="7772400" cy="1371600"/>
          </a:xfrm>
        </p:spPr>
        <p:txBody>
          <a:bodyPr anchor="ctr"/>
          <a:lstStyle/>
          <a:p>
            <a:pPr eaLnBrk="1" hangingPunct="1"/>
            <a:r>
              <a:rPr lang="en-US" altLang="en-US" sz="3600" smtClean="0"/>
              <a:t>Post-trade Equilibrium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 rIns="91440"/>
          <a:lstStyle/>
          <a:p>
            <a:pPr eaLnBrk="1" hangingPunct="1">
              <a:lnSpc>
                <a:spcPct val="90000"/>
              </a:lnSpc>
              <a:spcBef>
                <a:spcPct val="40000"/>
              </a:spcBef>
            </a:pPr>
            <a:r>
              <a:rPr lang="en-US" altLang="en-US" smtClean="0"/>
              <a:t>The country with a lower autarky price of a good has comparative advantage in that good. </a:t>
            </a:r>
          </a:p>
          <a:p>
            <a:pPr eaLnBrk="1" hangingPunct="1">
              <a:lnSpc>
                <a:spcPct val="90000"/>
              </a:lnSpc>
              <a:spcBef>
                <a:spcPct val="40000"/>
              </a:spcBef>
            </a:pPr>
            <a:r>
              <a:rPr lang="en-US" altLang="en-US" smtClean="0"/>
              <a:t>With constant opportunity cost (straight-line PPF), the country will completely specialize in its comparative advantage product once trade begins.</a:t>
            </a:r>
          </a:p>
          <a:p>
            <a:pPr eaLnBrk="1" hangingPunct="1">
              <a:lnSpc>
                <a:spcPct val="90000"/>
              </a:lnSpc>
              <a:spcBef>
                <a:spcPct val="40000"/>
              </a:spcBef>
            </a:pPr>
            <a:r>
              <a:rPr lang="en-US" altLang="en-US" smtClean="0"/>
              <a:t>With trade, the country will now consume on the TOT line which represents its Consumption Possibility Frontier. Refer to Figure 3.3.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6"/>
          <p:cNvSpPr>
            <a:spLocks noGrp="1" noChangeArrowheads="1"/>
          </p:cNvSpPr>
          <p:nvPr>
            <p:ph type="title"/>
          </p:nvPr>
        </p:nvSpPr>
        <p:spPr>
          <a:xfrm>
            <a:off x="304800" y="0"/>
            <a:ext cx="7772400" cy="1371600"/>
          </a:xfrm>
        </p:spPr>
        <p:txBody>
          <a:bodyPr anchor="ctr"/>
          <a:lstStyle/>
          <a:p>
            <a:pPr eaLnBrk="1" hangingPunct="1"/>
            <a:r>
              <a:rPr lang="en-US" altLang="en-US" smtClean="0"/>
              <a:t>FIGURE 3.3</a:t>
            </a:r>
            <a:r>
              <a:rPr lang="en-US" altLang="en-US" b="0" smtClean="0"/>
              <a:t> Posttrade Equilibriums for Country </a:t>
            </a:r>
            <a:r>
              <a:rPr lang="en-US" altLang="en-US" b="0" i="1" smtClean="0"/>
              <a:t>A</a:t>
            </a:r>
            <a:r>
              <a:rPr lang="en-US" altLang="en-US" b="0" smtClean="0"/>
              <a:t> and Country </a:t>
            </a:r>
            <a:r>
              <a:rPr lang="en-US" altLang="en-US" b="0" i="1" smtClean="0"/>
              <a:t>B</a:t>
            </a:r>
            <a:endParaRPr lang="en-US" altLang="en-US" smtClean="0"/>
          </a:p>
        </p:txBody>
      </p:sp>
      <p:pic>
        <p:nvPicPr>
          <p:cNvPr id="27651" name="Picture 3" descr="D:\Rapid SVN\Trunk\Projects\Pearson\HUST_PPT\Working_Folder\Images\Chapter_03\FG_03_003.t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2362200"/>
            <a:ext cx="7419975" cy="337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04800" y="0"/>
            <a:ext cx="7772400" cy="1371600"/>
          </a:xfrm>
        </p:spPr>
        <p:txBody>
          <a:bodyPr anchor="ctr"/>
          <a:lstStyle/>
          <a:p>
            <a:pPr eaLnBrk="1" hangingPunct="1"/>
            <a:r>
              <a:rPr lang="en-US" altLang="en-US" smtClean="0"/>
              <a:t>Consumption Possibility Frontier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 rIns="91440"/>
          <a:lstStyle/>
          <a:p>
            <a:pPr eaLnBrk="1" hangingPunct="1"/>
            <a:r>
              <a:rPr lang="en-US" altLang="en-US" smtClean="0"/>
              <a:t>Refers to the various combinations of goods that a country can obtain by taking advantage of international trade.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04800" y="0"/>
            <a:ext cx="7772400" cy="1371600"/>
          </a:xfrm>
        </p:spPr>
        <p:txBody>
          <a:bodyPr anchor="ctr"/>
          <a:lstStyle/>
          <a:p>
            <a:pPr eaLnBrk="1" hangingPunct="1"/>
            <a:r>
              <a:rPr lang="en-US" altLang="en-US" sz="3600" smtClean="0"/>
              <a:t>Trade Triangle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 rIns="91440"/>
          <a:lstStyle/>
          <a:p>
            <a:pPr eaLnBrk="1" hangingPunct="1">
              <a:spcBef>
                <a:spcPct val="40000"/>
              </a:spcBef>
            </a:pPr>
            <a:r>
              <a:rPr lang="en-US" altLang="en-US" b="1" smtClean="0"/>
              <a:t>Trade Triangle</a:t>
            </a:r>
            <a:r>
              <a:rPr lang="en-US" altLang="en-US" smtClean="0"/>
              <a:t>—a geometric device that shows the amounts a country is willing to trade at a particular world price.</a:t>
            </a:r>
          </a:p>
          <a:p>
            <a:pPr eaLnBrk="1" hangingPunct="1">
              <a:spcBef>
                <a:spcPct val="40000"/>
              </a:spcBef>
            </a:pPr>
            <a:r>
              <a:rPr lang="en-US" altLang="en-US" smtClean="0"/>
              <a:t>The trade triangle shows the desired exports and imports of a country given the terms of trade.</a:t>
            </a:r>
          </a:p>
          <a:p>
            <a:pPr eaLnBrk="1" hangingPunct="1">
              <a:spcBef>
                <a:spcPct val="40000"/>
              </a:spcBef>
            </a:pPr>
            <a:r>
              <a:rPr lang="en-US" altLang="en-US" smtClean="0"/>
              <a:t>In international trade equilibrium, the countries’ trade triangles are congruent.</a:t>
            </a:r>
          </a:p>
          <a:p>
            <a:pPr eaLnBrk="1" hangingPunct="1">
              <a:spcBef>
                <a:spcPct val="40000"/>
              </a:spcBef>
            </a:pPr>
            <a:r>
              <a:rPr lang="en-US" altLang="en-US" smtClean="0"/>
              <a:t>See Figure 3.3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04800" y="0"/>
            <a:ext cx="7772400" cy="1371600"/>
          </a:xfrm>
        </p:spPr>
        <p:txBody>
          <a:bodyPr anchor="ctr"/>
          <a:lstStyle/>
          <a:p>
            <a:pPr eaLnBrk="1" hangingPunct="1"/>
            <a:r>
              <a:rPr lang="en-US" altLang="en-US" sz="3600" smtClean="0"/>
              <a:t>Walras Law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 rIns="91440"/>
          <a:lstStyle/>
          <a:p>
            <a:pPr eaLnBrk="1" hangingPunct="1"/>
            <a:r>
              <a:rPr lang="en-US" altLang="en-US" b="1" smtClean="0"/>
              <a:t>Walras Law</a:t>
            </a:r>
            <a:r>
              <a:rPr lang="en-US" altLang="en-US" smtClean="0"/>
              <a:t>—states that if there are </a:t>
            </a:r>
            <a:r>
              <a:rPr lang="en-US" altLang="en-US" i="1" smtClean="0"/>
              <a:t>n</a:t>
            </a:r>
            <a:r>
              <a:rPr lang="en-US" altLang="en-US" smtClean="0"/>
              <a:t> markets in the world and any </a:t>
            </a:r>
            <a:r>
              <a:rPr lang="en-US" altLang="en-US" i="1" smtClean="0"/>
              <a:t>n-1</a:t>
            </a:r>
            <a:r>
              <a:rPr lang="en-US" altLang="en-US" smtClean="0"/>
              <a:t> of these markets are in equilibrium, then so too will be the </a:t>
            </a:r>
            <a:r>
              <a:rPr lang="en-US" altLang="en-US" i="1" smtClean="0"/>
              <a:t>n</a:t>
            </a:r>
            <a:r>
              <a:rPr lang="en-US" altLang="en-US" smtClean="0"/>
              <a:t>th market.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04800" y="0"/>
            <a:ext cx="7772400" cy="1371600"/>
          </a:xfrm>
        </p:spPr>
        <p:txBody>
          <a:bodyPr anchor="ctr"/>
          <a:lstStyle/>
          <a:p>
            <a:pPr eaLnBrk="1" hangingPunct="1"/>
            <a:r>
              <a:rPr lang="en-US" altLang="en-US" smtClean="0"/>
              <a:t>How Can Trading Equilibrium Be Attained?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 rIns="91440"/>
          <a:lstStyle/>
          <a:p>
            <a:pPr eaLnBrk="1" hangingPunct="1">
              <a:spcBef>
                <a:spcPct val="40000"/>
              </a:spcBef>
            </a:pPr>
            <a:r>
              <a:rPr lang="en-US" altLang="en-US" smtClean="0"/>
              <a:t>By reciprocal demand</a:t>
            </a:r>
          </a:p>
          <a:p>
            <a:pPr eaLnBrk="1" hangingPunct="1">
              <a:spcBef>
                <a:spcPct val="40000"/>
              </a:spcBef>
            </a:pPr>
            <a:r>
              <a:rPr lang="en-US" altLang="en-US" b="1" smtClean="0"/>
              <a:t>Reciprocal demand</a:t>
            </a:r>
            <a:r>
              <a:rPr lang="en-US" altLang="en-US" smtClean="0"/>
              <a:t>—the process of interaction of international demand and supply necessary to produce an equilibrium world price.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04800" y="0"/>
            <a:ext cx="7772400" cy="1371600"/>
          </a:xfrm>
        </p:spPr>
        <p:txBody>
          <a:bodyPr anchor="ctr"/>
          <a:lstStyle/>
          <a:p>
            <a:pPr eaLnBrk="1" hangingPunct="1"/>
            <a:r>
              <a:rPr lang="en-US" altLang="en-US" smtClean="0"/>
              <a:t>Development of Classical Theory of International Trade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 rIns="91440"/>
          <a:lstStyle/>
          <a:p>
            <a:pPr eaLnBrk="1" hangingPunct="1">
              <a:spcBef>
                <a:spcPct val="40000"/>
              </a:spcBef>
            </a:pPr>
            <a:r>
              <a:rPr lang="en-US" altLang="en-US" smtClean="0"/>
              <a:t>Mercantilism</a:t>
            </a:r>
          </a:p>
          <a:p>
            <a:pPr eaLnBrk="1" hangingPunct="1">
              <a:spcBef>
                <a:spcPct val="40000"/>
              </a:spcBef>
            </a:pPr>
            <a:r>
              <a:rPr lang="en-US" altLang="en-US" smtClean="0"/>
              <a:t>Additional assumptions</a:t>
            </a:r>
          </a:p>
          <a:p>
            <a:pPr eaLnBrk="1" hangingPunct="1">
              <a:spcBef>
                <a:spcPct val="40000"/>
              </a:spcBef>
            </a:pPr>
            <a:r>
              <a:rPr lang="en-US" altLang="en-US" smtClean="0"/>
              <a:t>Adam Smith’s Absolute Advantage Model</a:t>
            </a:r>
          </a:p>
          <a:p>
            <a:pPr eaLnBrk="1" hangingPunct="1">
              <a:spcBef>
                <a:spcPct val="40000"/>
              </a:spcBef>
            </a:pPr>
            <a:r>
              <a:rPr lang="en-US" altLang="en-US" smtClean="0"/>
              <a:t>David Ricardo’s Comparative Advantage Model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04800" y="0"/>
            <a:ext cx="7772400" cy="1371600"/>
          </a:xfrm>
        </p:spPr>
        <p:txBody>
          <a:bodyPr anchor="ctr"/>
          <a:lstStyle/>
          <a:p>
            <a:pPr eaLnBrk="1" hangingPunct="1"/>
            <a:r>
              <a:rPr lang="en-US" altLang="en-US" sz="3600" smtClean="0"/>
              <a:t>Summary of Ricardo’s Model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76400"/>
            <a:ext cx="8305800" cy="4637088"/>
          </a:xfrm>
        </p:spPr>
        <p:txBody>
          <a:bodyPr rIns="91440"/>
          <a:lstStyle/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lang="en-US" altLang="en-US" sz="2400" smtClean="0"/>
              <a:t>It is not necessary for a country to possess absolute advantage in order to participate in trade. What is required is comparative advantage in production.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lang="en-US" altLang="en-US" sz="2400" smtClean="0"/>
              <a:t>A country will specialize in and export that good in which its has comparative advantage, i.e., has a lower pre-trade relative price than in the other country.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lang="en-US" altLang="en-US" sz="2400" smtClean="0"/>
              <a:t>The terms of trade or world price will settle between the autarky prices of the two countries and is determined by reciprocal demand. 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04800" y="0"/>
            <a:ext cx="7772400" cy="1371600"/>
          </a:xfrm>
        </p:spPr>
        <p:txBody>
          <a:bodyPr anchor="ctr"/>
          <a:lstStyle/>
          <a:p>
            <a:pPr eaLnBrk="1" hangingPunct="1"/>
            <a:r>
              <a:rPr lang="en-US" altLang="en-US" smtClean="0"/>
              <a:t>Gains from Trade (for country A)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 rIns="91440"/>
          <a:lstStyle/>
          <a:p>
            <a:pPr eaLnBrk="1" hangingPunct="1"/>
            <a:r>
              <a:rPr lang="en-US" altLang="en-US" smtClean="0"/>
              <a:t>Refer to Figure 3.4</a:t>
            </a:r>
          </a:p>
          <a:p>
            <a:pPr eaLnBrk="1" hangingPunct="1"/>
            <a:r>
              <a:rPr lang="en-US" altLang="en-US" smtClean="0"/>
              <a:t>The effect of international trade for country A is to move from autarky equilibrium point K to specialize in the production of good S at point J.</a:t>
            </a:r>
          </a:p>
          <a:p>
            <a:pPr eaLnBrk="1" hangingPunct="1"/>
            <a:r>
              <a:rPr lang="en-US" altLang="en-US" smtClean="0"/>
              <a:t>With trade, country A will now consume the bundle of goods denoted by point I, showing that A’s standard of living has risen.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 idx="4294967295"/>
          </p:nvPr>
        </p:nvSpPr>
        <p:spPr>
          <a:xfrm>
            <a:off x="304800" y="0"/>
            <a:ext cx="7772400" cy="1371600"/>
          </a:xfrm>
        </p:spPr>
        <p:txBody>
          <a:bodyPr anchor="ctr"/>
          <a:lstStyle/>
          <a:p>
            <a:r>
              <a:rPr lang="en-US" altLang="en-US" sz="2800" smtClean="0"/>
              <a:t>FIGURE 3.4 The Gains from Trade </a:t>
            </a:r>
            <a:br>
              <a:rPr lang="en-US" altLang="en-US" sz="2800" smtClean="0"/>
            </a:br>
            <a:r>
              <a:rPr lang="en-US" altLang="en-US" sz="2800" smtClean="0"/>
              <a:t>(Country </a:t>
            </a:r>
            <a:r>
              <a:rPr lang="en-US" altLang="en-US" sz="2800" i="1" smtClean="0"/>
              <a:t>A</a:t>
            </a:r>
            <a:r>
              <a:rPr lang="en-US" altLang="en-US" sz="2800" smtClean="0"/>
              <a:t>)</a:t>
            </a:r>
          </a:p>
        </p:txBody>
      </p:sp>
      <p:pic>
        <p:nvPicPr>
          <p:cNvPr id="34819" name="Picture 3" descr="D:\Rapid SVN\Trunk\Projects\Pearson\HUST_PPT\Working_Folder\Images\Chapter_03\FG_03_004.t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2057400"/>
            <a:ext cx="4854575" cy="373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7772400" cy="1371600"/>
          </a:xfrm>
        </p:spPr>
        <p:txBody>
          <a:bodyPr anchor="ctr"/>
          <a:lstStyle/>
          <a:p>
            <a:r>
              <a:rPr lang="en-US" altLang="en-US" sz="3600" smtClean="0"/>
              <a:t>Gains from Trade (cont.)</a:t>
            </a:r>
          </a:p>
        </p:txBody>
      </p:sp>
      <p:sp>
        <p:nvSpPr>
          <p:cNvPr id="358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Production gain – international trade causes A’s production to be focused on industries where A’s labor is relatively more efficient.</a:t>
            </a:r>
          </a:p>
          <a:p>
            <a:r>
              <a:rPr lang="en-US" altLang="en-US" smtClean="0"/>
              <a:t>Consumption gain – A’s consumers are able to buy goods more cheaply.</a:t>
            </a:r>
          </a:p>
          <a:p>
            <a:r>
              <a:rPr lang="en-US" altLang="en-US" smtClean="0"/>
              <a:t>See Global Insights 3.1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04800" y="0"/>
            <a:ext cx="7772400" cy="1371600"/>
          </a:xfrm>
        </p:spPr>
        <p:txBody>
          <a:bodyPr anchor="ctr"/>
          <a:lstStyle/>
          <a:p>
            <a:pPr eaLnBrk="1" hangingPunct="1"/>
            <a:r>
              <a:rPr lang="en-US" altLang="en-US" smtClean="0"/>
              <a:t>Terms of Trade and Gains from Trade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 rIns="91440"/>
          <a:lstStyle/>
          <a:p>
            <a:pPr eaLnBrk="1" hangingPunct="1">
              <a:spcBef>
                <a:spcPct val="40000"/>
              </a:spcBef>
            </a:pPr>
            <a:r>
              <a:rPr lang="en-US" altLang="en-US" smtClean="0"/>
              <a:t>The closer the terms of trade are to one country’s pre-trade price ratio, the greater the gain for the other country.</a:t>
            </a:r>
          </a:p>
          <a:p>
            <a:pPr eaLnBrk="1" hangingPunct="1">
              <a:spcBef>
                <a:spcPct val="40000"/>
              </a:spcBef>
            </a:pPr>
            <a:r>
              <a:rPr lang="en-US" altLang="en-US" smtClean="0"/>
              <a:t>Importance of being unimportant—when small countries trade with big countries, the small countries are likely to enjoy most of the mutual gains from trade.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04800" y="0"/>
            <a:ext cx="7772400" cy="1371600"/>
          </a:xfrm>
        </p:spPr>
        <p:txBody>
          <a:bodyPr anchor="ctr"/>
          <a:lstStyle/>
          <a:p>
            <a:pPr eaLnBrk="1" hangingPunct="1"/>
            <a:r>
              <a:rPr lang="en-US" altLang="en-US" smtClean="0"/>
              <a:t>Relationship Between Trade and Wages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04800" y="1600200"/>
            <a:ext cx="8534400" cy="1397000"/>
          </a:xfrm>
        </p:spPr>
        <p:txBody>
          <a:bodyPr rIns="91440"/>
          <a:lstStyle/>
          <a:p>
            <a:pPr eaLnBrk="1" hangingPunct="1"/>
            <a:r>
              <a:rPr lang="en-US" altLang="en-US" smtClean="0"/>
              <a:t>Given the following pre-trade relationships:</a:t>
            </a:r>
          </a:p>
        </p:txBody>
      </p:sp>
      <p:pic>
        <p:nvPicPr>
          <p:cNvPr id="37892" name="Picture 7" descr="eq03_0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3048000"/>
            <a:ext cx="7119938" cy="187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04800" y="0"/>
            <a:ext cx="7772400" cy="1371600"/>
          </a:xfrm>
        </p:spPr>
        <p:txBody>
          <a:bodyPr anchor="ctr"/>
          <a:lstStyle/>
          <a:p>
            <a:pPr eaLnBrk="1" hangingPunct="1"/>
            <a:r>
              <a:rPr lang="en-US" altLang="en-US" sz="3600" smtClean="0"/>
              <a:t>Trade and Wages (cont.)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 rIns="91440"/>
          <a:lstStyle/>
          <a:p>
            <a:pPr eaLnBrk="1" hangingPunct="1">
              <a:lnSpc>
                <a:spcPct val="90000"/>
              </a:lnSpc>
              <a:spcBef>
                <a:spcPct val="40000"/>
              </a:spcBef>
            </a:pPr>
            <a:r>
              <a:rPr lang="en-US" altLang="en-US" smtClean="0"/>
              <a:t>Following the line of comparative advantage and given an exchange rate E which translates B’s currency units into A’s:</a:t>
            </a:r>
          </a:p>
          <a:p>
            <a:pPr eaLnBrk="1" hangingPunct="1">
              <a:spcBef>
                <a:spcPct val="40000"/>
              </a:spcBef>
              <a:buFontTx/>
              <a:buNone/>
            </a:pPr>
            <a:r>
              <a:rPr lang="en-US" altLang="en-US" smtClean="0"/>
              <a:t> </a:t>
            </a:r>
            <a:r>
              <a:rPr lang="en-US" altLang="en-US" sz="3800" smtClean="0"/>
              <a:t>      </a:t>
            </a:r>
          </a:p>
          <a:p>
            <a:pPr eaLnBrk="1" hangingPunct="1">
              <a:lnSpc>
                <a:spcPct val="90000"/>
              </a:lnSpc>
              <a:spcBef>
                <a:spcPct val="65000"/>
              </a:spcBef>
            </a:pPr>
            <a:r>
              <a:rPr lang="en-US" altLang="en-US" smtClean="0"/>
              <a:t>Substituting the information from (3.1) into the above inequalities:</a:t>
            </a:r>
          </a:p>
        </p:txBody>
      </p:sp>
      <p:pic>
        <p:nvPicPr>
          <p:cNvPr id="38916" name="Picture 8" descr="eq03_0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2895600"/>
            <a:ext cx="6172200" cy="81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917" name="Picture 9" descr="eq03_0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4876800"/>
            <a:ext cx="6626225" cy="79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04800" y="0"/>
            <a:ext cx="7772400" cy="1371600"/>
          </a:xfrm>
        </p:spPr>
        <p:txBody>
          <a:bodyPr anchor="ctr"/>
          <a:lstStyle/>
          <a:p>
            <a:pPr eaLnBrk="1" hangingPunct="1"/>
            <a:r>
              <a:rPr lang="en-US" altLang="en-US" sz="3600" smtClean="0"/>
              <a:t>Trade and Wages (cont.)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 rIns="91440"/>
          <a:lstStyle/>
          <a:p>
            <a:pPr eaLnBrk="1" hangingPunct="1">
              <a:lnSpc>
                <a:spcPct val="80000"/>
              </a:lnSpc>
            </a:pPr>
            <a:r>
              <a:rPr lang="en-US" altLang="en-US" sz="2400" smtClean="0"/>
              <a:t>Solving the system of inequalities (3.3) simultaneously, we get: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400" smtClean="0"/>
              <a:t>       </a:t>
            </a:r>
          </a:p>
          <a:p>
            <a:pPr eaLnBrk="1" hangingPunct="1">
              <a:lnSpc>
                <a:spcPct val="80000"/>
              </a:lnSpc>
              <a:spcBef>
                <a:spcPct val="150000"/>
              </a:spcBef>
              <a:buFontTx/>
              <a:buNone/>
            </a:pPr>
            <a:r>
              <a:rPr lang="en-US" altLang="en-US" sz="2400" smtClean="0"/>
              <a:t>	or, after combining terms: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400" smtClean="0"/>
              <a:t>       </a:t>
            </a:r>
          </a:p>
          <a:p>
            <a:pPr eaLnBrk="1" hangingPunct="1">
              <a:lnSpc>
                <a:spcPct val="80000"/>
              </a:lnSpc>
              <a:spcBef>
                <a:spcPct val="155000"/>
              </a:spcBef>
            </a:pPr>
            <a:r>
              <a:rPr lang="en-US" altLang="en-US" sz="2400" smtClean="0"/>
              <a:t>The center term is called the relative wage ratio, or A’s wage rate divided by B’s wage (expressed in terms of A’s currency)</a:t>
            </a:r>
          </a:p>
        </p:txBody>
      </p:sp>
      <p:pic>
        <p:nvPicPr>
          <p:cNvPr id="39940" name="Picture 8" descr="eq03_0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590800"/>
            <a:ext cx="7162800" cy="935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941" name="Picture 9" descr="eq03_0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5486400"/>
            <a:ext cx="6635750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04800" y="0"/>
            <a:ext cx="7772400" cy="1371600"/>
          </a:xfrm>
        </p:spPr>
        <p:txBody>
          <a:bodyPr anchor="ctr"/>
          <a:lstStyle/>
          <a:p>
            <a:pPr eaLnBrk="1" hangingPunct="1"/>
            <a:r>
              <a:rPr lang="en-US" altLang="en-US" sz="3600" smtClean="0"/>
              <a:t>Trade and Wages (cont.)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3400" y="1676400"/>
            <a:ext cx="8229600" cy="4560888"/>
          </a:xfrm>
        </p:spPr>
        <p:txBody>
          <a:bodyPr rIns="91440"/>
          <a:lstStyle/>
          <a:p>
            <a:pPr eaLnBrk="1" hangingPunct="1">
              <a:spcBef>
                <a:spcPct val="50000"/>
              </a:spcBef>
            </a:pPr>
            <a:r>
              <a:rPr lang="en-US" altLang="en-US" smtClean="0"/>
              <a:t>According to Equation (3.5), in order for trade to occur based on comparative advantage, A’s workers must earn more than B’s workers.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mtClean="0"/>
              <a:t>Why? Because of differences in labor productivities. A’s workers are more productive than B’s workers.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mtClean="0"/>
              <a:t>What happens if wages get out of line with productivity levels? 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04800" y="0"/>
            <a:ext cx="7772400" cy="1371600"/>
          </a:xfrm>
        </p:spPr>
        <p:txBody>
          <a:bodyPr anchor="ctr"/>
          <a:lstStyle/>
          <a:p>
            <a:pPr eaLnBrk="1" hangingPunct="1"/>
            <a:r>
              <a:rPr lang="en-US" altLang="en-US" sz="3600" smtClean="0"/>
              <a:t>Two Valuable Lessons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 rIns="91440"/>
          <a:lstStyle/>
          <a:p>
            <a:pPr eaLnBrk="1" hangingPunct="1">
              <a:spcBef>
                <a:spcPct val="40000"/>
              </a:spcBef>
            </a:pPr>
            <a:r>
              <a:rPr lang="en-US" altLang="en-US" smtClean="0"/>
              <a:t>For trade to occur between countries with different labor productivities, wages must be higher in one country than in the other.</a:t>
            </a:r>
          </a:p>
          <a:p>
            <a:pPr eaLnBrk="1" hangingPunct="1">
              <a:spcBef>
                <a:spcPct val="40000"/>
              </a:spcBef>
            </a:pPr>
            <a:r>
              <a:rPr lang="en-US" altLang="en-US" smtClean="0"/>
              <a:t>A country can lose its comparative advantage if wages get out of line with productivity.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304800" y="0"/>
            <a:ext cx="7772400" cy="1371600"/>
          </a:xfrm>
        </p:spPr>
        <p:txBody>
          <a:bodyPr anchor="ctr"/>
          <a:lstStyle/>
          <a:p>
            <a:pPr eaLnBrk="1" hangingPunct="1"/>
            <a:r>
              <a:rPr lang="en-US" altLang="en-US" sz="3600" smtClean="0"/>
              <a:t>Mercantilism</a:t>
            </a:r>
          </a:p>
        </p:txBody>
      </p:sp>
      <p:sp>
        <p:nvSpPr>
          <p:cNvPr id="8195" name="Rectangle 5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76400"/>
            <a:ext cx="8458200" cy="4560888"/>
          </a:xfrm>
        </p:spPr>
        <p:txBody>
          <a:bodyPr rIns="91440"/>
          <a:lstStyle/>
          <a:p>
            <a:pPr eaLnBrk="1" hangingPunct="1">
              <a:spcBef>
                <a:spcPct val="40000"/>
              </a:spcBef>
            </a:pPr>
            <a:r>
              <a:rPr lang="en-US" altLang="en-US" smtClean="0"/>
              <a:t>A system of government institutions and policies designed to restrict international trade</a:t>
            </a:r>
          </a:p>
          <a:p>
            <a:pPr eaLnBrk="1" hangingPunct="1">
              <a:spcBef>
                <a:spcPct val="40000"/>
              </a:spcBef>
            </a:pPr>
            <a:r>
              <a:rPr lang="en-US" altLang="en-US" smtClean="0"/>
              <a:t>The source of a country’s wealth is gold or money.</a:t>
            </a:r>
          </a:p>
          <a:p>
            <a:pPr eaLnBrk="1" hangingPunct="1">
              <a:spcBef>
                <a:spcPct val="40000"/>
              </a:spcBef>
            </a:pPr>
            <a:r>
              <a:rPr lang="en-US" altLang="en-US" smtClean="0"/>
              <a:t>Two means of increasing a country’s wealth are colonialism and international trade.</a:t>
            </a:r>
          </a:p>
          <a:p>
            <a:pPr eaLnBrk="1" hangingPunct="1">
              <a:spcBef>
                <a:spcPct val="40000"/>
              </a:spcBef>
            </a:pPr>
            <a:r>
              <a:rPr lang="en-US" altLang="en-US" smtClean="0"/>
              <a:t>A country must export more and import less.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04800" y="0"/>
            <a:ext cx="7772400" cy="1371600"/>
          </a:xfrm>
        </p:spPr>
        <p:txBody>
          <a:bodyPr anchor="ctr"/>
          <a:lstStyle/>
          <a:p>
            <a:pPr eaLnBrk="1" hangingPunct="1"/>
            <a:r>
              <a:rPr lang="en-US" altLang="en-US" sz="3600" smtClean="0"/>
              <a:t>Evaluation of the Classical Model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81000" y="1676400"/>
            <a:ext cx="8305800" cy="4560888"/>
          </a:xfrm>
        </p:spPr>
        <p:txBody>
          <a:bodyPr rIns="91440"/>
          <a:lstStyle/>
          <a:p>
            <a:pPr eaLnBrk="1" hangingPunct="1">
              <a:spcBef>
                <a:spcPct val="40000"/>
              </a:spcBef>
            </a:pPr>
            <a:r>
              <a:rPr lang="en-US" altLang="en-US" sz="2400" smtClean="0"/>
              <a:t>The model does not explain why differences in productivity levels between countries exist.</a:t>
            </a:r>
          </a:p>
          <a:p>
            <a:pPr eaLnBrk="1" hangingPunct="1">
              <a:spcBef>
                <a:spcPct val="40000"/>
              </a:spcBef>
            </a:pPr>
            <a:r>
              <a:rPr lang="en-US" altLang="en-US" sz="2400" smtClean="0"/>
              <a:t>It makes extreme and unrealistic predictions such as countries will completely specialize in the production of exportables only.</a:t>
            </a:r>
          </a:p>
          <a:p>
            <a:pPr eaLnBrk="1" hangingPunct="1">
              <a:spcBef>
                <a:spcPct val="40000"/>
              </a:spcBef>
            </a:pPr>
            <a:r>
              <a:rPr lang="en-US" altLang="en-US" sz="2400" smtClean="0"/>
              <a:t>It maintains that the gains from trade are greater between countries of dissimilar production technologies (despite the fact that most trade occurs between DCs with similar technology and income levels).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04800" y="0"/>
            <a:ext cx="7772400" cy="1371600"/>
          </a:xfrm>
        </p:spPr>
        <p:txBody>
          <a:bodyPr anchor="ctr"/>
          <a:lstStyle/>
          <a:p>
            <a:pPr eaLnBrk="1" hangingPunct="1"/>
            <a:r>
              <a:rPr lang="en-US" altLang="en-US" smtClean="0"/>
              <a:t>Evaluation of the Classical Model (cont.)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 rIns="91440"/>
          <a:lstStyle/>
          <a:p>
            <a:pPr eaLnBrk="1" hangingPunct="1">
              <a:spcBef>
                <a:spcPct val="40000"/>
              </a:spcBef>
            </a:pPr>
            <a:r>
              <a:rPr lang="en-US" altLang="en-US" smtClean="0"/>
              <a:t>The classical model is a useful tool because:</a:t>
            </a:r>
          </a:p>
          <a:p>
            <a:pPr lvl="1" eaLnBrk="1" hangingPunct="1">
              <a:spcBef>
                <a:spcPct val="40000"/>
              </a:spcBef>
            </a:pPr>
            <a:r>
              <a:rPr lang="en-US" altLang="en-US" smtClean="0"/>
              <a:t>It provides a motive for trade between developed and developing countries.</a:t>
            </a:r>
          </a:p>
          <a:p>
            <a:pPr lvl="1" eaLnBrk="1" hangingPunct="1">
              <a:spcBef>
                <a:spcPct val="40000"/>
              </a:spcBef>
            </a:pPr>
            <a:r>
              <a:rPr lang="en-US" altLang="en-US" smtClean="0"/>
              <a:t>It explains why high-wage countries may still benefit from trade even when faced with low-wage competing countries. 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04800" y="0"/>
            <a:ext cx="7772400" cy="1371600"/>
          </a:xfrm>
        </p:spPr>
        <p:txBody>
          <a:bodyPr anchor="ctr"/>
          <a:lstStyle/>
          <a:p>
            <a:pPr eaLnBrk="1" hangingPunct="1"/>
            <a:r>
              <a:rPr lang="en-US" altLang="en-US" sz="3600" smtClean="0"/>
              <a:t>Adam Smith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 rIns="91440"/>
          <a:lstStyle/>
          <a:p>
            <a:pPr eaLnBrk="1" hangingPunct="1">
              <a:spcBef>
                <a:spcPct val="40000"/>
              </a:spcBef>
            </a:pPr>
            <a:r>
              <a:rPr lang="en-US" altLang="en-US" smtClean="0"/>
              <a:t>Argued that mercantilism lowered a country’s standard of living.</a:t>
            </a:r>
          </a:p>
          <a:p>
            <a:pPr eaLnBrk="1" hangingPunct="1">
              <a:spcBef>
                <a:spcPct val="40000"/>
              </a:spcBef>
            </a:pPr>
            <a:r>
              <a:rPr lang="en-US" altLang="en-US" smtClean="0"/>
              <a:t>Advocated free international trade.</a:t>
            </a:r>
          </a:p>
          <a:p>
            <a:pPr eaLnBrk="1" hangingPunct="1">
              <a:spcBef>
                <a:spcPct val="40000"/>
              </a:spcBef>
            </a:pPr>
            <a:r>
              <a:rPr lang="en-US" altLang="en-US" smtClean="0"/>
              <a:t>Emphasized advantages of specialization and international division of labor whereby nations specialize in the production of only a few goods.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04800" y="0"/>
            <a:ext cx="7772400" cy="1371600"/>
          </a:xfrm>
        </p:spPr>
        <p:txBody>
          <a:bodyPr anchor="ctr"/>
          <a:lstStyle/>
          <a:p>
            <a:pPr eaLnBrk="1" hangingPunct="1"/>
            <a:r>
              <a:rPr lang="en-US" altLang="en-US" sz="3600" smtClean="0"/>
              <a:t>Additional Assumptions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 rIns="91440"/>
          <a:lstStyle/>
          <a:p>
            <a:pPr eaLnBrk="1" hangingPunct="1">
              <a:spcBef>
                <a:spcPct val="40000"/>
              </a:spcBef>
            </a:pPr>
            <a:r>
              <a:rPr lang="en-US" altLang="en-US" smtClean="0"/>
              <a:t>Assumption 8—Resources cannot move between countries.</a:t>
            </a:r>
          </a:p>
          <a:p>
            <a:pPr eaLnBrk="1" hangingPunct="1">
              <a:spcBef>
                <a:spcPct val="40000"/>
              </a:spcBef>
            </a:pPr>
            <a:r>
              <a:rPr lang="en-US" altLang="en-US" smtClean="0"/>
              <a:t>Assumption 9—There are no trade barriers.</a:t>
            </a:r>
          </a:p>
          <a:p>
            <a:pPr eaLnBrk="1" hangingPunct="1">
              <a:spcBef>
                <a:spcPct val="40000"/>
              </a:spcBef>
            </a:pPr>
            <a:r>
              <a:rPr lang="en-US" altLang="en-US" smtClean="0"/>
              <a:t>Assumption 10—Exports must pay for imports, i.e., trade must be balanced.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04800" y="0"/>
            <a:ext cx="7772400" cy="1371600"/>
          </a:xfrm>
        </p:spPr>
        <p:txBody>
          <a:bodyPr anchor="ctr"/>
          <a:lstStyle/>
          <a:p>
            <a:pPr eaLnBrk="1" hangingPunct="1"/>
            <a:r>
              <a:rPr lang="en-US" altLang="en-US" smtClean="0"/>
              <a:t>Assumptions of the Classical Model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76400"/>
            <a:ext cx="8305800" cy="4637088"/>
          </a:xfrm>
        </p:spPr>
        <p:txBody>
          <a:bodyPr rIns="91440"/>
          <a:lstStyle/>
          <a:p>
            <a:pPr eaLnBrk="1" hangingPunct="1">
              <a:spcBef>
                <a:spcPct val="40000"/>
              </a:spcBef>
            </a:pPr>
            <a:r>
              <a:rPr lang="en-US" altLang="en-US" smtClean="0"/>
              <a:t>Assumption 11—Labor is the only relevant resource.</a:t>
            </a:r>
          </a:p>
          <a:p>
            <a:pPr lvl="1" eaLnBrk="1" hangingPunct="1"/>
            <a:r>
              <a:rPr lang="en-US" altLang="en-US" smtClean="0"/>
              <a:t>Labor Theory of Value states that the pre-trade price of a good is determined by the amount of labor it took to produce it.</a:t>
            </a:r>
          </a:p>
          <a:p>
            <a:pPr eaLnBrk="1" hangingPunct="1">
              <a:spcBef>
                <a:spcPct val="40000"/>
              </a:spcBef>
            </a:pPr>
            <a:r>
              <a:rPr lang="en-US" altLang="en-US" smtClean="0"/>
              <a:t>Assumption 12—Constant returns to scale between labor and output prevails.</a:t>
            </a:r>
          </a:p>
          <a:p>
            <a:pPr lvl="1" eaLnBrk="1" hangingPunct="1"/>
            <a:r>
              <a:rPr lang="en-US" altLang="en-US" smtClean="0"/>
              <a:t>Constant returns implies a fixed ratio between the labor used and the output level produced.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04800" y="0"/>
            <a:ext cx="7772400" cy="1371600"/>
          </a:xfrm>
        </p:spPr>
        <p:txBody>
          <a:bodyPr anchor="ctr"/>
          <a:lstStyle/>
          <a:p>
            <a:pPr eaLnBrk="1" hangingPunct="1"/>
            <a:r>
              <a:rPr lang="en-US" altLang="en-US" sz="3600" smtClean="0"/>
              <a:t>Absolute Advantage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 rIns="91440"/>
          <a:lstStyle/>
          <a:p>
            <a:pPr eaLnBrk="1" hangingPunct="1">
              <a:spcBef>
                <a:spcPct val="40000"/>
              </a:spcBef>
            </a:pPr>
            <a:r>
              <a:rPr lang="en-US" altLang="en-US" smtClean="0"/>
              <a:t>Absolute advantage is the ability of a country to produce a good using fewer productive inputs than is possible anywhere else in the world.</a:t>
            </a:r>
          </a:p>
          <a:p>
            <a:pPr eaLnBrk="1" hangingPunct="1">
              <a:spcBef>
                <a:spcPct val="40000"/>
              </a:spcBef>
            </a:pPr>
            <a:r>
              <a:rPr lang="en-US" altLang="en-US" smtClean="0"/>
              <a:t>Refer to Table 3.1</a:t>
            </a:r>
          </a:p>
          <a:p>
            <a:pPr eaLnBrk="1" hangingPunct="1">
              <a:spcBef>
                <a:spcPct val="40000"/>
              </a:spcBef>
            </a:pPr>
            <a:r>
              <a:rPr lang="en-US" altLang="en-US" smtClean="0"/>
              <a:t>Since country A’s workers can produce S in less time than B’s workers, then A has an absolute advantage in production of S.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7772400" cy="1371600"/>
          </a:xfrm>
        </p:spPr>
        <p:txBody>
          <a:bodyPr anchor="ctr"/>
          <a:lstStyle/>
          <a:p>
            <a:r>
              <a:rPr lang="en-US" altLang="en-US" smtClean="0"/>
              <a:t>TABLE 3.1 Absolute Advantage </a:t>
            </a:r>
            <a:br>
              <a:rPr lang="en-US" altLang="en-US" smtClean="0"/>
            </a:br>
            <a:r>
              <a:rPr lang="en-US" altLang="en-US" smtClean="0"/>
              <a:t>as a Basis for Trade</a:t>
            </a:r>
            <a:r>
              <a:rPr lang="en-US" altLang="en-US" baseline="30000" smtClean="0"/>
              <a:t>1</a:t>
            </a:r>
          </a:p>
        </p:txBody>
      </p:sp>
      <p:pic>
        <p:nvPicPr>
          <p:cNvPr id="13315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4725" y="2100263"/>
            <a:ext cx="7194550" cy="3614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ustead_template_final">
  <a:themeElements>
    <a:clrScheme name="Hustead_template_final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Hustead_template_final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Hustead_template_fina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ustead_template_final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ustead_template_final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ustead_template_final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ustead_template_final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ustead_template_final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ustead_template_final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ustead_template_final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ustead_template_final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ustead_template_final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ustead_template_final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ustead_template_final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HD:Users:stephanielindsey:Documents:AW_Husted_PPT:PPT_Template:Hustead_template_final.pot</Template>
  <TotalTime>844</TotalTime>
  <Words>1595</Words>
  <Application>Microsoft Office PowerPoint</Application>
  <PresentationFormat>On-screen Show (4:3)</PresentationFormat>
  <Paragraphs>175</Paragraphs>
  <Slides>41</Slides>
  <Notes>33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8" baseType="lpstr">
      <vt:lpstr>Times New Roman</vt:lpstr>
      <vt:lpstr>MS PGothic</vt:lpstr>
      <vt:lpstr>Arial</vt:lpstr>
      <vt:lpstr>Verdana</vt:lpstr>
      <vt:lpstr>Tahoma</vt:lpstr>
      <vt:lpstr>Hustead_template_final</vt:lpstr>
      <vt:lpstr>MathType 6.0 Equation</vt:lpstr>
      <vt:lpstr>Chapter 3</vt:lpstr>
      <vt:lpstr>Topics to be Covered</vt:lpstr>
      <vt:lpstr>Development of Classical Theory of International Trade</vt:lpstr>
      <vt:lpstr>Mercantilism</vt:lpstr>
      <vt:lpstr>Adam Smith</vt:lpstr>
      <vt:lpstr>Additional Assumptions</vt:lpstr>
      <vt:lpstr>Assumptions of the Classical Model</vt:lpstr>
      <vt:lpstr>Absolute Advantage</vt:lpstr>
      <vt:lpstr>TABLE 3.1 Absolute Advantage  as a Basis for Trade1</vt:lpstr>
      <vt:lpstr>Adam Smith’s Principle</vt:lpstr>
      <vt:lpstr>World Gains from Trade</vt:lpstr>
      <vt:lpstr>TABLE 3.2 Per Unit Gains from Specialization When  Country A Moves to Specialize in Soybeans (S), and  Country B in Textiles (T)</vt:lpstr>
      <vt:lpstr>What Causes Each Country to Follow Its Absolute Advantage?</vt:lpstr>
      <vt:lpstr>Absolute Advantage (cont.)</vt:lpstr>
      <vt:lpstr>Summary of Smith’s Principle</vt:lpstr>
      <vt:lpstr>What If One Country Has Absolute Advantage in Both Goods?</vt:lpstr>
      <vt:lpstr>TABLE 3.3  Comparative Advantage as a Basis for Trade1</vt:lpstr>
      <vt:lpstr>Example of Comparative Advantage</vt:lpstr>
      <vt:lpstr>Gains from Trade based on Comparative Advantage</vt:lpstr>
      <vt:lpstr>General Equilibrium Solution of the Classical Model</vt:lpstr>
      <vt:lpstr>FIGURE 3.1 Production Possibility Frontiers for Country A and Country B</vt:lpstr>
      <vt:lpstr>FIGURE 3.2 Pretrade Equilibriums for Country A and Country B</vt:lpstr>
      <vt:lpstr>International Terms of Trade</vt:lpstr>
      <vt:lpstr>Post-trade Equilibrium</vt:lpstr>
      <vt:lpstr>FIGURE 3.3 Posttrade Equilibriums for Country A and Country B</vt:lpstr>
      <vt:lpstr>Consumption Possibility Frontier</vt:lpstr>
      <vt:lpstr>Trade Triangle</vt:lpstr>
      <vt:lpstr>Walras Law</vt:lpstr>
      <vt:lpstr>How Can Trading Equilibrium Be Attained?</vt:lpstr>
      <vt:lpstr>Summary of Ricardo’s Model</vt:lpstr>
      <vt:lpstr>Gains from Trade (for country A)</vt:lpstr>
      <vt:lpstr>FIGURE 3.4 The Gains from Trade  (Country A)</vt:lpstr>
      <vt:lpstr>Gains from Trade (cont.)</vt:lpstr>
      <vt:lpstr>Terms of Trade and Gains from Trade</vt:lpstr>
      <vt:lpstr>Relationship Between Trade and Wages</vt:lpstr>
      <vt:lpstr>Trade and Wages (cont.)</vt:lpstr>
      <vt:lpstr>Trade and Wages (cont.)</vt:lpstr>
      <vt:lpstr>Trade and Wages (cont.)</vt:lpstr>
      <vt:lpstr>Two Valuable Lessons</vt:lpstr>
      <vt:lpstr>Evaluation of the Classical Model</vt:lpstr>
      <vt:lpstr>Evaluation of the Classical Model (cont.)</vt:lpstr>
    </vt:vector>
  </TitlesOfParts>
  <Company>Copyright 2007 Pearson Addison-Wesley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Bienvenido S. Cortes</dc:creator>
  <cp:lastModifiedBy>Andrew Parkes</cp:lastModifiedBy>
  <cp:revision>81</cp:revision>
  <dcterms:created xsi:type="dcterms:W3CDTF">2006-04-26T16:22:36Z</dcterms:created>
  <dcterms:modified xsi:type="dcterms:W3CDTF">2018-08-27T02:12:58Z</dcterms:modified>
</cp:coreProperties>
</file>