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4"/>
  </p:notesMasterIdLst>
  <p:sldIdLst>
    <p:sldId id="299" r:id="rId2"/>
    <p:sldId id="257" r:id="rId3"/>
    <p:sldId id="276" r:id="rId4"/>
    <p:sldId id="258" r:id="rId5"/>
    <p:sldId id="302" r:id="rId6"/>
    <p:sldId id="259" r:id="rId7"/>
    <p:sldId id="260" r:id="rId8"/>
    <p:sldId id="261" r:id="rId9"/>
    <p:sldId id="263" r:id="rId10"/>
    <p:sldId id="304" r:id="rId11"/>
    <p:sldId id="316" r:id="rId12"/>
    <p:sldId id="317" r:id="rId13"/>
    <p:sldId id="318" r:id="rId14"/>
    <p:sldId id="319" r:id="rId15"/>
    <p:sldId id="305" r:id="rId16"/>
    <p:sldId id="306" r:id="rId17"/>
    <p:sldId id="308" r:id="rId18"/>
    <p:sldId id="310" r:id="rId19"/>
    <p:sldId id="311" r:id="rId20"/>
    <p:sldId id="312" r:id="rId21"/>
    <p:sldId id="266" r:id="rId22"/>
    <p:sldId id="267" r:id="rId23"/>
    <p:sldId id="270" r:id="rId24"/>
    <p:sldId id="271" r:id="rId25"/>
    <p:sldId id="315" r:id="rId26"/>
    <p:sldId id="313" r:id="rId27"/>
    <p:sldId id="296" r:id="rId28"/>
    <p:sldId id="314" r:id="rId29"/>
    <p:sldId id="281" r:id="rId30"/>
    <p:sldId id="282" r:id="rId31"/>
    <p:sldId id="283" r:id="rId32"/>
    <p:sldId id="28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55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78"/>
      </p:cViewPr>
      <p:guideLst>
        <p:guide orient="horz" pos="2160"/>
        <p:guide pos="2880"/>
        <p:guide pos="5568"/>
      </p:guideLst>
    </p:cSldViewPr>
  </p:slideViewPr>
  <p:outlineViewPr>
    <p:cViewPr>
      <p:scale>
        <a:sx n="33" d="100"/>
        <a:sy n="33" d="100"/>
      </p:scale>
      <p:origin x="48" y="10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8F4FDA-9156-48EE-B468-9F5B3CF4C9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4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F267471-7282-460B-9D0E-E662BB17227F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D7E1050-5EEC-4EA1-93A4-B921E5918703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0F3E74F-B1A4-40AD-815B-0BE0177B0A0A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0EA4D28-A824-4C45-80A7-80F84FE10A98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AE7F171-D2FB-45F7-A986-36045B59F4A1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18F63A-090C-4DEB-8CAE-E9FC4318F664}" type="slidenum">
              <a:rPr lang="en-US" altLang="en-US" sz="1200"/>
              <a:pPr eaLnBrk="1" hangingPunct="1"/>
              <a:t>29</a:t>
            </a:fld>
            <a:endParaRPr lang="en-US" altLang="en-US" sz="120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30CCE31-759C-4FC6-BBA1-ACBEFB513635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03248A6-F852-4990-89B3-4D03BEE26543}" type="slidenum">
              <a:rPr lang="en-US" altLang="en-US" sz="1200"/>
              <a:pPr eaLnBrk="1" hangingPunct="1"/>
              <a:t>31</a:t>
            </a:fld>
            <a:endParaRPr lang="en-US" altLang="en-US" sz="120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B583671-36F0-4C78-AAF3-8A4164A40DE8}" type="slidenum">
              <a:rPr lang="en-US" altLang="en-US" sz="1200"/>
              <a:pPr eaLnBrk="1" hangingPunct="1"/>
              <a:t>32</a:t>
            </a:fld>
            <a:endParaRPr lang="en-US" altLang="en-US" sz="120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EC89D3D-BCF6-4E75-A204-F48C45142E7F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3E8DF47-AFE2-4053-8708-45C2F93E85E3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3A4C444-155A-4C6B-85FF-FDBD0CEAD0E7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3BE4198-C814-45C3-9B4C-3DF144E32068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E1A44E8-351A-48CC-A3DF-911E84E85BC0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28592C6-29F4-4A3F-B00C-E5D13891419E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BC8CE04-1FB6-435F-B120-6AD0183D4663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9D2866A-CFAB-4BB7-B5C6-22DA930B7D6A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5082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D:\svn\Projects\13_Pearson_US\HUST_PPT\Working_Folder\Template\Template_imag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620713"/>
            <a:ext cx="459105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0"/>
          <p:cNvSpPr>
            <a:spLocks noChangeArrowheads="1"/>
          </p:cNvSpPr>
          <p:nvPr userDrawn="1"/>
        </p:nvSpPr>
        <p:spPr bwMode="gray">
          <a:xfrm>
            <a:off x="0" y="6413500"/>
            <a:ext cx="9144000" cy="457200"/>
          </a:xfrm>
          <a:prstGeom prst="rect">
            <a:avLst/>
          </a:prstGeom>
          <a:solidFill>
            <a:srgbClr val="36439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1800" kern="0">
              <a:solidFill>
                <a:srgbClr val="000000"/>
              </a:solidFill>
            </a:endParaRPr>
          </a:p>
        </p:txBody>
      </p:sp>
      <p:pic>
        <p:nvPicPr>
          <p:cNvPr id="4" name="Picture 28" descr="Pearson_Bound_Whit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413500"/>
            <a:ext cx="1655762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9" descr="Pearson_Strap_Bound_Whit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3500"/>
            <a:ext cx="19081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0689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6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3213"/>
            <a:ext cx="213360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24840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8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7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015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4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4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3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44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458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834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77724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534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513" y="0"/>
            <a:ext cx="979487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 flipH="1">
            <a:off x="0" y="1371600"/>
            <a:ext cx="9144000" cy="76200"/>
          </a:xfrm>
          <a:prstGeom prst="rect">
            <a:avLst/>
          </a:prstGeom>
          <a:solidFill>
            <a:srgbClr val="5082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033" name="Rectangle 11"/>
          <p:cNvSpPr>
            <a:spLocks noChangeArrowheads="1"/>
          </p:cNvSpPr>
          <p:nvPr userDrawn="1"/>
        </p:nvSpPr>
        <p:spPr bwMode="auto">
          <a:xfrm flipH="1">
            <a:off x="9067800" y="1447800"/>
            <a:ext cx="76200" cy="5105400"/>
          </a:xfrm>
          <a:prstGeom prst="rect">
            <a:avLst/>
          </a:prstGeom>
          <a:solidFill>
            <a:srgbClr val="5082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034" name="Rectangle 11"/>
          <p:cNvSpPr>
            <a:spLocks noChangeArrowheads="1"/>
          </p:cNvSpPr>
          <p:nvPr userDrawn="1"/>
        </p:nvSpPr>
        <p:spPr bwMode="auto">
          <a:xfrm flipH="1">
            <a:off x="0" y="1371600"/>
            <a:ext cx="76200" cy="5286375"/>
          </a:xfrm>
          <a:prstGeom prst="rect">
            <a:avLst/>
          </a:prstGeom>
          <a:solidFill>
            <a:srgbClr val="5082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ahoma" pitchFamily="34" charset="0"/>
              </a:rPr>
              <a:t> </a:t>
            </a:r>
          </a:p>
        </p:txBody>
      </p:sp>
      <p:sp>
        <p:nvSpPr>
          <p:cNvPr id="15" name="Rectangle 30"/>
          <p:cNvSpPr>
            <a:spLocks noChangeArrowheads="1"/>
          </p:cNvSpPr>
          <p:nvPr userDrawn="1"/>
        </p:nvSpPr>
        <p:spPr bwMode="gray">
          <a:xfrm>
            <a:off x="0" y="6407150"/>
            <a:ext cx="9144000" cy="457200"/>
          </a:xfrm>
          <a:prstGeom prst="rect">
            <a:avLst/>
          </a:prstGeom>
          <a:solidFill>
            <a:srgbClr val="36439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1800" kern="0">
              <a:solidFill>
                <a:srgbClr val="000000"/>
              </a:solidFill>
            </a:endParaRPr>
          </a:p>
        </p:txBody>
      </p:sp>
      <p:sp>
        <p:nvSpPr>
          <p:cNvPr id="2" name="Rectangle 11"/>
          <p:cNvSpPr>
            <a:spLocks noChangeArrowheads="1"/>
          </p:cNvSpPr>
          <p:nvPr userDrawn="1"/>
        </p:nvSpPr>
        <p:spPr bwMode="auto">
          <a:xfrm>
            <a:off x="228600" y="6553200"/>
            <a:ext cx="4572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©2013 Pearson Education, Inc. All rights reserved.</a:t>
            </a:r>
            <a:endParaRPr lang="en-US" altLang="en-US" sz="1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 userDrawn="1"/>
        </p:nvSpPr>
        <p:spPr bwMode="auto">
          <a:xfrm>
            <a:off x="8382000" y="648335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FFFFFF"/>
                </a:solidFill>
                <a:latin typeface="Tahoma" panose="020B0604030504040204" pitchFamily="34" charset="0"/>
              </a:rPr>
              <a:t>11-</a:t>
            </a:r>
            <a:fld id="{14263548-4076-4195-B3F5-14517E5A22F2}" type="slidenum">
              <a:rPr lang="en-US" altLang="en-US" sz="1400" b="1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‹#›</a:t>
            </a:fld>
            <a:endParaRPr lang="en-US" altLang="en-US" sz="14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ph type="ctrTitle" idx="4294967295"/>
          </p:nvPr>
        </p:nvSpPr>
        <p:spPr>
          <a:xfrm>
            <a:off x="4572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bg1"/>
                </a:solidFill>
              </a:rPr>
              <a:t>Chapter 11</a:t>
            </a:r>
          </a:p>
        </p:txBody>
      </p:sp>
      <p:sp>
        <p:nvSpPr>
          <p:cNvPr id="3075" name="Rectangle 3"/>
          <p:cNvSpPr>
            <a:spLocks noChangeArrowheads="1"/>
          </p:cNvSpPr>
          <p:nvPr>
            <p:ph type="subTitle" idx="4294967295"/>
          </p:nvPr>
        </p:nvSpPr>
        <p:spPr>
          <a:xfrm>
            <a:off x="457200" y="2209800"/>
            <a:ext cx="6400800" cy="1752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b="1" smtClean="0">
                <a:solidFill>
                  <a:schemeClr val="bg1"/>
                </a:solidFill>
              </a:rPr>
              <a:t>The Balance </a:t>
            </a:r>
            <a:br>
              <a:rPr lang="en-US" altLang="en-US" b="1" smtClean="0">
                <a:solidFill>
                  <a:schemeClr val="bg1"/>
                </a:solidFill>
              </a:rPr>
            </a:br>
            <a:r>
              <a:rPr lang="en-US" altLang="en-US" b="1" smtClean="0">
                <a:solidFill>
                  <a:schemeClr val="bg1"/>
                </a:solidFill>
              </a:rPr>
              <a:t>of Payments</a:t>
            </a:r>
          </a:p>
          <a:p>
            <a:pPr marL="0" indent="0" eaLnBrk="1" hangingPunct="1">
              <a:buFontTx/>
              <a:buNone/>
            </a:pPr>
            <a:endParaRPr lang="en-US" altLang="en-US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TABLE 11.1 U.S. International Transactions, 2008-10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809750"/>
            <a:ext cx="862012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TABLE 11.1 U.S. International Transactions, 2008-10 (cont.)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63454"/>
          <a:stretch>
            <a:fillRect/>
          </a:stretch>
        </p:blipFill>
        <p:spPr bwMode="auto">
          <a:xfrm>
            <a:off x="304800" y="1447800"/>
            <a:ext cx="859155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TABLE 11.1 U.S. International Transactions, 2008-10 (cont.)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93420"/>
          <a:stretch>
            <a:fillRect/>
          </a:stretch>
        </p:blipFill>
        <p:spPr bwMode="auto">
          <a:xfrm>
            <a:off x="247650" y="1447800"/>
            <a:ext cx="859155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4" b="36784"/>
          <a:stretch>
            <a:fillRect/>
          </a:stretch>
        </p:blipFill>
        <p:spPr bwMode="auto">
          <a:xfrm>
            <a:off x="219075" y="2438400"/>
            <a:ext cx="85915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12192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TABLE 11.1 U.S. International Transactions, 2008-10 (cont.)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93420"/>
          <a:stretch>
            <a:fillRect/>
          </a:stretch>
        </p:blipFill>
        <p:spPr bwMode="auto">
          <a:xfrm>
            <a:off x="247650" y="1447800"/>
            <a:ext cx="859155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280" b="14346"/>
          <a:stretch>
            <a:fillRect/>
          </a:stretch>
        </p:blipFill>
        <p:spPr bwMode="auto">
          <a:xfrm>
            <a:off x="247650" y="2514600"/>
            <a:ext cx="859155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TABLE 11.1 U.S. International Transactions, 2008-10 (cont.)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93420"/>
          <a:stretch>
            <a:fillRect/>
          </a:stretch>
        </p:blipFill>
        <p:spPr bwMode="auto">
          <a:xfrm>
            <a:off x="247650" y="1447800"/>
            <a:ext cx="859155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83"/>
          <a:stretch>
            <a:fillRect/>
          </a:stretch>
        </p:blipFill>
        <p:spPr bwMode="auto">
          <a:xfrm>
            <a:off x="247650" y="2319338"/>
            <a:ext cx="859155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Gross Domestic Product vs. Gross National Product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Gross Domestic Product (GDP) – total value of final goods and services produced in a country in a year, regardless of who made these products.</a:t>
            </a:r>
          </a:p>
          <a:p>
            <a:pPr eaLnBrk="1" hangingPunct="1"/>
            <a:r>
              <a:rPr lang="en-US" altLang="en-US" smtClean="0"/>
              <a:t>Gross National Product (GNP) – total income of a country’s nationals, regardless of where they undertake their activity.</a:t>
            </a:r>
          </a:p>
          <a:p>
            <a:pPr eaLnBrk="1" hangingPunct="1"/>
            <a:r>
              <a:rPr lang="en-US" altLang="en-US" smtClean="0"/>
              <a:t>GNP equals GDP plus net factor payments (line 7 plus line 8 in Table 11.1).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Financial Accounts Entries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International capital flows involve international purchases and sales of financial assets.</a:t>
            </a:r>
          </a:p>
          <a:p>
            <a:pPr eaLnBrk="1" hangingPunct="1"/>
            <a:r>
              <a:rPr lang="en-US" altLang="en-US" dirty="0" smtClean="0"/>
              <a:t>Two types of transactions: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en-US" altLang="en-US" dirty="0" smtClean="0"/>
              <a:t>Capital account activities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en-US" altLang="en-US" dirty="0" smtClean="0"/>
              <a:t>Financial account activities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Capital Account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This line is relatively small for the U.S. and includes primarily transactions involving debt forgiveness.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Financial Account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Financial transactions include:</a:t>
            </a:r>
          </a:p>
          <a:p>
            <a:pPr lvl="1" eaLnBrk="1" hangingPunct="1"/>
            <a:r>
              <a:rPr lang="en-US" altLang="en-US" smtClean="0"/>
              <a:t>Direct Investment</a:t>
            </a:r>
          </a:p>
          <a:p>
            <a:pPr lvl="1" eaLnBrk="1" hangingPunct="1"/>
            <a:r>
              <a:rPr lang="en-US" altLang="en-US" smtClean="0"/>
              <a:t>Purchases of Equity and Debt Securities</a:t>
            </a:r>
          </a:p>
          <a:p>
            <a:pPr lvl="1" eaLnBrk="1" hangingPunct="1"/>
            <a:r>
              <a:rPr lang="en-US" altLang="en-US" smtClean="0"/>
              <a:t>Bank Claims and Liabilities</a:t>
            </a:r>
          </a:p>
          <a:p>
            <a:pPr lvl="1" eaLnBrk="1" hangingPunct="1"/>
            <a:r>
              <a:rPr lang="en-US" altLang="en-US" smtClean="0"/>
              <a:t>U.S. Government Assets Abroad</a:t>
            </a:r>
          </a:p>
          <a:p>
            <a:pPr lvl="1" eaLnBrk="1" hangingPunct="1"/>
            <a:r>
              <a:rPr lang="en-US" altLang="en-US" smtClean="0"/>
              <a:t>Foreign Official Assets in the U.S.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International Reserves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International reserves are short-term, highly liquid assets (ex., gold, foreign currencies, assets of the International Monetary Fund) held by governments.</a:t>
            </a:r>
          </a:p>
          <a:p>
            <a:pPr eaLnBrk="1" hangingPunct="1"/>
            <a:r>
              <a:rPr lang="en-US" altLang="en-US" smtClean="0"/>
              <a:t>International reserves can be used for foreign exchange market intervention and settlement of BOP imbalances.</a:t>
            </a:r>
          </a:p>
          <a:p>
            <a:pPr eaLnBrk="1" hangingPunct="1"/>
            <a:r>
              <a:rPr lang="en-US" altLang="en-US" smtClean="0"/>
              <a:t>An increase in international reserves leads to an increase in central bank assets, and a rise in domestic money supply.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Topics to be Covered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 to Balance of Payments Accounting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Measures of the Balance of Payments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Transactions Classifications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Balance of Payments Equilibrium and Adjustment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Measures of the BOP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Balance of Trade – difference between a country’s merchandise exports and imports</a:t>
            </a:r>
          </a:p>
          <a:p>
            <a:pPr eaLnBrk="1" hangingPunct="1"/>
            <a:r>
              <a:rPr lang="en-US" altLang="en-US" smtClean="0"/>
              <a:t>Current Account Balance – a measure of the net flows of goods, services, and gifts between a country and the rest of the world</a:t>
            </a:r>
          </a:p>
          <a:p>
            <a:pPr eaLnBrk="1" hangingPunct="1"/>
            <a:r>
              <a:rPr lang="en-US" altLang="en-US" smtClean="0"/>
              <a:t>Official Settlements Balance – includes all BOP entries except those involving official reserve assets and changes in short-term assets held by foreign governments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Drawing a Line in the BOP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spcBef>
                <a:spcPct val="40000"/>
              </a:spcBef>
            </a:pPr>
            <a:r>
              <a:rPr lang="en-US" altLang="en-US" smtClean="0"/>
              <a:t>If we draw a line at the current account balance, then:</a:t>
            </a:r>
          </a:p>
          <a:p>
            <a:pPr marL="990600" lvl="1" indent="-533400" eaLnBrk="1" hangingPunct="1">
              <a:spcBef>
                <a:spcPct val="40000"/>
              </a:spcBef>
              <a:buFontTx/>
              <a:buAutoNum type="arabicPeriod"/>
            </a:pPr>
            <a:r>
              <a:rPr lang="en-US" altLang="en-US" smtClean="0"/>
              <a:t>Items “above the line” refer to the current account trade in goods, services, income, and unilateral transfers.</a:t>
            </a:r>
          </a:p>
          <a:p>
            <a:pPr marL="990600" lvl="1" indent="-533400" eaLnBrk="1" hangingPunct="1">
              <a:spcBef>
                <a:spcPct val="40000"/>
              </a:spcBef>
              <a:buFontTx/>
              <a:buAutoNum type="arabicPeriod"/>
            </a:pPr>
            <a:r>
              <a:rPr lang="en-US" altLang="en-US" smtClean="0"/>
              <a:t>Items “below the line” are the capital and financial account transactions (purchases and sales of financial assets).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Drawing a Line in the BOP (cont.)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dirty="0" smtClean="0"/>
              <a:t>Since the BOP always balances, then a current account deficit (above the line) implies that the country is running a net </a:t>
            </a:r>
            <a:r>
              <a:rPr lang="en-US" altLang="en-US" dirty="0" smtClean="0">
                <a:solidFill>
                  <a:srgbClr val="FF0000"/>
                </a:solidFill>
              </a:rPr>
              <a:t>surplus in assets trade </a:t>
            </a:r>
            <a:r>
              <a:rPr lang="en-US" altLang="en-US" dirty="0" smtClean="0"/>
              <a:t>(below the line), so that the country is a net borrower from the rest of the world.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National Income, Spending, and the Current Account Balance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816850" cy="4454525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tabLst>
                <a:tab pos="2232025" algn="l"/>
              </a:tabLst>
            </a:pPr>
            <a:r>
              <a:rPr lang="en-US" altLang="en-US" sz="2000" dirty="0" smtClean="0"/>
              <a:t>Given the national income accounting identity:</a:t>
            </a:r>
          </a:p>
          <a:p>
            <a:pPr eaLnBrk="1" hangingPunct="1">
              <a:spcBef>
                <a:spcPct val="40000"/>
              </a:spcBef>
              <a:buFontTx/>
              <a:buNone/>
              <a:tabLst>
                <a:tab pos="2232025" algn="l"/>
              </a:tabLst>
            </a:pPr>
            <a:r>
              <a:rPr lang="en-US" altLang="en-US" sz="2000" dirty="0" smtClean="0"/>
              <a:t>                    	</a:t>
            </a:r>
            <a:r>
              <a:rPr lang="en-US" altLang="en-US" sz="2000" dirty="0" smtClean="0"/>
              <a:t>Y = C + I + G + (X-IM) +NFP</a:t>
            </a:r>
          </a:p>
          <a:p>
            <a:pPr eaLnBrk="1" hangingPunct="1">
              <a:spcBef>
                <a:spcPct val="40000"/>
              </a:spcBef>
              <a:buFontTx/>
              <a:buNone/>
              <a:tabLst>
                <a:tab pos="2232025" algn="l"/>
              </a:tabLst>
            </a:pPr>
            <a:endParaRPr lang="en-US" altLang="en-US" sz="800" i="1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40000"/>
              </a:spcBef>
              <a:buFontTx/>
              <a:buNone/>
              <a:tabLst>
                <a:tab pos="2232025" algn="l"/>
              </a:tabLst>
            </a:pPr>
            <a:r>
              <a:rPr lang="en-US" altLang="en-US" sz="2000" dirty="0" smtClean="0"/>
              <a:t>   where Y is national income or GNP, C is consumption spending, I investment, G government spending, (X-IM) net exports, and NFP is net factor payments, we can rearrange this identity as:</a:t>
            </a:r>
          </a:p>
          <a:p>
            <a:pPr eaLnBrk="1" hangingPunct="1">
              <a:spcBef>
                <a:spcPct val="40000"/>
              </a:spcBef>
              <a:buFontTx/>
              <a:buNone/>
              <a:tabLst>
                <a:tab pos="2232025" algn="l"/>
              </a:tabLst>
            </a:pPr>
            <a:r>
              <a:rPr lang="en-US" altLang="en-US" sz="2000" dirty="0" smtClean="0"/>
              <a:t>                   	</a:t>
            </a:r>
            <a:r>
              <a:rPr lang="en-US" altLang="en-US" sz="2000" dirty="0" smtClean="0"/>
              <a:t> Y = C + I + G + CAB</a:t>
            </a:r>
          </a:p>
          <a:p>
            <a:pPr eaLnBrk="1" hangingPunct="1">
              <a:spcBef>
                <a:spcPct val="40000"/>
              </a:spcBef>
              <a:buFontTx/>
              <a:buNone/>
              <a:tabLst>
                <a:tab pos="2232025" algn="l"/>
              </a:tabLst>
            </a:pPr>
            <a:endParaRPr lang="en-US" altLang="en-US" sz="800" dirty="0"/>
          </a:p>
          <a:p>
            <a:pPr eaLnBrk="1" hangingPunct="1">
              <a:spcBef>
                <a:spcPct val="40000"/>
              </a:spcBef>
              <a:buFontTx/>
              <a:buNone/>
              <a:tabLst>
                <a:tab pos="2232025" algn="l"/>
              </a:tabLst>
            </a:pPr>
            <a:r>
              <a:rPr lang="en-US" altLang="en-US" sz="2000" dirty="0" smtClean="0"/>
              <a:t>   </a:t>
            </a:r>
            <a:r>
              <a:rPr lang="en-US" altLang="en-US" sz="2000" dirty="0" smtClean="0"/>
              <a:t>where CAB is the current account balance (net exports plus NFP).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National Saving, Investment, and the Current Account (cont.)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87513"/>
            <a:ext cx="8305800" cy="4637087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40000"/>
              </a:spcBef>
            </a:pPr>
            <a:r>
              <a:rPr lang="en-US" altLang="en-US" sz="2400" dirty="0" smtClean="0"/>
              <a:t>Rearranging further, we get: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altLang="en-US" sz="2400" dirty="0" smtClean="0"/>
              <a:t> </a:t>
            </a:r>
            <a:r>
              <a:rPr lang="en-US" altLang="en-US" sz="2400" dirty="0" smtClean="0"/>
              <a:t>			</a:t>
            </a:r>
            <a:r>
              <a:rPr lang="en-US" altLang="en-US" sz="2400" dirty="0" smtClean="0"/>
              <a:t>CAB = Y - (C + I + G) 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2400" dirty="0" smtClean="0">
                <a:solidFill>
                  <a:srgbClr val="C00000"/>
                </a:solidFill>
              </a:rPr>
              <a:t>A </a:t>
            </a:r>
            <a:r>
              <a:rPr lang="en-US" altLang="en-US" sz="2400" dirty="0" smtClean="0">
                <a:solidFill>
                  <a:srgbClr val="C00000"/>
                </a:solidFill>
              </a:rPr>
              <a:t>country experiences a current account deficit when its spending exceeds national income</a:t>
            </a:r>
            <a:r>
              <a:rPr lang="en-US" altLang="en-US" sz="2400" dirty="0" smtClean="0">
                <a:solidFill>
                  <a:srgbClr val="C00000"/>
                </a:solidFill>
              </a:rPr>
              <a:t>.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  <a:buFontTx/>
              <a:buNone/>
            </a:pPr>
            <a:endParaRPr lang="en-US" altLang="en-US" sz="2400" dirty="0" smtClean="0"/>
          </a:p>
          <a:p>
            <a:pPr eaLnBrk="1" hangingPunct="1">
              <a:lnSpc>
                <a:spcPct val="85000"/>
              </a:lnSpc>
              <a:spcBef>
                <a:spcPct val="40000"/>
              </a:spcBef>
            </a:pPr>
            <a:r>
              <a:rPr lang="en-US" altLang="en-US" sz="2400" dirty="0" smtClean="0"/>
              <a:t>Except for 1991, the U.S. has had a CAB deficit since 1982 and has been borrowing in the international financial markets to finance the deficits. See Global Insights 11.1.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r>
              <a:rPr lang="en-US" altLang="en-US" sz="2800" smtClean="0"/>
              <a:t>Figure 11.1 U.S. Current Account </a:t>
            </a:r>
            <a:br>
              <a:rPr lang="en-US" altLang="en-US" sz="2800" smtClean="0"/>
            </a:br>
            <a:r>
              <a:rPr lang="en-US" altLang="en-US" sz="2800" smtClean="0"/>
              <a:t>Deficits as a Share of GNP 1980-2010</a:t>
            </a:r>
          </a:p>
        </p:txBody>
      </p:sp>
      <p:pic>
        <p:nvPicPr>
          <p:cNvPr id="27651" name="Picture 3" descr="D:\svn\Projects\13_Pearson_US\HUST_PPT\Working_Folder\Images\Chapter_11\FG_11_00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" y="1752600"/>
            <a:ext cx="7083425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Official Settlements Balance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country can </a:t>
            </a:r>
            <a:r>
              <a:rPr lang="en-US" altLang="en-US" dirty="0" smtClean="0">
                <a:solidFill>
                  <a:srgbClr val="C00000"/>
                </a:solidFill>
              </a:rPr>
              <a:t>use its international reserves </a:t>
            </a:r>
            <a:r>
              <a:rPr lang="en-US" altLang="en-US" dirty="0" smtClean="0"/>
              <a:t>to intervene in the foreign exchange market and </a:t>
            </a:r>
            <a:r>
              <a:rPr lang="en-US" altLang="en-US" dirty="0" smtClean="0">
                <a:solidFill>
                  <a:srgbClr val="C00000"/>
                </a:solidFill>
              </a:rPr>
              <a:t>keep its currency price stable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/>
              <a:t>Countries hold excess reserves to provide insurance against unexpected economic downturns and to invest in profitable ventures.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Examples of Double-entry Bookkeeping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Given six hypothetical transactions</a:t>
            </a:r>
          </a:p>
          <a:p>
            <a:pPr eaLnBrk="1" hangingPunct="1"/>
            <a:r>
              <a:rPr lang="en-US" altLang="en-US" smtClean="0"/>
              <a:t>Refer to Table 11.2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TABLE 11.2 Balance-of-Payments Example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205663" cy="481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Implications of the BOP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It is impossible for every country in the world to have a trade surplus.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If international trade is voluntary, then it is difficult to argue that deficit countries are harmed and surplus countries benefit.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Deficits are not inherently bad, nor are surpluses necessarily good.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The Study of International Finance Covers: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Balance of payments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Exchange rate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Foreign exchange market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International macroeconomics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International monetary system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Balance of Payments Equilibrium and Adjustment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BOP equilibrium</a:t>
            </a:r>
            <a:r>
              <a:rPr lang="en-US" altLang="en-US" smtClean="0"/>
              <a:t> is the situation where total credits equal total debits for a particular measure of a country’s balance of payments. </a:t>
            </a:r>
          </a:p>
          <a:p>
            <a:pPr eaLnBrk="1" hangingPunct="1"/>
            <a:r>
              <a:rPr lang="en-US" altLang="en-US" smtClean="0"/>
              <a:t>The process of moving toward equilibrium is called the BOP adjustment. The adjustment could be a natural reaction to an existing situation or may require government intervention.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BOP Adjustment 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What happens if the country has a current account deficit?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/>
              <a:t>The country must borrow from (or sell domestic securities to) the rest of the world to finance the current account deficit.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/>
              <a:t>As foreigners accumulate domestic securities, the domestic currency value falls which, in turn, raises net exports and consequently income.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BOP Adjustment (cont.) 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What happens if the country has a current account deficit? (cont.)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/>
              <a:t>In addition, domestic interest rates rise which, in turn, lowers consumption and investment spending.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/>
              <a:t>The increase in national income relative to spending will reduce the current account deficit.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Balance of Payments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Balance of Payments (BOP) </a:t>
            </a:r>
            <a:r>
              <a:rPr lang="en-US" altLang="en-US" smtClean="0"/>
              <a:t>- an accounting record of a country’s international transactions over a particular time period.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International Transactions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International transactions that domestic residents might undertake with nonresidents: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en-US" altLang="en-US" sz="2400" smtClean="0"/>
              <a:t>Domestic residents can buy goods, services or financial assets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en-US" altLang="en-US" sz="2400" smtClean="0"/>
              <a:t>Domestic residents can sell goods, services or financial assets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en-US" altLang="en-US" sz="2400" smtClean="0"/>
              <a:t>Domestic residents can send gifts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en-US" altLang="en-US" sz="2400" smtClean="0"/>
              <a:t>Domestic residents can receive gifts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Features of the BOP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BOP follows the accounting procedure of double-entry bookkeeping (debits and credits).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/>
              <a:t>A credit (+) entry records an item or transaction that brings foreign exchange into the country.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/>
              <a:t>A debit (-) entry represents a loss of foreign exchange. </a:t>
            </a:r>
          </a:p>
          <a:p>
            <a:pPr lvl="1" eaLnBrk="1" hangingPunct="1"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en-US" altLang="en-US" smtClean="0"/>
              <a:t>Note: There is no relationship between the sign (+, -) of an item and whether the item is “good” or “bad.”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Features of the BOP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BOP will always balance.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 BOP deficit (surplus) means that the debit entries exceed (are less than) the credits. This imbalance applies only to a particular account or component of the BOP.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Components of the BOP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Current Account</a:t>
            </a:r>
          </a:p>
          <a:p>
            <a:pPr eaLnBrk="1" hangingPunct="1"/>
            <a:r>
              <a:rPr lang="en-US" altLang="en-US" smtClean="0"/>
              <a:t>Capital Account</a:t>
            </a:r>
          </a:p>
          <a:p>
            <a:pPr eaLnBrk="1" hangingPunct="1"/>
            <a:r>
              <a:rPr lang="en-US" altLang="en-US" smtClean="0"/>
              <a:t>Financial Account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Current Account Entries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The </a:t>
            </a:r>
            <a:r>
              <a:rPr lang="en-US" altLang="en-US" sz="2400" b="1" smtClean="0"/>
              <a:t>current account</a:t>
            </a:r>
            <a:r>
              <a:rPr lang="en-US" altLang="en-US" sz="2400" smtClean="0"/>
              <a:t> includes the value of trade in merchandise, services, income from investments, </a:t>
            </a:r>
            <a:br>
              <a:rPr lang="en-US" altLang="en-US" sz="2400" smtClean="0"/>
            </a:br>
            <a:r>
              <a:rPr lang="en-US" altLang="en-US" sz="2400" smtClean="0"/>
              <a:t>and unilateral transfers (refer to Table 11.1).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b="1" smtClean="0"/>
              <a:t>Merchandise</a:t>
            </a:r>
            <a:r>
              <a:rPr lang="en-US" altLang="en-US" sz="2400" smtClean="0"/>
              <a:t>—tangible goods.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b="1" smtClean="0"/>
              <a:t>Services</a:t>
            </a:r>
            <a:r>
              <a:rPr lang="en-US" altLang="en-US" sz="2400" smtClean="0"/>
              <a:t>—include travel and tourism, banking, transport costs, and insurance.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b="1" smtClean="0"/>
              <a:t>Income from investments</a:t>
            </a:r>
            <a:r>
              <a:rPr lang="en-US" altLang="en-US" sz="2400" smtClean="0"/>
              <a:t>—interest, royalties, and dividends.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b="1" smtClean="0"/>
              <a:t>Unilateral transfers</a:t>
            </a:r>
            <a:r>
              <a:rPr lang="en-US" altLang="en-US" sz="2400" smtClean="0"/>
              <a:t>—include foreign aid, gifts, and charity payments.</a:t>
            </a:r>
            <a:endParaRPr lang="en-US" altLang="en-US" sz="32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sted_template_final">
  <a:themeElements>
    <a:clrScheme name="Husted_template_f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sted_template_fina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usted_template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d_template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d_template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d_template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d_template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d_template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d_template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d_template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d_template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d_template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d_template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d_template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ustead_template_final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HD:Users:stephanielindsey:Documents:AW_Husted_PPT:PPT_Template:Husted_template_final.pot</Template>
  <TotalTime>716</TotalTime>
  <Words>1056</Words>
  <Application>Microsoft Office PowerPoint</Application>
  <PresentationFormat>On-screen Show (4:3)</PresentationFormat>
  <Paragraphs>130</Paragraphs>
  <Slides>32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Times New Roman</vt:lpstr>
      <vt:lpstr>MS PGothic</vt:lpstr>
      <vt:lpstr>Arial</vt:lpstr>
      <vt:lpstr>Verdana</vt:lpstr>
      <vt:lpstr>Tahoma</vt:lpstr>
      <vt:lpstr>Husted_template_final</vt:lpstr>
      <vt:lpstr>Chapter 11</vt:lpstr>
      <vt:lpstr>Topics to be Covered</vt:lpstr>
      <vt:lpstr>The Study of International Finance Covers:</vt:lpstr>
      <vt:lpstr>Balance of Payments </vt:lpstr>
      <vt:lpstr>International Transactions</vt:lpstr>
      <vt:lpstr>Features of the BOP</vt:lpstr>
      <vt:lpstr>Features of the BOP (cont.)</vt:lpstr>
      <vt:lpstr>Components of the BOP</vt:lpstr>
      <vt:lpstr>Current Account Entries</vt:lpstr>
      <vt:lpstr>TABLE 11.1 U.S. International Transactions, 2008-10</vt:lpstr>
      <vt:lpstr>TABLE 11.1 U.S. International Transactions, 2008-10 (cont.)</vt:lpstr>
      <vt:lpstr>TABLE 11.1 U.S. International Transactions, 2008-10 (cont.)</vt:lpstr>
      <vt:lpstr>TABLE 11.1 U.S. International Transactions, 2008-10 (cont.)</vt:lpstr>
      <vt:lpstr>TABLE 11.1 U.S. International Transactions, 2008-10 (cont.)</vt:lpstr>
      <vt:lpstr>Gross Domestic Product vs. Gross National Product</vt:lpstr>
      <vt:lpstr>Financial Accounts Entries</vt:lpstr>
      <vt:lpstr>Capital Account</vt:lpstr>
      <vt:lpstr>Financial Account</vt:lpstr>
      <vt:lpstr>International Reserves</vt:lpstr>
      <vt:lpstr>Measures of the BOP</vt:lpstr>
      <vt:lpstr>Drawing a Line in the BOP</vt:lpstr>
      <vt:lpstr>Drawing a Line in the BOP (cont.)</vt:lpstr>
      <vt:lpstr>National Income, Spending, and the Current Account Balance</vt:lpstr>
      <vt:lpstr>National Saving, Investment, and the Current Account (cont.)</vt:lpstr>
      <vt:lpstr>Figure 11.1 U.S. Current Account  Deficits as a Share of GNP 1980-2010</vt:lpstr>
      <vt:lpstr>Official Settlements Balance</vt:lpstr>
      <vt:lpstr>Examples of Double-entry Bookkeeping</vt:lpstr>
      <vt:lpstr>TABLE 11.2 Balance-of-Payments Example</vt:lpstr>
      <vt:lpstr>Implications of the BOP</vt:lpstr>
      <vt:lpstr>Balance of Payments Equilibrium and Adjustment</vt:lpstr>
      <vt:lpstr>BOP Adjustment </vt:lpstr>
      <vt:lpstr>BOP Adjustment (cont.) </vt:lpstr>
    </vt:vector>
  </TitlesOfParts>
  <Manager>Husted / Melvin</Manager>
  <Company>©2010 Pearson Addison-Wesley. All rights reserved.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subject>The Balance  of Payments</dc:subject>
  <dc:creator>Bienvenido S. Cortes</dc:creator>
  <cp:lastModifiedBy>Andrew Lawrence Parkes</cp:lastModifiedBy>
  <cp:revision>65</cp:revision>
  <dcterms:created xsi:type="dcterms:W3CDTF">2006-05-01T17:04:31Z</dcterms:created>
  <dcterms:modified xsi:type="dcterms:W3CDTF">2018-11-05T22:18:40Z</dcterms:modified>
</cp:coreProperties>
</file>